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8" r:id="rId4"/>
    <p:sldId id="274" r:id="rId6"/>
    <p:sldId id="259" r:id="rId7"/>
    <p:sldId id="262" r:id="rId8"/>
    <p:sldId id="263" r:id="rId9"/>
    <p:sldId id="264" r:id="rId10"/>
    <p:sldId id="265" r:id="rId11"/>
    <p:sldId id="266" r:id="rId12"/>
    <p:sldId id="267" r:id="rId13"/>
    <p:sldId id="291" r:id="rId14"/>
    <p:sldId id="268" r:id="rId15"/>
    <p:sldId id="269" r:id="rId16"/>
    <p:sldId id="270" r:id="rId17"/>
    <p:sldId id="271" r:id="rId18"/>
    <p:sldId id="272" r:id="rId19"/>
    <p:sldId id="273" r:id="rId20"/>
    <p:sldId id="276" r:id="rId21"/>
    <p:sldId id="275"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229" y="2353360"/>
            <a:ext cx="920511"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239" y="2332723"/>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9445" y="2353360"/>
            <a:ext cx="917336"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678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840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0022" y="2343835"/>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4233" y="4548188"/>
            <a:ext cx="83480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7257" y="452278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8167" y="5105401"/>
            <a:ext cx="412643" cy="2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46747" y="4559301"/>
            <a:ext cx="315831"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78678" y="5146677"/>
            <a:ext cx="155535"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96176" y="435133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9090" y="4749801"/>
            <a:ext cx="116333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2357" y="4868864"/>
            <a:ext cx="144424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24257" y="4446590"/>
            <a:ext cx="87924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94305" y="501332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00301" y="421957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0646" y="4508501"/>
            <a:ext cx="133632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7267" y="4459288"/>
            <a:ext cx="34439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8212" y="4824414"/>
            <a:ext cx="55389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3215" y="4562475"/>
            <a:ext cx="2840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13160" y="4900614"/>
            <a:ext cx="222192"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endParaRPr lang="zh-CN" altLang="en-US"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endParaRPr lang="zh-CN" altLang="en-US" noProof="0" smtClean="0"/>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261449" y="439616"/>
            <a:ext cx="11669102" cy="5669329"/>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39656" y="1122363"/>
            <a:ext cx="6633030" cy="2387600"/>
          </a:xfrm>
        </p:spPr>
        <p:txBody>
          <a:bodyPr anchor="b">
            <a:normAutofit/>
          </a:bodyPr>
          <a:lstStyle>
            <a:lvl1pPr algn="l">
              <a:defRPr sz="4800" b="1"/>
            </a:lvl1pPr>
          </a:lstStyle>
          <a:p>
            <a:r>
              <a:rPr lang="zh-CN" altLang="en-US" dirty="0" smtClean="0"/>
              <a:t>单击此处编辑标题</a:t>
            </a:r>
            <a:endParaRPr lang="zh-CN" altLang="en-US" dirty="0"/>
          </a:p>
        </p:txBody>
      </p:sp>
      <p:sp>
        <p:nvSpPr>
          <p:cNvPr id="3" name="副标题 2"/>
          <p:cNvSpPr>
            <a:spLocks noGrp="1"/>
          </p:cNvSpPr>
          <p:nvPr>
            <p:ph type="subTitle" idx="1" hasCustomPrompt="1"/>
          </p:nvPr>
        </p:nvSpPr>
        <p:spPr>
          <a:xfrm>
            <a:off x="5239656" y="3602038"/>
            <a:ext cx="663303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单击此处编辑副标题</a:t>
            </a:r>
            <a:endParaRPr lang="zh-CN" altLang="en-US" dirty="0"/>
          </a:p>
        </p:txBody>
      </p:sp>
      <p:sp>
        <p:nvSpPr>
          <p:cNvPr id="4" name="日期占位符 3"/>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1202400" y="1684800"/>
            <a:ext cx="9784800" cy="4237200"/>
          </a:xfrm>
        </p:spPr>
        <p:txBody>
          <a:bodyPr>
            <a:normAutofit/>
          </a:bodyPr>
          <a:lstStyle>
            <a:lvl1pPr marL="0" indent="0">
              <a:lnSpc>
                <a:spcPct val="160000"/>
              </a:lnSpc>
              <a:buFont typeface="Arial" panose="020B0604020202020204" pitchFamily="34" charset="0"/>
              <a:buNone/>
              <a:defRPr sz="2400"/>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38800" y="3963600"/>
            <a:ext cx="8114400" cy="925200"/>
          </a:xfrm>
        </p:spPr>
        <p:txBody>
          <a:bodyPr anchor="ctr" anchorCtr="0">
            <a:normAutofit/>
          </a:bodyPr>
          <a:lstStyle>
            <a:lvl1pPr algn="ctr">
              <a:defRPr sz="4400" b="1">
                <a:solidFill>
                  <a:schemeClr val="tx1"/>
                </a:solidFill>
              </a:defRPr>
            </a:lvl1pPr>
          </a:lstStyle>
          <a:p>
            <a:r>
              <a:rPr lang="zh-CN" altLang="en-US" smtClean="0"/>
              <a:t>单击此处编辑母版标题样式</a:t>
            </a:r>
            <a:endParaRPr lang="zh-CN" altLang="en-US"/>
          </a:p>
        </p:txBody>
      </p:sp>
      <p:sp>
        <p:nvSpPr>
          <p:cNvPr id="7" name="等腰三角形 6"/>
          <p:cNvSpPr/>
          <p:nvPr/>
        </p:nvSpPr>
        <p:spPr>
          <a:xfrm>
            <a:off x="6242958" y="1511300"/>
            <a:ext cx="2578099" cy="2222500"/>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bIns="396000" rtlCol="0" anchor="ctr"/>
          <a:lstStyle/>
          <a:p>
            <a:pPr algn="ctr"/>
            <a:endParaRPr lang="zh-CN" altLang="en-US" sz="9600" b="1" dirty="0"/>
          </a:p>
        </p:txBody>
      </p:sp>
      <p:sp>
        <p:nvSpPr>
          <p:cNvPr id="3" name="日期占位符 2"/>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1202400" y="1343837"/>
            <a:ext cx="9784800" cy="2463955"/>
          </a:xfrm>
        </p:spPr>
        <p:txBody>
          <a:bodyPr>
            <a:normAutofit/>
          </a:bodyPr>
          <a:lstStyle>
            <a:lvl1pPr marL="342900" indent="-342900">
              <a:lnSpc>
                <a:spcPct val="160000"/>
              </a:lnSpc>
              <a:spcBef>
                <a:spcPts val="0"/>
              </a:spcBef>
              <a:spcAft>
                <a:spcPts val="0"/>
              </a:spcAft>
              <a:buFont typeface="Arial" panose="020B0604020202020204" pitchFamily="34" charset="0"/>
              <a:buChar char="•"/>
              <a:defRPr sz="2400"/>
            </a:lvl1pPr>
            <a:lvl2pPr>
              <a:spcBef>
                <a:spcPts val="0"/>
              </a:spcBef>
              <a:spcAft>
                <a:spcPts val="0"/>
              </a:spcAft>
              <a:defRPr sz="2000"/>
            </a:lvl2pPr>
            <a:lvl3pPr>
              <a:spcBef>
                <a:spcPts val="0"/>
              </a:spcBef>
              <a:spcAft>
                <a:spcPts val="0"/>
              </a:spcAft>
              <a:defRPr sz="1800"/>
            </a:lvl3pPr>
            <a:lvl4pPr>
              <a:spcBef>
                <a:spcPts val="0"/>
              </a:spcBef>
              <a:spcAft>
                <a:spcPts val="0"/>
              </a:spcAft>
              <a:defRPr sz="1800"/>
            </a:lvl4pPr>
            <a:lvl5pPr>
              <a:spcBef>
                <a:spcPts val="0"/>
              </a:spcBef>
              <a:spcAft>
                <a:spcPts val="0"/>
              </a:spcAft>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1202400" y="3892395"/>
            <a:ext cx="9784800" cy="2463955"/>
          </a:xfrm>
        </p:spPr>
        <p:txBody>
          <a:bodyPr>
            <a:normAutofit/>
          </a:bodyPr>
          <a:lstStyle>
            <a:lvl1pPr marL="342900" indent="-342900">
              <a:lnSpc>
                <a:spcPct val="160000"/>
              </a:lnSpc>
              <a:spcBef>
                <a:spcPts val="0"/>
              </a:spcBef>
              <a:spcAft>
                <a:spcPts val="0"/>
              </a:spcAft>
              <a:buFont typeface="Arial" panose="020B0604020202020204" pitchFamily="34" charset="0"/>
              <a:buChar char="•"/>
              <a:defRPr sz="2400"/>
            </a:lvl1pPr>
            <a:lvl2pPr>
              <a:spcBef>
                <a:spcPts val="0"/>
              </a:spcBef>
              <a:spcAft>
                <a:spcPts val="0"/>
              </a:spcAft>
              <a:defRPr sz="2000"/>
            </a:lvl2pPr>
            <a:lvl3pPr>
              <a:spcBef>
                <a:spcPts val="0"/>
              </a:spcBef>
              <a:spcAft>
                <a:spcPts val="0"/>
              </a:spcAft>
              <a:defRPr sz="1800"/>
            </a:lvl3pPr>
            <a:lvl4pPr>
              <a:spcBef>
                <a:spcPts val="0"/>
              </a:spcBef>
              <a:spcAft>
                <a:spcPts val="0"/>
              </a:spcAft>
              <a:defRPr sz="1800"/>
            </a:lvl4pPr>
            <a:lvl5pPr>
              <a:spcBef>
                <a:spcPts val="0"/>
              </a:spcBef>
              <a:spcAft>
                <a:spcPts val="0"/>
              </a:spcAft>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41600" y="1951200"/>
            <a:ext cx="6634800" cy="2386800"/>
          </a:xfrm>
        </p:spPr>
        <p:txBody>
          <a:bodyPr lIns="90000" tIns="46800" rIns="90000" bIns="46800" anchor="b" anchorCtr="0">
            <a:normAutofit/>
          </a:bodyPr>
          <a:lstStyle>
            <a:lvl1pPr algn="l">
              <a:defRPr sz="96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800" y="457200"/>
            <a:ext cx="4165200" cy="1602000"/>
          </a:xfrm>
        </p:spPr>
        <p:txBody>
          <a:bodyPr anchor="b"/>
          <a:lstStyle>
            <a:lvl1pPr>
              <a:defRPr sz="3200"/>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800" y="20592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59636" y="365125"/>
            <a:ext cx="1794164"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hasCustomPrompt="1"/>
          </p:nvPr>
        </p:nvSpPr>
        <p:spPr>
          <a:xfrm>
            <a:off x="838199" y="365125"/>
            <a:ext cx="8596745"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4685A8-1541-4832-B431-FBC9EAE8604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6D91E56D-6858-40A5-B361-6FE2659475C9}"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744685A8-1541-4832-B431-FBC9EAE86049}" type="slidenum">
              <a:rPr lang="zh-CN" altLang="en-US" smtClean="0"/>
            </a:fld>
            <a:endParaRPr lang="zh-CN" altLang="en-US"/>
          </a:p>
        </p:txBody>
      </p:sp>
      <p:sp>
        <p:nvSpPr>
          <p:cNvPr id="10" name="内容占位符 9"/>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6400" y="2336633"/>
            <a:ext cx="5158032"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415775" y="2336633"/>
            <a:ext cx="5183425"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
        <p:nvSpPr>
          <p:cNvPr id="6" name="圆角矩形 13"/>
          <p:cNvSpPr>
            <a:spLocks noChangeArrowheads="1"/>
          </p:cNvSpPr>
          <p:nvPr/>
        </p:nvSpPr>
        <p:spPr bwMode="auto">
          <a:xfrm>
            <a:off x="3823293" y="3968609"/>
            <a:ext cx="4572396" cy="369792"/>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itchFamily="49" charset="-122"/>
              </a:defRPr>
            </a:lvl1pPr>
            <a:lvl2pPr marL="742950" indent="-285750">
              <a:defRPr>
                <a:solidFill>
                  <a:schemeClr val="tx1"/>
                </a:solidFill>
                <a:latin typeface="Calibri" panose="020F0502020204030204" charset="0"/>
                <a:ea typeface="幼圆" pitchFamily="49" charset="-122"/>
              </a:defRPr>
            </a:lvl2pPr>
            <a:lvl3pPr marL="1143000" indent="-228600">
              <a:defRPr>
                <a:solidFill>
                  <a:schemeClr val="tx1"/>
                </a:solidFill>
                <a:latin typeface="Calibri" panose="020F0502020204030204" charset="0"/>
                <a:ea typeface="幼圆" pitchFamily="49" charset="-122"/>
              </a:defRPr>
            </a:lvl3pPr>
            <a:lvl4pPr marL="1600200" indent="-228600">
              <a:defRPr>
                <a:solidFill>
                  <a:schemeClr val="tx1"/>
                </a:solidFill>
                <a:latin typeface="Calibri" panose="020F0502020204030204" charset="0"/>
                <a:ea typeface="幼圆" pitchFamily="49" charset="-122"/>
              </a:defRPr>
            </a:lvl4pPr>
            <a:lvl5pPr marL="2057400" indent="-228600">
              <a:defRPr>
                <a:solidFill>
                  <a:schemeClr val="tx1"/>
                </a:solidFill>
                <a:latin typeface="Calibri" panose="020F050202020403020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itchFamily="49" charset="-122"/>
              </a:defRPr>
            </a:lvl9pPr>
          </a:lstStyle>
          <a:p>
            <a:pPr algn="ctr"/>
            <a:endParaRPr lang="en-US" sz="2000">
              <a:solidFill>
                <a:schemeClr val="accent2"/>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26.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5313" y="260351"/>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custDataLst>
              <p:tags r:id="rId13"/>
            </p:custDataLst>
          </p:nvPr>
        </p:nvSpPr>
        <p:spPr bwMode="auto">
          <a:xfrm>
            <a:off x="625313" y="1125537"/>
            <a:ext cx="10973117"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
        <p:nvSpPr>
          <p:cNvPr id="1032" name="直接连接符 10"/>
          <p:cNvSpPr>
            <a:spLocks noChangeShapeType="1"/>
          </p:cNvSpPr>
          <p:nvPr/>
        </p:nvSpPr>
        <p:spPr bwMode="auto">
          <a:xfrm flipH="1">
            <a:off x="214258" y="842491"/>
            <a:ext cx="3096405"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1" y="804391"/>
            <a:ext cx="215844"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86858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451429"/>
            <a:ext cx="10515600" cy="4725534"/>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baseline="0">
                <a:solidFill>
                  <a:schemeClr val="tx1">
                    <a:tint val="75000"/>
                  </a:schemeClr>
                </a:solidFill>
                <a:latin typeface="+mn-lt"/>
                <a:ea typeface="+mn-ea"/>
              </a:defRPr>
            </a:lvl1pPr>
          </a:lstStyle>
          <a:p>
            <a:fld id="{6D91E56D-6858-40A5-B361-6FE2659475C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baseline="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baseline="0">
                <a:solidFill>
                  <a:schemeClr val="tx1">
                    <a:tint val="75000"/>
                  </a:schemeClr>
                </a:solidFill>
                <a:latin typeface="+mn-lt"/>
                <a:ea typeface="+mn-ea"/>
              </a:defRPr>
            </a:lvl1pPr>
          </a:lstStyle>
          <a:p>
            <a:fld id="{744685A8-1541-4832-B431-FBC9EAE860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5F5F5F"/>
          </a:solidFill>
          <a:latin typeface="+mn-lt"/>
          <a:ea typeface="+mn-ea"/>
          <a:cs typeface="+mn-cs"/>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5F5F5F"/>
          </a:solidFill>
          <a:latin typeface="+mn-lt"/>
          <a:ea typeface="+mn-ea"/>
          <a:cs typeface="+mn-cs"/>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5F5F5F"/>
          </a:solidFill>
          <a:latin typeface="+mn-lt"/>
          <a:ea typeface="+mn-ea"/>
          <a:cs typeface="+mn-cs"/>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30.wmf"/><Relationship Id="rId3" Type="http://schemas.openxmlformats.org/officeDocument/2006/relationships/oleObject" Target="../embeddings/oleObject2.bin"/><Relationship Id="rId2" Type="http://schemas.openxmlformats.org/officeDocument/2006/relationships/image" Target="../media/image29.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1.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p>
            <a:r>
              <a:rPr lang="zh-CN" altLang="en-US" dirty="0" smtClean="0"/>
              <a:t>点分治</a:t>
            </a:r>
            <a:r>
              <a:rPr lang="en-US" altLang="zh-CN" dirty="0" smtClean="0"/>
              <a:t>&amp;</a:t>
            </a:r>
            <a:r>
              <a:rPr lang="zh-CN" altLang="en-US" dirty="0" smtClean="0"/>
              <a:t>边分治</a:t>
            </a:r>
            <a:r>
              <a:rPr lang="en-US" altLang="zh-CN" dirty="0" smtClean="0"/>
              <a:t>&amp;</a:t>
            </a:r>
            <a:r>
              <a:rPr lang="zh-CN" altLang="en-US" dirty="0" smtClean="0"/>
              <a:t>点分树</a:t>
            </a:r>
            <a:endParaRPr lang="zh-CN" altLang="en-US" dirty="0" smtClean="0"/>
          </a:p>
        </p:txBody>
      </p:sp>
      <p:sp>
        <p:nvSpPr>
          <p:cNvPr id="5" name="副标题 4"/>
          <p:cNvSpPr>
            <a:spLocks noGrp="1"/>
          </p:cNvSpPr>
          <p:nvPr>
            <p:ph type="subTitle" idx="1"/>
            <p:custDataLst>
              <p:tags r:id="rId2"/>
            </p:custDataLst>
          </p:nvPr>
        </p:nvSpPr>
        <p:spPr/>
        <p:txBody>
          <a:bodyPr/>
          <a:p>
            <a:r>
              <a:rPr lang="en-US" altLang="zh-CN" i="1" dirty="0" smtClean="0"/>
              <a:t>by hzq84621</a:t>
            </a:r>
            <a:endParaRPr lang="en-US" altLang="zh-CN" i="1" dirty="0" smtClean="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前置技能</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点分治</a:t>
            </a:r>
            <a:endParaRPr lang="zh-CN" altLang="en-US"/>
          </a:p>
          <a:p>
            <a:pPr marL="342900" indent="-342900">
              <a:buFont typeface="Arial" panose="020B0604020202020204" pitchFamily="34" charset="0"/>
              <a:buChar char="•"/>
            </a:pPr>
            <a:r>
              <a:rPr lang="zh-CN" altLang="en-US"/>
              <a:t>单调队列，动态开点线段树，堆等数据结构</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点分树</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点分树是一种特殊的数据结构（？），又叫动态</a:t>
            </a:r>
            <a:r>
              <a:rPr lang="en-US" altLang="zh-CN"/>
              <a:t>|</a:t>
            </a:r>
            <a:r>
              <a:rPr lang="zh-CN" altLang="en-US"/>
              <a:t>树分治</a:t>
            </a:r>
            <a:endParaRPr lang="zh-CN" altLang="en-US"/>
          </a:p>
          <a:p>
            <a:pPr marL="342900" indent="-342900">
              <a:buFont typeface="Arial" panose="020B0604020202020204" pitchFamily="34" charset="0"/>
              <a:buChar char="•"/>
            </a:pPr>
            <a:r>
              <a:rPr lang="zh-CN" altLang="en-US"/>
              <a:t>它的好处是树高是稳定</a:t>
            </a:r>
            <a:r>
              <a:rPr lang="en-US" altLang="zh-CN"/>
              <a:t>log</a:t>
            </a:r>
            <a:r>
              <a:rPr lang="zh-CN" altLang="en-US"/>
              <a:t>的，所以可以直接在点分树上暴力处理一些东西。</a:t>
            </a:r>
            <a:endParaRPr lang="zh-CN" altLang="en-US"/>
          </a:p>
          <a:p>
            <a:pPr marL="342900" indent="-342900">
              <a:buFont typeface="Arial" panose="020B0604020202020204" pitchFamily="34" charset="0"/>
              <a:buChar char="•"/>
            </a:pPr>
            <a:r>
              <a:rPr lang="zh-CN" altLang="en-US"/>
              <a:t>构建方法是写个点分，然后每个点在点分树里的子树里的节点就是它在原树点分时作为重心所管辖的子树里的节点。（好绕）</a:t>
            </a:r>
            <a:endParaRPr lang="zh-CN" altLang="en-US"/>
          </a:p>
          <a:p>
            <a:pPr marL="342900" indent="-342900">
              <a:buFont typeface="Arial" panose="020B0604020202020204" pitchFamily="34" charset="0"/>
              <a:buChar char="•"/>
            </a:pPr>
            <a:r>
              <a:rPr lang="zh-CN" altLang="en-US"/>
              <a:t>因为点分最多</a:t>
            </a:r>
            <a:r>
              <a:rPr lang="en-US" altLang="zh-CN"/>
              <a:t>log</a:t>
            </a:r>
            <a:r>
              <a:rPr lang="zh-CN" altLang="en-US"/>
              <a:t>层所以点分树树高严格</a:t>
            </a:r>
            <a:r>
              <a:rPr lang="en-US" altLang="zh-CN"/>
              <a:t>log</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点分树</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点分树我习惯写一个</a:t>
            </a:r>
            <a:r>
              <a:rPr lang="en-US" altLang="zh-CN"/>
              <a:t>nlog</a:t>
            </a:r>
            <a:r>
              <a:rPr lang="zh-CN" altLang="en-US"/>
              <a:t>的数组来记录每个节点在点分树里的祖先，一般还要记录每个节点到它点分树里所有祖先的距离。</a:t>
            </a:r>
            <a:endParaRPr lang="zh-CN" altLang="en-US"/>
          </a:p>
          <a:p>
            <a:pPr marL="342900" indent="-342900">
              <a:buFont typeface="Arial" panose="020B0604020202020204" pitchFamily="34" charset="0"/>
              <a:buChar char="•"/>
            </a:pPr>
            <a:r>
              <a:rPr lang="zh-CN" altLang="en-US"/>
              <a:t>怎么修改？暴力爬树高，爬上去的时候维护一些信息（往往需要数据结构）</a:t>
            </a:r>
            <a:endParaRPr lang="zh-CN" altLang="en-US"/>
          </a:p>
          <a:p>
            <a:pPr marL="342900" indent="-342900">
              <a:buFont typeface="Arial" panose="020B0604020202020204" pitchFamily="34" charset="0"/>
              <a:buChar char="•"/>
            </a:pPr>
            <a:r>
              <a:rPr lang="zh-CN" altLang="en-US"/>
              <a:t>怎么查询？暴力爬树高，直接查要查询的节点在点分树里维护的信息就好了。所以说树高</a:t>
            </a:r>
            <a:r>
              <a:rPr lang="en-US" altLang="zh-CN"/>
              <a:t>log</a:t>
            </a:r>
            <a:r>
              <a:rPr lang="zh-CN" altLang="en-US"/>
              <a:t>真是太好了。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点分树</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来几道题冷静一下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我乱造的</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给出一棵树，每个点有点权，需要支持修改点权，询问                 ，强制在线。</a:t>
            </a:r>
            <a:endParaRPr lang="zh-CN" altLang="en-US"/>
          </a:p>
          <a:p>
            <a:pPr marL="342900" indent="-342900">
              <a:buFont typeface="Arial" panose="020B0604020202020204" pitchFamily="34" charset="0"/>
              <a:buChar char="•"/>
            </a:pPr>
            <a:r>
              <a:rPr lang="zh-CN" altLang="en-US"/>
              <a:t>写个点分树直接维护点分树中子树的权值和，还有子树中的点到子树根的                  </a:t>
            </a:r>
            <a:r>
              <a:rPr lang="en-US" altLang="zh-CN"/>
              <a:t>,</a:t>
            </a:r>
            <a:r>
              <a:rPr lang="zh-CN" altLang="en-US"/>
              <a:t>每次查询的时候询问点分树中每一层的祖先的兄弟的子树中的点对答案的贡献就好了。</a:t>
            </a:r>
            <a:r>
              <a:rPr lang="en-US" altLang="zh-CN"/>
              <a:t>O(nlog)</a:t>
            </a:r>
            <a:endParaRPr lang="en-US" altLang="zh-CN"/>
          </a:p>
        </p:txBody>
      </p:sp>
      <p:graphicFrame>
        <p:nvGraphicFramePr>
          <p:cNvPr id="4" name="对象 3">
            <a:hlinkClick r:id="" action="ppaction://ole?verb="/>
          </p:cNvPr>
          <p:cNvGraphicFramePr>
            <a:graphicFrameLocks noChangeAspect="1"/>
          </p:cNvGraphicFramePr>
          <p:nvPr/>
        </p:nvGraphicFramePr>
        <p:xfrm>
          <a:off x="8943340" y="1933575"/>
          <a:ext cx="1470660" cy="346075"/>
        </p:xfrm>
        <a:graphic>
          <a:graphicData uri="http://schemas.openxmlformats.org/presentationml/2006/ole">
            <mc:AlternateContent xmlns:mc="http://schemas.openxmlformats.org/markup-compatibility/2006">
              <mc:Choice xmlns:v="urn:schemas-microsoft-com:vml" Requires="v">
                <p:oleObj spid="_x0000_s1025" name="" r:id="rId1" imgW="1079500" imgH="254000" progId="Equation.KSEE3">
                  <p:embed/>
                </p:oleObj>
              </mc:Choice>
              <mc:Fallback>
                <p:oleObj name="" r:id="rId1" imgW="1079500" imgH="254000" progId="Equation.KSEE3">
                  <p:embed/>
                  <p:pic>
                    <p:nvPicPr>
                      <p:cNvPr id="0" name="图片 1024"/>
                      <p:cNvPicPr/>
                      <p:nvPr/>
                    </p:nvPicPr>
                    <p:blipFill>
                      <a:blip r:embed="rId2"/>
                      <a:stretch>
                        <a:fillRect/>
                      </a:stretch>
                    </p:blipFill>
                    <p:spPr>
                      <a:xfrm>
                        <a:off x="8943340" y="1933575"/>
                        <a:ext cx="1470660" cy="34607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22500" y="3789045"/>
          <a:ext cx="1583690" cy="372745"/>
        </p:xfrm>
        <a:graphic>
          <a:graphicData uri="http://schemas.openxmlformats.org/presentationml/2006/ole">
            <mc:AlternateContent xmlns:mc="http://schemas.openxmlformats.org/markup-compatibility/2006">
              <mc:Choice xmlns:v="urn:schemas-microsoft-com:vml" Requires="v">
                <p:oleObj spid="_x0000_s1027" name="" r:id="rId3" imgW="1079500" imgH="254000" progId="Equation.KSEE3">
                  <p:embed/>
                </p:oleObj>
              </mc:Choice>
              <mc:Fallback>
                <p:oleObj name="" r:id="rId3" imgW="1079500" imgH="254000" progId="Equation.KSEE3">
                  <p:embed/>
                  <p:pic>
                    <p:nvPicPr>
                      <p:cNvPr id="0" name="图片 1026"/>
                      <p:cNvPicPr/>
                      <p:nvPr/>
                    </p:nvPicPr>
                    <p:blipFill>
                      <a:blip r:embed="rId4"/>
                      <a:stretch>
                        <a:fillRect/>
                      </a:stretch>
                    </p:blipFill>
                    <p:spPr>
                      <a:xfrm>
                        <a:off x="2222500" y="3789045"/>
                        <a:ext cx="1583690" cy="3727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ZJOI 2007 hide</a:t>
            </a:r>
            <a:endParaRPr lang="en-US" altLang="zh-CN"/>
          </a:p>
        </p:txBody>
      </p:sp>
      <p:sp>
        <p:nvSpPr>
          <p:cNvPr id="3" name="内容占位符 2"/>
          <p:cNvSpPr>
            <a:spLocks noGrp="1"/>
          </p:cNvSpPr>
          <p:nvPr>
            <p:ph idx="1"/>
          </p:nvPr>
        </p:nvSpPr>
        <p:spPr/>
        <p:txBody>
          <a:bodyPr>
            <a:normAutofit lnSpcReduction="10000"/>
          </a:bodyPr>
          <a:p>
            <a:pPr marL="342900" indent="-342900">
              <a:buFont typeface="Arial" panose="020B0604020202020204" pitchFamily="34" charset="0"/>
              <a:buChar char="•"/>
            </a:pPr>
            <a:r>
              <a:rPr lang="zh-CN" altLang="en-US"/>
              <a:t>给出一个树，每个点有</a:t>
            </a:r>
            <a:r>
              <a:rPr lang="en-US" altLang="zh-CN"/>
              <a:t>01</a:t>
            </a:r>
            <a:r>
              <a:rPr lang="zh-CN" altLang="en-US"/>
              <a:t>两种颜色，支持修改颜色，询问距离最远的两个颜色为</a:t>
            </a:r>
            <a:r>
              <a:rPr lang="en-US" altLang="zh-CN"/>
              <a:t>0</a:t>
            </a:r>
            <a:r>
              <a:rPr lang="zh-CN" altLang="en-US"/>
              <a:t>的点。</a:t>
            </a:r>
            <a:endParaRPr lang="zh-CN" altLang="en-US"/>
          </a:p>
          <a:p>
            <a:pPr marL="342900" indent="-342900">
              <a:buFont typeface="Arial" panose="020B0604020202020204" pitchFamily="34" charset="0"/>
              <a:buChar char="•"/>
            </a:pPr>
            <a:r>
              <a:rPr lang="zh-CN" altLang="en-US"/>
              <a:t>典型的点分树套数据结构。</a:t>
            </a:r>
            <a:endParaRPr lang="zh-CN" altLang="en-US"/>
          </a:p>
          <a:p>
            <a:pPr marL="342900" indent="-342900">
              <a:buFont typeface="Arial" panose="020B0604020202020204" pitchFamily="34" charset="0"/>
              <a:buChar char="•"/>
            </a:pPr>
            <a:r>
              <a:rPr lang="zh-CN" altLang="en-US"/>
              <a:t>每个点维护两个堆，只维护颜色为</a:t>
            </a:r>
            <a:r>
              <a:rPr lang="en-US" altLang="zh-CN"/>
              <a:t>0</a:t>
            </a:r>
            <a:r>
              <a:rPr lang="zh-CN" altLang="en-US"/>
              <a:t>的点。第一个堆维护点分树子树里的点到这个点的点分树父亲的距离的最大值，第二个堆维护直接儿子的第一个堆的堆顶最大值，第三个堆维护全局第二个堆的堆顶最大值。每次修改按</a:t>
            </a:r>
            <a:r>
              <a:rPr lang="en-US" altLang="zh-CN"/>
              <a:t>1</a:t>
            </a:r>
            <a:r>
              <a:rPr lang="zh-CN" altLang="en-US"/>
              <a:t>、</a:t>
            </a:r>
            <a:r>
              <a:rPr lang="en-US" altLang="zh-CN"/>
              <a:t>2</a:t>
            </a:r>
            <a:r>
              <a:rPr lang="zh-CN" altLang="en-US"/>
              <a:t>、</a:t>
            </a:r>
            <a:r>
              <a:rPr lang="en-US" altLang="zh-CN"/>
              <a:t>3</a:t>
            </a:r>
            <a:r>
              <a:rPr lang="zh-CN" altLang="en-US"/>
              <a:t>的顺序修改所有祖先的堆就行了。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LWDB</a:t>
            </a:r>
            <a:endParaRPr lang="en-US" altLang="zh-CN"/>
          </a:p>
        </p:txBody>
      </p:sp>
      <p:sp>
        <p:nvSpPr>
          <p:cNvPr id="3" name="内容占位符 2"/>
          <p:cNvSpPr>
            <a:spLocks noGrp="1"/>
          </p:cNvSpPr>
          <p:nvPr>
            <p:ph idx="1"/>
          </p:nvPr>
        </p:nvSpPr>
        <p:spPr/>
        <p:txBody>
          <a:bodyPr>
            <a:normAutofit lnSpcReduction="20000"/>
          </a:bodyPr>
          <a:p>
            <a:pPr marL="342900" indent="-342900">
              <a:buFont typeface="Arial" panose="020B0604020202020204" pitchFamily="34" charset="0"/>
              <a:buChar char="•"/>
            </a:pPr>
            <a:r>
              <a:rPr lang="zh-CN" altLang="en-US"/>
              <a:t>给出一个树，支持两种操作，把和一个节点距离小于</a:t>
            </a:r>
            <a:r>
              <a:rPr lang="en-US" altLang="zh-CN"/>
              <a:t>k</a:t>
            </a:r>
            <a:r>
              <a:rPr lang="zh-CN" altLang="en-US"/>
              <a:t>的点染色为</a:t>
            </a:r>
            <a:r>
              <a:rPr lang="en-US" altLang="zh-CN"/>
              <a:t>c,</a:t>
            </a:r>
            <a:r>
              <a:rPr lang="zh-CN" altLang="en-US"/>
              <a:t>询问单点颜色。</a:t>
            </a:r>
            <a:endParaRPr lang="zh-CN" altLang="en-US"/>
          </a:p>
          <a:p>
            <a:pPr marL="342900" indent="-342900">
              <a:buFont typeface="Arial" panose="020B0604020202020204" pitchFamily="34" charset="0"/>
              <a:buChar char="•"/>
            </a:pPr>
            <a:r>
              <a:rPr lang="zh-CN" altLang="en-US"/>
              <a:t>看到距离小于</a:t>
            </a:r>
            <a:r>
              <a:rPr lang="en-US" altLang="zh-CN"/>
              <a:t>k</a:t>
            </a:r>
            <a:r>
              <a:rPr lang="zh-CN" altLang="en-US"/>
              <a:t>不难想到点分树。</a:t>
            </a:r>
            <a:endParaRPr lang="zh-CN" altLang="en-US"/>
          </a:p>
          <a:p>
            <a:pPr marL="342900" indent="-342900">
              <a:buFont typeface="Arial" panose="020B0604020202020204" pitchFamily="34" charset="0"/>
              <a:buChar char="•"/>
            </a:pPr>
            <a:r>
              <a:rPr lang="zh-CN" altLang="en-US"/>
              <a:t>在每个点分树上的点维护一个单调队列，表示和这个节点距离小于</a:t>
            </a:r>
            <a:r>
              <a:rPr lang="en-US" altLang="zh-CN"/>
              <a:t>x</a:t>
            </a:r>
            <a:r>
              <a:rPr lang="en-US" altLang="zh-CN" baseline="-25000"/>
              <a:t>i</a:t>
            </a:r>
            <a:r>
              <a:rPr lang="zh-CN" altLang="en-US"/>
              <a:t>的点在</a:t>
            </a:r>
            <a:r>
              <a:rPr lang="en-US" altLang="zh-CN"/>
              <a:t>t</a:t>
            </a:r>
            <a:r>
              <a:rPr lang="en-US" altLang="zh-CN" baseline="-25000"/>
              <a:t>i</a:t>
            </a:r>
            <a:r>
              <a:rPr lang="zh-CN" altLang="en-US"/>
              <a:t>时刻被染色为</a:t>
            </a:r>
            <a:r>
              <a:rPr lang="en-US" altLang="zh-CN"/>
              <a:t>c</a:t>
            </a:r>
            <a:r>
              <a:rPr lang="en-US" altLang="zh-CN" baseline="-25000"/>
              <a:t>i</a:t>
            </a:r>
            <a:r>
              <a:rPr lang="zh-CN" altLang="en-US"/>
              <a:t>，保证</a:t>
            </a:r>
            <a:r>
              <a:rPr lang="en-US" altLang="zh-CN"/>
              <a:t>x</a:t>
            </a:r>
            <a:r>
              <a:rPr lang="en-US" altLang="zh-CN" baseline="-25000"/>
              <a:t>i</a:t>
            </a:r>
            <a:r>
              <a:rPr lang="zh-CN" altLang="en-US"/>
              <a:t>递减</a:t>
            </a:r>
            <a:r>
              <a:rPr lang="en-US" altLang="zh-CN"/>
              <a:t>t</a:t>
            </a:r>
            <a:r>
              <a:rPr lang="en-US" altLang="zh-CN" baseline="-25000"/>
              <a:t>i</a:t>
            </a:r>
            <a:r>
              <a:rPr lang="zh-CN" altLang="en-US"/>
              <a:t>递增，</a:t>
            </a:r>
            <a:endParaRPr lang="zh-CN" altLang="en-US"/>
          </a:p>
          <a:p>
            <a:pPr marL="342900" indent="-342900">
              <a:buFont typeface="Arial" panose="020B0604020202020204" pitchFamily="34" charset="0"/>
              <a:buChar char="•"/>
            </a:pPr>
            <a:r>
              <a:rPr lang="zh-CN" altLang="en-US"/>
              <a:t>因为走到点分树的父亲再走回来距离肯定比直接走到这个点长，所以直接维护没有问题。</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LWDB</a:t>
            </a:r>
            <a:endParaRPr lang="en-US" altLang="zh-CN"/>
          </a:p>
        </p:txBody>
      </p:sp>
      <p:sp>
        <p:nvSpPr>
          <p:cNvPr id="3" name="内容占位符 2"/>
          <p:cNvSpPr>
            <a:spLocks noGrp="1"/>
          </p:cNvSpPr>
          <p:nvPr>
            <p:ph idx="1"/>
          </p:nvPr>
        </p:nvSpPr>
        <p:spPr/>
        <p:txBody>
          <a:bodyPr/>
          <a:p>
            <a:pPr marL="342900" indent="-342900" algn="l">
              <a:buFont typeface="Arial" panose="020B0604020202020204" pitchFamily="34" charset="0"/>
              <a:buChar char="•"/>
            </a:pPr>
            <a:r>
              <a:rPr lang="zh-CN" altLang="en-US"/>
              <a:t>每次修改时爬树高直到                        时停下，对每个祖先维护单调队列。</a:t>
            </a:r>
            <a:endParaRPr lang="zh-CN" altLang="en-US"/>
          </a:p>
          <a:p>
            <a:pPr marL="342900" indent="-342900" algn="l">
              <a:buFont typeface="Arial" panose="020B0604020202020204" pitchFamily="34" charset="0"/>
              <a:buChar char="•"/>
            </a:pPr>
            <a:r>
              <a:rPr lang="zh-CN" altLang="en-US"/>
              <a:t>每次询问时爬祖先，在单调队列里二分距离，然后选择t最大的一个作为答案即可。</a:t>
            </a:r>
            <a:endParaRPr lang="zh-CN" altLang="en-US"/>
          </a:p>
          <a:p>
            <a:pPr marL="342900" indent="-342900">
              <a:buFont typeface="Arial" panose="020B0604020202020204" pitchFamily="34" charset="0"/>
              <a:buChar char="•"/>
            </a:pPr>
            <a:r>
              <a:rPr lang="zh-CN" altLang="en-US"/>
              <a:t>所以说树高</a:t>
            </a:r>
            <a:r>
              <a:rPr lang="en-US" altLang="zh-CN"/>
              <a:t>log</a:t>
            </a:r>
            <a:r>
              <a:rPr lang="zh-CN" altLang="en-US"/>
              <a:t>真是太好了。</a:t>
            </a:r>
            <a:endParaRPr lang="zh-CN" altLang="en-US"/>
          </a:p>
        </p:txBody>
      </p:sp>
      <p:graphicFrame>
        <p:nvGraphicFramePr>
          <p:cNvPr id="4" name="对象 3">
            <a:hlinkClick r:id="" action="ppaction://ole?verb="/>
          </p:cNvPr>
          <p:cNvGraphicFramePr>
            <a:graphicFrameLocks noChangeAspect="1"/>
          </p:cNvGraphicFramePr>
          <p:nvPr/>
        </p:nvGraphicFramePr>
        <p:xfrm>
          <a:off x="4631055" y="1866900"/>
          <a:ext cx="2183765" cy="478790"/>
        </p:xfrm>
        <a:graphic>
          <a:graphicData uri="http://schemas.openxmlformats.org/presentationml/2006/ole">
            <mc:AlternateContent xmlns:mc="http://schemas.openxmlformats.org/markup-compatibility/2006">
              <mc:Choice xmlns:v="urn:schemas-microsoft-com:vml" Requires="v">
                <p:oleObj spid="_x0000_s2049" name="" r:id="rId1" imgW="927100" imgH="203200" progId="Equation.KSEE3">
                  <p:embed/>
                </p:oleObj>
              </mc:Choice>
              <mc:Fallback>
                <p:oleObj name="" r:id="rId1" imgW="927100" imgH="203200" progId="Equation.KSEE3">
                  <p:embed/>
                  <p:pic>
                    <p:nvPicPr>
                      <p:cNvPr id="0" name="图片 2048"/>
                      <p:cNvPicPr/>
                      <p:nvPr/>
                    </p:nvPicPr>
                    <p:blipFill>
                      <a:blip r:embed="rId2"/>
                      <a:stretch>
                        <a:fillRect/>
                      </a:stretch>
                    </p:blipFill>
                    <p:spPr>
                      <a:xfrm>
                        <a:off x="4631055" y="1866900"/>
                        <a:ext cx="2183765" cy="4787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en-US" altLang="zh-CN"/>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所以说点分的题不会太难的，只要看出来是点分基本上都好做的。</a:t>
            </a:r>
            <a:endParaRPr lang="zh-CN" altLang="en-US"/>
          </a:p>
          <a:p>
            <a:pPr marL="342900" indent="-342900">
              <a:buFont typeface="Arial" panose="020B0604020202020204" pitchFamily="34" charset="0"/>
              <a:buChar char="•"/>
            </a:pPr>
            <a:r>
              <a:rPr lang="zh-CN" altLang="en-US"/>
              <a:t>常见的统计路径，和距离有关的基本都是点分。</a:t>
            </a:r>
            <a:endParaRPr lang="zh-CN" altLang="en-US"/>
          </a:p>
          <a:p>
            <a:pPr marL="342900" indent="-342900">
              <a:buFont typeface="Arial" panose="020B0604020202020204" pitchFamily="34" charset="0"/>
              <a:buChar char="•"/>
            </a:pPr>
            <a:r>
              <a:rPr lang="zh-CN" altLang="en-US"/>
              <a:t>没了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29760" y="2834640"/>
            <a:ext cx="3332480" cy="118872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GL&amp;HF</a:t>
            </a:r>
            <a:endParaRPr lang="en-US" altLang="zh-CN"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前置技能</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en-US" altLang="zh-CN"/>
              <a:t>O(n)</a:t>
            </a:r>
            <a:r>
              <a:rPr lang="zh-CN" altLang="en-US"/>
              <a:t>求重心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p:txBody>
          <a:bodyPr/>
          <a:p>
            <a:r>
              <a:rPr lang="zh-CN" altLang="en-US" dirty="0"/>
              <a:t>点分治是什么？</a:t>
            </a:r>
            <a:endParaRPr lang="zh-CN" altLang="en-US" dirty="0"/>
          </a:p>
        </p:txBody>
      </p:sp>
      <p:sp>
        <p:nvSpPr>
          <p:cNvPr id="5" name="内容占位符 4"/>
          <p:cNvSpPr>
            <a:spLocks noGrp="1"/>
          </p:cNvSpPr>
          <p:nvPr>
            <p:ph idx="1"/>
            <p:custDataLst>
              <p:tags r:id="rId2"/>
            </p:custDataLst>
          </p:nvPr>
        </p:nvSpPr>
        <p:spPr/>
        <p:txBody>
          <a:bodyPr>
            <a:normAutofit lnSpcReduction="20000"/>
          </a:bodyPr>
          <a:p>
            <a:pPr marL="342900" indent="-342900">
              <a:buClrTx/>
              <a:buFont typeface="Arial" panose="020B0604020202020204" pitchFamily="34" charset="0"/>
              <a:buChar char="•"/>
            </a:pPr>
            <a:r>
              <a:rPr lang="zh-CN" altLang="en-US" dirty="0"/>
              <a:t>点分治是一种特殊的解决问题的方法，用来处理一些统计路径相关的问题。</a:t>
            </a:r>
            <a:endParaRPr lang="zh-CN" altLang="en-US" dirty="0"/>
          </a:p>
          <a:p>
            <a:pPr marL="342900" indent="-342900">
              <a:buClrTx/>
              <a:buFont typeface="Arial" panose="020B0604020202020204" pitchFamily="34" charset="0"/>
              <a:buChar char="•"/>
            </a:pPr>
            <a:r>
              <a:rPr lang="zh-CN" altLang="en-US" dirty="0"/>
              <a:t>其核心思想是确定一个点，然后通过</a:t>
            </a:r>
            <a:r>
              <a:rPr lang="en-US" altLang="zh-CN" dirty="0"/>
              <a:t>DFS</a:t>
            </a:r>
            <a:r>
              <a:rPr lang="zh-CN" altLang="en-US" dirty="0"/>
              <a:t>统计所有经过这个点的路径。然后在子树中递归处理。</a:t>
            </a:r>
            <a:endParaRPr lang="zh-CN" altLang="en-US" dirty="0"/>
          </a:p>
          <a:p>
            <a:pPr marL="342900" indent="-342900">
              <a:buClrTx/>
              <a:buFont typeface="Arial" panose="020B0604020202020204" pitchFamily="34" charset="0"/>
              <a:buChar char="•"/>
            </a:pPr>
            <a:r>
              <a:rPr lang="zh-CN" altLang="en-US" dirty="0"/>
              <a:t>可以将这个点确定为重心以保证每个点最多被</a:t>
            </a:r>
            <a:r>
              <a:rPr lang="en-US" altLang="zh-CN" dirty="0"/>
              <a:t>DFSlog</a:t>
            </a:r>
            <a:r>
              <a:rPr lang="zh-CN" altLang="en-US" dirty="0"/>
              <a:t>次，以保证复杂度。</a:t>
            </a:r>
            <a:endParaRPr lang="zh-CN" altLang="en-US" dirty="0"/>
          </a:p>
          <a:p>
            <a:pPr marL="342900" indent="-342900">
              <a:buClrTx/>
              <a:buFont typeface="Arial" panose="020B0604020202020204" pitchFamily="34" charset="0"/>
              <a:buChar char="•"/>
            </a:pPr>
            <a:r>
              <a:rPr lang="zh-CN" altLang="en-US" dirty="0"/>
              <a:t>最坏复杂度</a:t>
            </a:r>
            <a:r>
              <a:rPr lang="en-US" altLang="zh-CN" dirty="0"/>
              <a:t>O(nlog(n))</a:t>
            </a:r>
            <a:endParaRPr lang="en-US" altLang="zh-CN"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什么是边分治</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dirty="0">
                <a:sym typeface="+mn-ea"/>
              </a:rPr>
              <a:t>边分治是一种特殊的解决问题的方法，用来处理一些统计路径相关的问题。</a:t>
            </a:r>
            <a:endParaRPr lang="zh-CN" altLang="en-US" dirty="0">
              <a:sym typeface="+mn-ea"/>
            </a:endParaRPr>
          </a:p>
          <a:p>
            <a:pPr marL="342900" indent="-342900">
              <a:buFont typeface="Arial" panose="020B0604020202020204" pitchFamily="34" charset="0"/>
              <a:buChar char="•"/>
            </a:pPr>
            <a:r>
              <a:rPr lang="zh-CN" altLang="en-US"/>
              <a:t>其核心思想与点分治类似，每次统计经过每一条边的路径，然后在子树中递归处理。</a:t>
            </a:r>
            <a:endParaRPr lang="zh-CN" altLang="en-US"/>
          </a:p>
          <a:p>
            <a:pPr marL="342900" indent="-342900">
              <a:buFont typeface="Arial" panose="020B0604020202020204" pitchFamily="34" charset="0"/>
              <a:buChar char="•"/>
            </a:pPr>
            <a:r>
              <a:rPr lang="zh-CN" altLang="en-US"/>
              <a:t>但是直接这样做会萎掉，因为有菊花树这种东西。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如何保证边分治的复杂度</a:t>
            </a:r>
            <a:endParaRPr lang="zh-CN" altLang="en-US"/>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对于处理路径的问题，显然在某条路径中多了若干条长度为</a:t>
            </a:r>
            <a:r>
              <a:rPr lang="en-US" altLang="zh-CN"/>
              <a:t>0</a:t>
            </a:r>
            <a:r>
              <a:rPr lang="zh-CN" altLang="en-US"/>
              <a:t>的边是无关紧要的。</a:t>
            </a:r>
            <a:endParaRPr lang="zh-CN" altLang="en-US"/>
          </a:p>
          <a:p>
            <a:pPr marL="342900" indent="-342900">
              <a:buFont typeface="Arial" panose="020B0604020202020204" pitchFamily="34" charset="0"/>
              <a:buChar char="•"/>
            </a:pPr>
            <a:r>
              <a:rPr lang="zh-CN" altLang="en-US"/>
              <a:t>所以我们可以考虑拆点，当一个节点有很多儿子的时候，就把它拆成一个满二叉树。可以证明重构的树节点是</a:t>
            </a:r>
            <a:r>
              <a:rPr lang="en-US" altLang="zh-CN"/>
              <a:t>O(n)</a:t>
            </a:r>
            <a:r>
              <a:rPr lang="zh-CN" altLang="en-US"/>
              <a:t>级别的。这样就可以保证复杂度了。</a:t>
            </a:r>
            <a:endParaRPr lang="zh-CN" altLang="en-US"/>
          </a:p>
          <a:p>
            <a:pPr marL="342900" indent="-342900">
              <a:buFont typeface="Arial" panose="020B0604020202020204" pitchFamily="34" charset="0"/>
              <a:buChar char="•"/>
            </a:pPr>
            <a:r>
              <a:rPr lang="zh-CN" altLang="en-US"/>
              <a:t>大概是这种感觉？</a:t>
            </a:r>
            <a:endParaRPr lang="zh-CN" altLang="en-US"/>
          </a:p>
        </p:txBody>
      </p:sp>
      <p:pic>
        <p:nvPicPr>
          <p:cNvPr id="4" name="图片 3"/>
          <p:cNvPicPr>
            <a:picLocks noChangeAspect="1"/>
          </p:cNvPicPr>
          <p:nvPr/>
        </p:nvPicPr>
        <p:blipFill>
          <a:blip r:embed="rId1"/>
          <a:stretch>
            <a:fillRect/>
          </a:stretch>
        </p:blipFill>
        <p:spPr>
          <a:xfrm>
            <a:off x="4147820" y="4685665"/>
            <a:ext cx="3333115" cy="1581150"/>
          </a:xfrm>
          <a:prstGeom prst="rect">
            <a:avLst/>
          </a:prstGeom>
        </p:spPr>
      </p:pic>
      <p:pic>
        <p:nvPicPr>
          <p:cNvPr id="5" name="图片 4"/>
          <p:cNvPicPr>
            <a:picLocks noChangeAspect="1"/>
          </p:cNvPicPr>
          <p:nvPr/>
        </p:nvPicPr>
        <p:blipFill>
          <a:blip r:embed="rId2"/>
          <a:stretch>
            <a:fillRect/>
          </a:stretch>
        </p:blipFill>
        <p:spPr>
          <a:xfrm>
            <a:off x="8486775" y="4685665"/>
            <a:ext cx="3066415" cy="1962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基本概念讲完了</a:t>
            </a:r>
            <a:endParaRPr lang="zh-CN" altLang="en-US"/>
          </a:p>
        </p:txBody>
      </p:sp>
      <p:sp>
        <p:nvSpPr>
          <p:cNvPr id="3" name="内容占位符 2"/>
          <p:cNvSpPr>
            <a:spLocks noGrp="1"/>
          </p:cNvSpPr>
          <p:nvPr>
            <p:ph idx="1"/>
          </p:nvPr>
        </p:nvSpPr>
        <p:spPr/>
        <p:txBody>
          <a:bodyPr/>
          <a:p>
            <a:r>
              <a:rPr lang="zh-CN" altLang="en-US"/>
              <a:t>我们来几道题冷静一下。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codeforces293E</a:t>
            </a:r>
            <a:endParaRPr lang="en-US" altLang="zh-CN"/>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给出一个数，每条边有权值，求经过少于</a:t>
            </a:r>
            <a:r>
              <a:rPr lang="en-US" altLang="zh-CN"/>
              <a:t>l</a:t>
            </a:r>
            <a:r>
              <a:rPr lang="zh-CN" altLang="en-US"/>
              <a:t>条边，权值和少于</a:t>
            </a:r>
            <a:r>
              <a:rPr lang="en-US" altLang="zh-CN"/>
              <a:t>w</a:t>
            </a:r>
            <a:r>
              <a:rPr lang="zh-CN" altLang="en-US"/>
              <a:t>的路径总数。</a:t>
            </a:r>
            <a:endParaRPr lang="zh-CN" altLang="en-US"/>
          </a:p>
          <a:p>
            <a:pPr marL="342900" indent="-342900">
              <a:buFont typeface="Arial" panose="020B0604020202020204" pitchFamily="34" charset="0"/>
              <a:buChar char="•"/>
            </a:pPr>
            <a:r>
              <a:rPr lang="zh-CN" altLang="en-US"/>
              <a:t>点分裸题，每次处理出所有点到重心的边数和权值和，然后一维单调队列一维树状数组即可，要容斥掉两头在同一棵子树里的情况。</a:t>
            </a:r>
            <a:endParaRPr lang="zh-CN" altLang="en-US"/>
          </a:p>
          <a:p>
            <a:pPr>
              <a:buFont typeface="Arial" panose="020B0604020202020204" pitchFamily="34" charset="0"/>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 716E</a:t>
            </a:r>
            <a:endParaRPr lang="en-US" altLang="zh-CN"/>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给出一个树，每条边上写了一个数字，给出一个</a:t>
            </a:r>
            <a:r>
              <a:rPr lang="en-US" altLang="zh-CN"/>
              <a:t>G</a:t>
            </a:r>
            <a:r>
              <a:rPr lang="zh-CN" altLang="en-US"/>
              <a:t>，求有多少条路径按顺序读出的数字可以被</a:t>
            </a:r>
            <a:r>
              <a:rPr lang="en-US" altLang="zh-CN"/>
              <a:t>G</a:t>
            </a:r>
            <a:r>
              <a:rPr lang="zh-CN" altLang="en-US"/>
              <a:t>整除。</a:t>
            </a:r>
            <a:endParaRPr lang="zh-CN" altLang="en-US"/>
          </a:p>
          <a:p>
            <a:pPr marL="342900" indent="-342900">
              <a:buFont typeface="Arial" panose="020B0604020202020204" pitchFamily="34" charset="0"/>
              <a:buChar char="•"/>
            </a:pPr>
            <a:r>
              <a:rPr lang="zh-CN" altLang="en-US"/>
              <a:t>注意一条路径顺着读和逆着读是视为</a:t>
            </a:r>
            <a:r>
              <a:rPr lang="en-US" altLang="zh-CN"/>
              <a:t>2</a:t>
            </a:r>
            <a:r>
              <a:rPr lang="zh-CN" altLang="en-US"/>
              <a:t>条不同的路径的。比如一条边上写了</a:t>
            </a:r>
            <a:r>
              <a:rPr lang="en-US" altLang="zh-CN"/>
              <a:t>G</a:t>
            </a:r>
            <a:r>
              <a:rPr lang="zh-CN" altLang="en-US"/>
              <a:t>那么要算两次答案。</a:t>
            </a:r>
            <a:endParaRPr lang="zh-CN" altLang="en-US"/>
          </a:p>
          <a:p>
            <a:pPr marL="342900" indent="-342900">
              <a:buFont typeface="Arial" panose="020B0604020202020204" pitchFamily="34" charset="0"/>
              <a:buChar char="•"/>
            </a:pPr>
            <a:r>
              <a:rPr lang="zh-CN" altLang="en-US"/>
              <a:t>会有一条路径顺着读能整除</a:t>
            </a:r>
            <a:r>
              <a:rPr lang="en-US" altLang="zh-CN"/>
              <a:t>G</a:t>
            </a:r>
            <a:r>
              <a:rPr lang="zh-CN" altLang="en-US"/>
              <a:t>倒着读不能的情况，比如</a:t>
            </a:r>
            <a:r>
              <a:rPr lang="en-US" altLang="zh-CN"/>
              <a:t>14</a:t>
            </a:r>
            <a:r>
              <a:rPr lang="zh-CN" altLang="en-US"/>
              <a:t>能整除</a:t>
            </a:r>
            <a:r>
              <a:rPr lang="en-US" altLang="zh-CN"/>
              <a:t>7</a:t>
            </a:r>
            <a:r>
              <a:rPr lang="zh-CN" altLang="en-US"/>
              <a:t>，</a:t>
            </a:r>
            <a:r>
              <a:rPr lang="en-US" altLang="zh-CN"/>
              <a:t>41</a:t>
            </a:r>
            <a:r>
              <a:rPr lang="zh-CN" altLang="en-US"/>
              <a:t>不能，保证</a:t>
            </a:r>
            <a:r>
              <a:rPr lang="en-US" altLang="zh-CN"/>
              <a:t>G</a:t>
            </a:r>
            <a:r>
              <a:rPr lang="zh-CN" altLang="en-US"/>
              <a:t>和</a:t>
            </a:r>
            <a:r>
              <a:rPr lang="en-US" altLang="zh-CN"/>
              <a:t>10</a:t>
            </a:r>
            <a:r>
              <a:rPr lang="zh-CN" altLang="en-US"/>
              <a:t>互质。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 716E</a:t>
            </a:r>
            <a:endParaRPr lang="en-US" altLang="zh-CN"/>
          </a:p>
        </p:txBody>
      </p:sp>
      <p:sp>
        <p:nvSpPr>
          <p:cNvPr id="3" name="内容占位符 2"/>
          <p:cNvSpPr>
            <a:spLocks noGrp="1"/>
          </p:cNvSpPr>
          <p:nvPr>
            <p:ph idx="1"/>
          </p:nvPr>
        </p:nvSpPr>
        <p:spPr/>
        <p:txBody>
          <a:bodyPr/>
          <a:p>
            <a:pPr marL="342900" indent="-342900">
              <a:buFont typeface="Arial" panose="020B0604020202020204" pitchFamily="34" charset="0"/>
              <a:buChar char="•"/>
            </a:pPr>
            <a:r>
              <a:rPr lang="zh-CN" altLang="en-US"/>
              <a:t>可以注意到假如把一条路径中间断开，而且确定了后面的情况，设后面的数是</a:t>
            </a:r>
            <a:r>
              <a:rPr lang="en-US" altLang="zh-CN"/>
              <a:t>y</a:t>
            </a:r>
            <a:r>
              <a:rPr lang="zh-CN" altLang="en-US"/>
              <a:t>，前面的数是</a:t>
            </a:r>
            <a:r>
              <a:rPr lang="en-US" altLang="zh-CN"/>
              <a:t>x</a:t>
            </a:r>
            <a:r>
              <a:rPr lang="zh-CN" altLang="en-US"/>
              <a:t>，那么我们需要保证</a:t>
            </a:r>
            <a:r>
              <a:rPr lang="en-US" altLang="zh-CN"/>
              <a:t>x*10</a:t>
            </a:r>
            <a:r>
              <a:rPr lang="en-US" altLang="zh-CN" baseline="30000"/>
              <a:t>len[y]</a:t>
            </a:r>
            <a:r>
              <a:rPr lang="en-US" altLang="zh-CN"/>
              <a:t>+y=0(mod G)</a:t>
            </a:r>
            <a:endParaRPr lang="en-US" altLang="zh-CN"/>
          </a:p>
          <a:p>
            <a:pPr marL="342900" indent="-342900">
              <a:buFont typeface="Arial" panose="020B0604020202020204" pitchFamily="34" charset="0"/>
              <a:buChar char="•"/>
            </a:pPr>
            <a:r>
              <a:rPr lang="zh-CN" altLang="en-US"/>
              <a:t>所以确定了</a:t>
            </a:r>
            <a:r>
              <a:rPr lang="en-US" altLang="zh-CN"/>
              <a:t>Y</a:t>
            </a:r>
            <a:r>
              <a:rPr lang="zh-CN" altLang="en-US"/>
              <a:t>可以用逆元求出</a:t>
            </a:r>
            <a:r>
              <a:rPr lang="en-US" altLang="zh-CN"/>
              <a:t>x</a:t>
            </a:r>
            <a:r>
              <a:rPr lang="zh-CN" altLang="en-US"/>
              <a:t>在模域下的值。</a:t>
            </a:r>
            <a:endParaRPr lang="zh-CN" altLang="en-US"/>
          </a:p>
          <a:p>
            <a:pPr marL="342900" indent="-342900">
              <a:buFont typeface="Arial" panose="020B0604020202020204" pitchFamily="34" charset="0"/>
              <a:buChar char="•"/>
            </a:pPr>
            <a:r>
              <a:rPr lang="zh-CN" altLang="en-US"/>
              <a:t>点分的时候用一个数组保存下来统计就行了。</a:t>
            </a:r>
            <a:endParaRPr lang="zh-CN" altLang="en-US"/>
          </a:p>
          <a:p>
            <a:pPr marL="342900" indent="-342900">
              <a:buFont typeface="Arial" panose="020B0604020202020204" pitchFamily="34" charset="0"/>
              <a:buChar char="•"/>
            </a:pPr>
            <a:r>
              <a:rPr lang="zh-CN" altLang="en-US"/>
              <a:t>还是要容斥掉同一个子树里的影响。</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337"/>
</p:tagLst>
</file>

<file path=ppt/tags/tag2.xml><?xml version="1.0" encoding="utf-8"?>
<p:tagLst xmlns:p="http://schemas.openxmlformats.org/presentationml/2006/main">
  <p:tag name="KSO_WM_TAG_VERSION" val="1.0"/>
  <p:tag name="KSO_WM_TEMPLATE_CATEGORY" val="custom"/>
  <p:tag name="KSO_WM_TEMPLATE_INDEX" val="16033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71"/>
  <p:tag name="KSO_WM_UNIT_TYPE" val="a"/>
  <p:tag name="KSO_WM_UNIT_INDEX" val="1"/>
  <p:tag name="KSO_WM_UNIT_ID" val="custom160171_1*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71"/>
  <p:tag name="KSO_WM_UNIT_TYPE" val="b"/>
  <p:tag name="KSO_WM_UNIT_INDEX" val="1"/>
  <p:tag name="KSO_WM_UNIT_ID" val="custom160171_1*b*1"/>
  <p:tag name="KSO_WM_UNIT_CLEAR" val="1"/>
  <p:tag name="KSO_WM_UNIT_LAYERLEVEL" val="1"/>
  <p:tag name="KSO_WM_UNIT_VALUE" val="112"/>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EMPLATE_THUMBS_INDEX" val="1、4、8、13、18、23、24、25"/>
  <p:tag name="KSO_WM_TEMPLATE_CATEGORY" val="custom"/>
  <p:tag name="KSO_WM_TEMPLATE_INDEX" val="160171"/>
  <p:tag name="KSO_WM_TAG_VERSION" val="1.0"/>
  <p:tag name="KSO_WM_SLIDE_ID" val="custom160171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71"/>
  <p:tag name="KSO_WM_UNIT_TYPE" val="a"/>
  <p:tag name="KSO_WM_UNIT_INDEX" val="1"/>
  <p:tag name="KSO_WM_UNIT_ID" val="custom160171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71"/>
  <p:tag name="KSO_WM_UNIT_TYPE" val="f"/>
  <p:tag name="KSO_WM_UNIT_INDEX" val="1"/>
  <p:tag name="KSO_WM_UNIT_ID" val="custom160171_25*f*1"/>
  <p:tag name="KSO_WM_UNIT_CLEAR" val="1"/>
  <p:tag name="KSO_WM_UNIT_LAYERLEVEL" val="1"/>
  <p:tag name="KSO_WM_UNIT_VALUE" val="217"/>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171"/>
  <p:tag name="KSO_WM_TAG_VERSION" val="1.0"/>
  <p:tag name="KSO_WM_SLIDE_ID" val="custom160171_25"/>
  <p:tag name="KSO_WM_SLIDE_INDEX" val="25"/>
  <p:tag name="KSO_WM_SLIDE_ITEM_CNT" val="1"/>
  <p:tag name="KSO_WM_SLIDE_LAYOUT" val="a_f"/>
  <p:tag name="KSO_WM_SLIDE_LAYOUT_CNT" val="1_1"/>
  <p:tag name="KSO_WM_SLIDE_TYPE" val="text"/>
  <p:tag name="KSO_WM_BEAUTIFY_FLAG" val="#wm#"/>
  <p:tag name="KSO_WM_SLIDE_POSITION" val="95*133"/>
  <p:tag name="KSO_WM_SLIDE_SIZE" val="770*334"/>
</p:tagLst>
</file>

<file path=ppt/theme/theme1.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20">
      <a:dk1>
        <a:sysClr val="windowText" lastClr="000000"/>
      </a:dk1>
      <a:lt1>
        <a:sysClr val="window" lastClr="FFFFFF"/>
      </a:lt1>
      <a:dk2>
        <a:srgbClr val="44546A"/>
      </a:dk2>
      <a:lt2>
        <a:srgbClr val="E7E6E6"/>
      </a:lt2>
      <a:accent1>
        <a:srgbClr val="0DBCC5"/>
      </a:accent1>
      <a:accent2>
        <a:srgbClr val="007590"/>
      </a:accent2>
      <a:accent3>
        <a:srgbClr val="A5A5A5"/>
      </a:accent3>
      <a:accent4>
        <a:srgbClr val="FFC000"/>
      </a:accent4>
      <a:accent5>
        <a:srgbClr val="4472C4"/>
      </a:accent5>
      <a:accent6>
        <a:srgbClr val="70AD47"/>
      </a:accent6>
      <a:hlink>
        <a:srgbClr val="0563C1"/>
      </a:hlink>
      <a:folHlink>
        <a:srgbClr val="954F72"/>
      </a:folHlink>
    </a:clrScheme>
    <a:fontScheme name="自定义 53">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1764</Words>
  <Application>WPS 演示</Application>
  <PresentationFormat>宽屏</PresentationFormat>
  <Paragraphs>102</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2" baseType="lpstr">
      <vt:lpstr>Arial</vt:lpstr>
      <vt:lpstr>宋体</vt:lpstr>
      <vt:lpstr>Wingdings</vt:lpstr>
      <vt:lpstr>黑体</vt:lpstr>
      <vt:lpstr>Arial Black</vt:lpstr>
      <vt:lpstr>微软雅黑</vt:lpstr>
      <vt:lpstr>Calibri</vt:lpstr>
      <vt:lpstr>幼圆</vt:lpstr>
      <vt:lpstr>A000120141114A22KWBG</vt:lpstr>
      <vt:lpstr>1_自定义设计方案</vt:lpstr>
      <vt:lpstr>Equation.KSEE3</vt:lpstr>
      <vt:lpstr>Equation.KSEE3</vt:lpstr>
      <vt:lpstr>Equation.KSEE3</vt:lpstr>
      <vt:lpstr>点分治&amp;边分治&amp;点分树</vt:lpstr>
      <vt:lpstr>前置技能</vt:lpstr>
      <vt:lpstr>点分治是什么？</vt:lpstr>
      <vt:lpstr>什么是边分治</vt:lpstr>
      <vt:lpstr>如何保证边分治的复杂度</vt:lpstr>
      <vt:lpstr>基本概念讲完了</vt:lpstr>
      <vt:lpstr>codeforces293E</vt:lpstr>
      <vt:lpstr>codeforces 716E</vt:lpstr>
      <vt:lpstr>codeforces 716E</vt:lpstr>
      <vt:lpstr>PowerPoint 演示文稿</vt:lpstr>
      <vt:lpstr>点分树</vt:lpstr>
      <vt:lpstr>点分树</vt:lpstr>
      <vt:lpstr>点分树</vt:lpstr>
      <vt:lpstr>我乱造的</vt:lpstr>
      <vt:lpstr>ZJOI 2007 hide</vt:lpstr>
      <vt:lpstr>LWDB</vt:lpstr>
      <vt:lpstr>LWDB</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CZS</cp:lastModifiedBy>
  <cp:revision>20</cp:revision>
  <dcterms:created xsi:type="dcterms:W3CDTF">2015-05-05T08:02:00Z</dcterms:created>
  <dcterms:modified xsi:type="dcterms:W3CDTF">2016-12-19T01:24:01Z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