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7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74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2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25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1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4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5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3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3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548A-7BAE-44DD-9E77-C22A02C3795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5950BB-3540-4C2D-8A76-731CE2E8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51cea4040100h3wl.html" TargetMode="External"/><Relationship Id="rId2" Type="http://schemas.openxmlformats.org/officeDocument/2006/relationships/hyperlink" Target="https://wenku.baidu.com/view/379e8baaa58da0116d174924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博弈论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Wuvin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6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把相邻两个石子的间距看成一个阶梯上的石子个数，向左移动石子就等价于把阶梯上的石子向旁边移动。</a:t>
            </a:r>
            <a:endParaRPr lang="en-US" altLang="zh-CN" dirty="0" smtClean="0"/>
          </a:p>
          <a:p>
            <a:r>
              <a:rPr lang="zh-CN" altLang="en-US" dirty="0" smtClean="0"/>
              <a:t>这样化归为阶梯</a:t>
            </a:r>
            <a:r>
              <a:rPr lang="en-US" altLang="zh-CN" dirty="0" smtClean="0"/>
              <a:t>NIM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4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Sagheer</a:t>
            </a:r>
            <a:r>
              <a:rPr lang="en-US" altLang="zh-CN" b="1" dirty="0" smtClean="0"/>
              <a:t> and Apple Tree</a:t>
            </a:r>
            <a:br>
              <a:rPr lang="en-US" altLang="zh-CN" b="1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个点的有根树上的点</a:t>
            </a:r>
            <a:r>
              <a:rPr lang="en-US" altLang="zh-CN" dirty="0" err="1"/>
              <a:t>i</a:t>
            </a:r>
            <a:r>
              <a:rPr lang="zh-CN" altLang="en-US" dirty="0"/>
              <a:t>有</a:t>
            </a:r>
            <a:r>
              <a:rPr lang="en-US" altLang="zh-CN" dirty="0" err="1"/>
              <a:t>ai</a:t>
            </a:r>
            <a:r>
              <a:rPr lang="zh-CN" altLang="en-US" dirty="0"/>
              <a:t>个苹果</a:t>
            </a:r>
            <a:r>
              <a:rPr lang="en-US" altLang="zh-CN" dirty="0"/>
              <a:t>. </a:t>
            </a:r>
            <a:r>
              <a:rPr lang="zh-CN" altLang="en-US" dirty="0"/>
              <a:t>这棵树的所有叶子结点的深度的奇偶性相同</a:t>
            </a:r>
            <a:r>
              <a:rPr lang="en-US" altLang="zh-CN" dirty="0"/>
              <a:t>. </a:t>
            </a:r>
            <a:r>
              <a:rPr lang="zh-CN" altLang="en-US" dirty="0"/>
              <a:t>两人轮流操作</a:t>
            </a:r>
            <a:r>
              <a:rPr lang="en-US" altLang="zh-CN" dirty="0"/>
              <a:t>: </a:t>
            </a:r>
            <a:r>
              <a:rPr lang="zh-CN" altLang="en-US" dirty="0"/>
              <a:t>选一个点</a:t>
            </a:r>
            <a:r>
              <a:rPr lang="en-US" altLang="zh-CN" dirty="0"/>
              <a:t>, </a:t>
            </a:r>
            <a:r>
              <a:rPr lang="zh-CN" altLang="en-US" dirty="0"/>
              <a:t>取走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苹果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/>
              <a:t>如果该点是叶子</a:t>
            </a:r>
            <a:r>
              <a:rPr lang="en-US" altLang="zh-CN" dirty="0"/>
              <a:t>, </a:t>
            </a:r>
            <a:r>
              <a:rPr lang="zh-CN" altLang="en-US" dirty="0"/>
              <a:t>吃掉苹果</a:t>
            </a:r>
          </a:p>
          <a:p>
            <a:pPr lvl="1"/>
            <a:r>
              <a:rPr lang="zh-CN" altLang="en-US" dirty="0"/>
              <a:t>否则</a:t>
            </a:r>
            <a:r>
              <a:rPr lang="en-US" altLang="zh-CN" dirty="0"/>
              <a:t>, </a:t>
            </a:r>
            <a:r>
              <a:rPr lang="zh-CN" altLang="en-US" dirty="0"/>
              <a:t>把这些苹果移到该点的某个儿子上</a:t>
            </a:r>
          </a:p>
          <a:p>
            <a:r>
              <a:rPr lang="zh-CN" altLang="en-US" dirty="0"/>
              <a:t>不能操作者输</a:t>
            </a:r>
            <a:r>
              <a:rPr lang="en-US" altLang="zh-CN" dirty="0"/>
              <a:t>. </a:t>
            </a:r>
            <a:r>
              <a:rPr lang="zh-CN" altLang="en-US" dirty="0"/>
              <a:t>问有多少个点对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(u!=v), </a:t>
            </a:r>
            <a:r>
              <a:rPr lang="zh-CN" altLang="en-US" dirty="0"/>
              <a:t>使得交换</a:t>
            </a:r>
            <a:r>
              <a:rPr lang="en-US" altLang="zh-CN" dirty="0" err="1"/>
              <a:t>u,v</a:t>
            </a:r>
            <a:r>
              <a:rPr lang="zh-CN" altLang="en-US" dirty="0"/>
              <a:t>后先手必败</a:t>
            </a:r>
            <a:r>
              <a:rPr lang="en-US" altLang="zh-CN" dirty="0"/>
              <a:t>. 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v,u</a:t>
            </a:r>
            <a:r>
              <a:rPr lang="en-US" altLang="zh-CN" dirty="0"/>
              <a:t>)</a:t>
            </a:r>
            <a:r>
              <a:rPr lang="zh-CN" altLang="en-US" dirty="0"/>
              <a:t>视为等同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2≤n≤10^5, 1≤ai≤10^7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思考一小会儿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只是把阶梯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搬到树上而已。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9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Gra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个格子排成一行，从左到右编号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个给定的格子里有石子，且编号为</a:t>
            </a:r>
            <a:r>
              <a:rPr lang="en-US" altLang="zh-CN" dirty="0"/>
              <a:t>m</a:t>
            </a:r>
            <a:r>
              <a:rPr lang="zh-CN" altLang="en-US" dirty="0"/>
              <a:t>的格子里没有石子。 </a:t>
            </a:r>
          </a:p>
          <a:p>
            <a:r>
              <a:rPr lang="zh-CN" altLang="en-US" dirty="0"/>
              <a:t>两个人轮流操作，每次操作要求选择一个石子，石子会移动到它右边第一个不含石子的格子里。 </a:t>
            </a:r>
          </a:p>
          <a:p>
            <a:r>
              <a:rPr lang="zh-CN" altLang="en-US" dirty="0"/>
              <a:t>将某个石子移动到编号为</a:t>
            </a:r>
            <a:r>
              <a:rPr lang="en-US" altLang="zh-CN" dirty="0"/>
              <a:t>m</a:t>
            </a:r>
            <a:r>
              <a:rPr lang="zh-CN" altLang="en-US" dirty="0"/>
              <a:t>的格子的人胜利，问先手有多少种操作方案能使先手必胜。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pt-BR" altLang="zh-CN" dirty="0"/>
              <a:t>2≤m≤</a:t>
            </a:r>
            <a:r>
              <a:rPr lang="pt-BR" altLang="zh-CN" dirty="0" smtClean="0"/>
              <a:t>10</a:t>
            </a:r>
            <a:r>
              <a:rPr lang="en-US" altLang="zh-CN" dirty="0"/>
              <a:t>^</a:t>
            </a:r>
            <a:r>
              <a:rPr lang="pt-BR" altLang="zh-CN" dirty="0" smtClean="0"/>
              <a:t>9,1</a:t>
            </a:r>
            <a:r>
              <a:rPr lang="pt-BR" altLang="zh-CN" dirty="0"/>
              <a:t>≤n≤</a:t>
            </a:r>
            <a:r>
              <a:rPr lang="pt-BR" altLang="zh-CN" dirty="0" smtClean="0"/>
              <a:t>10^6,n&lt;m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6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可能不需要思考太久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显然大家都不会把石子放到</a:t>
            </a:r>
            <a:r>
              <a:rPr lang="en-US" altLang="zh-CN" dirty="0" smtClean="0"/>
              <a:t>m-1</a:t>
            </a:r>
            <a:r>
              <a:rPr lang="zh-CN" altLang="en-US" dirty="0" smtClean="0"/>
              <a:t>去。</a:t>
            </a:r>
            <a:endParaRPr lang="en-US" altLang="zh-CN" dirty="0" smtClean="0"/>
          </a:p>
          <a:p>
            <a:r>
              <a:rPr lang="zh-CN" altLang="en-US" dirty="0" smtClean="0"/>
              <a:t>那么最终的情况是式子会在</a:t>
            </a:r>
            <a:r>
              <a:rPr lang="en-US" altLang="zh-CN" dirty="0" smtClean="0"/>
              <a:t>m-2,m-3…</a:t>
            </a:r>
            <a:r>
              <a:rPr lang="zh-CN" altLang="en-US" dirty="0" smtClean="0"/>
              <a:t>挤成一堆。</a:t>
            </a:r>
            <a:endParaRPr lang="en-US" altLang="zh-CN" dirty="0" smtClean="0"/>
          </a:p>
          <a:p>
            <a:r>
              <a:rPr lang="zh-CN" altLang="en-US" dirty="0" smtClean="0"/>
              <a:t>（先讨论一来有石子在</a:t>
            </a:r>
            <a:r>
              <a:rPr lang="en-US" altLang="zh-CN" dirty="0" smtClean="0"/>
              <a:t>m-1</a:t>
            </a:r>
            <a:r>
              <a:rPr lang="zh-CN" altLang="en-US" dirty="0" smtClean="0"/>
              <a:t>的情况）于是问题就等价于长度为</a:t>
            </a:r>
            <a:r>
              <a:rPr lang="en-US" altLang="zh-CN" dirty="0" smtClean="0"/>
              <a:t>m-2</a:t>
            </a:r>
            <a:r>
              <a:rPr lang="zh-CN" altLang="en-US" dirty="0" smtClean="0"/>
              <a:t>的格子，不能挪动的人输。</a:t>
            </a:r>
            <a:endParaRPr lang="en-US" altLang="zh-CN" dirty="0" smtClean="0"/>
          </a:p>
          <a:p>
            <a:r>
              <a:rPr lang="zh-CN" altLang="en-US" dirty="0" smtClean="0"/>
              <a:t>于是由化归到了阶梯</a:t>
            </a:r>
            <a:r>
              <a:rPr lang="en-US" altLang="zh-CN" dirty="0" smtClean="0"/>
              <a:t>NIM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6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Galaxy at War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一张</a:t>
            </a:r>
            <a:r>
              <a:rPr lang="en-US" altLang="zh-CN" dirty="0"/>
              <a:t>n*m</a:t>
            </a:r>
            <a:r>
              <a:rPr lang="zh-CN" altLang="en-US" dirty="0"/>
              <a:t>的表格上有一些格子有一些水晶球，两个人轮流进行</a:t>
            </a:r>
            <a:r>
              <a:rPr lang="zh-CN" altLang="en-US" dirty="0" smtClean="0"/>
              <a:t>游戏</a:t>
            </a:r>
            <a:endParaRPr lang="zh-CN" altLang="en-US" dirty="0"/>
          </a:p>
          <a:p>
            <a:r>
              <a:rPr lang="zh-CN" altLang="en-US" dirty="0"/>
              <a:t>每次选择一个有水晶球的格子，选择其中至少一个水晶球将它左移或者下移，不能</a:t>
            </a:r>
            <a:r>
              <a:rPr lang="zh-CN" altLang="en-US" dirty="0" smtClean="0"/>
              <a:t>出界</a:t>
            </a:r>
            <a:endParaRPr lang="zh-CN" altLang="en-US" dirty="0"/>
          </a:p>
          <a:p>
            <a:r>
              <a:rPr lang="zh-CN" altLang="en-US" dirty="0"/>
              <a:t>还有一些格子上有</a:t>
            </a:r>
            <a:r>
              <a:rPr lang="en-US" altLang="zh-CN" dirty="0"/>
              <a:t>M(Meditations)</a:t>
            </a:r>
            <a:r>
              <a:rPr lang="zh-CN" altLang="en-US" dirty="0"/>
              <a:t>或者</a:t>
            </a:r>
            <a:r>
              <a:rPr lang="en-US" altLang="zh-CN" dirty="0"/>
              <a:t>P(pollutant sources)</a:t>
            </a:r>
            <a:r>
              <a:rPr lang="zh-CN" altLang="en-US" dirty="0"/>
              <a:t>，对应的作用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r>
              <a:rPr lang="zh-CN" altLang="en-US" dirty="0"/>
              <a:t>当你选择的格子上有</a:t>
            </a:r>
            <a:r>
              <a:rPr lang="en-US" altLang="zh-CN" dirty="0"/>
              <a:t>M</a:t>
            </a:r>
            <a:r>
              <a:rPr lang="zh-CN" altLang="en-US" dirty="0"/>
              <a:t>时，若你选择移动 </a:t>
            </a:r>
            <a:r>
              <a:rPr lang="en-US" altLang="zh-CN" dirty="0"/>
              <a:t>t </a:t>
            </a:r>
            <a:r>
              <a:rPr lang="zh-CN" altLang="en-US" dirty="0"/>
              <a:t>个水晶球，那么会将</a:t>
            </a:r>
            <a:r>
              <a:rPr lang="en-US" altLang="zh-CN" dirty="0"/>
              <a:t>2*t </a:t>
            </a:r>
            <a:r>
              <a:rPr lang="zh-CN" altLang="en-US" dirty="0"/>
              <a:t>个水晶球平分到可以移动到的格子</a:t>
            </a:r>
            <a:r>
              <a:rPr lang="zh-CN" altLang="en-US" dirty="0" smtClean="0"/>
              <a:t>内</a:t>
            </a:r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t</a:t>
            </a:r>
            <a:r>
              <a:rPr lang="zh-CN" altLang="en-US" dirty="0"/>
              <a:t>个水晶被移动到有</a:t>
            </a:r>
            <a:r>
              <a:rPr lang="en-US" altLang="zh-CN" dirty="0"/>
              <a:t>P</a:t>
            </a:r>
            <a:r>
              <a:rPr lang="zh-CN" altLang="en-US" dirty="0"/>
              <a:t>的格子上时，</a:t>
            </a:r>
            <a:r>
              <a:rPr lang="en-US" altLang="zh-CN" dirty="0"/>
              <a:t>t </a:t>
            </a:r>
            <a:r>
              <a:rPr lang="zh-CN" altLang="en-US" dirty="0"/>
              <a:t>变成 </a:t>
            </a:r>
            <a:r>
              <a:rPr lang="en-US" altLang="zh-CN" dirty="0"/>
              <a:t>[t/2] (</a:t>
            </a:r>
            <a:r>
              <a:rPr lang="zh-CN" altLang="en-US" dirty="0"/>
              <a:t>向下取整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处一定有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(n-1,m)</a:t>
            </a:r>
            <a:r>
              <a:rPr lang="zh-CN" altLang="en-US" dirty="0"/>
              <a:t>处一定有</a:t>
            </a:r>
            <a:r>
              <a:rPr lang="en-US" altLang="zh-CN" dirty="0" smtClean="0"/>
              <a:t>M</a:t>
            </a:r>
            <a:endParaRPr lang="en-US" altLang="zh-CN" dirty="0"/>
          </a:p>
          <a:p>
            <a:r>
              <a:rPr lang="zh-CN" altLang="en-US" dirty="0"/>
              <a:t>任意含</a:t>
            </a:r>
            <a:r>
              <a:rPr lang="en-US" altLang="zh-CN" dirty="0"/>
              <a:t>M(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和含</a:t>
            </a:r>
            <a:r>
              <a:rPr lang="en-US" altLang="zh-CN" dirty="0"/>
              <a:t>P(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的格子的位置关系满足式子的值为</a:t>
            </a:r>
            <a:r>
              <a:rPr lang="zh-CN" altLang="en-US" dirty="0" smtClean="0"/>
              <a:t>奇数</a:t>
            </a:r>
            <a:endParaRPr lang="zh-CN" altLang="en-US" dirty="0"/>
          </a:p>
          <a:p>
            <a:r>
              <a:rPr lang="en-US" altLang="zh-CN" dirty="0" smtClean="0"/>
              <a:t>Max(|(x-a)+(y-b)|,|(x-y)-(a-b)|)</a:t>
            </a:r>
            <a:endParaRPr lang="zh-CN" altLang="en-US" dirty="0"/>
          </a:p>
          <a:p>
            <a:r>
              <a:rPr lang="zh-CN" altLang="en-US" dirty="0"/>
              <a:t>无法操作的玩家输掉比赛，给定局势，询问先手</a:t>
            </a:r>
            <a:r>
              <a:rPr lang="zh-CN" altLang="en-US" dirty="0" smtClean="0"/>
              <a:t>胜负</a:t>
            </a:r>
            <a:endParaRPr lang="en-US" altLang="zh-CN" dirty="0" smtClean="0"/>
          </a:p>
          <a:p>
            <a:r>
              <a:rPr lang="en-US" altLang="zh-CN" dirty="0"/>
              <a:t>1≤n,m≤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4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思考？不存在的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先讲讲基础知识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会用到的一些概念：</a:t>
            </a:r>
            <a:endParaRPr lang="en-US" altLang="zh-CN" dirty="0" smtClean="0"/>
          </a:p>
          <a:p>
            <a:r>
              <a:rPr lang="zh-CN" altLang="en-US" dirty="0" smtClean="0"/>
              <a:t>状态，即局面，由有限变量组合表示的一种当前游戏局势。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中的状态类似。</a:t>
            </a:r>
            <a:endParaRPr lang="en-US" altLang="zh-CN" dirty="0" smtClean="0"/>
          </a:p>
          <a:p>
            <a:r>
              <a:rPr lang="zh-CN" altLang="en-US" dirty="0" smtClean="0"/>
              <a:t>必胜局面，存在一种一定获胜的方法的局面。</a:t>
            </a:r>
            <a:endParaRPr lang="en-US" altLang="zh-CN" dirty="0" smtClean="0"/>
          </a:p>
          <a:p>
            <a:r>
              <a:rPr lang="zh-CN" altLang="en-US" dirty="0"/>
              <a:t>必</a:t>
            </a:r>
            <a:r>
              <a:rPr lang="zh-CN" altLang="en-US" dirty="0" smtClean="0"/>
              <a:t>败局面，不存在一种一定获胜的方法的局面。</a:t>
            </a:r>
            <a:endParaRPr lang="en-US" altLang="zh-CN" dirty="0" smtClean="0"/>
          </a:p>
          <a:p>
            <a:r>
              <a:rPr lang="zh-CN" altLang="en-US" dirty="0" smtClean="0"/>
              <a:t>转移，即通过合法操作，将一个局面改变成另一个。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5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先分析给出的位置关系的式子，可以发现所有含有</a:t>
            </a:r>
            <a:r>
              <a:rPr lang="en-US" altLang="zh-CN" dirty="0"/>
              <a:t>M</a:t>
            </a:r>
            <a:r>
              <a:rPr lang="zh-CN" altLang="en-US" dirty="0"/>
              <a:t>的格子和含有</a:t>
            </a:r>
            <a:r>
              <a:rPr lang="en-US" altLang="zh-CN" dirty="0"/>
              <a:t>P</a:t>
            </a:r>
            <a:r>
              <a:rPr lang="zh-CN" altLang="en-US" dirty="0"/>
              <a:t>的格子的奇偶关系</a:t>
            </a:r>
            <a:r>
              <a:rPr lang="zh-CN" altLang="en-US" dirty="0" smtClean="0"/>
              <a:t>不同。</a:t>
            </a:r>
            <a:endParaRPr lang="zh-CN" altLang="en-US" dirty="0"/>
          </a:p>
          <a:p>
            <a:r>
              <a:rPr lang="zh-CN" altLang="en-US" dirty="0"/>
              <a:t>如果没有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的设定，这个问题就是一个简单的阶梯博弈，只用考虑离终点的距离为奇数的</a:t>
            </a:r>
            <a:r>
              <a:rPr lang="zh-CN" altLang="en-US" dirty="0" smtClean="0"/>
              <a:t>点。</a:t>
            </a:r>
            <a:endParaRPr lang="zh-CN" altLang="en-US" dirty="0"/>
          </a:p>
          <a:p>
            <a:r>
              <a:rPr lang="zh-CN" altLang="en-US" dirty="0"/>
              <a:t>含有</a:t>
            </a:r>
            <a:r>
              <a:rPr lang="en-US" altLang="zh-CN" dirty="0"/>
              <a:t>P</a:t>
            </a:r>
            <a:r>
              <a:rPr lang="zh-CN" altLang="en-US" dirty="0"/>
              <a:t>的位置离终点的距离一定为偶数，所有对答案没有影响</a:t>
            </a:r>
          </a:p>
          <a:p>
            <a:r>
              <a:rPr lang="zh-CN" altLang="en-US" dirty="0"/>
              <a:t>含有</a:t>
            </a:r>
            <a:r>
              <a:rPr lang="en-US" altLang="zh-CN" dirty="0"/>
              <a:t>M</a:t>
            </a:r>
            <a:r>
              <a:rPr lang="zh-CN" altLang="en-US" dirty="0"/>
              <a:t>的位置离终点的距离一定为奇数，它每次会将一个奇数步上的 </a:t>
            </a:r>
            <a:r>
              <a:rPr lang="en-US" altLang="zh-CN" dirty="0"/>
              <a:t>t </a:t>
            </a:r>
            <a:r>
              <a:rPr lang="zh-CN" altLang="en-US" dirty="0"/>
              <a:t>变成偶数步上的</a:t>
            </a:r>
            <a:r>
              <a:rPr lang="en-US" altLang="zh-CN" dirty="0" smtClean="0"/>
              <a:t>2*t</a:t>
            </a:r>
            <a:r>
              <a:rPr lang="zh-CN" altLang="en-US" dirty="0" smtClean="0"/>
              <a:t>，一定</a:t>
            </a:r>
            <a:r>
              <a:rPr lang="zh-CN" altLang="en-US" dirty="0"/>
              <a:t>可以选择其中的 </a:t>
            </a:r>
            <a:r>
              <a:rPr lang="en-US" altLang="zh-CN" dirty="0"/>
              <a:t>t </a:t>
            </a:r>
            <a:r>
              <a:rPr lang="zh-CN" altLang="en-US" dirty="0"/>
              <a:t>重新移动到奇数步上，所以对答案同样没有</a:t>
            </a:r>
            <a:r>
              <a:rPr lang="zh-CN" altLang="en-US" dirty="0" smtClean="0"/>
              <a:t>影响。</a:t>
            </a:r>
            <a:endParaRPr lang="zh-CN" altLang="en-US" dirty="0"/>
          </a:p>
          <a:p>
            <a:r>
              <a:rPr lang="zh-CN" altLang="en-US" dirty="0"/>
              <a:t>所以答案就是所有距离终点奇数步的格子的水晶数异或值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3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翻硬币游戏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一般翻硬币游戏为每次操作这可以将一个朝上的硬币置为反面，然后其他一些硬币会受影响自动翻转。轮流操作，不能操作的人判负。</a:t>
            </a:r>
            <a:endParaRPr lang="en-US" altLang="zh-CN" dirty="0" smtClean="0"/>
          </a:p>
          <a:p>
            <a:r>
              <a:rPr lang="zh-CN" altLang="en-US" dirty="0" smtClean="0"/>
              <a:t>比如每次翻一个朝上的硬币之后，左侧两个硬币必须被一起翻转。</a:t>
            </a:r>
            <a:endParaRPr lang="en-US" altLang="zh-CN" dirty="0" smtClean="0"/>
          </a:p>
          <a:p>
            <a:r>
              <a:rPr lang="zh-CN" altLang="en-US" dirty="0" smtClean="0"/>
              <a:t>现在给出哪些位置硬币朝上，请判断先手必胜还是必败？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</a:t>
            </a:r>
            <a:r>
              <a:rPr lang="zh-CN" altLang="en-US" dirty="0" smtClean="0"/>
              <a:t>硬币游戏最能够体现</a:t>
            </a:r>
            <a:r>
              <a:rPr lang="en-US" altLang="zh-CN" dirty="0" smtClean="0"/>
              <a:t>SG</a:t>
            </a:r>
            <a:r>
              <a:rPr lang="zh-CN" altLang="en-US" dirty="0" smtClean="0"/>
              <a:t>定理与亦或的妙处。</a:t>
            </a:r>
            <a:endParaRPr lang="en-US" altLang="zh-CN" dirty="0" smtClean="0"/>
          </a:p>
          <a:p>
            <a:r>
              <a:rPr lang="zh-CN" altLang="en-US" dirty="0" smtClean="0"/>
              <a:t>由于每次只能操作一个硬币，所以所有硬币互相独立。由于</a:t>
            </a:r>
            <a:r>
              <a:rPr lang="en-US" altLang="zh-CN" dirty="0" smtClean="0"/>
              <a:t>1^1=0</a:t>
            </a:r>
            <a:r>
              <a:rPr lang="zh-CN" altLang="en-US" dirty="0" smtClean="0"/>
              <a:t>，所以游戏可能等价为反转这个硬币后，某些位置上多出了一个正面朝上的硬币。</a:t>
            </a:r>
            <a:endParaRPr lang="en-US" altLang="zh-CN" dirty="0" smtClean="0"/>
          </a:p>
          <a:p>
            <a:r>
              <a:rPr lang="zh-CN" altLang="en-US" dirty="0" smtClean="0"/>
              <a:t>所以每次操作等价于将一个硬币变成了多个独立硬币的游戏。而多个独立游戏的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值等于多个游戏的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值亦或一起来，所以就可以计算转移到的局面的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值。便可套用</a:t>
            </a:r>
            <a:r>
              <a:rPr lang="en-US" altLang="zh-CN" dirty="0" smtClean="0"/>
              <a:t>SG</a:t>
            </a:r>
            <a:r>
              <a:rPr lang="zh-CN" altLang="en-US" dirty="0" smtClean="0"/>
              <a:t>定理求出每个位置上一个硬币对应的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值进行求解。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5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[poj1704]Georgia </a:t>
            </a:r>
            <a:r>
              <a:rPr lang="en-US" altLang="zh-CN" b="1" dirty="0"/>
              <a:t>and Bob</a:t>
            </a:r>
            <a:endParaRPr lang="en-US" altLang="zh-CN" dirty="0" smtClean="0"/>
          </a:p>
          <a:p>
            <a:r>
              <a:rPr lang="en-US" altLang="zh-CN" b="1" dirty="0"/>
              <a:t>[</a:t>
            </a:r>
            <a:r>
              <a:rPr lang="en-US" altLang="zh-CN" b="1" dirty="0" err="1"/>
              <a:t>codeforces</a:t>
            </a:r>
            <a:r>
              <a:rPr lang="en-US" altLang="zh-CN" b="1" dirty="0"/>
              <a:t> #417(div.2)E] </a:t>
            </a:r>
            <a:r>
              <a:rPr lang="en-US" altLang="zh-CN" b="1" dirty="0" err="1"/>
              <a:t>Sagheer</a:t>
            </a:r>
            <a:r>
              <a:rPr lang="en-US" altLang="zh-CN" b="1" dirty="0"/>
              <a:t> </a:t>
            </a:r>
            <a:r>
              <a:rPr lang="en-US" altLang="zh-CN" b="1" dirty="0"/>
              <a:t>and Apple </a:t>
            </a:r>
            <a:r>
              <a:rPr lang="en-US" altLang="zh-CN" b="1" dirty="0" smtClean="0"/>
              <a:t>Tree</a:t>
            </a:r>
          </a:p>
          <a:p>
            <a:r>
              <a:rPr lang="en-US" altLang="zh-CN" b="1" dirty="0" smtClean="0"/>
              <a:t>[hdu6139]Galaxy </a:t>
            </a:r>
            <a:r>
              <a:rPr lang="en-US" altLang="zh-CN" b="1" dirty="0"/>
              <a:t>at War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787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一些其他小游戏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树上删边、图上删边游戏：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wenku.baidu.com/view/379e8baaa58da0116d174924.html</a:t>
            </a:r>
            <a:endParaRPr lang="en-US" altLang="zh-CN" dirty="0" smtClean="0"/>
          </a:p>
          <a:p>
            <a:r>
              <a:rPr lang="zh-CN" altLang="en-US" dirty="0" smtClean="0"/>
              <a:t>多种多样的翻硬币游戏：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blog.sina.com.cn/s/blog_51cea4040100h3wl.html</a:t>
            </a:r>
            <a:endParaRPr lang="en-US" altLang="zh-CN" dirty="0" smtClean="0"/>
          </a:p>
          <a:p>
            <a:r>
              <a:rPr lang="zh-CN" altLang="en-US" dirty="0" smtClean="0"/>
              <a:t>如果对博弈论十分感兴趣的同学推荐阅读</a:t>
            </a:r>
            <a:r>
              <a:rPr lang="en-US" altLang="zh-CN" dirty="0"/>
              <a:t>《Game Theory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/>
              <a:t>by </a:t>
            </a:r>
            <a:br>
              <a:rPr lang="en-US" altLang="zh-CN" dirty="0"/>
            </a:br>
            <a:r>
              <a:rPr lang="en-US" altLang="zh-CN" dirty="0"/>
              <a:t>Roger B. Myerson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4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GL&amp;HF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Wuvin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博弈分类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双人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一般博弈论讨论的是双人游戏。</a:t>
            </a:r>
            <a:endParaRPr lang="en-US" altLang="zh-CN" dirty="0" smtClean="0"/>
          </a:p>
          <a:p>
            <a:r>
              <a:rPr lang="zh-CN" altLang="en-US" dirty="0" smtClean="0"/>
              <a:t>信息对等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信息不对等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一般博弈论讨论的是信息对等的游戏，即你知道什么我知道什么，比如双人斗地主是，三人斗地主就不是。</a:t>
            </a:r>
            <a:endParaRPr lang="en-US" altLang="zh-CN" dirty="0" smtClean="0"/>
          </a:p>
          <a:p>
            <a:r>
              <a:rPr lang="zh-CN" altLang="en-US" dirty="0" smtClean="0"/>
              <a:t>轮流操作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非轮流操作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一般博弈论讨论的人两人轮流操作。（每次随机选一个人操作就不是）</a:t>
            </a:r>
            <a:endParaRPr lang="en-US" altLang="zh-CN" dirty="0" smtClean="0"/>
          </a:p>
          <a:p>
            <a:r>
              <a:rPr lang="zh-CN" altLang="en-US" dirty="0" smtClean="0"/>
              <a:t>规则对等</a:t>
            </a:r>
            <a:r>
              <a:rPr lang="en-US" altLang="zh-CN" dirty="0" smtClean="0"/>
              <a:t>/</a:t>
            </a:r>
            <a:r>
              <a:rPr lang="zh-CN" altLang="en-US" dirty="0" smtClean="0"/>
              <a:t>规则不对等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一般博弈论讨论的是规则对等的公平游戏。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3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在满足上一页的条件下，有如下一些显然结论：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个只能转移到必败局面的局面是必胜局面，反之亦然。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如果游戏一定能在有限步内完成，且双方足够聪明，那么胜负取决于谁先谁后。</a:t>
            </a:r>
            <a:endParaRPr lang="en-US" altLang="zh-CN" dirty="0" smtClean="0"/>
          </a:p>
          <a:p>
            <a:r>
              <a:rPr lang="en-US" altLang="zh-CN" dirty="0"/>
              <a:t>SG</a:t>
            </a:r>
            <a:r>
              <a:rPr lang="zh-CN" altLang="en-US" dirty="0" smtClean="0"/>
              <a:t>定理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值定义为：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</a:t>
            </a:r>
            <a:r>
              <a:rPr lang="zh-CN" altLang="en-US" dirty="0" smtClean="0"/>
              <a:t>所有该局面能转移到的局面的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值的集合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{X}=</a:t>
            </a:r>
            <a:r>
              <a:rPr lang="zh-CN" altLang="en-US" dirty="0" smtClean="0"/>
              <a:t>合集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中没有出现的最小的非负数。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，那么这个局面为必败局面，反之必胜。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对于交替进行的多个游戏的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值等于各个游戏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值的亦或和。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Nim</a:t>
            </a:r>
            <a:r>
              <a:rPr lang="zh-CN" altLang="en-US" dirty="0"/>
              <a:t>游戏：</a:t>
            </a:r>
            <a:endParaRPr lang="en-US" altLang="zh-CN" dirty="0"/>
          </a:p>
          <a:p>
            <a:pPr lvl="1"/>
            <a:r>
              <a:rPr lang="zh-CN" altLang="en-US" sz="1800" dirty="0"/>
              <a:t>有若干堆石子，每堆石子的数量都是有限的，合法的移动是“选择一堆石子并拿走若干颗（不能不拿）”，如果轮到某个人时所有的石子堆都已经被拿空了，则判负（因为他此刻没有任何合法的移动）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dirty="0"/>
              <a:t>Anti-</a:t>
            </a:r>
            <a:r>
              <a:rPr lang="en-US" altLang="zh-CN" dirty="0" err="1"/>
              <a:t>Nim</a:t>
            </a:r>
            <a:r>
              <a:rPr lang="zh-CN" altLang="en-US" dirty="0" smtClean="0"/>
              <a:t>游戏：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拿走最后石子的人判负。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3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NIM</a:t>
            </a:r>
            <a:r>
              <a:rPr lang="zh-CN" altLang="en-US" dirty="0" smtClean="0"/>
              <a:t>变形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阶梯</a:t>
            </a:r>
            <a:r>
              <a:rPr lang="en-US" altLang="zh-CN" dirty="0" smtClean="0"/>
              <a:t>NIM</a:t>
            </a:r>
          </a:p>
          <a:p>
            <a:r>
              <a:rPr lang="zh-CN" altLang="en-US" dirty="0" smtClean="0"/>
              <a:t>阶梯</a:t>
            </a:r>
            <a:r>
              <a:rPr lang="en-US" altLang="zh-CN" dirty="0" smtClean="0"/>
              <a:t>NIM</a:t>
            </a:r>
            <a:r>
              <a:rPr lang="zh-CN" altLang="en-US" dirty="0" smtClean="0"/>
              <a:t>的变形</a:t>
            </a:r>
            <a:endParaRPr lang="en-US" altLang="zh-CN" dirty="0" smtClean="0"/>
          </a:p>
          <a:p>
            <a:r>
              <a:rPr lang="zh-CN" altLang="en-US" dirty="0"/>
              <a:t>翻硬币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</a:t>
            </a:r>
            <a:r>
              <a:rPr lang="en-US" altLang="zh-CN" dirty="0" smtClean="0"/>
              <a:t>NIM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博弈在一列阶梯上</a:t>
            </a:r>
            <a:r>
              <a:rPr lang="zh-CN" altLang="en-US" dirty="0" smtClean="0"/>
              <a:t>进行</a:t>
            </a:r>
            <a:r>
              <a:rPr lang="en-US" altLang="zh-CN" dirty="0"/>
              <a:t>,</a:t>
            </a:r>
            <a:r>
              <a:rPr lang="zh-CN" altLang="en-US" dirty="0" smtClean="0"/>
              <a:t>每个</a:t>
            </a:r>
            <a:r>
              <a:rPr lang="zh-CN" altLang="en-US" dirty="0"/>
              <a:t>阶梯上放</a:t>
            </a:r>
            <a:r>
              <a:rPr lang="zh-CN" altLang="en-US" dirty="0" smtClean="0"/>
              <a:t>着一些石子</a:t>
            </a:r>
            <a:r>
              <a:rPr lang="zh-CN" altLang="en-US" dirty="0"/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个人进行阶梯</a:t>
            </a:r>
            <a:r>
              <a:rPr lang="zh-CN" altLang="en-US" dirty="0" smtClean="0"/>
              <a:t>博弈</a:t>
            </a:r>
            <a:r>
              <a:rPr lang="zh-CN" altLang="en-US" dirty="0"/>
              <a:t>，</a:t>
            </a:r>
            <a:r>
              <a:rPr lang="zh-CN" altLang="en-US" dirty="0" smtClean="0"/>
              <a:t>每</a:t>
            </a:r>
            <a:r>
              <a:rPr lang="zh-CN" altLang="en-US" dirty="0"/>
              <a:t>一步则是将一</a:t>
            </a:r>
            <a:r>
              <a:rPr lang="zh-CN" altLang="en-US" dirty="0" smtClean="0"/>
              <a:t>个</a:t>
            </a:r>
            <a:r>
              <a:rPr lang="zh-CN" altLang="en-US" dirty="0"/>
              <a:t>阶梯</a:t>
            </a:r>
            <a:r>
              <a:rPr lang="zh-CN" altLang="en-US" dirty="0" smtClean="0"/>
              <a:t>上</a:t>
            </a:r>
            <a:r>
              <a:rPr lang="zh-CN" altLang="en-US" dirty="0"/>
              <a:t>的若干</a:t>
            </a:r>
            <a:r>
              <a:rPr lang="zh-CN" altLang="en-US" dirty="0" smtClean="0"/>
              <a:t>个石子</a:t>
            </a:r>
            <a:r>
              <a:rPr lang="en-US" altLang="zh-CN" dirty="0" smtClean="0"/>
              <a:t>( </a:t>
            </a:r>
            <a:r>
              <a:rPr lang="en-US" altLang="zh-CN" dirty="0"/>
              <a:t>&gt;=1 )</a:t>
            </a:r>
            <a:r>
              <a:rPr lang="zh-CN" altLang="en-US" dirty="0"/>
              <a:t>移</a:t>
            </a:r>
            <a:r>
              <a:rPr lang="zh-CN" altLang="en-US" dirty="0" smtClean="0"/>
              <a:t>到更低的相邻阶梯去</a:t>
            </a:r>
            <a:r>
              <a:rPr lang="zh-CN" altLang="en-US" dirty="0"/>
              <a:t>，</a:t>
            </a:r>
            <a:r>
              <a:rPr lang="zh-CN" altLang="en-US" dirty="0" smtClean="0"/>
              <a:t>最后没有石子可以</a:t>
            </a:r>
            <a:r>
              <a:rPr lang="zh-CN" altLang="en-US" dirty="0"/>
              <a:t>移动的人</a:t>
            </a:r>
            <a:r>
              <a:rPr lang="zh-CN" altLang="en-US" dirty="0" smtClean="0"/>
              <a:t>输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51" y="3225007"/>
            <a:ext cx="5400000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对于阶梯奇偶分类，</a:t>
            </a:r>
            <a:r>
              <a:rPr lang="en-US" altLang="zh-CN" dirty="0" smtClean="0"/>
              <a:t>1 3 5…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2 4 6…,</a:t>
            </a:r>
            <a:r>
              <a:rPr lang="zh-CN" altLang="en-US" dirty="0" smtClean="0"/>
              <a:t>如果只看偶数堆并视为一个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游戏，如果这个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游戏必胜则原游戏必胜。</a:t>
            </a:r>
            <a:endParaRPr lang="en-US" altLang="zh-CN" dirty="0" smtClean="0"/>
          </a:p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把从</a:t>
            </a:r>
            <a:r>
              <a:rPr lang="en-US" altLang="zh-CN" dirty="0" smtClean="0"/>
              <a:t>2i</a:t>
            </a:r>
            <a:r>
              <a:rPr lang="zh-CN" altLang="en-US" dirty="0" smtClean="0"/>
              <a:t>堆拿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个到</a:t>
            </a:r>
            <a:r>
              <a:rPr lang="en-US" altLang="zh-CN" dirty="0" smtClean="0"/>
              <a:t>2i-1</a:t>
            </a:r>
            <a:r>
              <a:rPr lang="zh-CN" altLang="en-US" dirty="0" smtClean="0"/>
              <a:t>堆视为把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游戏中的第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堆拿走了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如果对手把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个从第</a:t>
            </a:r>
            <a:r>
              <a:rPr lang="en-US" altLang="zh-CN" dirty="0" smtClean="0"/>
              <a:t>2i-1</a:t>
            </a:r>
            <a:r>
              <a:rPr lang="zh-CN" altLang="en-US" dirty="0" smtClean="0"/>
              <a:t>堆拿到了</a:t>
            </a:r>
            <a:r>
              <a:rPr lang="en-US" altLang="zh-CN" dirty="0" smtClean="0"/>
              <a:t>2i-2</a:t>
            </a:r>
            <a:r>
              <a:rPr lang="zh-CN" altLang="en-US" dirty="0" smtClean="0"/>
              <a:t>堆，那么你将</a:t>
            </a:r>
            <a:r>
              <a:rPr lang="en-US" altLang="zh-CN" dirty="0" smtClean="0"/>
              <a:t>2i-2</a:t>
            </a:r>
            <a:r>
              <a:rPr lang="zh-CN" altLang="en-US" dirty="0" smtClean="0"/>
              <a:t>堆拿走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个到</a:t>
            </a:r>
            <a:r>
              <a:rPr lang="en-US" altLang="zh-CN" dirty="0" smtClean="0"/>
              <a:t>2i-3</a:t>
            </a:r>
            <a:r>
              <a:rPr lang="zh-CN" altLang="en-US" dirty="0" smtClean="0"/>
              <a:t>堆，这样保持了原有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游戏不变，且对手最终将无法操作。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</a:t>
            </a:r>
            <a:r>
              <a:rPr lang="en-US" altLang="zh-CN" dirty="0" smtClean="0"/>
              <a:t>NIM</a:t>
            </a:r>
            <a:r>
              <a:rPr lang="zh-CN" altLang="en-US" dirty="0" smtClean="0"/>
              <a:t>变形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/>
              <a:t>Georgia and Bob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有一些在格子上的石子，每个格子只能容纳一个石子。每次可以将一个石子向左移动若干格，但不能跨越左边的石子。不能操作的人失败。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9" y="3026425"/>
            <a:ext cx="2971429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1541</Words>
  <Application>Microsoft Office PowerPoint</Application>
  <PresentationFormat>宽屏</PresentationFormat>
  <Paragraphs>100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方正姚体</vt:lpstr>
      <vt:lpstr>华文新魏</vt:lpstr>
      <vt:lpstr>Arial</vt:lpstr>
      <vt:lpstr>Trebuchet MS</vt:lpstr>
      <vt:lpstr>Wingdings 3</vt:lpstr>
      <vt:lpstr>平面</vt:lpstr>
      <vt:lpstr>博弈论</vt:lpstr>
      <vt:lpstr>先讲讲基础知识</vt:lpstr>
      <vt:lpstr>博弈分类</vt:lpstr>
      <vt:lpstr>常见结论</vt:lpstr>
      <vt:lpstr>NIM分类</vt:lpstr>
      <vt:lpstr>NIM变形</vt:lpstr>
      <vt:lpstr>阶梯NIM</vt:lpstr>
      <vt:lpstr>PowerPoint 演示文稿</vt:lpstr>
      <vt:lpstr>阶梯NIM变形 Georgia and Bob</vt:lpstr>
      <vt:lpstr>PowerPoint 演示文稿</vt:lpstr>
      <vt:lpstr>一些简单练习题</vt:lpstr>
      <vt:lpstr>Sagheer and Apple Tree </vt:lpstr>
      <vt:lpstr>思考一小会儿</vt:lpstr>
      <vt:lpstr>PowerPoint 演示文稿</vt:lpstr>
      <vt:lpstr>Gra </vt:lpstr>
      <vt:lpstr>可能不需要思考太久</vt:lpstr>
      <vt:lpstr>PowerPoint 演示文稿</vt:lpstr>
      <vt:lpstr>Galaxy at War</vt:lpstr>
      <vt:lpstr>思考？不存在的</vt:lpstr>
      <vt:lpstr>PowerPoint 演示文稿</vt:lpstr>
      <vt:lpstr>翻硬币游戏</vt:lpstr>
      <vt:lpstr>PowerPoint 演示文稿</vt:lpstr>
      <vt:lpstr>题目来源</vt:lpstr>
      <vt:lpstr>一些其他小游戏</vt:lpstr>
      <vt:lpstr>GL&amp;HF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吴凯</cp:lastModifiedBy>
  <cp:revision>36</cp:revision>
  <dcterms:created xsi:type="dcterms:W3CDTF">2017-11-28T01:37:58Z</dcterms:created>
  <dcterms:modified xsi:type="dcterms:W3CDTF">2017-11-28T08:48:36Z</dcterms:modified>
</cp:coreProperties>
</file>