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ED7650-6F38-4E63-AD8B-2221D44C91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CD895E5-B6AB-43AA-B4FE-0F73EC122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504B343-C4C3-46B3-92F9-B6A5DAB352DF}"/>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5" name="页脚占位符 4">
            <a:extLst>
              <a:ext uri="{FF2B5EF4-FFF2-40B4-BE49-F238E27FC236}">
                <a16:creationId xmlns:a16="http://schemas.microsoft.com/office/drawing/2014/main" id="{25349D6E-8BB2-40AE-BA7A-37DF349352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056D5F-BA28-4B09-98D1-7CA7B8620395}"/>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8729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8A4F1-E7FF-47F5-AE3A-5472029664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5BFB741-4E8A-4A5B-AB7F-3D9309FF0EE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E1654A2-1E5D-41DB-BA6C-4ADF81ECC066}"/>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5" name="页脚占位符 4">
            <a:extLst>
              <a:ext uri="{FF2B5EF4-FFF2-40B4-BE49-F238E27FC236}">
                <a16:creationId xmlns:a16="http://schemas.microsoft.com/office/drawing/2014/main" id="{55E7B634-8CB4-41D5-9068-2079FA98FD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AA225B-92B3-4DD3-A7F6-19AF87CEF546}"/>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149873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D30D818-77DB-4BAF-94CD-2F0950C6DA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98AB3E9-C471-479D-B2B9-010BAD9B378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F1B7DD9-C125-41D4-A1D1-FF6E0225C74A}"/>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5" name="页脚占位符 4">
            <a:extLst>
              <a:ext uri="{FF2B5EF4-FFF2-40B4-BE49-F238E27FC236}">
                <a16:creationId xmlns:a16="http://schemas.microsoft.com/office/drawing/2014/main" id="{A496E4F3-2BFD-45FD-99F8-2542CAC47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992150-96EE-4931-A92C-3E5B2101EFE8}"/>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186406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B85B5-414F-4E35-B361-C44CB2D1E3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090623-B50E-4247-ACD7-5DE73CDA52A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BD18D34-F5CC-4184-9683-7AC3C67553E4}"/>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5" name="页脚占位符 4">
            <a:extLst>
              <a:ext uri="{FF2B5EF4-FFF2-40B4-BE49-F238E27FC236}">
                <a16:creationId xmlns:a16="http://schemas.microsoft.com/office/drawing/2014/main" id="{7DFB1FDA-8AAF-4695-BD09-5B79D35BC7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A4DD72-0287-4053-B1C6-3E0341DDCB5D}"/>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165707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7DD94-73A7-44B3-9F9A-79AC2A21996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D1286F-49DC-4194-8DC4-F04787CC05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88A1055-E6A8-478A-997F-51E33D3B861D}"/>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5" name="页脚占位符 4">
            <a:extLst>
              <a:ext uri="{FF2B5EF4-FFF2-40B4-BE49-F238E27FC236}">
                <a16:creationId xmlns:a16="http://schemas.microsoft.com/office/drawing/2014/main" id="{2E9B9B67-FE0E-48C6-A7EE-DA6A7566E0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7AFCF9-9F3A-4B32-8D80-B8822F4FEC00}"/>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168375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24374-8341-465A-96A2-2B2F6EB93E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C089F2F-0589-4867-8F73-E208BE97CD3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C772C22-7342-4A3A-ABFC-FBBAD971992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FFD17EE-76A8-4767-9741-208DD17B7C0F}"/>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6" name="页脚占位符 5">
            <a:extLst>
              <a:ext uri="{FF2B5EF4-FFF2-40B4-BE49-F238E27FC236}">
                <a16:creationId xmlns:a16="http://schemas.microsoft.com/office/drawing/2014/main" id="{06F76F21-7A37-46FB-B2A5-CF0330D979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CA6C33-A400-4789-8447-048024326B47}"/>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412538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6BCB2-E6BD-46C7-85F2-AAD0D515608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29DED7-5D9C-4AC1-A8A1-030F5544C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AD3B5FC-C6F9-45E3-9501-7EB8E980ED0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BB23EE6-AD51-4B15-AEE0-D83819B3ED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32CEE76-7536-49A6-8726-BAB901ECD4C2}"/>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20F887F-398B-46B9-BDA2-FC64613DA10F}"/>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8" name="页脚占位符 7">
            <a:extLst>
              <a:ext uri="{FF2B5EF4-FFF2-40B4-BE49-F238E27FC236}">
                <a16:creationId xmlns:a16="http://schemas.microsoft.com/office/drawing/2014/main" id="{CC6C23B8-CBB1-4D0C-AA22-F3F888498B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24A7941-8548-4B0B-8339-A977F17A889F}"/>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4134235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976D75-05E0-4170-A765-6B35F8C425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C4AECD-F7A1-4975-9957-65CBC3BCD270}"/>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4" name="页脚占位符 3">
            <a:extLst>
              <a:ext uri="{FF2B5EF4-FFF2-40B4-BE49-F238E27FC236}">
                <a16:creationId xmlns:a16="http://schemas.microsoft.com/office/drawing/2014/main" id="{95336DE2-4741-41B3-B2AE-9A0A58C8A73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C3969B-BF45-48AD-94E7-1E03ABAEB826}"/>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2636388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DD298B-FAC1-4DB8-B4BC-2C32BBE88B45}"/>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3" name="页脚占位符 2">
            <a:extLst>
              <a:ext uri="{FF2B5EF4-FFF2-40B4-BE49-F238E27FC236}">
                <a16:creationId xmlns:a16="http://schemas.microsoft.com/office/drawing/2014/main" id="{28610833-038F-411F-B297-01B37E5FC9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0C7BDF2-E4F9-470A-B210-616AFD691202}"/>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948773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D9E98-F5D2-4D2D-B2C7-35429F78D8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C3C896F-8F24-489C-B02C-95077EE8C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574AEF4-7A64-44B7-B649-01BA02A40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377F589-0CF9-4DE5-93D9-7622A72EA421}"/>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6" name="页脚占位符 5">
            <a:extLst>
              <a:ext uri="{FF2B5EF4-FFF2-40B4-BE49-F238E27FC236}">
                <a16:creationId xmlns:a16="http://schemas.microsoft.com/office/drawing/2014/main" id="{5473E2A1-4A52-448B-8183-9B407E5D18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6C2E08-D85D-4936-9F41-FDBA01D86794}"/>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300031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F27C7-1791-4E29-B23A-548B22FE7F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0BFC6F8-F675-4B73-B03F-C63F001DB9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0C1D2FE-8FE8-4F30-81A0-68D0FA19E3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6D22C9-88A4-40C0-9B00-4AE680AEBFBF}"/>
              </a:ext>
            </a:extLst>
          </p:cNvPr>
          <p:cNvSpPr>
            <a:spLocks noGrp="1"/>
          </p:cNvSpPr>
          <p:nvPr>
            <p:ph type="dt" sz="half" idx="10"/>
          </p:nvPr>
        </p:nvSpPr>
        <p:spPr/>
        <p:txBody>
          <a:bodyPr/>
          <a:lstStyle/>
          <a:p>
            <a:fld id="{8571EE9C-9E06-4AAF-B213-DBD25925E6B0}" type="datetimeFigureOut">
              <a:rPr lang="zh-CN" altLang="en-US" smtClean="0"/>
              <a:t>2018/7/9</a:t>
            </a:fld>
            <a:endParaRPr lang="zh-CN" altLang="en-US"/>
          </a:p>
        </p:txBody>
      </p:sp>
      <p:sp>
        <p:nvSpPr>
          <p:cNvPr id="6" name="页脚占位符 5">
            <a:extLst>
              <a:ext uri="{FF2B5EF4-FFF2-40B4-BE49-F238E27FC236}">
                <a16:creationId xmlns:a16="http://schemas.microsoft.com/office/drawing/2014/main" id="{F0747B4D-2CF8-41BF-9ED6-91F0EAA085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206911-792F-4A1B-A865-CF2B1586C970}"/>
              </a:ext>
            </a:extLst>
          </p:cNvPr>
          <p:cNvSpPr>
            <a:spLocks noGrp="1"/>
          </p:cNvSpPr>
          <p:nvPr>
            <p:ph type="sldNum" sz="quarter" idx="12"/>
          </p:nvPr>
        </p:nvSpPr>
        <p:spPr/>
        <p:txBody>
          <a:body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2984661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93229E-97EA-4F66-AF7B-262287C243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53A36A-ACDA-4768-8BEB-CCF233400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5A62D6-1D21-401C-9C72-2B8707CE1D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1EE9C-9E06-4AAF-B213-DBD25925E6B0}" type="datetimeFigureOut">
              <a:rPr lang="zh-CN" altLang="en-US" smtClean="0"/>
              <a:t>2018/7/9</a:t>
            </a:fld>
            <a:endParaRPr lang="zh-CN" altLang="en-US"/>
          </a:p>
        </p:txBody>
      </p:sp>
      <p:sp>
        <p:nvSpPr>
          <p:cNvPr id="5" name="页脚占位符 4">
            <a:extLst>
              <a:ext uri="{FF2B5EF4-FFF2-40B4-BE49-F238E27FC236}">
                <a16:creationId xmlns:a16="http://schemas.microsoft.com/office/drawing/2014/main" id="{5E153B45-F41B-4ACB-9840-8C474D616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550837-5F30-4048-883B-FECBB411B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3D2E8-53E5-465C-A76A-B5D7E92E100E}" type="slidenum">
              <a:rPr lang="zh-CN" altLang="en-US" smtClean="0"/>
              <a:t>‹#›</a:t>
            </a:fld>
            <a:endParaRPr lang="zh-CN" altLang="en-US"/>
          </a:p>
        </p:txBody>
      </p:sp>
    </p:spTree>
    <p:extLst>
      <p:ext uri="{BB962C8B-B14F-4D97-AF65-F5344CB8AC3E}">
        <p14:creationId xmlns:p14="http://schemas.microsoft.com/office/powerpoint/2010/main" val="2163934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45744-C647-4866-B2F5-4EB91090A84E}"/>
              </a:ext>
            </a:extLst>
          </p:cNvPr>
          <p:cNvSpPr>
            <a:spLocks noGrp="1"/>
          </p:cNvSpPr>
          <p:nvPr>
            <p:ph type="ctrTitle"/>
          </p:nvPr>
        </p:nvSpPr>
        <p:spPr/>
        <p:txBody>
          <a:bodyPr/>
          <a:lstStyle/>
          <a:p>
            <a:r>
              <a:rPr lang="zh-CN" altLang="en-US" dirty="0"/>
              <a:t>二分</a:t>
            </a:r>
          </a:p>
        </p:txBody>
      </p:sp>
      <p:sp>
        <p:nvSpPr>
          <p:cNvPr id="3" name="副标题 2">
            <a:extLst>
              <a:ext uri="{FF2B5EF4-FFF2-40B4-BE49-F238E27FC236}">
                <a16:creationId xmlns:a16="http://schemas.microsoft.com/office/drawing/2014/main" id="{C2711A93-A9E8-4402-91C1-AB3F30F9C496}"/>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46563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433602-59DD-48FE-80B2-9D29D8FF7567}"/>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05CA419E-FDD7-4665-B419-05DBC53A145E}"/>
              </a:ext>
            </a:extLst>
          </p:cNvPr>
          <p:cNvSpPr>
            <a:spLocks noGrp="1"/>
          </p:cNvSpPr>
          <p:nvPr>
            <p:ph idx="1"/>
          </p:nvPr>
        </p:nvSpPr>
        <p:spPr/>
        <p:txBody>
          <a:bodyPr/>
          <a:lstStyle/>
          <a:p>
            <a:r>
              <a:rPr lang="zh-CN" altLang="en-US" dirty="0"/>
              <a:t>在一个</a:t>
            </a:r>
            <a:r>
              <a:rPr lang="en-US" altLang="zh-CN" dirty="0"/>
              <a:t>2</a:t>
            </a:r>
            <a:r>
              <a:rPr lang="zh-CN" altLang="en-US" dirty="0"/>
              <a:t>维平面上有两条传送带，每一条传送带可以看成是一条线段。两条传送带分别为线段</a:t>
            </a:r>
            <a:r>
              <a:rPr lang="en-US" altLang="zh-CN" dirty="0"/>
              <a:t>AB</a:t>
            </a:r>
            <a:r>
              <a:rPr lang="zh-CN" altLang="en-US" dirty="0"/>
              <a:t>和线段</a:t>
            </a:r>
            <a:r>
              <a:rPr lang="en-US" altLang="zh-CN" dirty="0"/>
              <a:t>CD</a:t>
            </a:r>
            <a:r>
              <a:rPr lang="zh-CN" altLang="en-US" dirty="0"/>
              <a:t>。</a:t>
            </a:r>
            <a:r>
              <a:rPr lang="en-US" altLang="zh-CN" dirty="0" err="1"/>
              <a:t>lxhgww</a:t>
            </a:r>
            <a:r>
              <a:rPr lang="zh-CN" altLang="en-US" dirty="0"/>
              <a:t>在</a:t>
            </a:r>
            <a:r>
              <a:rPr lang="en-US" altLang="zh-CN" dirty="0"/>
              <a:t>AB</a:t>
            </a:r>
            <a:r>
              <a:rPr lang="zh-CN" altLang="en-US" dirty="0"/>
              <a:t>上的移动速度为</a:t>
            </a:r>
            <a:r>
              <a:rPr lang="en-US" altLang="zh-CN" dirty="0"/>
              <a:t>P</a:t>
            </a:r>
            <a:r>
              <a:rPr lang="zh-CN" altLang="en-US" dirty="0"/>
              <a:t>，在</a:t>
            </a:r>
            <a:r>
              <a:rPr lang="en-US" altLang="zh-CN" dirty="0"/>
              <a:t>CD</a:t>
            </a:r>
            <a:r>
              <a:rPr lang="zh-CN" altLang="en-US" dirty="0"/>
              <a:t>上的移动速度为</a:t>
            </a:r>
            <a:r>
              <a:rPr lang="en-US" altLang="zh-CN" dirty="0"/>
              <a:t>Q</a:t>
            </a:r>
            <a:r>
              <a:rPr lang="zh-CN" altLang="en-US" dirty="0"/>
              <a:t>，在平面上的移动速度</a:t>
            </a:r>
            <a:r>
              <a:rPr lang="en-US" altLang="zh-CN" dirty="0"/>
              <a:t>R</a:t>
            </a:r>
            <a:r>
              <a:rPr lang="zh-CN" altLang="en-US" dirty="0"/>
              <a:t>。现在</a:t>
            </a:r>
            <a:r>
              <a:rPr lang="en-US" altLang="zh-CN" dirty="0" err="1"/>
              <a:t>lxhgww</a:t>
            </a:r>
            <a:r>
              <a:rPr lang="zh-CN" altLang="en-US" dirty="0"/>
              <a:t>想从</a:t>
            </a:r>
            <a:r>
              <a:rPr lang="en-US" altLang="zh-CN" dirty="0"/>
              <a:t>A</a:t>
            </a:r>
            <a:r>
              <a:rPr lang="zh-CN" altLang="en-US" dirty="0"/>
              <a:t>点走到</a:t>
            </a:r>
            <a:r>
              <a:rPr lang="en-US" altLang="zh-CN" dirty="0"/>
              <a:t>D</a:t>
            </a:r>
            <a:r>
              <a:rPr lang="zh-CN" altLang="en-US" dirty="0"/>
              <a:t>点，他想知道最少需要走多长时间</a:t>
            </a:r>
          </a:p>
        </p:txBody>
      </p:sp>
    </p:spTree>
    <p:extLst>
      <p:ext uri="{BB962C8B-B14F-4D97-AF65-F5344CB8AC3E}">
        <p14:creationId xmlns:p14="http://schemas.microsoft.com/office/powerpoint/2010/main" val="363619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2D6C4-4BEF-4F6F-A79D-171A91B84227}"/>
              </a:ext>
            </a:extLst>
          </p:cNvPr>
          <p:cNvSpPr>
            <a:spLocks noGrp="1"/>
          </p:cNvSpPr>
          <p:nvPr>
            <p:ph type="title"/>
          </p:nvPr>
        </p:nvSpPr>
        <p:spPr/>
        <p:txBody>
          <a:bodyPr/>
          <a:lstStyle/>
          <a:p>
            <a:r>
              <a:rPr lang="zh-CN" altLang="en-US" dirty="0"/>
              <a:t>随机化</a:t>
            </a:r>
          </a:p>
        </p:txBody>
      </p:sp>
      <p:sp>
        <p:nvSpPr>
          <p:cNvPr id="3" name="内容占位符 2">
            <a:extLst>
              <a:ext uri="{FF2B5EF4-FFF2-40B4-BE49-F238E27FC236}">
                <a16:creationId xmlns:a16="http://schemas.microsoft.com/office/drawing/2014/main" id="{2C7E7D7E-636B-42D0-AC85-22D9C8553E1D}"/>
              </a:ext>
            </a:extLst>
          </p:cNvPr>
          <p:cNvSpPr>
            <a:spLocks noGrp="1"/>
          </p:cNvSpPr>
          <p:nvPr>
            <p:ph idx="1"/>
          </p:nvPr>
        </p:nvSpPr>
        <p:spPr/>
        <p:txBody>
          <a:bodyPr/>
          <a:lstStyle/>
          <a:p>
            <a:r>
              <a:rPr lang="zh-CN" altLang="en-US" dirty="0"/>
              <a:t>作为一个</a:t>
            </a:r>
            <a:r>
              <a:rPr lang="en-US" altLang="zh-CN" dirty="0" err="1"/>
              <a:t>oier</a:t>
            </a:r>
            <a:r>
              <a:rPr lang="zh-CN" altLang="en-US" dirty="0"/>
              <a:t>，常常会遇见难以处理的题</a:t>
            </a:r>
            <a:endParaRPr lang="en-US" altLang="zh-CN" dirty="0"/>
          </a:p>
          <a:p>
            <a:r>
              <a:rPr lang="zh-CN" altLang="en-US" dirty="0"/>
              <a:t>平时还好可以看题解慢慢研究，但在考场上是不是我们就只能坐以待毙了呢？</a:t>
            </a:r>
            <a:endParaRPr lang="en-US" altLang="zh-CN" dirty="0"/>
          </a:p>
          <a:p>
            <a:endParaRPr lang="en-US" altLang="zh-CN" dirty="0"/>
          </a:p>
          <a:p>
            <a:r>
              <a:rPr lang="zh-CN" altLang="en-US" dirty="0"/>
              <a:t>随机化拯救你（不</a:t>
            </a:r>
          </a:p>
        </p:txBody>
      </p:sp>
    </p:spTree>
    <p:extLst>
      <p:ext uri="{BB962C8B-B14F-4D97-AF65-F5344CB8AC3E}">
        <p14:creationId xmlns:p14="http://schemas.microsoft.com/office/powerpoint/2010/main" val="301837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93514-216D-4C0A-A4B7-1CCC10AF04EC}"/>
              </a:ext>
            </a:extLst>
          </p:cNvPr>
          <p:cNvSpPr>
            <a:spLocks noGrp="1"/>
          </p:cNvSpPr>
          <p:nvPr>
            <p:ph type="title"/>
          </p:nvPr>
        </p:nvSpPr>
        <p:spPr/>
        <p:txBody>
          <a:bodyPr/>
          <a:lstStyle/>
          <a:p>
            <a:r>
              <a:rPr lang="zh-CN" altLang="en-US" dirty="0"/>
              <a:t>常见随机化算法：</a:t>
            </a:r>
          </a:p>
        </p:txBody>
      </p:sp>
      <p:sp>
        <p:nvSpPr>
          <p:cNvPr id="3" name="内容占位符 2">
            <a:extLst>
              <a:ext uri="{FF2B5EF4-FFF2-40B4-BE49-F238E27FC236}">
                <a16:creationId xmlns:a16="http://schemas.microsoft.com/office/drawing/2014/main" id="{D7E9696F-41B8-4B0B-B7D9-A5708BA350D8}"/>
              </a:ext>
            </a:extLst>
          </p:cNvPr>
          <p:cNvSpPr>
            <a:spLocks noGrp="1"/>
          </p:cNvSpPr>
          <p:nvPr>
            <p:ph idx="1"/>
          </p:nvPr>
        </p:nvSpPr>
        <p:spPr/>
        <p:txBody>
          <a:bodyPr/>
          <a:lstStyle/>
          <a:p>
            <a:r>
              <a:rPr lang="zh-CN" altLang="en-US" dirty="0"/>
              <a:t>爬山算法</a:t>
            </a:r>
            <a:endParaRPr lang="en-US" altLang="zh-CN" dirty="0"/>
          </a:p>
          <a:p>
            <a:r>
              <a:rPr lang="zh-CN" altLang="en-US" dirty="0"/>
              <a:t>模拟退火</a:t>
            </a:r>
            <a:endParaRPr lang="en-US" altLang="zh-CN" dirty="0"/>
          </a:p>
          <a:p>
            <a:r>
              <a:rPr lang="zh-CN" altLang="en-US" dirty="0"/>
              <a:t>遗传，蚁群，粒子群等等</a:t>
            </a:r>
            <a:r>
              <a:rPr lang="en-US" altLang="zh-CN" dirty="0"/>
              <a:t>…</a:t>
            </a:r>
          </a:p>
          <a:p>
            <a:endParaRPr lang="en-US" altLang="zh-CN" dirty="0"/>
          </a:p>
          <a:p>
            <a:endParaRPr lang="en-US" altLang="zh-CN" dirty="0"/>
          </a:p>
          <a:p>
            <a:endParaRPr lang="en-US" altLang="zh-CN" dirty="0"/>
          </a:p>
          <a:p>
            <a:r>
              <a:rPr lang="en-US" altLang="zh-CN" dirty="0" err="1"/>
              <a:t>xjb</a:t>
            </a:r>
            <a:r>
              <a:rPr lang="zh-CN" altLang="en-US" dirty="0"/>
              <a:t>随机</a:t>
            </a:r>
          </a:p>
        </p:txBody>
      </p:sp>
    </p:spTree>
    <p:extLst>
      <p:ext uri="{BB962C8B-B14F-4D97-AF65-F5344CB8AC3E}">
        <p14:creationId xmlns:p14="http://schemas.microsoft.com/office/powerpoint/2010/main" val="162957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4ED28-1C6C-4339-A866-8EFEE2B80768}"/>
              </a:ext>
            </a:extLst>
          </p:cNvPr>
          <p:cNvSpPr>
            <a:spLocks noGrp="1"/>
          </p:cNvSpPr>
          <p:nvPr>
            <p:ph type="title"/>
          </p:nvPr>
        </p:nvSpPr>
        <p:spPr/>
        <p:txBody>
          <a:bodyPr/>
          <a:lstStyle/>
          <a:p>
            <a:r>
              <a:rPr lang="zh-CN" altLang="en-US" dirty="0"/>
              <a:t>爬山算法</a:t>
            </a:r>
          </a:p>
        </p:txBody>
      </p:sp>
      <p:sp>
        <p:nvSpPr>
          <p:cNvPr id="3" name="内容占位符 2">
            <a:extLst>
              <a:ext uri="{FF2B5EF4-FFF2-40B4-BE49-F238E27FC236}">
                <a16:creationId xmlns:a16="http://schemas.microsoft.com/office/drawing/2014/main" id="{C8CA7E89-DF2F-4EC5-BAEC-99B7657546E1}"/>
              </a:ext>
            </a:extLst>
          </p:cNvPr>
          <p:cNvSpPr>
            <a:spLocks noGrp="1"/>
          </p:cNvSpPr>
          <p:nvPr>
            <p:ph idx="1"/>
          </p:nvPr>
        </p:nvSpPr>
        <p:spPr/>
        <p:txBody>
          <a:bodyPr/>
          <a:lstStyle/>
          <a:p>
            <a:r>
              <a:rPr lang="zh-CN" altLang="en-US" dirty="0"/>
              <a:t>爬山算山对于单峰和类单峰函数的题目处理效果较好</a:t>
            </a:r>
            <a:endParaRPr lang="en-US" altLang="zh-CN" dirty="0"/>
          </a:p>
          <a:p>
            <a:endParaRPr lang="en-US" altLang="zh-CN" dirty="0"/>
          </a:p>
          <a:p>
            <a:r>
              <a:rPr lang="zh-CN" altLang="en-US" dirty="0"/>
              <a:t>基本算法思维：</a:t>
            </a:r>
            <a:endParaRPr lang="en-US" altLang="zh-CN" dirty="0"/>
          </a:p>
          <a:p>
            <a:pPr marL="0" indent="0">
              <a:buNone/>
            </a:pPr>
            <a:r>
              <a:rPr lang="zh-CN" altLang="en-US" dirty="0"/>
              <a:t>选定一个点，之后开始与其相邻节点比较，取较大的一个，不断循环</a:t>
            </a:r>
            <a:endParaRPr lang="en-US" altLang="zh-CN" dirty="0"/>
          </a:p>
          <a:p>
            <a:pPr marL="0" indent="0">
              <a:buNone/>
            </a:pPr>
            <a:endParaRPr lang="en-US" altLang="zh-CN" dirty="0"/>
          </a:p>
          <a:p>
            <a:pPr marL="0" indent="0">
              <a:buNone/>
            </a:pPr>
            <a:r>
              <a:rPr lang="zh-CN" altLang="en-US" dirty="0"/>
              <a:t>但是这个样子对于不是严格单峰的题是很容易出错的，但视你的步长，小的峰可能会被跳过，所以基本类单峰的函数还是有一定的可靠性的。</a:t>
            </a:r>
            <a:endParaRPr lang="en-US" altLang="zh-CN" dirty="0"/>
          </a:p>
        </p:txBody>
      </p:sp>
    </p:spTree>
    <p:extLst>
      <p:ext uri="{BB962C8B-B14F-4D97-AF65-F5344CB8AC3E}">
        <p14:creationId xmlns:p14="http://schemas.microsoft.com/office/powerpoint/2010/main" val="2419736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B8C0C-7563-449A-9BCB-5291CE302CFF}"/>
              </a:ext>
            </a:extLst>
          </p:cNvPr>
          <p:cNvSpPr>
            <a:spLocks noGrp="1"/>
          </p:cNvSpPr>
          <p:nvPr>
            <p:ph type="title"/>
          </p:nvPr>
        </p:nvSpPr>
        <p:spPr/>
        <p:txBody>
          <a:bodyPr/>
          <a:lstStyle/>
          <a:p>
            <a:r>
              <a:rPr lang="zh-CN" altLang="en-US" dirty="0"/>
              <a:t>退火算法</a:t>
            </a:r>
          </a:p>
        </p:txBody>
      </p:sp>
      <p:sp>
        <p:nvSpPr>
          <p:cNvPr id="3" name="内容占位符 2">
            <a:extLst>
              <a:ext uri="{FF2B5EF4-FFF2-40B4-BE49-F238E27FC236}">
                <a16:creationId xmlns:a16="http://schemas.microsoft.com/office/drawing/2014/main" id="{45F28A4D-1464-454C-AA85-1DDBA1C43FB1}"/>
              </a:ext>
            </a:extLst>
          </p:cNvPr>
          <p:cNvSpPr>
            <a:spLocks noGrp="1"/>
          </p:cNvSpPr>
          <p:nvPr>
            <p:ph idx="1"/>
          </p:nvPr>
        </p:nvSpPr>
        <p:spPr/>
        <p:txBody>
          <a:bodyPr>
            <a:normAutofit lnSpcReduction="10000"/>
          </a:bodyPr>
          <a:lstStyle/>
          <a:p>
            <a:r>
              <a:rPr lang="zh-CN" altLang="en-US" dirty="0"/>
              <a:t>算是爬山的一个升级版。</a:t>
            </a:r>
            <a:endParaRPr lang="en-US" altLang="zh-CN" dirty="0"/>
          </a:p>
          <a:p>
            <a:r>
              <a:rPr lang="zh-CN" altLang="en-US" dirty="0"/>
              <a:t>是在模拟锻剑时的退火过程。</a:t>
            </a:r>
            <a:endParaRPr lang="en-US" altLang="zh-CN" dirty="0"/>
          </a:p>
          <a:p>
            <a:r>
              <a:rPr lang="zh-CN" altLang="en-US" dirty="0"/>
              <a:t>基本算法思维和爬山算法类似，但是引入了一个温度</a:t>
            </a:r>
            <a:r>
              <a:rPr lang="en-US" altLang="zh-CN" dirty="0"/>
              <a:t>T</a:t>
            </a:r>
            <a:r>
              <a:rPr lang="zh-CN" altLang="en-US" dirty="0"/>
              <a:t>的变量。</a:t>
            </a:r>
            <a:endParaRPr lang="en-US" altLang="zh-CN" dirty="0"/>
          </a:p>
          <a:p>
            <a:pPr marL="0" indent="0">
              <a:buNone/>
            </a:pPr>
            <a:r>
              <a:rPr lang="zh-CN" altLang="en-US" dirty="0"/>
              <a:t>当你找到一个比当前点大的点的时候，爬山算法是直接走过去，而模拟退火会有一个随温度递减的概率</a:t>
            </a:r>
            <a:r>
              <a:rPr lang="en-US" altLang="zh-CN" dirty="0"/>
              <a:t>P</a:t>
            </a:r>
            <a:r>
              <a:rPr lang="zh-CN" altLang="en-US" dirty="0"/>
              <a:t>，找到更高点不一定会走过去，找到更低点也不一定会无视。</a:t>
            </a:r>
            <a:endParaRPr lang="en-US" altLang="zh-CN" dirty="0"/>
          </a:p>
          <a:p>
            <a:pPr marL="0" indent="0">
              <a:buNone/>
            </a:pPr>
            <a:endParaRPr lang="en-US" altLang="zh-CN" dirty="0"/>
          </a:p>
          <a:p>
            <a:pPr marL="0" indent="0">
              <a:buNone/>
            </a:pPr>
            <a:r>
              <a:rPr lang="zh-CN" altLang="en-US" dirty="0"/>
              <a:t>形象的比喻：爬山算法是一只兔子一直向山峰跳过去。</a:t>
            </a:r>
            <a:endParaRPr lang="en-US" altLang="zh-CN" dirty="0"/>
          </a:p>
          <a:p>
            <a:pPr marL="0" indent="0">
              <a:buNone/>
            </a:pPr>
            <a:r>
              <a:rPr lang="en-US" altLang="zh-CN" dirty="0"/>
              <a:t>		   </a:t>
            </a:r>
            <a:r>
              <a:rPr lang="zh-CN" altLang="en-US" dirty="0"/>
              <a:t>退火算法是一只喝醉了的兔子，一开始乱跳，之后酒醒了，就向最高的山峰跳过去。</a:t>
            </a:r>
            <a:endParaRPr lang="en-US" altLang="zh-CN" dirty="0"/>
          </a:p>
        </p:txBody>
      </p:sp>
    </p:spTree>
    <p:extLst>
      <p:ext uri="{BB962C8B-B14F-4D97-AF65-F5344CB8AC3E}">
        <p14:creationId xmlns:p14="http://schemas.microsoft.com/office/powerpoint/2010/main" val="1057106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6756A-128B-4ACB-9ECF-484BB6443580}"/>
              </a:ext>
            </a:extLst>
          </p:cNvPr>
          <p:cNvSpPr>
            <a:spLocks noGrp="1"/>
          </p:cNvSpPr>
          <p:nvPr>
            <p:ph type="title"/>
          </p:nvPr>
        </p:nvSpPr>
        <p:spPr/>
        <p:txBody>
          <a:bodyPr/>
          <a:lstStyle/>
          <a:p>
            <a:r>
              <a:rPr lang="zh-CN" altLang="en-US" dirty="0"/>
              <a:t>当然随机化算法并不全是瞎搞</a:t>
            </a:r>
          </a:p>
        </p:txBody>
      </p:sp>
      <p:sp>
        <p:nvSpPr>
          <p:cNvPr id="3" name="内容占位符 2">
            <a:extLst>
              <a:ext uri="{FF2B5EF4-FFF2-40B4-BE49-F238E27FC236}">
                <a16:creationId xmlns:a16="http://schemas.microsoft.com/office/drawing/2014/main" id="{40717ED0-016F-416A-A134-E7D995B7DB52}"/>
              </a:ext>
            </a:extLst>
          </p:cNvPr>
          <p:cNvSpPr>
            <a:spLocks noGrp="1"/>
          </p:cNvSpPr>
          <p:nvPr>
            <p:ph idx="1"/>
          </p:nvPr>
        </p:nvSpPr>
        <p:spPr/>
        <p:txBody>
          <a:bodyPr/>
          <a:lstStyle/>
          <a:p>
            <a:r>
              <a:rPr lang="zh-CN" altLang="en-US"/>
              <a:t>也不全是上面几种方法。实际上随机化算法很大程度上是依赖于题目本身的。</a:t>
            </a:r>
            <a:endParaRPr lang="zh-CN" altLang="en-US" dirty="0"/>
          </a:p>
        </p:txBody>
      </p:sp>
    </p:spTree>
    <p:extLst>
      <p:ext uri="{BB962C8B-B14F-4D97-AF65-F5344CB8AC3E}">
        <p14:creationId xmlns:p14="http://schemas.microsoft.com/office/powerpoint/2010/main" val="178461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FC59C0-2908-4A87-8A70-B15682D34694}"/>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D9D3D68A-257F-4B0C-B2B6-72A428AE42D3}"/>
              </a:ext>
            </a:extLst>
          </p:cNvPr>
          <p:cNvSpPr>
            <a:spLocks noGrp="1"/>
          </p:cNvSpPr>
          <p:nvPr>
            <p:ph idx="1"/>
          </p:nvPr>
        </p:nvSpPr>
        <p:spPr/>
        <p:txBody>
          <a:bodyPr/>
          <a:lstStyle/>
          <a:p>
            <a:r>
              <a:rPr lang="zh-CN" altLang="en-US" dirty="0"/>
              <a:t>平面上有</a:t>
            </a:r>
            <a:r>
              <a:rPr lang="en-US" altLang="zh-CN" dirty="0"/>
              <a:t>n</a:t>
            </a:r>
            <a:r>
              <a:rPr lang="zh-CN" altLang="en-US" dirty="0"/>
              <a:t>个点，已知存在不超过</a:t>
            </a:r>
            <a:r>
              <a:rPr lang="en-US" altLang="zh-CN" dirty="0"/>
              <a:t>7</a:t>
            </a:r>
            <a:r>
              <a:rPr lang="zh-CN" altLang="en-US" dirty="0"/>
              <a:t>条直线就可以覆盖平面上全部的点，求在平面上作一条直线，最多能覆盖多少个点。</a:t>
            </a:r>
            <a:endParaRPr lang="en-US" altLang="zh-CN" dirty="0"/>
          </a:p>
          <a:p>
            <a:endParaRPr lang="en-US" altLang="zh-CN" dirty="0"/>
          </a:p>
          <a:p>
            <a:r>
              <a:rPr lang="en-US" altLang="zh-CN" dirty="0"/>
              <a:t>N&lt;=10000</a:t>
            </a:r>
            <a:endParaRPr lang="zh-CN" altLang="en-US" dirty="0"/>
          </a:p>
        </p:txBody>
      </p:sp>
    </p:spTree>
    <p:extLst>
      <p:ext uri="{BB962C8B-B14F-4D97-AF65-F5344CB8AC3E}">
        <p14:creationId xmlns:p14="http://schemas.microsoft.com/office/powerpoint/2010/main" val="102993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D4005-BC0F-498A-9C66-A36F458B04DE}"/>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2BA9AF2A-AB98-477C-B3D3-84E8AFA84581}"/>
              </a:ext>
            </a:extLst>
          </p:cNvPr>
          <p:cNvSpPr>
            <a:spLocks noGrp="1"/>
          </p:cNvSpPr>
          <p:nvPr>
            <p:ph idx="1"/>
          </p:nvPr>
        </p:nvSpPr>
        <p:spPr/>
        <p:txBody>
          <a:bodyPr/>
          <a:lstStyle/>
          <a:p>
            <a:r>
              <a:rPr lang="zh-CN" altLang="en-US" dirty="0"/>
              <a:t>令一个集合</a:t>
            </a:r>
            <a:r>
              <a:rPr lang="en-US" altLang="zh-CN" dirty="0"/>
              <a:t>S</a:t>
            </a:r>
            <a:r>
              <a:rPr lang="zh-CN" altLang="en-US" dirty="0"/>
              <a:t>的</a:t>
            </a:r>
            <a:r>
              <a:rPr lang="en-US" altLang="zh-CN" dirty="0"/>
              <a:t>GHD={max</a:t>
            </a:r>
            <a:r>
              <a:rPr lang="zh-CN" altLang="en-US" dirty="0"/>
              <a:t>（</a:t>
            </a:r>
            <a:r>
              <a:rPr lang="en-US" altLang="zh-CN" dirty="0" err="1"/>
              <a:t>Gcd</a:t>
            </a:r>
            <a:r>
              <a:rPr lang="zh-CN" altLang="en-US" dirty="0"/>
              <a:t>（</a:t>
            </a:r>
            <a:r>
              <a:rPr lang="en-US" altLang="zh-CN" dirty="0"/>
              <a:t>S’</a:t>
            </a:r>
            <a:r>
              <a:rPr lang="zh-CN" altLang="en-US" dirty="0"/>
              <a:t>））</a:t>
            </a:r>
            <a:r>
              <a:rPr lang="en-US" altLang="zh-CN" dirty="0"/>
              <a:t>| S’</a:t>
            </a:r>
            <a:r>
              <a:rPr lang="zh-CN" altLang="en-US" dirty="0"/>
              <a:t>∈</a:t>
            </a:r>
            <a:r>
              <a:rPr lang="en-US" altLang="zh-CN" dirty="0"/>
              <a:t>S </a:t>
            </a:r>
            <a:r>
              <a:rPr lang="zh-CN" altLang="en-US" dirty="0"/>
              <a:t>且 </a:t>
            </a:r>
            <a:r>
              <a:rPr lang="en-US" altLang="zh-CN" dirty="0"/>
              <a:t>|S’|&gt;=|S|/2 },</a:t>
            </a:r>
            <a:r>
              <a:rPr lang="zh-CN" altLang="en-US" dirty="0"/>
              <a:t>现在给你一个</a:t>
            </a:r>
            <a:r>
              <a:rPr lang="en-US" altLang="zh-CN" dirty="0"/>
              <a:t>n</a:t>
            </a:r>
            <a:r>
              <a:rPr lang="zh-CN" altLang="en-US" dirty="0"/>
              <a:t>个数的集合</a:t>
            </a:r>
            <a:r>
              <a:rPr lang="en-US" altLang="zh-CN" dirty="0"/>
              <a:t>A1,A2,…,An</a:t>
            </a:r>
            <a:r>
              <a:rPr lang="zh-CN" altLang="en-US" dirty="0"/>
              <a:t>，让你求出这个集合的</a:t>
            </a:r>
            <a:r>
              <a:rPr lang="en-US" altLang="zh-CN" dirty="0"/>
              <a:t>GHD</a:t>
            </a:r>
            <a:r>
              <a:rPr lang="zh-CN" altLang="en-US" dirty="0"/>
              <a:t>。</a:t>
            </a:r>
            <a:endParaRPr lang="en-US" altLang="zh-CN" dirty="0"/>
          </a:p>
          <a:p>
            <a:endParaRPr lang="en-US" altLang="zh-CN" dirty="0"/>
          </a:p>
          <a:p>
            <a:r>
              <a:rPr lang="en-US" altLang="zh-CN" dirty="0"/>
              <a:t>N&lt;=1e6,Ai&lt;=1e12</a:t>
            </a:r>
          </a:p>
          <a:p>
            <a:endParaRPr lang="en-US" altLang="zh-CN" dirty="0"/>
          </a:p>
          <a:p>
            <a:r>
              <a:rPr lang="en-US" altLang="zh-CN" dirty="0"/>
              <a:t>Hint : </a:t>
            </a:r>
            <a:r>
              <a:rPr lang="zh-CN" altLang="en-US" dirty="0"/>
              <a:t>不超过</a:t>
            </a:r>
            <a:r>
              <a:rPr lang="en-US" altLang="zh-CN" dirty="0"/>
              <a:t>1e12</a:t>
            </a:r>
            <a:r>
              <a:rPr lang="zh-CN" altLang="en-US" dirty="0"/>
              <a:t>的数中，因数最多的数是</a:t>
            </a:r>
            <a:r>
              <a:rPr lang="en-US" altLang="zh-CN" dirty="0"/>
              <a:t>963</a:t>
            </a:r>
            <a:r>
              <a:rPr lang="zh-CN" altLang="en-US" dirty="0"/>
              <a:t>，</a:t>
            </a:r>
            <a:r>
              <a:rPr lang="en-US" altLang="zh-CN" dirty="0"/>
              <a:t>761</a:t>
            </a:r>
            <a:r>
              <a:rPr lang="zh-CN" altLang="en-US" dirty="0"/>
              <a:t>，</a:t>
            </a:r>
            <a:r>
              <a:rPr lang="en-US" altLang="zh-CN" dirty="0"/>
              <a:t>198</a:t>
            </a:r>
            <a:r>
              <a:rPr lang="zh-CN" altLang="en-US" dirty="0"/>
              <a:t>，</a:t>
            </a:r>
            <a:r>
              <a:rPr lang="en-US" altLang="zh-CN" dirty="0"/>
              <a:t>400</a:t>
            </a:r>
            <a:r>
              <a:rPr lang="zh-CN" altLang="en-US" dirty="0"/>
              <a:t>有</a:t>
            </a:r>
            <a:r>
              <a:rPr lang="en-US" altLang="zh-CN" dirty="0"/>
              <a:t>6720</a:t>
            </a:r>
            <a:r>
              <a:rPr lang="zh-CN" altLang="en-US"/>
              <a:t>个因子</a:t>
            </a:r>
            <a:endParaRPr lang="en-US" altLang="zh-CN" dirty="0"/>
          </a:p>
        </p:txBody>
      </p:sp>
    </p:spTree>
    <p:extLst>
      <p:ext uri="{BB962C8B-B14F-4D97-AF65-F5344CB8AC3E}">
        <p14:creationId xmlns:p14="http://schemas.microsoft.com/office/powerpoint/2010/main" val="3024910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075646-529F-4655-90AC-45EFB46B724B}"/>
              </a:ext>
            </a:extLst>
          </p:cNvPr>
          <p:cNvSpPr>
            <a:spLocks noGrp="1"/>
          </p:cNvSpPr>
          <p:nvPr>
            <p:ph type="title"/>
          </p:nvPr>
        </p:nvSpPr>
        <p:spPr/>
        <p:txBody>
          <a:bodyPr/>
          <a:lstStyle/>
          <a:p>
            <a:r>
              <a:rPr lang="zh-CN" altLang="en-US" dirty="0"/>
              <a:t>二分：</a:t>
            </a:r>
          </a:p>
        </p:txBody>
      </p:sp>
      <p:sp>
        <p:nvSpPr>
          <p:cNvPr id="3" name="内容占位符 2">
            <a:extLst>
              <a:ext uri="{FF2B5EF4-FFF2-40B4-BE49-F238E27FC236}">
                <a16:creationId xmlns:a16="http://schemas.microsoft.com/office/drawing/2014/main" id="{857F2D9E-D6AC-467D-9F2F-8B2AFA26A9AB}"/>
              </a:ext>
            </a:extLst>
          </p:cNvPr>
          <p:cNvSpPr>
            <a:spLocks noGrp="1"/>
          </p:cNvSpPr>
          <p:nvPr>
            <p:ph idx="1"/>
          </p:nvPr>
        </p:nvSpPr>
        <p:spPr/>
        <p:txBody>
          <a:bodyPr/>
          <a:lstStyle/>
          <a:p>
            <a:r>
              <a:rPr lang="zh-CN" altLang="en-US" dirty="0"/>
              <a:t>基本的思想是将某个待处理的区间每次折半从而保证复杂度达到</a:t>
            </a:r>
            <a:r>
              <a:rPr lang="en-US" altLang="zh-CN" dirty="0"/>
              <a:t>log</a:t>
            </a:r>
            <a:r>
              <a:rPr lang="zh-CN" altLang="en-US" dirty="0"/>
              <a:t>的级别。</a:t>
            </a:r>
            <a:endParaRPr lang="en-US" altLang="zh-CN" dirty="0"/>
          </a:p>
          <a:p>
            <a:r>
              <a:rPr lang="zh-CN" altLang="en-US" dirty="0"/>
              <a:t>常见的使用方法：二分区间，二分答案</a:t>
            </a:r>
          </a:p>
        </p:txBody>
      </p:sp>
    </p:spTree>
    <p:extLst>
      <p:ext uri="{BB962C8B-B14F-4D97-AF65-F5344CB8AC3E}">
        <p14:creationId xmlns:p14="http://schemas.microsoft.com/office/powerpoint/2010/main" val="35250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E04CD-7B97-4029-AD92-89A9D8FE230F}"/>
              </a:ext>
            </a:extLst>
          </p:cNvPr>
          <p:cNvSpPr>
            <a:spLocks noGrp="1"/>
          </p:cNvSpPr>
          <p:nvPr>
            <p:ph type="title"/>
          </p:nvPr>
        </p:nvSpPr>
        <p:spPr/>
        <p:txBody>
          <a:bodyPr/>
          <a:lstStyle/>
          <a:p>
            <a:r>
              <a:rPr lang="zh-CN" altLang="en-US" dirty="0"/>
              <a:t>二分区间：</a:t>
            </a:r>
          </a:p>
        </p:txBody>
      </p:sp>
      <p:sp>
        <p:nvSpPr>
          <p:cNvPr id="3" name="内容占位符 2">
            <a:extLst>
              <a:ext uri="{FF2B5EF4-FFF2-40B4-BE49-F238E27FC236}">
                <a16:creationId xmlns:a16="http://schemas.microsoft.com/office/drawing/2014/main" id="{60F3DC7F-DDF8-47F4-85B0-16D5ED79244B}"/>
              </a:ext>
            </a:extLst>
          </p:cNvPr>
          <p:cNvSpPr>
            <a:spLocks noGrp="1"/>
          </p:cNvSpPr>
          <p:nvPr>
            <p:ph idx="1"/>
          </p:nvPr>
        </p:nvSpPr>
        <p:spPr/>
        <p:txBody>
          <a:bodyPr/>
          <a:lstStyle/>
          <a:p>
            <a:r>
              <a:rPr lang="zh-CN" altLang="en-US" dirty="0"/>
              <a:t>将待处理的操作区间对半分开，根据中点的数据决定接下来向左半还是右半区间进行处理。</a:t>
            </a:r>
            <a:endParaRPr lang="en-US" altLang="zh-CN" dirty="0"/>
          </a:p>
          <a:p>
            <a:r>
              <a:rPr lang="zh-CN" altLang="en-US" dirty="0"/>
              <a:t>基本的一些应用：求有序数组中第</a:t>
            </a:r>
            <a:r>
              <a:rPr lang="en-US" altLang="zh-CN" dirty="0"/>
              <a:t>K</a:t>
            </a:r>
            <a:r>
              <a:rPr lang="zh-CN" altLang="en-US" dirty="0"/>
              <a:t>大的数，求单调函数零点，某些单峰函数极值点（三分）。</a:t>
            </a:r>
          </a:p>
        </p:txBody>
      </p:sp>
    </p:spTree>
    <p:extLst>
      <p:ext uri="{BB962C8B-B14F-4D97-AF65-F5344CB8AC3E}">
        <p14:creationId xmlns:p14="http://schemas.microsoft.com/office/powerpoint/2010/main" val="283627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6AACA-F722-4197-89AE-6A4B827351FA}"/>
              </a:ext>
            </a:extLst>
          </p:cNvPr>
          <p:cNvSpPr>
            <a:spLocks noGrp="1"/>
          </p:cNvSpPr>
          <p:nvPr>
            <p:ph type="title"/>
          </p:nvPr>
        </p:nvSpPr>
        <p:spPr/>
        <p:txBody>
          <a:bodyPr/>
          <a:lstStyle/>
          <a:p>
            <a:r>
              <a:rPr lang="zh-CN" altLang="en-US" dirty="0"/>
              <a:t>二分答案：</a:t>
            </a:r>
          </a:p>
        </p:txBody>
      </p:sp>
      <p:sp>
        <p:nvSpPr>
          <p:cNvPr id="3" name="内容占位符 2">
            <a:extLst>
              <a:ext uri="{FF2B5EF4-FFF2-40B4-BE49-F238E27FC236}">
                <a16:creationId xmlns:a16="http://schemas.microsoft.com/office/drawing/2014/main" id="{D417EE6A-ADA9-42F3-9E02-B805B55E3C4E}"/>
              </a:ext>
            </a:extLst>
          </p:cNvPr>
          <p:cNvSpPr>
            <a:spLocks noGrp="1"/>
          </p:cNvSpPr>
          <p:nvPr>
            <p:ph idx="1"/>
          </p:nvPr>
        </p:nvSpPr>
        <p:spPr/>
        <p:txBody>
          <a:bodyPr/>
          <a:lstStyle/>
          <a:p>
            <a:r>
              <a:rPr lang="zh-CN" altLang="en-US" dirty="0"/>
              <a:t>将可能的答案区间对半分开，验证中点的可行性来确定二分的方向。</a:t>
            </a:r>
            <a:endParaRPr lang="en-US" altLang="zh-CN" dirty="0"/>
          </a:p>
          <a:p>
            <a:r>
              <a:rPr lang="zh-CN" altLang="en-US" dirty="0"/>
              <a:t>常见应用：很多题。</a:t>
            </a:r>
          </a:p>
        </p:txBody>
      </p:sp>
    </p:spTree>
    <p:extLst>
      <p:ext uri="{BB962C8B-B14F-4D97-AF65-F5344CB8AC3E}">
        <p14:creationId xmlns:p14="http://schemas.microsoft.com/office/powerpoint/2010/main" val="3228755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07890-F532-4516-80D6-23F9D4679B75}"/>
              </a:ext>
            </a:extLst>
          </p:cNvPr>
          <p:cNvSpPr>
            <a:spLocks noGrp="1"/>
          </p:cNvSpPr>
          <p:nvPr>
            <p:ph type="title"/>
          </p:nvPr>
        </p:nvSpPr>
        <p:spPr/>
        <p:txBody>
          <a:bodyPr/>
          <a:lstStyle/>
          <a:p>
            <a:r>
              <a:rPr lang="zh-CN" altLang="en-US" dirty="0"/>
              <a:t>例题一</a:t>
            </a:r>
          </a:p>
        </p:txBody>
      </p:sp>
      <p:sp>
        <p:nvSpPr>
          <p:cNvPr id="3" name="内容占位符 2">
            <a:extLst>
              <a:ext uri="{FF2B5EF4-FFF2-40B4-BE49-F238E27FC236}">
                <a16:creationId xmlns:a16="http://schemas.microsoft.com/office/drawing/2014/main" id="{3BF16FFC-D003-47CE-8029-60052C697F20}"/>
              </a:ext>
            </a:extLst>
          </p:cNvPr>
          <p:cNvSpPr>
            <a:spLocks noGrp="1"/>
          </p:cNvSpPr>
          <p:nvPr>
            <p:ph idx="1"/>
          </p:nvPr>
        </p:nvSpPr>
        <p:spPr/>
        <p:txBody>
          <a:bodyPr/>
          <a:lstStyle/>
          <a:p>
            <a:r>
              <a:rPr lang="zh-CN" altLang="en-US" dirty="0"/>
              <a:t>我的生日快到了，我要开一个生日 </a:t>
            </a:r>
            <a:r>
              <a:rPr lang="en-US" altLang="zh-CN" dirty="0"/>
              <a:t>party</a:t>
            </a:r>
            <a:r>
              <a:rPr lang="zh-CN" altLang="en-US" dirty="0"/>
              <a:t>。我现在拥有 </a:t>
            </a:r>
            <a:r>
              <a:rPr lang="en-US" altLang="zh-CN" dirty="0"/>
              <a:t>N </a:t>
            </a:r>
            <a:r>
              <a:rPr lang="zh-CN" altLang="en-US" dirty="0"/>
              <a:t>块高度都为 </a:t>
            </a:r>
            <a:r>
              <a:rPr lang="en-US" altLang="zh-CN" dirty="0"/>
              <a:t>1 </a:t>
            </a:r>
            <a:r>
              <a:rPr lang="zh-CN" altLang="en-US" dirty="0"/>
              <a:t>的圆柱形奶酪，每块奶 酪的底面半径 </a:t>
            </a:r>
            <a:r>
              <a:rPr lang="en-US" altLang="zh-CN" dirty="0"/>
              <a:t>R </a:t>
            </a:r>
            <a:r>
              <a:rPr lang="zh-CN" altLang="en-US" dirty="0"/>
              <a:t>不一定相等。  我邀请了 </a:t>
            </a:r>
            <a:r>
              <a:rPr lang="en-US" altLang="zh-CN" dirty="0"/>
              <a:t>F </a:t>
            </a:r>
            <a:r>
              <a:rPr lang="zh-CN" altLang="en-US" dirty="0"/>
              <a:t>个朋友参加了我的 </a:t>
            </a:r>
            <a:r>
              <a:rPr lang="en-US" altLang="zh-CN" dirty="0"/>
              <a:t>party</a:t>
            </a:r>
            <a:r>
              <a:rPr lang="zh-CN" altLang="en-US" dirty="0"/>
              <a:t>，我要把这些奶酪平均分给所有的朋友和我自己（</a:t>
            </a:r>
            <a:r>
              <a:rPr lang="en-US" altLang="zh-CN" dirty="0"/>
              <a:t>F+1 </a:t>
            </a:r>
            <a:r>
              <a:rPr lang="zh-CN" altLang="en-US" dirty="0"/>
              <a:t>人）， 每个人分得奶酪的体积必须相等（这个值是确定的），形状没有要求。  现在要你求出所有人都能够得到的最大块奶酪的体积是多少？</a:t>
            </a:r>
            <a:r>
              <a:rPr lang="en-US" altLang="zh-CN" dirty="0"/>
              <a:t>(π=3.1415926) </a:t>
            </a:r>
          </a:p>
          <a:p>
            <a:endParaRPr lang="en-US" altLang="zh-CN" dirty="0"/>
          </a:p>
          <a:p>
            <a:r>
              <a:rPr lang="zh-CN" altLang="en-US" dirty="0"/>
              <a:t>要求</a:t>
            </a:r>
            <a:r>
              <a:rPr lang="en-US" altLang="zh-CN" dirty="0" err="1"/>
              <a:t>nlogn</a:t>
            </a:r>
            <a:endParaRPr lang="en-US" altLang="zh-CN" dirty="0"/>
          </a:p>
          <a:p>
            <a:pPr marL="0" indent="0">
              <a:buNone/>
            </a:pPr>
            <a:endParaRPr lang="zh-CN" altLang="en-US" dirty="0"/>
          </a:p>
        </p:txBody>
      </p:sp>
    </p:spTree>
    <p:extLst>
      <p:ext uri="{BB962C8B-B14F-4D97-AF65-F5344CB8AC3E}">
        <p14:creationId xmlns:p14="http://schemas.microsoft.com/office/powerpoint/2010/main" val="373671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C7118-E39C-4E7F-8042-C9DD0F45BA2C}"/>
              </a:ext>
            </a:extLst>
          </p:cNvPr>
          <p:cNvSpPr>
            <a:spLocks noGrp="1"/>
          </p:cNvSpPr>
          <p:nvPr>
            <p:ph type="title"/>
          </p:nvPr>
        </p:nvSpPr>
        <p:spPr/>
        <p:txBody>
          <a:bodyPr/>
          <a:lstStyle/>
          <a:p>
            <a:r>
              <a:rPr lang="zh-CN" altLang="en-US" dirty="0"/>
              <a:t>例题二</a:t>
            </a:r>
          </a:p>
        </p:txBody>
      </p:sp>
      <p:sp>
        <p:nvSpPr>
          <p:cNvPr id="3" name="内容占位符 2">
            <a:extLst>
              <a:ext uri="{FF2B5EF4-FFF2-40B4-BE49-F238E27FC236}">
                <a16:creationId xmlns:a16="http://schemas.microsoft.com/office/drawing/2014/main" id="{8E6C1736-566E-4AE6-B34B-9F6C129FCCC2}"/>
              </a:ext>
            </a:extLst>
          </p:cNvPr>
          <p:cNvSpPr>
            <a:spLocks noGrp="1"/>
          </p:cNvSpPr>
          <p:nvPr>
            <p:ph idx="1"/>
          </p:nvPr>
        </p:nvSpPr>
        <p:spPr/>
        <p:txBody>
          <a:bodyPr/>
          <a:lstStyle/>
          <a:p>
            <a:r>
              <a:rPr lang="zh-CN" altLang="en-US" dirty="0"/>
              <a:t>一年一度的“跳石头”比赛又要开始了！</a:t>
            </a:r>
          </a:p>
          <a:p>
            <a:r>
              <a:rPr lang="zh-CN" altLang="en-US" dirty="0"/>
              <a:t>这项比赛将在一条笔直的河道中进行，河道中分布着一些巨大岩石。组委会已经选择好了两块岩石作为比赛起点和终点。在起点和终点之间，有 </a:t>
            </a:r>
            <a:r>
              <a:rPr lang="en-US" altLang="zh-CN" dirty="0"/>
              <a:t>N </a:t>
            </a:r>
            <a:r>
              <a:rPr lang="zh-CN" altLang="en-US" dirty="0"/>
              <a:t>块岩石（不含起点和终点的岩石）。在比赛过程中，选手们将从起点出发，每一步跳向相邻的岩石，直至到达终点。</a:t>
            </a:r>
          </a:p>
          <a:p>
            <a:r>
              <a:rPr lang="zh-CN" altLang="en-US" dirty="0"/>
              <a:t>为了提高比赛难度，组委会计划移走一些岩石，使得选手们在比赛过程中的最短跳跃距离尽可能长。由于预算限制，组委会至多从起点和终点之间移走 </a:t>
            </a:r>
            <a:r>
              <a:rPr lang="en-US" altLang="zh-CN" dirty="0"/>
              <a:t>M</a:t>
            </a:r>
            <a:r>
              <a:rPr lang="zh-CN" altLang="en-US" dirty="0"/>
              <a:t>块岩石（不能移走起点和终点的岩石）。</a:t>
            </a:r>
            <a:endParaRPr lang="en-US" altLang="zh-CN" dirty="0"/>
          </a:p>
          <a:p>
            <a:pPr marL="0" indent="0">
              <a:buNone/>
            </a:pPr>
            <a:endParaRPr lang="zh-CN" altLang="en-US" dirty="0"/>
          </a:p>
        </p:txBody>
      </p:sp>
    </p:spTree>
    <p:extLst>
      <p:ext uri="{BB962C8B-B14F-4D97-AF65-F5344CB8AC3E}">
        <p14:creationId xmlns:p14="http://schemas.microsoft.com/office/powerpoint/2010/main" val="66729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20B43-D376-49A6-BF34-F76F56336202}"/>
              </a:ext>
            </a:extLst>
          </p:cNvPr>
          <p:cNvSpPr>
            <a:spLocks noGrp="1"/>
          </p:cNvSpPr>
          <p:nvPr>
            <p:ph type="title"/>
          </p:nvPr>
        </p:nvSpPr>
        <p:spPr/>
        <p:txBody>
          <a:bodyPr/>
          <a:lstStyle/>
          <a:p>
            <a:r>
              <a:rPr lang="zh-CN" altLang="en-US" dirty="0"/>
              <a:t>例题三</a:t>
            </a:r>
          </a:p>
        </p:txBody>
      </p:sp>
      <p:sp>
        <p:nvSpPr>
          <p:cNvPr id="3" name="内容占位符 2">
            <a:extLst>
              <a:ext uri="{FF2B5EF4-FFF2-40B4-BE49-F238E27FC236}">
                <a16:creationId xmlns:a16="http://schemas.microsoft.com/office/drawing/2014/main" id="{046B56A7-57A0-4C6E-85DB-98281D4695FC}"/>
              </a:ext>
            </a:extLst>
          </p:cNvPr>
          <p:cNvSpPr>
            <a:spLocks noGrp="1"/>
          </p:cNvSpPr>
          <p:nvPr>
            <p:ph idx="1"/>
          </p:nvPr>
        </p:nvSpPr>
        <p:spPr/>
        <p:txBody>
          <a:bodyPr/>
          <a:lstStyle/>
          <a:p>
            <a:r>
              <a:rPr lang="zh-CN" altLang="en-US" dirty="0"/>
              <a:t>给出</a:t>
            </a:r>
            <a:r>
              <a:rPr lang="en-US" altLang="zh-CN" dirty="0"/>
              <a:t>n</a:t>
            </a:r>
            <a:r>
              <a:rPr lang="zh-CN" altLang="en-US" dirty="0"/>
              <a:t>个数，求有多少个</a:t>
            </a:r>
            <a:r>
              <a:rPr lang="en-US" altLang="zh-CN" dirty="0"/>
              <a:t>x</a:t>
            </a:r>
            <a:r>
              <a:rPr lang="zh-CN" altLang="en-US" dirty="0"/>
              <a:t>，满足中位数不超过</a:t>
            </a:r>
            <a:r>
              <a:rPr lang="en-US" altLang="zh-CN" dirty="0"/>
              <a:t>x</a:t>
            </a:r>
            <a:r>
              <a:rPr lang="zh-CN" altLang="en-US" dirty="0"/>
              <a:t>的区间数量不超过</a:t>
            </a:r>
            <a:r>
              <a:rPr lang="en-US" altLang="zh-CN" dirty="0"/>
              <a:t>k</a:t>
            </a:r>
            <a:r>
              <a:rPr lang="zh-CN" altLang="en-US" dirty="0"/>
              <a:t>。</a:t>
            </a:r>
            <a:endParaRPr lang="en-US" altLang="zh-CN" dirty="0"/>
          </a:p>
          <a:p>
            <a:endParaRPr lang="en-US" altLang="zh-CN" dirty="0"/>
          </a:p>
          <a:p>
            <a:r>
              <a:rPr lang="zh-CN" altLang="en-US" dirty="0"/>
              <a:t>要求</a:t>
            </a:r>
            <a:r>
              <a:rPr lang="en-US" altLang="zh-CN" dirty="0"/>
              <a:t>nlog2n</a:t>
            </a:r>
            <a:endParaRPr lang="zh-CN" altLang="en-US" dirty="0"/>
          </a:p>
        </p:txBody>
      </p:sp>
    </p:spTree>
    <p:extLst>
      <p:ext uri="{BB962C8B-B14F-4D97-AF65-F5344CB8AC3E}">
        <p14:creationId xmlns:p14="http://schemas.microsoft.com/office/powerpoint/2010/main" val="96895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FC52F-BCE8-4CEF-A78C-3A4A0873809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6FAE8D82-BF69-4740-BF55-0EE530D835A7}"/>
              </a:ext>
            </a:extLst>
          </p:cNvPr>
          <p:cNvSpPr>
            <a:spLocks noGrp="1"/>
          </p:cNvSpPr>
          <p:nvPr>
            <p:ph idx="1"/>
          </p:nvPr>
        </p:nvSpPr>
        <p:spPr/>
        <p:txBody>
          <a:bodyPr/>
          <a:lstStyle/>
          <a:p>
            <a:r>
              <a:rPr lang="zh-CN" altLang="en-US" dirty="0"/>
              <a:t>二分的常见标志：最小值最大，最大值最小，单调性的函数，中位数。</a:t>
            </a:r>
          </a:p>
        </p:txBody>
      </p:sp>
    </p:spTree>
    <p:extLst>
      <p:ext uri="{BB962C8B-B14F-4D97-AF65-F5344CB8AC3E}">
        <p14:creationId xmlns:p14="http://schemas.microsoft.com/office/powerpoint/2010/main" val="1767747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A1F1E-8904-49C0-B6D9-E80D8D0AFD4B}"/>
              </a:ext>
            </a:extLst>
          </p:cNvPr>
          <p:cNvSpPr>
            <a:spLocks noGrp="1"/>
          </p:cNvSpPr>
          <p:nvPr>
            <p:ph type="title"/>
          </p:nvPr>
        </p:nvSpPr>
        <p:spPr/>
        <p:txBody>
          <a:bodyPr/>
          <a:lstStyle/>
          <a:p>
            <a:r>
              <a:rPr lang="zh-CN" altLang="en-US" dirty="0"/>
              <a:t>附：三分</a:t>
            </a:r>
          </a:p>
        </p:txBody>
      </p:sp>
      <p:sp>
        <p:nvSpPr>
          <p:cNvPr id="3" name="内容占位符 2">
            <a:extLst>
              <a:ext uri="{FF2B5EF4-FFF2-40B4-BE49-F238E27FC236}">
                <a16:creationId xmlns:a16="http://schemas.microsoft.com/office/drawing/2014/main" id="{B5A92090-EC13-4672-A7E8-91FBB39BF335}"/>
              </a:ext>
            </a:extLst>
          </p:cNvPr>
          <p:cNvSpPr>
            <a:spLocks noGrp="1"/>
          </p:cNvSpPr>
          <p:nvPr>
            <p:ph idx="1"/>
          </p:nvPr>
        </p:nvSpPr>
        <p:spPr/>
        <p:txBody>
          <a:bodyPr/>
          <a:lstStyle/>
          <a:p>
            <a:r>
              <a:rPr lang="zh-CN" altLang="en-US" dirty="0"/>
              <a:t>对于单峰函数的求解最值问题</a:t>
            </a:r>
            <a:endParaRPr lang="en-US" altLang="zh-CN" dirty="0"/>
          </a:p>
          <a:p>
            <a:r>
              <a:rPr lang="zh-CN" altLang="en-US" dirty="0"/>
              <a:t>对于部分函数可以求导之后二分求解其导函数的零点从而解决相同的问题</a:t>
            </a:r>
            <a:endParaRPr lang="en-US" altLang="zh-CN" dirty="0"/>
          </a:p>
          <a:p>
            <a:endParaRPr lang="en-US" altLang="zh-CN" dirty="0"/>
          </a:p>
          <a:p>
            <a:endParaRPr lang="en-US" altLang="zh-CN" dirty="0"/>
          </a:p>
          <a:p>
            <a:r>
              <a:rPr lang="zh-CN" altLang="en-US" dirty="0"/>
              <a:t>三分是求出两个三等分的值，之后将这两个点中较小的一个和与其相对的另一个原端点作为现在的三分区间。</a:t>
            </a:r>
          </a:p>
        </p:txBody>
      </p:sp>
    </p:spTree>
    <p:extLst>
      <p:ext uri="{BB962C8B-B14F-4D97-AF65-F5344CB8AC3E}">
        <p14:creationId xmlns:p14="http://schemas.microsoft.com/office/powerpoint/2010/main" val="8512198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893</Words>
  <Application>Microsoft Office PowerPoint</Application>
  <PresentationFormat>宽屏</PresentationFormat>
  <Paragraphs>71</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等线 Light</vt:lpstr>
      <vt:lpstr>Arial</vt:lpstr>
      <vt:lpstr>Office 主题​​</vt:lpstr>
      <vt:lpstr>二分</vt:lpstr>
      <vt:lpstr>二分：</vt:lpstr>
      <vt:lpstr>二分区间：</vt:lpstr>
      <vt:lpstr>二分答案：</vt:lpstr>
      <vt:lpstr>例题一</vt:lpstr>
      <vt:lpstr>例题二</vt:lpstr>
      <vt:lpstr>例题三</vt:lpstr>
      <vt:lpstr>PowerPoint 演示文稿</vt:lpstr>
      <vt:lpstr>附：三分</vt:lpstr>
      <vt:lpstr>例题一</vt:lpstr>
      <vt:lpstr>随机化</vt:lpstr>
      <vt:lpstr>常见随机化算法：</vt:lpstr>
      <vt:lpstr>爬山算法</vt:lpstr>
      <vt:lpstr>退火算法</vt:lpstr>
      <vt:lpstr>当然随机化算法并不全是瞎搞</vt:lpstr>
      <vt:lpstr>例题一</vt:lpstr>
      <vt:lpstr>例题二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二分</dc:title>
  <dc:creator>梁 宇航</dc:creator>
  <cp:lastModifiedBy>梁 宇航</cp:lastModifiedBy>
  <cp:revision>8</cp:revision>
  <dcterms:created xsi:type="dcterms:W3CDTF">2018-07-09T11:54:37Z</dcterms:created>
  <dcterms:modified xsi:type="dcterms:W3CDTF">2018-07-09T12:59:16Z</dcterms:modified>
</cp:coreProperties>
</file>