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2" r:id="rId6"/>
    <p:sldId id="261" r:id="rId7"/>
    <p:sldId id="263" r:id="rId8"/>
    <p:sldId id="265" r:id="rId9"/>
    <p:sldId id="276" r:id="rId10"/>
    <p:sldId id="260" r:id="rId11"/>
    <p:sldId id="266" r:id="rId12"/>
    <p:sldId id="267" r:id="rId13"/>
    <p:sldId id="268" r:id="rId14"/>
    <p:sldId id="264" r:id="rId15"/>
    <p:sldId id="269" r:id="rId16"/>
    <p:sldId id="274" r:id="rId17"/>
    <p:sldId id="270" r:id="rId18"/>
    <p:sldId id="271" r:id="rId19"/>
    <p:sldId id="272" r:id="rId20"/>
    <p:sldId id="27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D02318A-1682-470F-9E1F-D30E94E2AE7E}">
          <p14:sldIdLst>
            <p14:sldId id="256"/>
            <p14:sldId id="257"/>
            <p14:sldId id="258"/>
            <p14:sldId id="259"/>
            <p14:sldId id="262"/>
            <p14:sldId id="261"/>
            <p14:sldId id="263"/>
            <p14:sldId id="265"/>
            <p14:sldId id="276"/>
            <p14:sldId id="260"/>
            <p14:sldId id="266"/>
            <p14:sldId id="267"/>
            <p14:sldId id="268"/>
            <p14:sldId id="264"/>
            <p14:sldId id="269"/>
            <p14:sldId id="274"/>
            <p14:sldId id="270"/>
            <p14:sldId id="271"/>
            <p14:sldId id="272"/>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82" autoAdjust="0"/>
    <p:restoredTop sz="94660"/>
  </p:normalViewPr>
  <p:slideViewPr>
    <p:cSldViewPr snapToGrid="0">
      <p:cViewPr varScale="1">
        <p:scale>
          <a:sx n="66" d="100"/>
          <a:sy n="66" d="100"/>
        </p:scale>
        <p:origin x="9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F377CF-A5B8-4FBF-862C-5A1D69EE2F88}" type="datetimeFigureOut">
              <a:rPr lang="zh-CN" altLang="en-US" smtClean="0"/>
              <a:t>2018-07-27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31CB63-02E4-41F2-AE6B-345C17424762}" type="slidenum">
              <a:rPr lang="zh-CN" altLang="en-US" smtClean="0"/>
              <a:t>‹#›</a:t>
            </a:fld>
            <a:endParaRPr lang="zh-CN" altLang="en-US"/>
          </a:p>
        </p:txBody>
      </p:sp>
    </p:spTree>
    <p:extLst>
      <p:ext uri="{BB962C8B-B14F-4D97-AF65-F5344CB8AC3E}">
        <p14:creationId xmlns:p14="http://schemas.microsoft.com/office/powerpoint/2010/main" val="2322209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731CB63-02E4-41F2-AE6B-345C17424762}" type="slidenum">
              <a:rPr lang="zh-CN" altLang="en-US" smtClean="0"/>
              <a:t>17</a:t>
            </a:fld>
            <a:endParaRPr lang="zh-CN" altLang="en-US"/>
          </a:p>
        </p:txBody>
      </p:sp>
    </p:spTree>
    <p:extLst>
      <p:ext uri="{BB962C8B-B14F-4D97-AF65-F5344CB8AC3E}">
        <p14:creationId xmlns:p14="http://schemas.microsoft.com/office/powerpoint/2010/main" val="2528946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ED682EB-9D25-4272-A110-178A398D41A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19ACB16E-5244-47F8-AF2D-82C6649018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2404F24E-204E-4DCC-9C34-F2CE918B4E09}"/>
              </a:ext>
            </a:extLst>
          </p:cNvPr>
          <p:cNvSpPr>
            <a:spLocks noGrp="1"/>
          </p:cNvSpPr>
          <p:nvPr>
            <p:ph type="dt" sz="half" idx="10"/>
          </p:nvPr>
        </p:nvSpPr>
        <p:spPr/>
        <p:txBody>
          <a:bodyPr/>
          <a:lstStyle/>
          <a:p>
            <a:fld id="{6F5D6F2F-2D2C-4873-B2C8-DEE0C6747063}" type="datetimeFigureOut">
              <a:rPr lang="zh-CN" altLang="en-US" smtClean="0"/>
              <a:t>2018-07-27</a:t>
            </a:fld>
            <a:endParaRPr lang="zh-CN" altLang="en-US"/>
          </a:p>
        </p:txBody>
      </p:sp>
      <p:sp>
        <p:nvSpPr>
          <p:cNvPr id="5" name="页脚占位符 4">
            <a:extLst>
              <a:ext uri="{FF2B5EF4-FFF2-40B4-BE49-F238E27FC236}">
                <a16:creationId xmlns="" xmlns:a16="http://schemas.microsoft.com/office/drawing/2014/main" id="{51620E74-3A25-4241-9D80-1381E29DD5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B1C18F5D-6E68-4432-A46C-22EE81C7030B}"/>
              </a:ext>
            </a:extLst>
          </p:cNvPr>
          <p:cNvSpPr>
            <a:spLocks noGrp="1"/>
          </p:cNvSpPr>
          <p:nvPr>
            <p:ph type="sldNum" sz="quarter" idx="12"/>
          </p:nvPr>
        </p:nvSpPr>
        <p:spPr/>
        <p:txBody>
          <a:bodyPr/>
          <a:lstStyle/>
          <a:p>
            <a:fld id="{405B576D-D1D9-4F21-BA35-A2F410320A3A}" type="slidenum">
              <a:rPr lang="zh-CN" altLang="en-US" smtClean="0"/>
              <a:t>‹#›</a:t>
            </a:fld>
            <a:endParaRPr lang="zh-CN" altLang="en-US"/>
          </a:p>
        </p:txBody>
      </p:sp>
    </p:spTree>
    <p:extLst>
      <p:ext uri="{BB962C8B-B14F-4D97-AF65-F5344CB8AC3E}">
        <p14:creationId xmlns:p14="http://schemas.microsoft.com/office/powerpoint/2010/main" val="2781515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E2CD749-B8EA-444A-BC30-6969526F728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6E65C073-41EE-4EBE-903E-2A60B5016C6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26D783AD-18AA-4E4C-894E-F32AF82D0502}"/>
              </a:ext>
            </a:extLst>
          </p:cNvPr>
          <p:cNvSpPr>
            <a:spLocks noGrp="1"/>
          </p:cNvSpPr>
          <p:nvPr>
            <p:ph type="dt" sz="half" idx="10"/>
          </p:nvPr>
        </p:nvSpPr>
        <p:spPr/>
        <p:txBody>
          <a:bodyPr/>
          <a:lstStyle/>
          <a:p>
            <a:fld id="{6F5D6F2F-2D2C-4873-B2C8-DEE0C6747063}" type="datetimeFigureOut">
              <a:rPr lang="zh-CN" altLang="en-US" smtClean="0"/>
              <a:t>2018-07-27</a:t>
            </a:fld>
            <a:endParaRPr lang="zh-CN" altLang="en-US"/>
          </a:p>
        </p:txBody>
      </p:sp>
      <p:sp>
        <p:nvSpPr>
          <p:cNvPr id="5" name="页脚占位符 4">
            <a:extLst>
              <a:ext uri="{FF2B5EF4-FFF2-40B4-BE49-F238E27FC236}">
                <a16:creationId xmlns="" xmlns:a16="http://schemas.microsoft.com/office/drawing/2014/main" id="{683FC00F-5ED2-44C8-A006-2AE5F956D6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7EDFC116-29D1-463A-BD37-2EB2FE783686}"/>
              </a:ext>
            </a:extLst>
          </p:cNvPr>
          <p:cNvSpPr>
            <a:spLocks noGrp="1"/>
          </p:cNvSpPr>
          <p:nvPr>
            <p:ph type="sldNum" sz="quarter" idx="12"/>
          </p:nvPr>
        </p:nvSpPr>
        <p:spPr/>
        <p:txBody>
          <a:bodyPr/>
          <a:lstStyle/>
          <a:p>
            <a:fld id="{405B576D-D1D9-4F21-BA35-A2F410320A3A}" type="slidenum">
              <a:rPr lang="zh-CN" altLang="en-US" smtClean="0"/>
              <a:t>‹#›</a:t>
            </a:fld>
            <a:endParaRPr lang="zh-CN" altLang="en-US"/>
          </a:p>
        </p:txBody>
      </p:sp>
    </p:spTree>
    <p:extLst>
      <p:ext uri="{BB962C8B-B14F-4D97-AF65-F5344CB8AC3E}">
        <p14:creationId xmlns:p14="http://schemas.microsoft.com/office/powerpoint/2010/main" val="2065044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CF5753A7-46F5-4812-A957-A5273004110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B0364F58-461E-465C-A4DD-B04184A81AC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1C4DA440-3104-4B86-940B-D58093356E57}"/>
              </a:ext>
            </a:extLst>
          </p:cNvPr>
          <p:cNvSpPr>
            <a:spLocks noGrp="1"/>
          </p:cNvSpPr>
          <p:nvPr>
            <p:ph type="dt" sz="half" idx="10"/>
          </p:nvPr>
        </p:nvSpPr>
        <p:spPr/>
        <p:txBody>
          <a:bodyPr/>
          <a:lstStyle/>
          <a:p>
            <a:fld id="{6F5D6F2F-2D2C-4873-B2C8-DEE0C6747063}" type="datetimeFigureOut">
              <a:rPr lang="zh-CN" altLang="en-US" smtClean="0"/>
              <a:t>2018-07-27</a:t>
            </a:fld>
            <a:endParaRPr lang="zh-CN" altLang="en-US"/>
          </a:p>
        </p:txBody>
      </p:sp>
      <p:sp>
        <p:nvSpPr>
          <p:cNvPr id="5" name="页脚占位符 4">
            <a:extLst>
              <a:ext uri="{FF2B5EF4-FFF2-40B4-BE49-F238E27FC236}">
                <a16:creationId xmlns="" xmlns:a16="http://schemas.microsoft.com/office/drawing/2014/main" id="{CF25A1EB-3CAB-4305-A067-E2F5DD9D20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8DD5AA9B-D07C-475A-AC2C-D6B7043BE956}"/>
              </a:ext>
            </a:extLst>
          </p:cNvPr>
          <p:cNvSpPr>
            <a:spLocks noGrp="1"/>
          </p:cNvSpPr>
          <p:nvPr>
            <p:ph type="sldNum" sz="quarter" idx="12"/>
          </p:nvPr>
        </p:nvSpPr>
        <p:spPr/>
        <p:txBody>
          <a:bodyPr/>
          <a:lstStyle/>
          <a:p>
            <a:fld id="{405B576D-D1D9-4F21-BA35-A2F410320A3A}" type="slidenum">
              <a:rPr lang="zh-CN" altLang="en-US" smtClean="0"/>
              <a:t>‹#›</a:t>
            </a:fld>
            <a:endParaRPr lang="zh-CN" altLang="en-US"/>
          </a:p>
        </p:txBody>
      </p:sp>
    </p:spTree>
    <p:extLst>
      <p:ext uri="{BB962C8B-B14F-4D97-AF65-F5344CB8AC3E}">
        <p14:creationId xmlns:p14="http://schemas.microsoft.com/office/powerpoint/2010/main" val="328487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4002A09-3AD9-4BFE-B48F-8E10DAB5210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A134EB97-AC9A-4542-AD4C-1ABEE067D52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0C9889B8-C1CC-46CD-97FE-21D49C8236B1}"/>
              </a:ext>
            </a:extLst>
          </p:cNvPr>
          <p:cNvSpPr>
            <a:spLocks noGrp="1"/>
          </p:cNvSpPr>
          <p:nvPr>
            <p:ph type="dt" sz="half" idx="10"/>
          </p:nvPr>
        </p:nvSpPr>
        <p:spPr/>
        <p:txBody>
          <a:bodyPr/>
          <a:lstStyle/>
          <a:p>
            <a:fld id="{6F5D6F2F-2D2C-4873-B2C8-DEE0C6747063}" type="datetimeFigureOut">
              <a:rPr lang="zh-CN" altLang="en-US" smtClean="0"/>
              <a:t>2018-07-27</a:t>
            </a:fld>
            <a:endParaRPr lang="zh-CN" altLang="en-US"/>
          </a:p>
        </p:txBody>
      </p:sp>
      <p:sp>
        <p:nvSpPr>
          <p:cNvPr id="5" name="页脚占位符 4">
            <a:extLst>
              <a:ext uri="{FF2B5EF4-FFF2-40B4-BE49-F238E27FC236}">
                <a16:creationId xmlns="" xmlns:a16="http://schemas.microsoft.com/office/drawing/2014/main" id="{4816CA8E-7BCB-4264-9477-3254DBF3AB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D3D777FA-5D41-4F91-96A8-A714E77188E3}"/>
              </a:ext>
            </a:extLst>
          </p:cNvPr>
          <p:cNvSpPr>
            <a:spLocks noGrp="1"/>
          </p:cNvSpPr>
          <p:nvPr>
            <p:ph type="sldNum" sz="quarter" idx="12"/>
          </p:nvPr>
        </p:nvSpPr>
        <p:spPr/>
        <p:txBody>
          <a:bodyPr/>
          <a:lstStyle/>
          <a:p>
            <a:fld id="{405B576D-D1D9-4F21-BA35-A2F410320A3A}" type="slidenum">
              <a:rPr lang="zh-CN" altLang="en-US" smtClean="0"/>
              <a:t>‹#›</a:t>
            </a:fld>
            <a:endParaRPr lang="zh-CN" altLang="en-US"/>
          </a:p>
        </p:txBody>
      </p:sp>
    </p:spTree>
    <p:extLst>
      <p:ext uri="{BB962C8B-B14F-4D97-AF65-F5344CB8AC3E}">
        <p14:creationId xmlns:p14="http://schemas.microsoft.com/office/powerpoint/2010/main" val="3782042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5605674-491B-4ABB-A709-4F899DA72BE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E8395B47-F52F-4E7E-9DF5-47A287CD9E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FDDE6DC1-2ECA-405D-80E3-E9A06C23741E}"/>
              </a:ext>
            </a:extLst>
          </p:cNvPr>
          <p:cNvSpPr>
            <a:spLocks noGrp="1"/>
          </p:cNvSpPr>
          <p:nvPr>
            <p:ph type="dt" sz="half" idx="10"/>
          </p:nvPr>
        </p:nvSpPr>
        <p:spPr/>
        <p:txBody>
          <a:bodyPr/>
          <a:lstStyle/>
          <a:p>
            <a:fld id="{6F5D6F2F-2D2C-4873-B2C8-DEE0C6747063}" type="datetimeFigureOut">
              <a:rPr lang="zh-CN" altLang="en-US" smtClean="0"/>
              <a:t>2018-07-27</a:t>
            </a:fld>
            <a:endParaRPr lang="zh-CN" altLang="en-US"/>
          </a:p>
        </p:txBody>
      </p:sp>
      <p:sp>
        <p:nvSpPr>
          <p:cNvPr id="5" name="页脚占位符 4">
            <a:extLst>
              <a:ext uri="{FF2B5EF4-FFF2-40B4-BE49-F238E27FC236}">
                <a16:creationId xmlns="" xmlns:a16="http://schemas.microsoft.com/office/drawing/2014/main" id="{81331EB9-27E5-4289-941F-4A450762E9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BCE799C5-DE55-4E13-A131-5F0B33658439}"/>
              </a:ext>
            </a:extLst>
          </p:cNvPr>
          <p:cNvSpPr>
            <a:spLocks noGrp="1"/>
          </p:cNvSpPr>
          <p:nvPr>
            <p:ph type="sldNum" sz="quarter" idx="12"/>
          </p:nvPr>
        </p:nvSpPr>
        <p:spPr/>
        <p:txBody>
          <a:bodyPr/>
          <a:lstStyle/>
          <a:p>
            <a:fld id="{405B576D-D1D9-4F21-BA35-A2F410320A3A}" type="slidenum">
              <a:rPr lang="zh-CN" altLang="en-US" smtClean="0"/>
              <a:t>‹#›</a:t>
            </a:fld>
            <a:endParaRPr lang="zh-CN" altLang="en-US"/>
          </a:p>
        </p:txBody>
      </p:sp>
    </p:spTree>
    <p:extLst>
      <p:ext uri="{BB962C8B-B14F-4D97-AF65-F5344CB8AC3E}">
        <p14:creationId xmlns:p14="http://schemas.microsoft.com/office/powerpoint/2010/main" val="1620056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FEA9B22-706C-4FFB-848F-EFF02A01735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E720BC00-0491-483D-B8E5-35B733008E5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6420D2AF-45CE-4363-897D-E1DE45F266A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66F3342F-9EBD-43F5-9413-A94C14572CEA}"/>
              </a:ext>
            </a:extLst>
          </p:cNvPr>
          <p:cNvSpPr>
            <a:spLocks noGrp="1"/>
          </p:cNvSpPr>
          <p:nvPr>
            <p:ph type="dt" sz="half" idx="10"/>
          </p:nvPr>
        </p:nvSpPr>
        <p:spPr/>
        <p:txBody>
          <a:bodyPr/>
          <a:lstStyle/>
          <a:p>
            <a:fld id="{6F5D6F2F-2D2C-4873-B2C8-DEE0C6747063}" type="datetimeFigureOut">
              <a:rPr lang="zh-CN" altLang="en-US" smtClean="0"/>
              <a:t>2018-07-27</a:t>
            </a:fld>
            <a:endParaRPr lang="zh-CN" altLang="en-US"/>
          </a:p>
        </p:txBody>
      </p:sp>
      <p:sp>
        <p:nvSpPr>
          <p:cNvPr id="6" name="页脚占位符 5">
            <a:extLst>
              <a:ext uri="{FF2B5EF4-FFF2-40B4-BE49-F238E27FC236}">
                <a16:creationId xmlns="" xmlns:a16="http://schemas.microsoft.com/office/drawing/2014/main" id="{714A634E-832E-4382-B0AD-26927ECA21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45CAEDF5-E1E4-49E2-B1F7-93D900610ADC}"/>
              </a:ext>
            </a:extLst>
          </p:cNvPr>
          <p:cNvSpPr>
            <a:spLocks noGrp="1"/>
          </p:cNvSpPr>
          <p:nvPr>
            <p:ph type="sldNum" sz="quarter" idx="12"/>
          </p:nvPr>
        </p:nvSpPr>
        <p:spPr/>
        <p:txBody>
          <a:bodyPr/>
          <a:lstStyle/>
          <a:p>
            <a:fld id="{405B576D-D1D9-4F21-BA35-A2F410320A3A}" type="slidenum">
              <a:rPr lang="zh-CN" altLang="en-US" smtClean="0"/>
              <a:t>‹#›</a:t>
            </a:fld>
            <a:endParaRPr lang="zh-CN" altLang="en-US"/>
          </a:p>
        </p:txBody>
      </p:sp>
    </p:spTree>
    <p:extLst>
      <p:ext uri="{BB962C8B-B14F-4D97-AF65-F5344CB8AC3E}">
        <p14:creationId xmlns:p14="http://schemas.microsoft.com/office/powerpoint/2010/main" val="11650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83A3EC1-D955-4A69-8DB5-342BA71FC23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FD7D6422-238E-40B0-A1CD-FA8EE808FC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FA27655B-9513-4166-B5B5-E92B14A7810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1C95A300-71E6-4098-A329-FB6B9F8E8C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E1C67003-974D-4590-8E47-C2E5068ACEE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5C1DB216-A0A2-4874-A591-03CF2A07EAE5}"/>
              </a:ext>
            </a:extLst>
          </p:cNvPr>
          <p:cNvSpPr>
            <a:spLocks noGrp="1"/>
          </p:cNvSpPr>
          <p:nvPr>
            <p:ph type="dt" sz="half" idx="10"/>
          </p:nvPr>
        </p:nvSpPr>
        <p:spPr/>
        <p:txBody>
          <a:bodyPr/>
          <a:lstStyle/>
          <a:p>
            <a:fld id="{6F5D6F2F-2D2C-4873-B2C8-DEE0C6747063}" type="datetimeFigureOut">
              <a:rPr lang="zh-CN" altLang="en-US" smtClean="0"/>
              <a:t>2018-07-27</a:t>
            </a:fld>
            <a:endParaRPr lang="zh-CN" altLang="en-US"/>
          </a:p>
        </p:txBody>
      </p:sp>
      <p:sp>
        <p:nvSpPr>
          <p:cNvPr id="8" name="页脚占位符 7">
            <a:extLst>
              <a:ext uri="{FF2B5EF4-FFF2-40B4-BE49-F238E27FC236}">
                <a16:creationId xmlns="" xmlns:a16="http://schemas.microsoft.com/office/drawing/2014/main" id="{246D8EF8-4419-4DA4-8CEC-644E8433CAE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297A1343-594C-4880-A8E7-52BE7D551713}"/>
              </a:ext>
            </a:extLst>
          </p:cNvPr>
          <p:cNvSpPr>
            <a:spLocks noGrp="1"/>
          </p:cNvSpPr>
          <p:nvPr>
            <p:ph type="sldNum" sz="quarter" idx="12"/>
          </p:nvPr>
        </p:nvSpPr>
        <p:spPr/>
        <p:txBody>
          <a:bodyPr/>
          <a:lstStyle/>
          <a:p>
            <a:fld id="{405B576D-D1D9-4F21-BA35-A2F410320A3A}" type="slidenum">
              <a:rPr lang="zh-CN" altLang="en-US" smtClean="0"/>
              <a:t>‹#›</a:t>
            </a:fld>
            <a:endParaRPr lang="zh-CN" altLang="en-US"/>
          </a:p>
        </p:txBody>
      </p:sp>
    </p:spTree>
    <p:extLst>
      <p:ext uri="{BB962C8B-B14F-4D97-AF65-F5344CB8AC3E}">
        <p14:creationId xmlns:p14="http://schemas.microsoft.com/office/powerpoint/2010/main" val="3391044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FA78A9A-4CF7-4D39-8EF4-E138C3FDC18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C10D85FE-6654-49FE-90E0-C5AADEE4508A}"/>
              </a:ext>
            </a:extLst>
          </p:cNvPr>
          <p:cNvSpPr>
            <a:spLocks noGrp="1"/>
          </p:cNvSpPr>
          <p:nvPr>
            <p:ph type="dt" sz="half" idx="10"/>
          </p:nvPr>
        </p:nvSpPr>
        <p:spPr/>
        <p:txBody>
          <a:bodyPr/>
          <a:lstStyle/>
          <a:p>
            <a:fld id="{6F5D6F2F-2D2C-4873-B2C8-DEE0C6747063}" type="datetimeFigureOut">
              <a:rPr lang="zh-CN" altLang="en-US" smtClean="0"/>
              <a:t>2018-07-27</a:t>
            </a:fld>
            <a:endParaRPr lang="zh-CN" altLang="en-US"/>
          </a:p>
        </p:txBody>
      </p:sp>
      <p:sp>
        <p:nvSpPr>
          <p:cNvPr id="4" name="页脚占位符 3">
            <a:extLst>
              <a:ext uri="{FF2B5EF4-FFF2-40B4-BE49-F238E27FC236}">
                <a16:creationId xmlns="" xmlns:a16="http://schemas.microsoft.com/office/drawing/2014/main" id="{C994CDCF-EE67-4407-8B1C-BDFE679B3A9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65CFD87F-B435-4F10-91B4-007842BF7C14}"/>
              </a:ext>
            </a:extLst>
          </p:cNvPr>
          <p:cNvSpPr>
            <a:spLocks noGrp="1"/>
          </p:cNvSpPr>
          <p:nvPr>
            <p:ph type="sldNum" sz="quarter" idx="12"/>
          </p:nvPr>
        </p:nvSpPr>
        <p:spPr/>
        <p:txBody>
          <a:bodyPr/>
          <a:lstStyle/>
          <a:p>
            <a:fld id="{405B576D-D1D9-4F21-BA35-A2F410320A3A}" type="slidenum">
              <a:rPr lang="zh-CN" altLang="en-US" smtClean="0"/>
              <a:t>‹#›</a:t>
            </a:fld>
            <a:endParaRPr lang="zh-CN" altLang="en-US"/>
          </a:p>
        </p:txBody>
      </p:sp>
    </p:spTree>
    <p:extLst>
      <p:ext uri="{BB962C8B-B14F-4D97-AF65-F5344CB8AC3E}">
        <p14:creationId xmlns:p14="http://schemas.microsoft.com/office/powerpoint/2010/main" val="3720619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FC44A041-D022-405F-9C8D-59545FEA3707}"/>
              </a:ext>
            </a:extLst>
          </p:cNvPr>
          <p:cNvSpPr>
            <a:spLocks noGrp="1"/>
          </p:cNvSpPr>
          <p:nvPr>
            <p:ph type="dt" sz="half" idx="10"/>
          </p:nvPr>
        </p:nvSpPr>
        <p:spPr/>
        <p:txBody>
          <a:bodyPr/>
          <a:lstStyle/>
          <a:p>
            <a:fld id="{6F5D6F2F-2D2C-4873-B2C8-DEE0C6747063}" type="datetimeFigureOut">
              <a:rPr lang="zh-CN" altLang="en-US" smtClean="0"/>
              <a:t>2018-07-27</a:t>
            </a:fld>
            <a:endParaRPr lang="zh-CN" altLang="en-US"/>
          </a:p>
        </p:txBody>
      </p:sp>
      <p:sp>
        <p:nvSpPr>
          <p:cNvPr id="3" name="页脚占位符 2">
            <a:extLst>
              <a:ext uri="{FF2B5EF4-FFF2-40B4-BE49-F238E27FC236}">
                <a16:creationId xmlns="" xmlns:a16="http://schemas.microsoft.com/office/drawing/2014/main" id="{7E3635AE-D5BC-4B72-8330-07999C75C7A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1585490D-6D67-4FB2-AA11-F54429896DB1}"/>
              </a:ext>
            </a:extLst>
          </p:cNvPr>
          <p:cNvSpPr>
            <a:spLocks noGrp="1"/>
          </p:cNvSpPr>
          <p:nvPr>
            <p:ph type="sldNum" sz="quarter" idx="12"/>
          </p:nvPr>
        </p:nvSpPr>
        <p:spPr/>
        <p:txBody>
          <a:bodyPr/>
          <a:lstStyle/>
          <a:p>
            <a:fld id="{405B576D-D1D9-4F21-BA35-A2F410320A3A}" type="slidenum">
              <a:rPr lang="zh-CN" altLang="en-US" smtClean="0"/>
              <a:t>‹#›</a:t>
            </a:fld>
            <a:endParaRPr lang="zh-CN" altLang="en-US"/>
          </a:p>
        </p:txBody>
      </p:sp>
    </p:spTree>
    <p:extLst>
      <p:ext uri="{BB962C8B-B14F-4D97-AF65-F5344CB8AC3E}">
        <p14:creationId xmlns:p14="http://schemas.microsoft.com/office/powerpoint/2010/main" val="1901983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5D42430-0795-4BDA-93E8-CB75C853078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60A5AEFE-4789-4620-B158-A2F6EDA4DF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1F2C3BE3-CD82-4DB9-A819-471A4F7A8F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8360339C-ECFF-41A0-884F-D077F80D8450}"/>
              </a:ext>
            </a:extLst>
          </p:cNvPr>
          <p:cNvSpPr>
            <a:spLocks noGrp="1"/>
          </p:cNvSpPr>
          <p:nvPr>
            <p:ph type="dt" sz="half" idx="10"/>
          </p:nvPr>
        </p:nvSpPr>
        <p:spPr/>
        <p:txBody>
          <a:bodyPr/>
          <a:lstStyle/>
          <a:p>
            <a:fld id="{6F5D6F2F-2D2C-4873-B2C8-DEE0C6747063}" type="datetimeFigureOut">
              <a:rPr lang="zh-CN" altLang="en-US" smtClean="0"/>
              <a:t>2018-07-27</a:t>
            </a:fld>
            <a:endParaRPr lang="zh-CN" altLang="en-US"/>
          </a:p>
        </p:txBody>
      </p:sp>
      <p:sp>
        <p:nvSpPr>
          <p:cNvPr id="6" name="页脚占位符 5">
            <a:extLst>
              <a:ext uri="{FF2B5EF4-FFF2-40B4-BE49-F238E27FC236}">
                <a16:creationId xmlns="" xmlns:a16="http://schemas.microsoft.com/office/drawing/2014/main" id="{1855E9B1-8763-4529-B768-CA64E6AF83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86AB7601-F891-4748-9826-BD937A4504E9}"/>
              </a:ext>
            </a:extLst>
          </p:cNvPr>
          <p:cNvSpPr>
            <a:spLocks noGrp="1"/>
          </p:cNvSpPr>
          <p:nvPr>
            <p:ph type="sldNum" sz="quarter" idx="12"/>
          </p:nvPr>
        </p:nvSpPr>
        <p:spPr/>
        <p:txBody>
          <a:bodyPr/>
          <a:lstStyle/>
          <a:p>
            <a:fld id="{405B576D-D1D9-4F21-BA35-A2F410320A3A}" type="slidenum">
              <a:rPr lang="zh-CN" altLang="en-US" smtClean="0"/>
              <a:t>‹#›</a:t>
            </a:fld>
            <a:endParaRPr lang="zh-CN" altLang="en-US"/>
          </a:p>
        </p:txBody>
      </p:sp>
    </p:spTree>
    <p:extLst>
      <p:ext uri="{BB962C8B-B14F-4D97-AF65-F5344CB8AC3E}">
        <p14:creationId xmlns:p14="http://schemas.microsoft.com/office/powerpoint/2010/main" val="422126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6576F00-2837-4C18-99FB-A9A1B22F979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8098F346-87A1-4702-B6F1-2FB40F6E62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29D6DDA8-FFD8-4175-A130-C981DC754A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0013B76D-8FF9-4274-9B29-D624865E7618}"/>
              </a:ext>
            </a:extLst>
          </p:cNvPr>
          <p:cNvSpPr>
            <a:spLocks noGrp="1"/>
          </p:cNvSpPr>
          <p:nvPr>
            <p:ph type="dt" sz="half" idx="10"/>
          </p:nvPr>
        </p:nvSpPr>
        <p:spPr/>
        <p:txBody>
          <a:bodyPr/>
          <a:lstStyle/>
          <a:p>
            <a:fld id="{6F5D6F2F-2D2C-4873-B2C8-DEE0C6747063}" type="datetimeFigureOut">
              <a:rPr lang="zh-CN" altLang="en-US" smtClean="0"/>
              <a:t>2018-07-27</a:t>
            </a:fld>
            <a:endParaRPr lang="zh-CN" altLang="en-US"/>
          </a:p>
        </p:txBody>
      </p:sp>
      <p:sp>
        <p:nvSpPr>
          <p:cNvPr id="6" name="页脚占位符 5">
            <a:extLst>
              <a:ext uri="{FF2B5EF4-FFF2-40B4-BE49-F238E27FC236}">
                <a16:creationId xmlns="" xmlns:a16="http://schemas.microsoft.com/office/drawing/2014/main" id="{03D4CA73-6A3C-48A8-B435-CA406A61A4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3B1E8D1B-C606-4784-9D4D-16119F12CAD8}"/>
              </a:ext>
            </a:extLst>
          </p:cNvPr>
          <p:cNvSpPr>
            <a:spLocks noGrp="1"/>
          </p:cNvSpPr>
          <p:nvPr>
            <p:ph type="sldNum" sz="quarter" idx="12"/>
          </p:nvPr>
        </p:nvSpPr>
        <p:spPr/>
        <p:txBody>
          <a:bodyPr/>
          <a:lstStyle/>
          <a:p>
            <a:fld id="{405B576D-D1D9-4F21-BA35-A2F410320A3A}" type="slidenum">
              <a:rPr lang="zh-CN" altLang="en-US" smtClean="0"/>
              <a:t>‹#›</a:t>
            </a:fld>
            <a:endParaRPr lang="zh-CN" altLang="en-US"/>
          </a:p>
        </p:txBody>
      </p:sp>
    </p:spTree>
    <p:extLst>
      <p:ext uri="{BB962C8B-B14F-4D97-AF65-F5344CB8AC3E}">
        <p14:creationId xmlns:p14="http://schemas.microsoft.com/office/powerpoint/2010/main" val="3461706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DA9D8DA5-9F93-47A4-BEE7-172F0E2388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8F7BC02E-D6AF-483D-A937-EFEE795886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153CFCE3-D396-4ACB-80AA-C262478D9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5D6F2F-2D2C-4873-B2C8-DEE0C6747063}" type="datetimeFigureOut">
              <a:rPr lang="zh-CN" altLang="en-US" smtClean="0"/>
              <a:t>2018-07-27</a:t>
            </a:fld>
            <a:endParaRPr lang="zh-CN" altLang="en-US"/>
          </a:p>
        </p:txBody>
      </p:sp>
      <p:sp>
        <p:nvSpPr>
          <p:cNvPr id="5" name="页脚占位符 4">
            <a:extLst>
              <a:ext uri="{FF2B5EF4-FFF2-40B4-BE49-F238E27FC236}">
                <a16:creationId xmlns="" xmlns:a16="http://schemas.microsoft.com/office/drawing/2014/main" id="{69B4139B-14C5-4E4E-8479-4402761514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389E7509-9DF2-4FBC-AAE3-5FC088066F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5B576D-D1D9-4F21-BA35-A2F410320A3A}" type="slidenum">
              <a:rPr lang="zh-CN" altLang="en-US" smtClean="0"/>
              <a:t>‹#›</a:t>
            </a:fld>
            <a:endParaRPr lang="zh-CN" altLang="en-US"/>
          </a:p>
        </p:txBody>
      </p:sp>
    </p:spTree>
    <p:extLst>
      <p:ext uri="{BB962C8B-B14F-4D97-AF65-F5344CB8AC3E}">
        <p14:creationId xmlns:p14="http://schemas.microsoft.com/office/powerpoint/2010/main" val="4163611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aike.baidu.com/item/%E5%9D%87%E5%80%BC/5922988" TargetMode="External"/><Relationship Id="rId2" Type="http://schemas.openxmlformats.org/officeDocument/2006/relationships/hyperlink" Target="https://baike.baidu.com/item/%E6%A6%82%E7%8E%87%E8%AE%BA" TargetMode="External"/><Relationship Id="rId1" Type="http://schemas.openxmlformats.org/officeDocument/2006/relationships/slideLayout" Target="../slideLayouts/slideLayout2.xml"/><Relationship Id="rId4" Type="http://schemas.openxmlformats.org/officeDocument/2006/relationships/hyperlink" Target="https://baike.baidu.com/item/%E6%A6%82%E7%8E%87/828845"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3F4CFF3-4B68-420D-880B-CFEDA775FCE1}"/>
              </a:ext>
            </a:extLst>
          </p:cNvPr>
          <p:cNvSpPr>
            <a:spLocks noGrp="1"/>
          </p:cNvSpPr>
          <p:nvPr>
            <p:ph type="ctrTitle"/>
          </p:nvPr>
        </p:nvSpPr>
        <p:spPr/>
        <p:txBody>
          <a:bodyPr/>
          <a:lstStyle/>
          <a:p>
            <a:r>
              <a:rPr lang="zh-CN" altLang="en-US" dirty="0"/>
              <a:t>概率与期望</a:t>
            </a:r>
          </a:p>
        </p:txBody>
      </p:sp>
      <p:sp>
        <p:nvSpPr>
          <p:cNvPr id="3" name="副标题 2">
            <a:extLst>
              <a:ext uri="{FF2B5EF4-FFF2-40B4-BE49-F238E27FC236}">
                <a16:creationId xmlns="" xmlns:a16="http://schemas.microsoft.com/office/drawing/2014/main" id="{A37A1B42-BDC1-451A-923A-EAB122BE27A9}"/>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05944030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4BBB79A-981A-4700-BB45-9DE7DA3C9112}"/>
              </a:ext>
            </a:extLst>
          </p:cNvPr>
          <p:cNvSpPr>
            <a:spLocks noGrp="1"/>
          </p:cNvSpPr>
          <p:nvPr>
            <p:ph type="title"/>
          </p:nvPr>
        </p:nvSpPr>
        <p:spPr/>
        <p:txBody>
          <a:bodyPr/>
          <a:lstStyle/>
          <a:p>
            <a:r>
              <a:rPr lang="zh-CN" altLang="en-US" dirty="0"/>
              <a:t>期望的线性性</a:t>
            </a:r>
          </a:p>
        </p:txBody>
      </p:sp>
      <p:sp>
        <p:nvSpPr>
          <p:cNvPr id="3" name="内容占位符 2">
            <a:extLst>
              <a:ext uri="{FF2B5EF4-FFF2-40B4-BE49-F238E27FC236}">
                <a16:creationId xmlns="" xmlns:a16="http://schemas.microsoft.com/office/drawing/2014/main" id="{552D6009-5398-426D-9BD1-2C015B3F678E}"/>
              </a:ext>
            </a:extLst>
          </p:cNvPr>
          <p:cNvSpPr>
            <a:spLocks noGrp="1"/>
          </p:cNvSpPr>
          <p:nvPr>
            <p:ph idx="1"/>
          </p:nvPr>
        </p:nvSpPr>
        <p:spPr/>
        <p:txBody>
          <a:bodyPr/>
          <a:lstStyle/>
          <a:p>
            <a:r>
              <a:rPr lang="zh-CN" altLang="en-US" dirty="0"/>
              <a:t>期望是可加的，也就是说和的期望等于期望的和。</a:t>
            </a:r>
            <a:endParaRPr lang="en-US" altLang="zh-CN" dirty="0"/>
          </a:p>
          <a:p>
            <a:endParaRPr lang="en-US" altLang="zh-CN" dirty="0"/>
          </a:p>
          <a:p>
            <a:r>
              <a:rPr lang="zh-CN" altLang="en-US" dirty="0"/>
              <a:t>有</a:t>
            </a:r>
            <a:r>
              <a:rPr lang="en-US" altLang="zh-CN" dirty="0"/>
              <a:t>n</a:t>
            </a:r>
            <a:r>
              <a:rPr lang="zh-CN" altLang="en-US" dirty="0"/>
              <a:t>个随机变量</a:t>
            </a:r>
            <a:r>
              <a:rPr lang="en-US" altLang="zh-CN" dirty="0" err="1"/>
              <a:t>xi,E</a:t>
            </a:r>
            <a:r>
              <a:rPr lang="en-US" altLang="zh-CN" dirty="0"/>
              <a:t>(</a:t>
            </a:r>
            <a:r>
              <a:rPr lang="en-US" altLang="zh-CN" dirty="0" err="1"/>
              <a:t>Σxi</a:t>
            </a:r>
            <a:r>
              <a:rPr lang="en-US" altLang="zh-CN" dirty="0"/>
              <a:t>)=ΣE(xi)</a:t>
            </a:r>
          </a:p>
          <a:p>
            <a:endParaRPr lang="en-US" altLang="zh-CN" dirty="0"/>
          </a:p>
          <a:p>
            <a:r>
              <a:rPr lang="zh-CN" altLang="en-US" dirty="0"/>
              <a:t>这个性质非常有用。</a:t>
            </a:r>
            <a:endParaRPr lang="en-US" altLang="zh-CN" dirty="0"/>
          </a:p>
        </p:txBody>
      </p:sp>
    </p:spTree>
    <p:extLst>
      <p:ext uri="{BB962C8B-B14F-4D97-AF65-F5344CB8AC3E}">
        <p14:creationId xmlns:p14="http://schemas.microsoft.com/office/powerpoint/2010/main" val="80455791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71E403E-3CF2-4F88-8F86-534880AF070B}"/>
              </a:ext>
            </a:extLst>
          </p:cNvPr>
          <p:cNvSpPr>
            <a:spLocks noGrp="1"/>
          </p:cNvSpPr>
          <p:nvPr>
            <p:ph type="title"/>
          </p:nvPr>
        </p:nvSpPr>
        <p:spPr/>
        <p:txBody>
          <a:bodyPr/>
          <a:lstStyle/>
          <a:p>
            <a:r>
              <a:rPr lang="zh-CN" altLang="en-US" dirty="0"/>
              <a:t>求解期望</a:t>
            </a:r>
          </a:p>
        </p:txBody>
      </p:sp>
      <p:sp>
        <p:nvSpPr>
          <p:cNvPr id="3" name="内容占位符 2">
            <a:extLst>
              <a:ext uri="{FF2B5EF4-FFF2-40B4-BE49-F238E27FC236}">
                <a16:creationId xmlns="" xmlns:a16="http://schemas.microsoft.com/office/drawing/2014/main" id="{5D2BBD4A-14A2-4818-802B-E0C9082EE1F9}"/>
              </a:ext>
            </a:extLst>
          </p:cNvPr>
          <p:cNvSpPr>
            <a:spLocks noGrp="1"/>
          </p:cNvSpPr>
          <p:nvPr>
            <p:ph idx="1"/>
          </p:nvPr>
        </p:nvSpPr>
        <p:spPr/>
        <p:txBody>
          <a:bodyPr/>
          <a:lstStyle/>
          <a:p>
            <a:r>
              <a:rPr lang="zh-CN" altLang="en-US" dirty="0"/>
              <a:t>期望的求解方法常用有几种</a:t>
            </a:r>
            <a:endParaRPr lang="en-US" altLang="zh-CN" dirty="0"/>
          </a:p>
          <a:p>
            <a:endParaRPr lang="en-US" altLang="zh-CN" dirty="0"/>
          </a:p>
          <a:p>
            <a:r>
              <a:rPr lang="en-US" altLang="zh-CN" dirty="0"/>
              <a:t>1.</a:t>
            </a:r>
            <a:r>
              <a:rPr lang="zh-CN" altLang="en-US" dirty="0"/>
              <a:t>直接根据定义求</a:t>
            </a:r>
            <a:endParaRPr lang="en-US" altLang="zh-CN" dirty="0"/>
          </a:p>
          <a:p>
            <a:r>
              <a:rPr lang="en-US" altLang="zh-CN" dirty="0"/>
              <a:t>2.</a:t>
            </a:r>
            <a:r>
              <a:rPr lang="zh-CN" altLang="en-US" dirty="0"/>
              <a:t>根据期望的线性性拆分成容易计算的部分在求解</a:t>
            </a:r>
            <a:endParaRPr lang="en-US" altLang="zh-CN" dirty="0"/>
          </a:p>
          <a:p>
            <a:r>
              <a:rPr lang="en-US" altLang="zh-CN" dirty="0"/>
              <a:t>3.</a:t>
            </a:r>
            <a:r>
              <a:rPr lang="zh-CN" altLang="en-US" dirty="0"/>
              <a:t>建立期望方程</a:t>
            </a:r>
            <a:r>
              <a:rPr lang="en-US" altLang="zh-CN" dirty="0"/>
              <a:t>(</a:t>
            </a:r>
            <a:r>
              <a:rPr lang="zh-CN" altLang="en-US" dirty="0"/>
              <a:t>组</a:t>
            </a:r>
            <a:r>
              <a:rPr lang="en-US" altLang="zh-CN" dirty="0"/>
              <a:t>)</a:t>
            </a:r>
            <a:r>
              <a:rPr lang="zh-CN" altLang="en-US" dirty="0"/>
              <a:t>来求解</a:t>
            </a:r>
            <a:endParaRPr lang="en-US" altLang="zh-CN" dirty="0"/>
          </a:p>
          <a:p>
            <a:r>
              <a:rPr lang="en-US" altLang="zh-CN" dirty="0"/>
              <a:t>4.</a:t>
            </a:r>
            <a:r>
              <a:rPr lang="zh-CN" altLang="en-US" dirty="0"/>
              <a:t>动态规划求解</a:t>
            </a:r>
          </a:p>
        </p:txBody>
      </p:sp>
    </p:spTree>
    <p:extLst>
      <p:ext uri="{BB962C8B-B14F-4D97-AF65-F5344CB8AC3E}">
        <p14:creationId xmlns:p14="http://schemas.microsoft.com/office/powerpoint/2010/main" val="35253727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BBB969E-C2C5-4C78-97D6-2FF0F0FD47E1}"/>
              </a:ext>
            </a:extLst>
          </p:cNvPr>
          <p:cNvSpPr>
            <a:spLocks noGrp="1"/>
          </p:cNvSpPr>
          <p:nvPr>
            <p:ph type="title"/>
          </p:nvPr>
        </p:nvSpPr>
        <p:spPr/>
        <p:txBody>
          <a:bodyPr/>
          <a:lstStyle/>
          <a:p>
            <a:r>
              <a:rPr lang="zh-CN" altLang="en-US" dirty="0"/>
              <a:t>求解方程组</a:t>
            </a:r>
          </a:p>
        </p:txBody>
      </p:sp>
      <p:sp>
        <p:nvSpPr>
          <p:cNvPr id="3" name="内容占位符 2">
            <a:extLst>
              <a:ext uri="{FF2B5EF4-FFF2-40B4-BE49-F238E27FC236}">
                <a16:creationId xmlns="" xmlns:a16="http://schemas.microsoft.com/office/drawing/2014/main" id="{720B0272-D4F3-43B7-9FC2-E4E5032F1020}"/>
              </a:ext>
            </a:extLst>
          </p:cNvPr>
          <p:cNvSpPr>
            <a:spLocks noGrp="1"/>
          </p:cNvSpPr>
          <p:nvPr>
            <p:ph idx="1"/>
          </p:nvPr>
        </p:nvSpPr>
        <p:spPr/>
        <p:txBody>
          <a:bodyPr/>
          <a:lstStyle/>
          <a:p>
            <a:r>
              <a:rPr lang="zh-CN" altLang="en-US" dirty="0"/>
              <a:t>对于多元方程组的求解方法一般是使用高斯消元。</a:t>
            </a:r>
            <a:endParaRPr lang="en-US" altLang="zh-CN" dirty="0"/>
          </a:p>
          <a:p>
            <a:endParaRPr lang="en-US" altLang="zh-CN" dirty="0"/>
          </a:p>
          <a:p>
            <a:r>
              <a:rPr lang="zh-CN" altLang="en-US" dirty="0"/>
              <a:t>具体来说就是用方程之间互相相减来消去未知数最后消成一个三角矩阵再求解。</a:t>
            </a:r>
          </a:p>
        </p:txBody>
      </p:sp>
    </p:spTree>
    <p:extLst>
      <p:ext uri="{BB962C8B-B14F-4D97-AF65-F5344CB8AC3E}">
        <p14:creationId xmlns:p14="http://schemas.microsoft.com/office/powerpoint/2010/main" val="1573471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8CABC64-0CD9-49D0-A231-C19A9FF64F44}"/>
              </a:ext>
            </a:extLst>
          </p:cNvPr>
          <p:cNvSpPr>
            <a:spLocks noGrp="1"/>
          </p:cNvSpPr>
          <p:nvPr>
            <p:ph type="title"/>
          </p:nvPr>
        </p:nvSpPr>
        <p:spPr/>
        <p:txBody>
          <a:bodyPr/>
          <a:lstStyle/>
          <a:p>
            <a:r>
              <a:rPr lang="zh-CN" altLang="en-US" dirty="0"/>
              <a:t>高斯消元实现</a:t>
            </a:r>
          </a:p>
        </p:txBody>
      </p:sp>
      <p:sp>
        <p:nvSpPr>
          <p:cNvPr id="3" name="内容占位符 2">
            <a:extLst>
              <a:ext uri="{FF2B5EF4-FFF2-40B4-BE49-F238E27FC236}">
                <a16:creationId xmlns="" xmlns:a16="http://schemas.microsoft.com/office/drawing/2014/main" id="{434DE542-8B10-4E08-AFCE-67CD95C9AE8E}"/>
              </a:ext>
            </a:extLst>
          </p:cNvPr>
          <p:cNvSpPr>
            <a:spLocks noGrp="1"/>
          </p:cNvSpPr>
          <p:nvPr>
            <p:ph idx="1"/>
          </p:nvPr>
        </p:nvSpPr>
        <p:spPr/>
        <p:txBody>
          <a:bodyPr>
            <a:normAutofit/>
          </a:bodyPr>
          <a:lstStyle/>
          <a:p>
            <a:r>
              <a:rPr lang="zh-CN" altLang="en-US" dirty="0"/>
              <a:t>我们将</a:t>
            </a:r>
            <a:r>
              <a:rPr lang="en-US" altLang="zh-CN" dirty="0"/>
              <a:t>g[</a:t>
            </a:r>
            <a:r>
              <a:rPr lang="en-US" altLang="zh-CN" dirty="0" err="1"/>
              <a:t>i</a:t>
            </a:r>
            <a:r>
              <a:rPr lang="en-US" altLang="zh-CN" dirty="0"/>
              <a:t>][j]</a:t>
            </a:r>
            <a:r>
              <a:rPr lang="zh-CN" altLang="en-US" dirty="0"/>
              <a:t>表示第</a:t>
            </a:r>
            <a:r>
              <a:rPr lang="en-US" altLang="zh-CN" dirty="0" err="1"/>
              <a:t>i</a:t>
            </a:r>
            <a:r>
              <a:rPr lang="zh-CN" altLang="en-US" dirty="0"/>
              <a:t>个方程第</a:t>
            </a:r>
            <a:r>
              <a:rPr lang="en-US" altLang="zh-CN" dirty="0"/>
              <a:t>j</a:t>
            </a:r>
            <a:r>
              <a:rPr lang="zh-CN" altLang="en-US" dirty="0"/>
              <a:t>个未知数的系数</a:t>
            </a:r>
            <a:endParaRPr lang="en-US" altLang="zh-CN" dirty="0"/>
          </a:p>
          <a:p>
            <a:pPr marL="0" indent="0">
              <a:buNone/>
            </a:pPr>
            <a:r>
              <a:rPr lang="en-US" altLang="zh-CN" dirty="0"/>
              <a:t>for(int </a:t>
            </a:r>
            <a:r>
              <a:rPr lang="en-US" altLang="zh-CN" dirty="0" err="1"/>
              <a:t>i</a:t>
            </a:r>
            <a:r>
              <a:rPr lang="en-US" altLang="zh-CN" dirty="0"/>
              <a:t>=1;i&lt;=</a:t>
            </a:r>
            <a:r>
              <a:rPr lang="en-US" altLang="zh-CN" dirty="0" err="1"/>
              <a:t>n;i</a:t>
            </a:r>
            <a:r>
              <a:rPr lang="en-US" altLang="zh-CN" dirty="0"/>
              <a:t>++) {</a:t>
            </a:r>
          </a:p>
          <a:p>
            <a:pPr marL="0" indent="0">
              <a:buNone/>
            </a:pPr>
            <a:r>
              <a:rPr lang="en-US" altLang="zh-CN" dirty="0"/>
              <a:t>	for(int j=1;j!=</a:t>
            </a:r>
            <a:r>
              <a:rPr lang="en-US" altLang="zh-CN" dirty="0" err="1"/>
              <a:t>i</a:t>
            </a:r>
            <a:r>
              <a:rPr lang="en-US" altLang="zh-CN" dirty="0"/>
              <a:t>&amp;&amp;j&lt;=</a:t>
            </a:r>
            <a:r>
              <a:rPr lang="en-US" altLang="zh-CN" dirty="0" err="1"/>
              <a:t>n;j</a:t>
            </a:r>
            <a:r>
              <a:rPr lang="en-US" altLang="zh-CN" dirty="0"/>
              <a:t>++) {</a:t>
            </a:r>
          </a:p>
          <a:p>
            <a:pPr marL="0" indent="0">
              <a:buNone/>
            </a:pPr>
            <a:r>
              <a:rPr lang="en-US" altLang="zh-CN" dirty="0"/>
              <a:t>		d=g[j][</a:t>
            </a:r>
            <a:r>
              <a:rPr lang="en-US" altLang="zh-CN" dirty="0" err="1"/>
              <a:t>i</a:t>
            </a:r>
            <a:r>
              <a:rPr lang="en-US" altLang="zh-CN" dirty="0"/>
              <a:t>]/g[i][i];</a:t>
            </a:r>
          </a:p>
          <a:p>
            <a:pPr marL="0" indent="0">
              <a:buNone/>
            </a:pPr>
            <a:r>
              <a:rPr lang="en-US" altLang="zh-CN" dirty="0"/>
              <a:t>		for(int k=</a:t>
            </a:r>
            <a:r>
              <a:rPr lang="en-US" altLang="zh-CN" dirty="0" err="1"/>
              <a:t>i;k</a:t>
            </a:r>
            <a:r>
              <a:rPr lang="en-US" altLang="zh-CN" dirty="0"/>
              <a:t>&lt;=</a:t>
            </a:r>
            <a:r>
              <a:rPr lang="en-US" altLang="zh-CN" dirty="0" err="1"/>
              <a:t>n;k</a:t>
            </a:r>
            <a:r>
              <a:rPr lang="en-US" altLang="zh-CN" dirty="0"/>
              <a:t>++) </a:t>
            </a:r>
          </a:p>
          <a:p>
            <a:pPr marL="0" indent="0">
              <a:buNone/>
            </a:pPr>
            <a:r>
              <a:rPr lang="en-US" altLang="zh-CN" dirty="0"/>
              <a:t>			g[j][k]-=d*g[</a:t>
            </a:r>
            <a:r>
              <a:rPr lang="en-US" altLang="zh-CN" dirty="0" err="1"/>
              <a:t>i</a:t>
            </a:r>
            <a:r>
              <a:rPr lang="en-US" altLang="zh-CN" dirty="0"/>
              <a:t>][k];</a:t>
            </a:r>
          </a:p>
          <a:p>
            <a:pPr marL="0" indent="0">
              <a:buNone/>
            </a:pPr>
            <a:r>
              <a:rPr lang="en-US" altLang="zh-CN" dirty="0"/>
              <a:t>	}</a:t>
            </a:r>
          </a:p>
          <a:p>
            <a:pPr marL="0" indent="0">
              <a:buNone/>
            </a:pPr>
            <a:r>
              <a:rPr lang="en-US" altLang="zh-CN" dirty="0"/>
              <a:t>}</a:t>
            </a:r>
            <a:endParaRPr lang="zh-CN" altLang="en-US" dirty="0"/>
          </a:p>
        </p:txBody>
      </p:sp>
    </p:spTree>
    <p:extLst>
      <p:ext uri="{BB962C8B-B14F-4D97-AF65-F5344CB8AC3E}">
        <p14:creationId xmlns:p14="http://schemas.microsoft.com/office/powerpoint/2010/main" val="427720118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6B5FF04-34A7-431A-8458-8FA4769AE551}"/>
              </a:ext>
            </a:extLst>
          </p:cNvPr>
          <p:cNvSpPr>
            <a:spLocks noGrp="1"/>
          </p:cNvSpPr>
          <p:nvPr>
            <p:ph type="title"/>
          </p:nvPr>
        </p:nvSpPr>
        <p:spPr/>
        <p:txBody>
          <a:bodyPr/>
          <a:lstStyle/>
          <a:p>
            <a:r>
              <a:rPr lang="zh-CN" altLang="en-US" dirty="0"/>
              <a:t>例题一</a:t>
            </a:r>
          </a:p>
        </p:txBody>
      </p:sp>
      <p:sp>
        <p:nvSpPr>
          <p:cNvPr id="3" name="内容占位符 2">
            <a:extLst>
              <a:ext uri="{FF2B5EF4-FFF2-40B4-BE49-F238E27FC236}">
                <a16:creationId xmlns="" xmlns:a16="http://schemas.microsoft.com/office/drawing/2014/main" id="{08AE2B4E-DCE9-4151-9CBC-D369D313EB97}"/>
              </a:ext>
            </a:extLst>
          </p:cNvPr>
          <p:cNvSpPr>
            <a:spLocks noGrp="1"/>
          </p:cNvSpPr>
          <p:nvPr>
            <p:ph idx="1"/>
          </p:nvPr>
        </p:nvSpPr>
        <p:spPr/>
        <p:txBody>
          <a:bodyPr/>
          <a:lstStyle/>
          <a:p>
            <a:r>
              <a:rPr lang="zh-CN" altLang="en-US" dirty="0"/>
              <a:t>有一个</a:t>
            </a:r>
            <a:r>
              <a:rPr lang="en-US" altLang="zh-CN" dirty="0"/>
              <a:t>n</a:t>
            </a:r>
            <a:r>
              <a:rPr lang="zh-CN" altLang="en-US" dirty="0"/>
              <a:t>面的骰子，掷出</a:t>
            </a:r>
            <a:r>
              <a:rPr lang="en-US" altLang="zh-CN" dirty="0"/>
              <a:t>m</a:t>
            </a:r>
            <a:r>
              <a:rPr lang="zh-CN" altLang="en-US" dirty="0"/>
              <a:t>次，求最大值的期望。</a:t>
            </a:r>
            <a:endParaRPr lang="en-US" altLang="zh-CN" dirty="0"/>
          </a:p>
          <a:p>
            <a:endParaRPr lang="en-US" altLang="zh-CN" dirty="0"/>
          </a:p>
          <a:p>
            <a:endParaRPr lang="en-US" altLang="zh-CN" dirty="0"/>
          </a:p>
          <a:p>
            <a:r>
              <a:rPr lang="en-US" altLang="zh-CN" dirty="0" err="1"/>
              <a:t>n,m</a:t>
            </a:r>
            <a:r>
              <a:rPr lang="en-US" altLang="zh-CN" dirty="0"/>
              <a:t>&lt;=1e5</a:t>
            </a:r>
            <a:endParaRPr lang="zh-CN" altLang="en-US" dirty="0"/>
          </a:p>
        </p:txBody>
      </p:sp>
    </p:spTree>
    <p:extLst>
      <p:ext uri="{BB962C8B-B14F-4D97-AF65-F5344CB8AC3E}">
        <p14:creationId xmlns:p14="http://schemas.microsoft.com/office/powerpoint/2010/main" val="47854197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64B0DAD-18E6-48E9-A97F-979DE6158319}"/>
              </a:ext>
            </a:extLst>
          </p:cNvPr>
          <p:cNvSpPr>
            <a:spLocks noGrp="1"/>
          </p:cNvSpPr>
          <p:nvPr>
            <p:ph type="title"/>
          </p:nvPr>
        </p:nvSpPr>
        <p:spPr/>
        <p:txBody>
          <a:bodyPr/>
          <a:lstStyle/>
          <a:p>
            <a:r>
              <a:rPr lang="zh-CN" altLang="en-US" dirty="0"/>
              <a:t>例题二</a:t>
            </a:r>
          </a:p>
        </p:txBody>
      </p:sp>
      <p:sp>
        <p:nvSpPr>
          <p:cNvPr id="3" name="内容占位符 2">
            <a:extLst>
              <a:ext uri="{FF2B5EF4-FFF2-40B4-BE49-F238E27FC236}">
                <a16:creationId xmlns="" xmlns:a16="http://schemas.microsoft.com/office/drawing/2014/main" id="{554481C9-0C31-4825-AB85-BB9CD0748E54}"/>
              </a:ext>
            </a:extLst>
          </p:cNvPr>
          <p:cNvSpPr>
            <a:spLocks noGrp="1"/>
          </p:cNvSpPr>
          <p:nvPr>
            <p:ph idx="1"/>
          </p:nvPr>
        </p:nvSpPr>
        <p:spPr/>
        <p:txBody>
          <a:bodyPr/>
          <a:lstStyle/>
          <a:p>
            <a:r>
              <a:rPr lang="zh-CN" altLang="en-US" dirty="0"/>
              <a:t>随着新版百度空间的下线，</a:t>
            </a:r>
            <a:r>
              <a:rPr lang="en-US" altLang="zh-CN" dirty="0"/>
              <a:t>Blog</a:t>
            </a:r>
            <a:r>
              <a:rPr lang="zh-CN" altLang="en-US" dirty="0"/>
              <a:t>宠物绿豆蛙完成了它的使命，去寻找它新的归宿。</a:t>
            </a:r>
          </a:p>
          <a:p>
            <a:r>
              <a:rPr lang="zh-CN" altLang="en-US" dirty="0"/>
              <a:t>给出一个有向无环的连通图，起点为</a:t>
            </a:r>
            <a:r>
              <a:rPr lang="en-US" altLang="zh-CN" dirty="0"/>
              <a:t>1</a:t>
            </a:r>
            <a:r>
              <a:rPr lang="zh-CN" altLang="en-US" dirty="0"/>
              <a:t>终点为</a:t>
            </a:r>
            <a:r>
              <a:rPr lang="en-US" altLang="zh-CN" dirty="0"/>
              <a:t>N</a:t>
            </a:r>
            <a:r>
              <a:rPr lang="zh-CN" altLang="en-US" dirty="0"/>
              <a:t>，</a:t>
            </a:r>
            <a:r>
              <a:rPr lang="en-US" altLang="zh-CN" dirty="0"/>
              <a:t>M</a:t>
            </a:r>
            <a:r>
              <a:rPr lang="zh-CN" altLang="en-US" dirty="0"/>
              <a:t>条边，每条边都有一个长度。绿豆蛙从起点出发，走向终点。</a:t>
            </a:r>
          </a:p>
          <a:p>
            <a:r>
              <a:rPr lang="zh-CN" altLang="en-US" dirty="0"/>
              <a:t>到达每一个顶点时，如果有</a:t>
            </a:r>
            <a:r>
              <a:rPr lang="en-US" altLang="zh-CN" dirty="0"/>
              <a:t>K</a:t>
            </a:r>
            <a:r>
              <a:rPr lang="zh-CN" altLang="en-US" dirty="0"/>
              <a:t>条离开该点的道路，绿豆蛙可以选择任意一条道路离开该点，并且走向每条路的概率为 </a:t>
            </a:r>
            <a:r>
              <a:rPr lang="en-US" altLang="zh-CN" dirty="0"/>
              <a:t>1/K </a:t>
            </a:r>
            <a:r>
              <a:rPr lang="zh-CN" altLang="en-US" dirty="0"/>
              <a:t>。</a:t>
            </a:r>
          </a:p>
          <a:p>
            <a:r>
              <a:rPr lang="zh-CN" altLang="en-US" dirty="0"/>
              <a:t>现在绿豆蛙想知道，从起点走到终点的所经过的路径总长度期望是多少？</a:t>
            </a:r>
            <a:endParaRPr lang="en-US" altLang="zh-CN" dirty="0"/>
          </a:p>
          <a:p>
            <a:r>
              <a:rPr lang="en-US" altLang="zh-CN" dirty="0"/>
              <a:t>n&lt;=1e5,M&lt;=2e5</a:t>
            </a:r>
            <a:endParaRPr lang="zh-CN" altLang="en-US" dirty="0"/>
          </a:p>
        </p:txBody>
      </p:sp>
    </p:spTree>
    <p:extLst>
      <p:ext uri="{BB962C8B-B14F-4D97-AF65-F5344CB8AC3E}">
        <p14:creationId xmlns:p14="http://schemas.microsoft.com/office/powerpoint/2010/main" val="407931429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2A4D7B3-827C-416F-A09E-1B44954B6E1F}"/>
              </a:ext>
            </a:extLst>
          </p:cNvPr>
          <p:cNvSpPr>
            <a:spLocks noGrp="1"/>
          </p:cNvSpPr>
          <p:nvPr>
            <p:ph type="title"/>
          </p:nvPr>
        </p:nvSpPr>
        <p:spPr/>
        <p:txBody>
          <a:bodyPr/>
          <a:lstStyle/>
          <a:p>
            <a:r>
              <a:rPr lang="zh-CN" altLang="en-US" dirty="0"/>
              <a:t>例题二</a:t>
            </a:r>
          </a:p>
        </p:txBody>
      </p:sp>
      <p:sp>
        <p:nvSpPr>
          <p:cNvPr id="3" name="内容占位符 2">
            <a:extLst>
              <a:ext uri="{FF2B5EF4-FFF2-40B4-BE49-F238E27FC236}">
                <a16:creationId xmlns="" xmlns:a16="http://schemas.microsoft.com/office/drawing/2014/main" id="{83073D95-3F3E-47A9-AA93-E91929AE85DF}"/>
              </a:ext>
            </a:extLst>
          </p:cNvPr>
          <p:cNvSpPr>
            <a:spLocks noGrp="1"/>
          </p:cNvSpPr>
          <p:nvPr>
            <p:ph idx="1"/>
          </p:nvPr>
        </p:nvSpPr>
        <p:spPr/>
        <p:txBody>
          <a:bodyPr/>
          <a:lstStyle/>
          <a:p>
            <a:r>
              <a:rPr lang="zh-CN" altLang="en-US" dirty="0"/>
              <a:t>有向有环图？</a:t>
            </a:r>
            <a:endParaRPr lang="en-US" altLang="zh-CN" dirty="0"/>
          </a:p>
        </p:txBody>
      </p:sp>
    </p:spTree>
    <p:extLst>
      <p:ext uri="{BB962C8B-B14F-4D97-AF65-F5344CB8AC3E}">
        <p14:creationId xmlns:p14="http://schemas.microsoft.com/office/powerpoint/2010/main" val="40976002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2265EBE-8DA3-4C73-8944-B0C7323CCBCA}"/>
              </a:ext>
            </a:extLst>
          </p:cNvPr>
          <p:cNvSpPr>
            <a:spLocks noGrp="1"/>
          </p:cNvSpPr>
          <p:nvPr>
            <p:ph type="title"/>
          </p:nvPr>
        </p:nvSpPr>
        <p:spPr/>
        <p:txBody>
          <a:bodyPr/>
          <a:lstStyle/>
          <a:p>
            <a:r>
              <a:rPr lang="zh-CN" altLang="en-US" dirty="0"/>
              <a:t>例题三</a:t>
            </a:r>
          </a:p>
        </p:txBody>
      </p:sp>
      <p:sp>
        <p:nvSpPr>
          <p:cNvPr id="3" name="内容占位符 2">
            <a:extLst>
              <a:ext uri="{FF2B5EF4-FFF2-40B4-BE49-F238E27FC236}">
                <a16:creationId xmlns="" xmlns:a16="http://schemas.microsoft.com/office/drawing/2014/main" id="{2B77D5F0-93B6-44BF-A361-EBC6557BBCAC}"/>
              </a:ext>
            </a:extLst>
          </p:cNvPr>
          <p:cNvSpPr>
            <a:spLocks noGrp="1"/>
          </p:cNvSpPr>
          <p:nvPr>
            <p:ph idx="1"/>
          </p:nvPr>
        </p:nvSpPr>
        <p:spPr/>
        <p:txBody>
          <a:bodyPr/>
          <a:lstStyle/>
          <a:p>
            <a:r>
              <a:rPr lang="zh-CN" altLang="en-US" dirty="0"/>
              <a:t>给出一棵含</a:t>
            </a:r>
            <a:r>
              <a:rPr lang="en-US" altLang="zh-CN" dirty="0"/>
              <a:t>n</a:t>
            </a:r>
            <a:r>
              <a:rPr lang="zh-CN" altLang="en-US" dirty="0"/>
              <a:t>个白点的有根树</a:t>
            </a:r>
            <a:r>
              <a:rPr lang="en-US" altLang="zh-CN" dirty="0"/>
              <a:t>,</a:t>
            </a:r>
            <a:r>
              <a:rPr lang="zh-CN" altLang="en-US" dirty="0"/>
              <a:t>每次随机选择一个还没有被染黑的节点</a:t>
            </a:r>
            <a:r>
              <a:rPr lang="en-US" altLang="zh-CN" dirty="0"/>
              <a:t>,</a:t>
            </a:r>
            <a:r>
              <a:rPr lang="zh-CN" altLang="en-US" dirty="0"/>
              <a:t>将这个节点和这个节点子树中的所有点染黑</a:t>
            </a:r>
            <a:r>
              <a:rPr lang="en-US" altLang="zh-CN" dirty="0"/>
              <a:t>. </a:t>
            </a:r>
          </a:p>
          <a:p>
            <a:r>
              <a:rPr lang="zh-CN" altLang="en-US" dirty="0"/>
              <a:t>问期望操作多少次后所有点都被染黑</a:t>
            </a:r>
            <a:r>
              <a:rPr lang="en-US" altLang="zh-CN" dirty="0"/>
              <a:t>. </a:t>
            </a:r>
          </a:p>
          <a:p>
            <a:r>
              <a:rPr lang="en-US" altLang="zh-CN" dirty="0"/>
              <a:t>N&lt;=100000</a:t>
            </a:r>
            <a:endParaRPr lang="zh-CN" altLang="en-US" dirty="0"/>
          </a:p>
        </p:txBody>
      </p:sp>
    </p:spTree>
    <p:extLst>
      <p:ext uri="{BB962C8B-B14F-4D97-AF65-F5344CB8AC3E}">
        <p14:creationId xmlns:p14="http://schemas.microsoft.com/office/powerpoint/2010/main" val="116486416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896BCC8-B711-44F7-94E8-BF31B5D6D75D}"/>
              </a:ext>
            </a:extLst>
          </p:cNvPr>
          <p:cNvSpPr>
            <a:spLocks noGrp="1"/>
          </p:cNvSpPr>
          <p:nvPr>
            <p:ph type="title"/>
          </p:nvPr>
        </p:nvSpPr>
        <p:spPr/>
        <p:txBody>
          <a:bodyPr/>
          <a:lstStyle/>
          <a:p>
            <a:r>
              <a:rPr lang="zh-CN" altLang="en-US" dirty="0"/>
              <a:t>例题四</a:t>
            </a:r>
          </a:p>
        </p:txBody>
      </p:sp>
      <p:sp>
        <p:nvSpPr>
          <p:cNvPr id="3" name="内容占位符 2">
            <a:extLst>
              <a:ext uri="{FF2B5EF4-FFF2-40B4-BE49-F238E27FC236}">
                <a16:creationId xmlns="" xmlns:a16="http://schemas.microsoft.com/office/drawing/2014/main" id="{62BA066A-74D7-4C6D-A19A-F8D6F5DE95A0}"/>
              </a:ext>
            </a:extLst>
          </p:cNvPr>
          <p:cNvSpPr>
            <a:spLocks noGrp="1"/>
          </p:cNvSpPr>
          <p:nvPr>
            <p:ph idx="1"/>
          </p:nvPr>
        </p:nvSpPr>
        <p:spPr/>
        <p:txBody>
          <a:bodyPr/>
          <a:lstStyle/>
          <a:p>
            <a:r>
              <a:rPr lang="zh-CN" altLang="en-US" dirty="0"/>
              <a:t>有</a:t>
            </a:r>
            <a:r>
              <a:rPr lang="en-US" altLang="zh-CN" dirty="0"/>
              <a:t>n</a:t>
            </a:r>
            <a:r>
              <a:rPr lang="zh-CN" altLang="en-US" dirty="0"/>
              <a:t>种不同的邮票，皮皮想收集所有种类的邮票。唯一的收集方法是到同学凡凡那里购买，每次只能买一张，并且买到的邮票究竟是</a:t>
            </a:r>
            <a:r>
              <a:rPr lang="en-US" altLang="zh-CN" dirty="0"/>
              <a:t>n</a:t>
            </a:r>
            <a:r>
              <a:rPr lang="zh-CN" altLang="en-US" dirty="0"/>
              <a:t>种邮票中的哪一种是等概率的，概率均为</a:t>
            </a:r>
            <a:r>
              <a:rPr lang="en-US" altLang="zh-CN" dirty="0"/>
              <a:t>1/n</a:t>
            </a:r>
            <a:r>
              <a:rPr lang="zh-CN" altLang="en-US" dirty="0"/>
              <a:t>。但是由于凡凡也很喜欢邮票，所以皮皮购买第</a:t>
            </a:r>
            <a:r>
              <a:rPr lang="en-US" altLang="zh-CN" dirty="0"/>
              <a:t>k</a:t>
            </a:r>
            <a:r>
              <a:rPr lang="zh-CN" altLang="en-US" dirty="0"/>
              <a:t>张邮票需要支付</a:t>
            </a:r>
            <a:r>
              <a:rPr lang="en-US" altLang="zh-CN" dirty="0"/>
              <a:t>k</a:t>
            </a:r>
            <a:r>
              <a:rPr lang="zh-CN" altLang="en-US" dirty="0"/>
              <a:t>元钱。现在皮皮手中没有邮票，皮皮想知道自己得到所有种类的邮票需要花费的钱数目的期望。</a:t>
            </a:r>
            <a:endParaRPr lang="en-US" altLang="zh-CN" dirty="0"/>
          </a:p>
          <a:p>
            <a:endParaRPr lang="en-US" altLang="zh-CN" dirty="0"/>
          </a:p>
          <a:p>
            <a:r>
              <a:rPr lang="en-US" altLang="zh-CN" dirty="0"/>
              <a:t>n&lt;=1e5</a:t>
            </a:r>
            <a:endParaRPr lang="zh-CN" altLang="en-US" dirty="0"/>
          </a:p>
        </p:txBody>
      </p:sp>
    </p:spTree>
    <p:extLst>
      <p:ext uri="{BB962C8B-B14F-4D97-AF65-F5344CB8AC3E}">
        <p14:creationId xmlns:p14="http://schemas.microsoft.com/office/powerpoint/2010/main" val="69809712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3B217AB-03F0-4B22-A1FB-D3BA7F2CCDD4}"/>
              </a:ext>
            </a:extLst>
          </p:cNvPr>
          <p:cNvSpPr>
            <a:spLocks noGrp="1"/>
          </p:cNvSpPr>
          <p:nvPr>
            <p:ph type="title"/>
          </p:nvPr>
        </p:nvSpPr>
        <p:spPr/>
        <p:txBody>
          <a:bodyPr/>
          <a:lstStyle/>
          <a:p>
            <a:r>
              <a:rPr lang="zh-CN" altLang="en-US" dirty="0"/>
              <a:t>例题五</a:t>
            </a:r>
          </a:p>
        </p:txBody>
      </p:sp>
      <p:sp>
        <p:nvSpPr>
          <p:cNvPr id="3" name="内容占位符 2">
            <a:extLst>
              <a:ext uri="{FF2B5EF4-FFF2-40B4-BE49-F238E27FC236}">
                <a16:creationId xmlns="" xmlns:a16="http://schemas.microsoft.com/office/drawing/2014/main" id="{61D5E9C8-07DF-4DE3-BBE5-79ED9202013C}"/>
              </a:ext>
            </a:extLst>
          </p:cNvPr>
          <p:cNvSpPr>
            <a:spLocks noGrp="1"/>
          </p:cNvSpPr>
          <p:nvPr>
            <p:ph idx="1"/>
          </p:nvPr>
        </p:nvSpPr>
        <p:spPr>
          <a:xfrm>
            <a:off x="838200" y="1315616"/>
            <a:ext cx="10515600" cy="5542384"/>
          </a:xfrm>
        </p:spPr>
        <p:txBody>
          <a:bodyPr>
            <a:normAutofit/>
          </a:bodyPr>
          <a:lstStyle/>
          <a:p>
            <a:r>
              <a:rPr lang="zh-CN" altLang="en-US" dirty="0"/>
              <a:t>你正在玩你最喜欢的电子游戏，并且刚刚进入一个奖励关。在这个奖励关里，系统将依次随机抛出</a:t>
            </a:r>
            <a:r>
              <a:rPr lang="en-US" altLang="zh-CN" dirty="0"/>
              <a:t>k</a:t>
            </a:r>
            <a:r>
              <a:rPr lang="zh-CN" altLang="en-US" dirty="0"/>
              <a:t>次宝物，每次你都可以选择吃或者不吃。</a:t>
            </a:r>
            <a:br>
              <a:rPr lang="zh-CN" altLang="en-US" dirty="0"/>
            </a:br>
            <a:r>
              <a:rPr lang="zh-CN" altLang="en-US" dirty="0"/>
              <a:t> 宝物一共有</a:t>
            </a:r>
            <a:r>
              <a:rPr lang="en-US" altLang="zh-CN" dirty="0"/>
              <a:t>n</a:t>
            </a:r>
            <a:r>
              <a:rPr lang="zh-CN" altLang="en-US" dirty="0"/>
              <a:t>种，系统每次抛出这</a:t>
            </a:r>
            <a:r>
              <a:rPr lang="en-US" altLang="zh-CN" dirty="0"/>
              <a:t>n</a:t>
            </a:r>
            <a:r>
              <a:rPr lang="zh-CN" altLang="en-US" dirty="0"/>
              <a:t>种宝物的概率都相同且相互独立。也就是说，即使前</a:t>
            </a:r>
            <a:r>
              <a:rPr lang="en-US" altLang="zh-CN" dirty="0"/>
              <a:t>k-1</a:t>
            </a:r>
            <a:r>
              <a:rPr lang="zh-CN" altLang="en-US" dirty="0"/>
              <a:t>次系统都抛出宝物</a:t>
            </a:r>
            <a:r>
              <a:rPr lang="en-US" altLang="zh-CN" dirty="0"/>
              <a:t>1</a:t>
            </a:r>
            <a:r>
              <a:rPr lang="zh-CN" altLang="en-US" dirty="0"/>
              <a:t>，第</a:t>
            </a:r>
            <a:r>
              <a:rPr lang="en-US" altLang="zh-CN" dirty="0"/>
              <a:t>k</a:t>
            </a:r>
            <a:r>
              <a:rPr lang="zh-CN" altLang="en-US" dirty="0"/>
              <a:t>次抛出各个宝物的概率依然均为</a:t>
            </a:r>
            <a:r>
              <a:rPr lang="en-US" altLang="zh-CN" dirty="0"/>
              <a:t>1/n</a:t>
            </a:r>
            <a:r>
              <a:rPr lang="zh-CN" altLang="en-US" dirty="0"/>
              <a:t>。 获取第</a:t>
            </a:r>
            <a:r>
              <a:rPr lang="en-US" altLang="zh-CN" dirty="0" err="1"/>
              <a:t>i</a:t>
            </a:r>
            <a:r>
              <a:rPr lang="zh-CN" altLang="en-US" dirty="0"/>
              <a:t>种宝物将得到</a:t>
            </a:r>
            <a:r>
              <a:rPr lang="en-US" altLang="zh-CN" dirty="0"/>
              <a:t>Pi</a:t>
            </a:r>
            <a:r>
              <a:rPr lang="zh-CN" altLang="en-US" dirty="0"/>
              <a:t>分，但并不是每种宝物都是可以随意获取的。第</a:t>
            </a:r>
            <a:r>
              <a:rPr lang="en-US" altLang="zh-CN" dirty="0" err="1"/>
              <a:t>i</a:t>
            </a:r>
            <a:r>
              <a:rPr lang="zh-CN" altLang="en-US" dirty="0"/>
              <a:t>种宝物有一个前提宝物集合</a:t>
            </a:r>
            <a:r>
              <a:rPr lang="en-US" altLang="zh-CN" dirty="0"/>
              <a:t>Si</a:t>
            </a:r>
            <a:r>
              <a:rPr lang="zh-CN" altLang="en-US" dirty="0"/>
              <a:t>。只有当</a:t>
            </a:r>
            <a:r>
              <a:rPr lang="en-US" altLang="zh-CN" dirty="0"/>
              <a:t>Si</a:t>
            </a:r>
            <a:r>
              <a:rPr lang="zh-CN" altLang="en-US" dirty="0"/>
              <a:t>中所有宝物都至少吃过一次，才能吃第</a:t>
            </a:r>
            <a:r>
              <a:rPr lang="en-US" altLang="zh-CN" dirty="0" err="1"/>
              <a:t>i</a:t>
            </a:r>
            <a:r>
              <a:rPr lang="zh-CN" altLang="en-US" dirty="0"/>
              <a:t>种宝物。注意，</a:t>
            </a:r>
            <a:r>
              <a:rPr lang="en-US" altLang="zh-CN" dirty="0"/>
              <a:t>Pi</a:t>
            </a:r>
            <a:r>
              <a:rPr lang="zh-CN" altLang="en-US" dirty="0"/>
              <a:t>可以是负数，但如果它是很多高分宝物的前提，损失短期利益而吃掉这个负分宝物将获得更大的长期利益。 假设你采取最优策略，平均情况你一共能在奖励关得到多少分值？</a:t>
            </a:r>
            <a:endParaRPr lang="en-US" altLang="zh-CN" dirty="0"/>
          </a:p>
          <a:p>
            <a:r>
              <a:rPr lang="en-US" altLang="zh-CN" dirty="0"/>
              <a:t>1&lt;=k&lt;=100,1&lt;=n&lt;=15</a:t>
            </a:r>
            <a:r>
              <a:rPr lang="zh-CN" altLang="en-US" dirty="0"/>
              <a:t>，分值为</a:t>
            </a:r>
            <a:r>
              <a:rPr lang="en-US" altLang="zh-CN" dirty="0"/>
              <a:t>[-10^6,10^6]</a:t>
            </a:r>
            <a:r>
              <a:rPr lang="zh-CN" altLang="en-US" dirty="0"/>
              <a:t>内的整数</a:t>
            </a:r>
          </a:p>
        </p:txBody>
      </p:sp>
    </p:spTree>
    <p:extLst>
      <p:ext uri="{BB962C8B-B14F-4D97-AF65-F5344CB8AC3E}">
        <p14:creationId xmlns:p14="http://schemas.microsoft.com/office/powerpoint/2010/main" val="64344646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79BE39A-0CF9-43EA-AEEB-C6FE9E0010E4}"/>
              </a:ext>
            </a:extLst>
          </p:cNvPr>
          <p:cNvSpPr>
            <a:spLocks noGrp="1"/>
          </p:cNvSpPr>
          <p:nvPr>
            <p:ph type="title"/>
          </p:nvPr>
        </p:nvSpPr>
        <p:spPr/>
        <p:txBody>
          <a:bodyPr/>
          <a:lstStyle/>
          <a:p>
            <a:r>
              <a:rPr lang="zh-CN" altLang="en-US" dirty="0"/>
              <a:t>什么是期望</a:t>
            </a:r>
          </a:p>
        </p:txBody>
      </p:sp>
      <p:sp>
        <p:nvSpPr>
          <p:cNvPr id="3" name="内容占位符 2">
            <a:extLst>
              <a:ext uri="{FF2B5EF4-FFF2-40B4-BE49-F238E27FC236}">
                <a16:creationId xmlns="" xmlns:a16="http://schemas.microsoft.com/office/drawing/2014/main" id="{536DABA2-AE97-4C2D-9A41-C51B0EFD64E5}"/>
              </a:ext>
            </a:extLst>
          </p:cNvPr>
          <p:cNvSpPr>
            <a:spLocks noGrp="1"/>
          </p:cNvSpPr>
          <p:nvPr>
            <p:ph idx="1"/>
          </p:nvPr>
        </p:nvSpPr>
        <p:spPr/>
        <p:txBody>
          <a:bodyPr/>
          <a:lstStyle/>
          <a:p>
            <a:r>
              <a:rPr lang="zh-CN" altLang="en-US" dirty="0"/>
              <a:t>在</a:t>
            </a:r>
            <a:r>
              <a:rPr lang="zh-CN" altLang="en-US" dirty="0">
                <a:hlinkClick r:id="rId2"/>
              </a:rPr>
              <a:t>概率论</a:t>
            </a:r>
            <a:r>
              <a:rPr lang="zh-CN" altLang="en-US" dirty="0"/>
              <a:t>和统计学中，数学期望</a:t>
            </a:r>
            <a:r>
              <a:rPr lang="en-US" altLang="zh-CN" dirty="0"/>
              <a:t>(mean)</a:t>
            </a:r>
            <a:r>
              <a:rPr lang="zh-CN" altLang="en-US" dirty="0"/>
              <a:t>（或</a:t>
            </a:r>
            <a:r>
              <a:rPr lang="zh-CN" altLang="en-US" dirty="0">
                <a:hlinkClick r:id="rId3"/>
              </a:rPr>
              <a:t>均值</a:t>
            </a:r>
            <a:r>
              <a:rPr lang="zh-CN" altLang="en-US" dirty="0"/>
              <a:t>，亦简称期望）是试验中每次可能结果的</a:t>
            </a:r>
            <a:r>
              <a:rPr lang="zh-CN" altLang="en-US" dirty="0">
                <a:hlinkClick r:id="rId4"/>
              </a:rPr>
              <a:t>概率</a:t>
            </a:r>
            <a:r>
              <a:rPr lang="zh-CN" altLang="en-US" dirty="0"/>
              <a:t>乘以其结果的总和，是最基本的数学特征之一。它反映随机变量平均取值的大小。</a:t>
            </a:r>
            <a:endParaRPr lang="en-US" altLang="zh-CN" dirty="0"/>
          </a:p>
          <a:p>
            <a:endParaRPr lang="en-US" altLang="zh-CN" dirty="0"/>
          </a:p>
          <a:p>
            <a:r>
              <a:rPr lang="zh-CN" altLang="en-US" dirty="0"/>
              <a:t>以上摘自百度百科</a:t>
            </a:r>
          </a:p>
        </p:txBody>
      </p:sp>
    </p:spTree>
    <p:extLst>
      <p:ext uri="{BB962C8B-B14F-4D97-AF65-F5344CB8AC3E}">
        <p14:creationId xmlns:p14="http://schemas.microsoft.com/office/powerpoint/2010/main" val="126941855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9A87BF0-7C70-4C0E-B143-3C8046C2C175}"/>
              </a:ext>
            </a:extLst>
          </p:cNvPr>
          <p:cNvSpPr>
            <a:spLocks noGrp="1"/>
          </p:cNvSpPr>
          <p:nvPr>
            <p:ph type="title"/>
          </p:nvPr>
        </p:nvSpPr>
        <p:spPr/>
        <p:txBody>
          <a:bodyPr/>
          <a:lstStyle/>
          <a:p>
            <a:r>
              <a:rPr lang="zh-CN" altLang="en-US" dirty="0"/>
              <a:t>光说不练假把式</a:t>
            </a:r>
          </a:p>
        </p:txBody>
      </p:sp>
      <p:sp>
        <p:nvSpPr>
          <p:cNvPr id="3" name="内容占位符 2">
            <a:extLst>
              <a:ext uri="{FF2B5EF4-FFF2-40B4-BE49-F238E27FC236}">
                <a16:creationId xmlns="" xmlns:a16="http://schemas.microsoft.com/office/drawing/2014/main" id="{814E25A8-205D-4FD9-9B96-0A64A46325B0}"/>
              </a:ext>
            </a:extLst>
          </p:cNvPr>
          <p:cNvSpPr>
            <a:spLocks noGrp="1"/>
          </p:cNvSpPr>
          <p:nvPr>
            <p:ph idx="1"/>
          </p:nvPr>
        </p:nvSpPr>
        <p:spPr/>
        <p:txBody>
          <a:bodyPr/>
          <a:lstStyle/>
          <a:p>
            <a:r>
              <a:rPr lang="en-US" altLang="zh-CN"/>
              <a:t>bzoj2318</a:t>
            </a:r>
          </a:p>
          <a:p>
            <a:r>
              <a:rPr lang="en-US" altLang="zh-CN" dirty="0"/>
              <a:t>bzoj4720</a:t>
            </a:r>
          </a:p>
          <a:p>
            <a:r>
              <a:rPr lang="en-US" altLang="zh-CN" dirty="0"/>
              <a:t>bzoj2720</a:t>
            </a:r>
          </a:p>
          <a:p>
            <a:r>
              <a:rPr lang="en-US" altLang="zh-CN" dirty="0"/>
              <a:t>bzoj3270</a:t>
            </a:r>
            <a:endParaRPr lang="zh-CN" altLang="en-US" dirty="0"/>
          </a:p>
        </p:txBody>
      </p:sp>
    </p:spTree>
    <p:extLst>
      <p:ext uri="{BB962C8B-B14F-4D97-AF65-F5344CB8AC3E}">
        <p14:creationId xmlns:p14="http://schemas.microsoft.com/office/powerpoint/2010/main" val="7571916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EDDA798-16B2-4F44-88C1-D7BB71208D34}"/>
              </a:ext>
            </a:extLst>
          </p:cNvPr>
          <p:cNvSpPr>
            <a:spLocks noGrp="1"/>
          </p:cNvSpPr>
          <p:nvPr>
            <p:ph type="title"/>
          </p:nvPr>
        </p:nvSpPr>
        <p:spPr/>
        <p:txBody>
          <a:bodyPr/>
          <a:lstStyle/>
          <a:p>
            <a:r>
              <a:rPr lang="zh-CN" altLang="en-US" dirty="0"/>
              <a:t>一些常见的符号</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AE6231D3-D0D8-42FE-AF82-2BA33CD0C7FE}"/>
                  </a:ext>
                </a:extLst>
              </p:cNvPr>
              <p:cNvSpPr>
                <a:spLocks noGrp="1"/>
              </p:cNvSpPr>
              <p:nvPr>
                <p:ph idx="1"/>
              </p:nvPr>
            </p:nvSpPr>
            <p:spPr/>
            <p:txBody>
              <a:bodyPr/>
              <a:lstStyle/>
              <a:p>
                <a:r>
                  <a:rPr lang="en-US" altLang="zh-CN" dirty="0"/>
                  <a:t>P(A)</a:t>
                </a:r>
                <a:r>
                  <a:rPr lang="zh-CN" altLang="en-US" dirty="0"/>
                  <a:t>表示</a:t>
                </a:r>
                <a:r>
                  <a:rPr lang="en-US" altLang="zh-CN" dirty="0"/>
                  <a:t>A</a:t>
                </a:r>
                <a:r>
                  <a:rPr lang="zh-CN" altLang="en-US" dirty="0"/>
                  <a:t>发生的概率</a:t>
                </a:r>
                <a:endParaRPr lang="en-US" altLang="zh-CN" dirty="0"/>
              </a:p>
              <a:p>
                <a:r>
                  <a:rPr lang="en-US" altLang="zh-CN" dirty="0"/>
                  <a:t>E(A)</a:t>
                </a:r>
                <a:r>
                  <a:rPr lang="zh-CN" altLang="en-US" dirty="0"/>
                  <a:t>表示</a:t>
                </a:r>
                <a:r>
                  <a:rPr lang="en-US" altLang="zh-CN" dirty="0"/>
                  <a:t>A</a:t>
                </a:r>
                <a:r>
                  <a:rPr lang="zh-CN" altLang="en-US" dirty="0"/>
                  <a:t>的期望</a:t>
                </a:r>
                <a:endParaRPr lang="en-US" altLang="zh-CN" dirty="0"/>
              </a:p>
              <a:p>
                <a:r>
                  <a:rPr lang="en-US" altLang="zh-CN" dirty="0"/>
                  <a:t>P(A</a:t>
                </a:r>
                <a:r>
                  <a:rPr lang="zh-CN" altLang="en-US" dirty="0"/>
                  <a:t>∩</a:t>
                </a:r>
                <a:r>
                  <a:rPr lang="en-US" altLang="zh-CN" dirty="0"/>
                  <a:t>B)</a:t>
                </a:r>
                <a:r>
                  <a:rPr lang="zh-CN" altLang="en-US" dirty="0"/>
                  <a:t>表示</a:t>
                </a:r>
                <a:r>
                  <a:rPr lang="en-US" altLang="zh-CN" dirty="0"/>
                  <a:t>AB</a:t>
                </a:r>
                <a:r>
                  <a:rPr lang="zh-CN" altLang="en-US" dirty="0"/>
                  <a:t>同时发生的概率</a:t>
                </a:r>
                <a:endParaRPr lang="en-US" altLang="zh-CN" dirty="0"/>
              </a:p>
              <a:p>
                <a:r>
                  <a:rPr lang="en-US" altLang="zh-CN" dirty="0"/>
                  <a:t>P(A</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t>B)</a:t>
                </a:r>
                <a:r>
                  <a:rPr lang="zh-CN" altLang="en-US" dirty="0"/>
                  <a:t>表示</a:t>
                </a:r>
                <a:r>
                  <a:rPr lang="en-US" altLang="zh-CN" dirty="0"/>
                  <a:t>A</a:t>
                </a:r>
                <a:r>
                  <a:rPr lang="zh-CN" altLang="en-US" dirty="0"/>
                  <a:t>或</a:t>
                </a:r>
                <a:r>
                  <a:rPr lang="en-US" altLang="zh-CN" dirty="0"/>
                  <a:t>B</a:t>
                </a:r>
                <a:r>
                  <a:rPr lang="zh-CN" altLang="en-US" dirty="0"/>
                  <a:t>发生的概率</a:t>
                </a:r>
                <a:endParaRPr lang="en-US" altLang="zh-CN" dirty="0"/>
              </a:p>
              <a:p>
                <a:r>
                  <a:rPr lang="en-US" altLang="zh-CN" dirty="0"/>
                  <a:t>P(A|B)</a:t>
                </a:r>
                <a:r>
                  <a:rPr lang="zh-CN" altLang="en-US" dirty="0"/>
                  <a:t>表示</a:t>
                </a:r>
                <a:r>
                  <a:rPr lang="en-US" altLang="zh-CN" dirty="0"/>
                  <a:t>B</a:t>
                </a:r>
                <a:r>
                  <a:rPr lang="zh-CN" altLang="en-US" dirty="0"/>
                  <a:t>发生的前提下</a:t>
                </a:r>
                <a:r>
                  <a:rPr lang="en-US" altLang="zh-CN" dirty="0"/>
                  <a:t>A</a:t>
                </a:r>
                <a:r>
                  <a:rPr lang="zh-CN" altLang="en-US" dirty="0"/>
                  <a:t>发生的概率</a:t>
                </a:r>
              </a:p>
            </p:txBody>
          </p:sp>
        </mc:Choice>
        <mc:Fallback xmlns="">
          <p:sp>
            <p:nvSpPr>
              <p:cNvPr id="3" name="内容占位符 2">
                <a:extLst>
                  <a:ext uri="{FF2B5EF4-FFF2-40B4-BE49-F238E27FC236}">
                    <a16:creationId xmlns:a16="http://schemas.microsoft.com/office/drawing/2014/main" id="{AE6231D3-D0D8-42FE-AF82-2BA33CD0C7FE}"/>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871837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D5EBBD7-563B-4011-8A1E-48E8FBE1E0EB}"/>
              </a:ext>
            </a:extLst>
          </p:cNvPr>
          <p:cNvSpPr>
            <a:spLocks noGrp="1"/>
          </p:cNvSpPr>
          <p:nvPr>
            <p:ph type="title"/>
          </p:nvPr>
        </p:nvSpPr>
        <p:spPr/>
        <p:txBody>
          <a:bodyPr/>
          <a:lstStyle/>
          <a:p>
            <a:r>
              <a:rPr lang="zh-CN" altLang="en-US" dirty="0"/>
              <a:t>一些常用的关系式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6FE500A0-98B2-4B92-9C55-A8F719B49DE9}"/>
                  </a:ext>
                </a:extLst>
              </p:cNvPr>
              <p:cNvSpPr>
                <a:spLocks noGrp="1"/>
              </p:cNvSpPr>
              <p:nvPr>
                <p:ph idx="1"/>
              </p:nvPr>
            </p:nvSpPr>
            <p:spPr/>
            <p:txBody>
              <a:bodyPr/>
              <a:lstStyle/>
              <a:p>
                <a:r>
                  <a:rPr lang="en-US" altLang="zh-CN" dirty="0"/>
                  <a:t>0&lt;=P(A)&lt;=1</a:t>
                </a:r>
              </a:p>
              <a:p>
                <a14:m>
                  <m:oMath xmlns:m="http://schemas.openxmlformats.org/officeDocument/2006/math">
                    <m:nary>
                      <m:naryPr>
                        <m:chr m:val="∑"/>
                        <m:supHide m:val="on"/>
                        <m:ctrlPr>
                          <a:rPr lang="zh-CN" altLang="en-US" i="1" smtClean="0">
                            <a:latin typeface="Cambria Math" panose="02040503050406030204" pitchFamily="18" charset="0"/>
                          </a:rPr>
                        </m:ctrlPr>
                      </m:naryPr>
                      <m:sub>
                        <m:r>
                          <m:rPr>
                            <m:brk m:alnAt="7"/>
                          </m:rPr>
                          <a:rPr lang="en-US" altLang="zh-CN" b="0" i="1" smtClean="0">
                            <a:latin typeface="Cambria Math" panose="02040503050406030204" pitchFamily="18" charset="0"/>
                          </a:rPr>
                          <m:t>𝐴</m:t>
                        </m:r>
                      </m:sub>
                      <m:sup/>
                      <m:e>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=1</m:t>
                    </m:r>
                  </m:oMath>
                </a14:m>
                <a:endParaRPr lang="en-US" altLang="zh-CN" dirty="0"/>
              </a:p>
              <a:p>
                <a:r>
                  <a:rPr lang="zh-CN" altLang="en-US" dirty="0"/>
                  <a:t>若</a:t>
                </a:r>
                <a:r>
                  <a:rPr lang="en-US" altLang="zh-CN" dirty="0"/>
                  <a:t>AB</a:t>
                </a:r>
                <a:r>
                  <a:rPr lang="zh-CN" altLang="en-US" dirty="0"/>
                  <a:t>独立，</a:t>
                </a:r>
                <a:r>
                  <a:rPr lang="en-US" altLang="zh-CN" dirty="0"/>
                  <a:t>P(A</a:t>
                </a:r>
                <a:r>
                  <a:rPr lang="zh-CN" altLang="en-US" dirty="0"/>
                  <a:t>∩</a:t>
                </a:r>
                <a:r>
                  <a:rPr lang="en-US" altLang="zh-CN" dirty="0"/>
                  <a:t>B)=P(A)*P(B)</a:t>
                </a:r>
              </a:p>
              <a:p>
                <a:r>
                  <a:rPr lang="zh-CN" altLang="en-US" dirty="0"/>
                  <a:t>若</a:t>
                </a:r>
                <a:r>
                  <a:rPr lang="en-US" altLang="zh-CN" dirty="0"/>
                  <a:t>AB</a:t>
                </a:r>
                <a:r>
                  <a:rPr lang="zh-CN" altLang="en-US" dirty="0"/>
                  <a:t>独立，</a:t>
                </a:r>
                <a:r>
                  <a:rPr lang="en-US" altLang="zh-CN" dirty="0"/>
                  <a:t>P(A</a:t>
                </a:r>
                <a:r>
                  <a:rPr lang="zh-CN" altLang="en-US" dirty="0"/>
                  <a:t>∪</a:t>
                </a:r>
                <a:r>
                  <a:rPr lang="en-US" altLang="zh-CN" dirty="0"/>
                  <a:t>B)=1-(1-P(A))*(1-P(B))=P(A)+P(B)-P(A)*P(B)</a:t>
                </a:r>
              </a:p>
              <a:p>
                <a:r>
                  <a:rPr lang="en-US" altLang="zh-CN" dirty="0"/>
                  <a:t>P(A|B)=P(A</a:t>
                </a:r>
                <a:r>
                  <a:rPr lang="zh-CN" altLang="en-US" dirty="0"/>
                  <a:t>∩</a:t>
                </a:r>
                <a:r>
                  <a:rPr lang="en-US" altLang="zh-CN" dirty="0"/>
                  <a:t>B)/P(B)</a:t>
                </a:r>
                <a:endParaRPr lang="zh-CN" altLang="en-US" dirty="0"/>
              </a:p>
            </p:txBody>
          </p:sp>
        </mc:Choice>
        <mc:Fallback xmlns="">
          <p:sp>
            <p:nvSpPr>
              <p:cNvPr id="3" name="内容占位符 2">
                <a:extLst>
                  <a:ext uri="{FF2B5EF4-FFF2-40B4-BE49-F238E27FC236}">
                    <a16:creationId xmlns:a16="http://schemas.microsoft.com/office/drawing/2014/main" id="{6FE500A0-98B2-4B92-9C55-A8F719B49DE9}"/>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197006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0B7CF88-7F4D-4AB4-B721-0B56CDA55692}"/>
              </a:ext>
            </a:extLst>
          </p:cNvPr>
          <p:cNvSpPr>
            <a:spLocks noGrp="1"/>
          </p:cNvSpPr>
          <p:nvPr>
            <p:ph type="title"/>
          </p:nvPr>
        </p:nvSpPr>
        <p:spPr/>
        <p:txBody>
          <a:bodyPr/>
          <a:lstStyle/>
          <a:p>
            <a:r>
              <a:rPr lang="zh-CN" altLang="en-US" dirty="0"/>
              <a:t>概率</a:t>
            </a:r>
          </a:p>
        </p:txBody>
      </p:sp>
      <p:sp>
        <p:nvSpPr>
          <p:cNvPr id="3" name="内容占位符 2">
            <a:extLst>
              <a:ext uri="{FF2B5EF4-FFF2-40B4-BE49-F238E27FC236}">
                <a16:creationId xmlns="" xmlns:a16="http://schemas.microsoft.com/office/drawing/2014/main" id="{D1545E22-2ADE-4480-A119-74BAAD10C05D}"/>
              </a:ext>
            </a:extLst>
          </p:cNvPr>
          <p:cNvSpPr>
            <a:spLocks noGrp="1"/>
          </p:cNvSpPr>
          <p:nvPr>
            <p:ph idx="1"/>
          </p:nvPr>
        </p:nvSpPr>
        <p:spPr/>
        <p:txBody>
          <a:bodyPr/>
          <a:lstStyle/>
          <a:p>
            <a:r>
              <a:rPr lang="zh-CN" altLang="en-US" dirty="0"/>
              <a:t>概率是什么就不用多说了吧。</a:t>
            </a:r>
            <a:endParaRPr lang="en-US" altLang="zh-CN" dirty="0"/>
          </a:p>
          <a:p>
            <a:endParaRPr lang="en-US" altLang="zh-CN" dirty="0"/>
          </a:p>
          <a:p>
            <a:r>
              <a:rPr lang="zh-CN" altLang="en-US" dirty="0"/>
              <a:t>为了方便你们更好的理解期望我们先看几个概率的题。</a:t>
            </a:r>
          </a:p>
        </p:txBody>
      </p:sp>
    </p:spTree>
    <p:extLst>
      <p:ext uri="{BB962C8B-B14F-4D97-AF65-F5344CB8AC3E}">
        <p14:creationId xmlns:p14="http://schemas.microsoft.com/office/powerpoint/2010/main" val="218268210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198E1F9-B945-44EC-B37B-FC9AAA461B81}"/>
              </a:ext>
            </a:extLst>
          </p:cNvPr>
          <p:cNvSpPr>
            <a:spLocks noGrp="1"/>
          </p:cNvSpPr>
          <p:nvPr>
            <p:ph type="title"/>
          </p:nvPr>
        </p:nvSpPr>
        <p:spPr/>
        <p:txBody>
          <a:bodyPr/>
          <a:lstStyle/>
          <a:p>
            <a:r>
              <a:rPr lang="zh-CN" altLang="en-US" dirty="0"/>
              <a:t>例题一</a:t>
            </a:r>
          </a:p>
        </p:txBody>
      </p:sp>
      <p:sp>
        <p:nvSpPr>
          <p:cNvPr id="3" name="内容占位符 2">
            <a:extLst>
              <a:ext uri="{FF2B5EF4-FFF2-40B4-BE49-F238E27FC236}">
                <a16:creationId xmlns="" xmlns:a16="http://schemas.microsoft.com/office/drawing/2014/main" id="{6ECD10C9-3A3B-4E82-A3A8-9D917530BE08}"/>
              </a:ext>
            </a:extLst>
          </p:cNvPr>
          <p:cNvSpPr>
            <a:spLocks noGrp="1"/>
          </p:cNvSpPr>
          <p:nvPr>
            <p:ph idx="1"/>
          </p:nvPr>
        </p:nvSpPr>
        <p:spPr/>
        <p:txBody>
          <a:bodyPr/>
          <a:lstStyle/>
          <a:p>
            <a:r>
              <a:rPr lang="zh-CN" altLang="en-US" dirty="0">
                <a:solidFill>
                  <a:srgbClr val="333333"/>
                </a:solidFill>
                <a:latin typeface="Helvetica Neue"/>
              </a:rPr>
              <a:t>某个星球有一年</a:t>
            </a:r>
            <a:r>
              <a:rPr lang="en-US" altLang="zh-CN" dirty="0">
                <a:solidFill>
                  <a:srgbClr val="333333"/>
                </a:solidFill>
                <a:latin typeface="Helvetica Neue"/>
              </a:rPr>
              <a:t>n</a:t>
            </a:r>
            <a:r>
              <a:rPr lang="zh-CN" altLang="en-US" dirty="0">
                <a:solidFill>
                  <a:srgbClr val="333333"/>
                </a:solidFill>
                <a:latin typeface="Helvetica Neue"/>
              </a:rPr>
              <a:t>天，现在抽取 </a:t>
            </a:r>
            <a:r>
              <a:rPr lang="en-US" altLang="zh-CN" dirty="0">
                <a:solidFill>
                  <a:srgbClr val="333333"/>
                </a:solidFill>
                <a:latin typeface="KaTeX_Main"/>
              </a:rPr>
              <a:t>k</a:t>
            </a:r>
            <a:r>
              <a:rPr lang="zh-CN" altLang="en-US" dirty="0">
                <a:solidFill>
                  <a:srgbClr val="333333"/>
                </a:solidFill>
                <a:latin typeface="Helvetica Neue"/>
              </a:rPr>
              <a:t>个人，问你至少有两个人生日为同一天的概率是多少？</a:t>
            </a:r>
            <a:endParaRPr lang="en-US" altLang="zh-CN" dirty="0">
              <a:solidFill>
                <a:srgbClr val="333333"/>
              </a:solidFill>
              <a:latin typeface="Helvetica Neue"/>
            </a:endParaRPr>
          </a:p>
          <a:p>
            <a:endParaRPr lang="en-US" altLang="zh-CN" dirty="0">
              <a:solidFill>
                <a:srgbClr val="333333"/>
              </a:solidFill>
              <a:latin typeface="Helvetica Neue"/>
            </a:endParaRPr>
          </a:p>
          <a:p>
            <a:r>
              <a:rPr lang="en-US" altLang="zh-CN" dirty="0">
                <a:solidFill>
                  <a:srgbClr val="333333"/>
                </a:solidFill>
                <a:latin typeface="Helvetica Neue"/>
              </a:rPr>
              <a:t>1&lt;=k&lt;=n&lt;=1e6</a:t>
            </a:r>
            <a:endParaRPr lang="zh-CN" altLang="en-US" dirty="0"/>
          </a:p>
        </p:txBody>
      </p:sp>
    </p:spTree>
    <p:extLst>
      <p:ext uri="{BB962C8B-B14F-4D97-AF65-F5344CB8AC3E}">
        <p14:creationId xmlns:p14="http://schemas.microsoft.com/office/powerpoint/2010/main" val="12472857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FC46AC1-3BE9-4B7A-AE84-46D7324B903F}"/>
              </a:ext>
            </a:extLst>
          </p:cNvPr>
          <p:cNvSpPr>
            <a:spLocks noGrp="1"/>
          </p:cNvSpPr>
          <p:nvPr>
            <p:ph type="title"/>
          </p:nvPr>
        </p:nvSpPr>
        <p:spPr/>
        <p:txBody>
          <a:bodyPr/>
          <a:lstStyle/>
          <a:p>
            <a:r>
              <a:rPr lang="zh-CN" altLang="en-US" dirty="0"/>
              <a:t>例题二</a:t>
            </a:r>
          </a:p>
        </p:txBody>
      </p:sp>
      <p:sp>
        <p:nvSpPr>
          <p:cNvPr id="3" name="内容占位符 2">
            <a:extLst>
              <a:ext uri="{FF2B5EF4-FFF2-40B4-BE49-F238E27FC236}">
                <a16:creationId xmlns="" xmlns:a16="http://schemas.microsoft.com/office/drawing/2014/main" id="{F0438641-DCD5-4254-B607-ED05F5F8E92F}"/>
              </a:ext>
            </a:extLst>
          </p:cNvPr>
          <p:cNvSpPr>
            <a:spLocks noGrp="1"/>
          </p:cNvSpPr>
          <p:nvPr>
            <p:ph idx="1"/>
          </p:nvPr>
        </p:nvSpPr>
        <p:spPr/>
        <p:txBody>
          <a:bodyPr/>
          <a:lstStyle/>
          <a:p>
            <a:r>
              <a:rPr lang="zh-CN" altLang="en-US" dirty="0"/>
              <a:t> 有</a:t>
            </a:r>
            <a:r>
              <a:rPr lang="en-US" altLang="zh-CN" dirty="0"/>
              <a:t>K</a:t>
            </a:r>
            <a:r>
              <a:rPr lang="zh-CN" altLang="en-US" dirty="0"/>
              <a:t>只麻球，每只生存一天就会死亡，每只麻球在死之前有可能生下一些麻球，生</a:t>
            </a:r>
            <a:r>
              <a:rPr lang="en-US" altLang="zh-CN" dirty="0" err="1"/>
              <a:t>i</a:t>
            </a:r>
            <a:r>
              <a:rPr lang="zh-CN" altLang="en-US" dirty="0"/>
              <a:t>个麻球的概率是</a:t>
            </a:r>
            <a:r>
              <a:rPr lang="en-US" altLang="zh-CN" dirty="0"/>
              <a:t>pi</a:t>
            </a:r>
            <a:r>
              <a:rPr lang="zh-CN" altLang="en-US" dirty="0"/>
              <a:t>，问</a:t>
            </a:r>
            <a:r>
              <a:rPr lang="en-US" altLang="zh-CN" dirty="0"/>
              <a:t>m</a:t>
            </a:r>
            <a:r>
              <a:rPr lang="zh-CN" altLang="en-US" dirty="0"/>
              <a:t>天后所有的麻球都死亡的概率是多少？</a:t>
            </a:r>
            <a:endParaRPr lang="en-US" altLang="zh-CN" dirty="0"/>
          </a:p>
          <a:p>
            <a:endParaRPr lang="en-US" altLang="zh-CN" dirty="0"/>
          </a:p>
          <a:p>
            <a:endParaRPr lang="en-US" altLang="zh-CN" dirty="0"/>
          </a:p>
          <a:p>
            <a:r>
              <a:rPr lang="en-US" altLang="zh-CN" dirty="0"/>
              <a:t>0&lt;=</a:t>
            </a:r>
            <a:r>
              <a:rPr lang="en-US" altLang="zh-CN" dirty="0" err="1"/>
              <a:t>n,k,m</a:t>
            </a:r>
            <a:r>
              <a:rPr lang="en-US" altLang="zh-CN" dirty="0"/>
              <a:t>&lt;=1000</a:t>
            </a:r>
            <a:endParaRPr lang="zh-CN" altLang="en-US" dirty="0"/>
          </a:p>
        </p:txBody>
      </p:sp>
    </p:spTree>
    <p:extLst>
      <p:ext uri="{BB962C8B-B14F-4D97-AF65-F5344CB8AC3E}">
        <p14:creationId xmlns:p14="http://schemas.microsoft.com/office/powerpoint/2010/main" val="254428665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57F8BD5-71EB-4137-837A-88B977F589EF}"/>
              </a:ext>
            </a:extLst>
          </p:cNvPr>
          <p:cNvSpPr>
            <a:spLocks noGrp="1"/>
          </p:cNvSpPr>
          <p:nvPr>
            <p:ph type="title"/>
          </p:nvPr>
        </p:nvSpPr>
        <p:spPr/>
        <p:txBody>
          <a:bodyPr/>
          <a:lstStyle/>
          <a:p>
            <a:r>
              <a:rPr lang="zh-CN" altLang="en-US" dirty="0"/>
              <a:t>例题三</a:t>
            </a:r>
          </a:p>
        </p:txBody>
      </p:sp>
      <p:sp>
        <p:nvSpPr>
          <p:cNvPr id="3" name="内容占位符 2">
            <a:extLst>
              <a:ext uri="{FF2B5EF4-FFF2-40B4-BE49-F238E27FC236}">
                <a16:creationId xmlns="" xmlns:a16="http://schemas.microsoft.com/office/drawing/2014/main" id="{93F1BD12-A484-4411-9B7F-E713B4EEA8E5}"/>
              </a:ext>
            </a:extLst>
          </p:cNvPr>
          <p:cNvSpPr>
            <a:spLocks noGrp="1"/>
          </p:cNvSpPr>
          <p:nvPr>
            <p:ph idx="1"/>
          </p:nvPr>
        </p:nvSpPr>
        <p:spPr/>
        <p:txBody>
          <a:bodyPr/>
          <a:lstStyle/>
          <a:p>
            <a:r>
              <a:rPr lang="en-US" altLang="zh-CN" dirty="0"/>
              <a:t>Alice</a:t>
            </a:r>
            <a:r>
              <a:rPr lang="zh-CN" altLang="en-US" dirty="0"/>
              <a:t>和</a:t>
            </a:r>
            <a:r>
              <a:rPr lang="en-US" altLang="zh-CN" dirty="0"/>
              <a:t>Bob</a:t>
            </a:r>
            <a:r>
              <a:rPr lang="zh-CN" altLang="en-US" dirty="0"/>
              <a:t>在玩一个游戏。有</a:t>
            </a:r>
            <a:r>
              <a:rPr lang="en-US" altLang="zh-CN" dirty="0"/>
              <a:t>n</a:t>
            </a:r>
            <a:r>
              <a:rPr lang="zh-CN" altLang="en-US" dirty="0"/>
              <a:t>个石子在这里，</a:t>
            </a:r>
            <a:r>
              <a:rPr lang="en-US" altLang="zh-CN" dirty="0"/>
              <a:t>Alice</a:t>
            </a:r>
            <a:r>
              <a:rPr lang="zh-CN" altLang="en-US" dirty="0"/>
              <a:t>和</a:t>
            </a:r>
            <a:r>
              <a:rPr lang="en-US" altLang="zh-CN" dirty="0"/>
              <a:t>Bob</a:t>
            </a:r>
            <a:r>
              <a:rPr lang="zh-CN" altLang="en-US" dirty="0"/>
              <a:t>轮流投掷硬币，如果正面朝上，则从</a:t>
            </a:r>
            <a:r>
              <a:rPr lang="en-US" altLang="zh-CN" dirty="0"/>
              <a:t>n</a:t>
            </a:r>
            <a:r>
              <a:rPr lang="zh-CN" altLang="en-US" dirty="0"/>
              <a:t>个石子中取出一个石子，否则不做任何事。取到最后一颗石子的人胜利。</a:t>
            </a:r>
            <a:r>
              <a:rPr lang="en-US" altLang="zh-CN" dirty="0"/>
              <a:t>Alice</a:t>
            </a:r>
            <a:r>
              <a:rPr lang="zh-CN" altLang="en-US" dirty="0"/>
              <a:t>在投掷硬币时有</a:t>
            </a:r>
            <a:r>
              <a:rPr lang="en-US" altLang="zh-CN" dirty="0"/>
              <a:t>p</a:t>
            </a:r>
            <a:r>
              <a:rPr lang="zh-CN" altLang="en-US" dirty="0"/>
              <a:t>的概率投掷出他想投的一面，同样，</a:t>
            </a:r>
            <a:r>
              <a:rPr lang="en-US" altLang="zh-CN" dirty="0"/>
              <a:t>Bob</a:t>
            </a:r>
            <a:r>
              <a:rPr lang="zh-CN" altLang="en-US" dirty="0"/>
              <a:t>有</a:t>
            </a:r>
            <a:r>
              <a:rPr lang="en-US" altLang="zh-CN" dirty="0"/>
              <a:t>q</a:t>
            </a:r>
            <a:r>
              <a:rPr lang="zh-CN" altLang="en-US" dirty="0"/>
              <a:t>的概率投掷出他相投的一面。</a:t>
            </a:r>
          </a:p>
          <a:p>
            <a:r>
              <a:rPr lang="zh-CN" altLang="en-US" dirty="0"/>
              <a:t>现在</a:t>
            </a:r>
            <a:r>
              <a:rPr lang="en-US" altLang="zh-CN" dirty="0"/>
              <a:t>Alice</a:t>
            </a:r>
            <a:r>
              <a:rPr lang="zh-CN" altLang="en-US" dirty="0"/>
              <a:t>先手投掷硬币，假设他们都想赢得游戏，问你</a:t>
            </a:r>
            <a:r>
              <a:rPr lang="en-US" altLang="zh-CN" dirty="0"/>
              <a:t>Alice</a:t>
            </a:r>
            <a:r>
              <a:rPr lang="zh-CN" altLang="en-US" dirty="0"/>
              <a:t>胜利的概率为多少。</a:t>
            </a:r>
            <a:endParaRPr lang="en-US" altLang="zh-CN" dirty="0"/>
          </a:p>
          <a:p>
            <a:endParaRPr lang="en-US" altLang="zh-CN" dirty="0"/>
          </a:p>
          <a:p>
            <a:r>
              <a:rPr lang="en-US" altLang="zh-CN" dirty="0"/>
              <a:t>n&lt;=99999999</a:t>
            </a:r>
            <a:endParaRPr lang="zh-CN" altLang="en-US" dirty="0"/>
          </a:p>
        </p:txBody>
      </p:sp>
    </p:spTree>
    <p:extLst>
      <p:ext uri="{BB962C8B-B14F-4D97-AF65-F5344CB8AC3E}">
        <p14:creationId xmlns:p14="http://schemas.microsoft.com/office/powerpoint/2010/main" val="319586177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2310CAF-5922-43A4-8B52-B6E0AD0BFEC2}"/>
              </a:ext>
            </a:extLst>
          </p:cNvPr>
          <p:cNvSpPr>
            <a:spLocks noGrp="1"/>
          </p:cNvSpPr>
          <p:nvPr>
            <p:ph type="title"/>
          </p:nvPr>
        </p:nvSpPr>
        <p:spPr/>
        <p:txBody>
          <a:bodyPr/>
          <a:lstStyle/>
          <a:p>
            <a:r>
              <a:rPr lang="zh-CN" altLang="en-US" dirty="0"/>
              <a:t>例题四</a:t>
            </a:r>
          </a:p>
        </p:txBody>
      </p:sp>
      <p:sp>
        <p:nvSpPr>
          <p:cNvPr id="3" name="内容占位符 2">
            <a:extLst>
              <a:ext uri="{FF2B5EF4-FFF2-40B4-BE49-F238E27FC236}">
                <a16:creationId xmlns="" xmlns:a16="http://schemas.microsoft.com/office/drawing/2014/main" id="{56EAC96C-82F8-428C-BE71-D103F638CDF2}"/>
              </a:ext>
            </a:extLst>
          </p:cNvPr>
          <p:cNvSpPr>
            <a:spLocks noGrp="1"/>
          </p:cNvSpPr>
          <p:nvPr>
            <p:ph idx="1"/>
          </p:nvPr>
        </p:nvSpPr>
        <p:spPr>
          <a:xfrm>
            <a:off x="838200" y="1483567"/>
            <a:ext cx="10515600" cy="5009308"/>
          </a:xfrm>
        </p:spPr>
        <p:txBody>
          <a:bodyPr>
            <a:normAutofit/>
          </a:bodyPr>
          <a:lstStyle/>
          <a:p>
            <a:r>
              <a:rPr lang="en-US" altLang="zh-CN" dirty="0"/>
              <a:t>Ambiguous</a:t>
            </a:r>
            <a:r>
              <a:rPr lang="zh-CN" altLang="en-US" dirty="0"/>
              <a:t>是居住在</a:t>
            </a:r>
            <a:r>
              <a:rPr lang="en-US" altLang="zh-CN" dirty="0"/>
              <a:t>byte</a:t>
            </a:r>
            <a:r>
              <a:rPr lang="zh-CN" altLang="en-US" dirty="0"/>
              <a:t>镇的量子居民，</a:t>
            </a:r>
            <a:r>
              <a:rPr lang="en-US" altLang="zh-CN" dirty="0"/>
              <a:t>byte</a:t>
            </a:r>
            <a:r>
              <a:rPr lang="zh-CN" altLang="en-US" dirty="0"/>
              <a:t>镇可以看成是</a:t>
            </a:r>
            <a:r>
              <a:rPr lang="en-US" altLang="zh-CN" dirty="0"/>
              <a:t>n</a:t>
            </a:r>
            <a:r>
              <a:rPr lang="zh-CN" altLang="en-US" dirty="0"/>
              <a:t>个点，</a:t>
            </a:r>
            <a:r>
              <a:rPr lang="en-US" altLang="zh-CN" dirty="0"/>
              <a:t>m</a:t>
            </a:r>
            <a:r>
              <a:rPr lang="zh-CN" altLang="en-US" dirty="0"/>
              <a:t>条单向边的联通图。每天清晨，</a:t>
            </a:r>
            <a:r>
              <a:rPr lang="en-US" altLang="zh-CN" dirty="0"/>
              <a:t>Ambiguous</a:t>
            </a:r>
            <a:r>
              <a:rPr lang="zh-CN" altLang="en-US" dirty="0"/>
              <a:t>都会以</a:t>
            </a:r>
            <a:r>
              <a:rPr lang="en-US" altLang="zh-CN" dirty="0"/>
              <a:t>Pi</a:t>
            </a:r>
            <a:r>
              <a:rPr lang="zh-CN" altLang="en-US" dirty="0"/>
              <a:t>的概率出现在</a:t>
            </a:r>
            <a:r>
              <a:rPr lang="en-US" altLang="zh-CN" dirty="0" err="1"/>
              <a:t>i</a:t>
            </a:r>
            <a:r>
              <a:rPr lang="zh-CN" altLang="en-US" dirty="0"/>
              <a:t>号节点，之后由于工作原因，</a:t>
            </a:r>
            <a:r>
              <a:rPr lang="en-US" altLang="zh-CN" dirty="0"/>
              <a:t>Ambiguous</a:t>
            </a:r>
            <a:r>
              <a:rPr lang="zh-CN" altLang="en-US" dirty="0"/>
              <a:t>每小时会有一定概率移动。具体而言，</a:t>
            </a:r>
            <a:r>
              <a:rPr lang="en-US" altLang="zh-CN" dirty="0"/>
              <a:t>Ambiguous</a:t>
            </a:r>
            <a:r>
              <a:rPr lang="zh-CN" altLang="en-US" dirty="0"/>
              <a:t>如果在</a:t>
            </a:r>
            <a:r>
              <a:rPr lang="en-US" altLang="zh-CN" dirty="0" err="1"/>
              <a:t>i</a:t>
            </a:r>
            <a:r>
              <a:rPr lang="zh-CN" altLang="en-US" dirty="0"/>
              <a:t>号节点并且存在一条编号为</a:t>
            </a:r>
            <a:r>
              <a:rPr lang="en-US" altLang="zh-CN" dirty="0"/>
              <a:t>j</a:t>
            </a:r>
            <a:r>
              <a:rPr lang="zh-CN" altLang="en-US" dirty="0"/>
              <a:t>的边从</a:t>
            </a:r>
            <a:r>
              <a:rPr lang="en-US" altLang="zh-CN" dirty="0" err="1"/>
              <a:t>i</a:t>
            </a:r>
            <a:r>
              <a:rPr lang="zh-CN" altLang="en-US" dirty="0"/>
              <a:t>出发，那么她就有</a:t>
            </a:r>
            <a:r>
              <a:rPr lang="en-US" altLang="zh-CN" dirty="0" err="1"/>
              <a:t>pj</a:t>
            </a:r>
            <a:r>
              <a:rPr lang="zh-CN" altLang="en-US" dirty="0"/>
              <a:t>的概率走这条边。</a:t>
            </a:r>
            <a:endParaRPr lang="en-US" altLang="zh-CN" dirty="0"/>
          </a:p>
          <a:p>
            <a:r>
              <a:rPr lang="zh-CN" altLang="en-US" dirty="0"/>
              <a:t>可以保证从每个节点出发的边概率和不超过</a:t>
            </a:r>
            <a:r>
              <a:rPr lang="en-US" altLang="zh-CN" dirty="0"/>
              <a:t>1</a:t>
            </a:r>
            <a:r>
              <a:rPr lang="zh-CN" altLang="en-US" dirty="0"/>
              <a:t>，但不保证为</a:t>
            </a:r>
            <a:r>
              <a:rPr lang="en-US" altLang="zh-CN" dirty="0"/>
              <a:t>1</a:t>
            </a:r>
            <a:r>
              <a:rPr lang="zh-CN" altLang="en-US" dirty="0"/>
              <a:t>，如果</a:t>
            </a:r>
            <a:r>
              <a:rPr lang="en-US" altLang="zh-CN" dirty="0"/>
              <a:t>Ambiguous</a:t>
            </a:r>
            <a:r>
              <a:rPr lang="zh-CN" altLang="en-US" dirty="0"/>
              <a:t>没有走任何一条边，那么她就会留在当前节点。</a:t>
            </a:r>
            <a:endParaRPr lang="en-US" altLang="zh-CN" dirty="0"/>
          </a:p>
          <a:p>
            <a:r>
              <a:rPr lang="zh-CN" altLang="en-US" dirty="0"/>
              <a:t>今天清晨来临之前</a:t>
            </a:r>
            <a:r>
              <a:rPr lang="en-US" altLang="zh-CN" dirty="0"/>
              <a:t>Ambiguous</a:t>
            </a:r>
            <a:r>
              <a:rPr lang="zh-CN" altLang="en-US" dirty="0"/>
              <a:t>突然想知道，今天工作结束后自己在每个节点的概率是多少。</a:t>
            </a:r>
            <a:endParaRPr lang="en-US" altLang="zh-CN" dirty="0"/>
          </a:p>
          <a:p>
            <a:r>
              <a:rPr lang="en-US" altLang="zh-CN" dirty="0"/>
              <a:t>n&lt;=300,m&lt;=100000,</a:t>
            </a:r>
            <a:r>
              <a:rPr lang="zh-CN" altLang="en-US" dirty="0"/>
              <a:t>稍有常识的人都知道一天的工作时间是不会超过</a:t>
            </a:r>
            <a:r>
              <a:rPr lang="en-US" altLang="zh-CN" dirty="0"/>
              <a:t>24</a:t>
            </a:r>
            <a:r>
              <a:rPr lang="zh-CN" altLang="en-US" dirty="0"/>
              <a:t>小时的（即</a:t>
            </a:r>
            <a:r>
              <a:rPr lang="en-US" altLang="zh-CN" dirty="0"/>
              <a:t>T</a:t>
            </a:r>
            <a:r>
              <a:rPr lang="en-US" altLang="zh-CN"/>
              <a:t>&lt;=24</a:t>
            </a:r>
            <a:endParaRPr lang="zh-CN" altLang="en-US" dirty="0"/>
          </a:p>
        </p:txBody>
      </p:sp>
    </p:spTree>
    <p:extLst>
      <p:ext uri="{BB962C8B-B14F-4D97-AF65-F5344CB8AC3E}">
        <p14:creationId xmlns:p14="http://schemas.microsoft.com/office/powerpoint/2010/main" val="292770830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TotalTime>
  <Words>1030</Words>
  <Application>Microsoft Office PowerPoint</Application>
  <PresentationFormat>宽屏</PresentationFormat>
  <Paragraphs>96</Paragraphs>
  <Slides>20</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Helvetica Neue</vt:lpstr>
      <vt:lpstr>KaTeX_Main</vt:lpstr>
      <vt:lpstr>等线</vt:lpstr>
      <vt:lpstr>等线 Light</vt:lpstr>
      <vt:lpstr>宋体</vt:lpstr>
      <vt:lpstr>Arial</vt:lpstr>
      <vt:lpstr>Calibri</vt:lpstr>
      <vt:lpstr>Cambria Math</vt:lpstr>
      <vt:lpstr>Office 主题​​</vt:lpstr>
      <vt:lpstr>概率与期望</vt:lpstr>
      <vt:lpstr>什么是期望</vt:lpstr>
      <vt:lpstr>一些常见的符号</vt:lpstr>
      <vt:lpstr>一些常用的关系式</vt:lpstr>
      <vt:lpstr>概率</vt:lpstr>
      <vt:lpstr>例题一</vt:lpstr>
      <vt:lpstr>例题二</vt:lpstr>
      <vt:lpstr>例题三</vt:lpstr>
      <vt:lpstr>例题四</vt:lpstr>
      <vt:lpstr>期望的线性性</vt:lpstr>
      <vt:lpstr>求解期望</vt:lpstr>
      <vt:lpstr>求解方程组</vt:lpstr>
      <vt:lpstr>高斯消元实现</vt:lpstr>
      <vt:lpstr>例题一</vt:lpstr>
      <vt:lpstr>例题二</vt:lpstr>
      <vt:lpstr>例题二</vt:lpstr>
      <vt:lpstr>例题三</vt:lpstr>
      <vt:lpstr>例题四</vt:lpstr>
      <vt:lpstr>例题五</vt:lpstr>
      <vt:lpstr>光说不练假把式</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dc:title>
  <dc:creator>梁 宇航</dc:creator>
  <cp:lastModifiedBy>Administrator</cp:lastModifiedBy>
  <cp:revision>23</cp:revision>
  <dcterms:created xsi:type="dcterms:W3CDTF">2018-07-24T08:18:26Z</dcterms:created>
  <dcterms:modified xsi:type="dcterms:W3CDTF">2018-07-27T02:54:29Z</dcterms:modified>
</cp:coreProperties>
</file>