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9" r:id="rId11"/>
    <p:sldId id="263" r:id="rId12"/>
    <p:sldId id="267" r:id="rId13"/>
    <p:sldId id="268"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88D78-7BC8-4E1D-82E0-B33D22A521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762442-6B44-42FC-8635-A4BB7EF5B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A67C6A-C0EA-4F06-AEAB-10EB9DE6A277}"/>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191B4043-9737-4B74-91B0-A9296EDCD6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A301D-E251-4D0B-8096-D42E39A15AB9}"/>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2053510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E799-2597-4084-945D-65D14B62D6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2FD991-277C-4ACC-B376-840637B036D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117C5BC-0CE7-4B0B-A8B4-E1DADBD2DA0D}"/>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637BE797-379E-4856-B16E-502A84A931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1ED8B8-DD68-4102-9E93-D1B9E8785E93}"/>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43883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3E2057-57D9-48B2-9E92-3D2B3B1DA2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D762BA-5A0F-4F10-8101-1A42D381C7A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76EFDB-94DA-4496-AEA8-42C03B6FD13E}"/>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EE3D07D1-CA2B-49C0-AE39-0A458AC10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5111D9-6C90-4EFB-B61E-C1D458DDB588}"/>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58650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4D31F-FE5B-43CF-BA52-29764B1CBC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F2AC7E-B1D1-4689-9B45-B6BFBE8685D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21FEAD-A32A-43DA-A349-F836D74E06CB}"/>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EAC1E597-5F7D-4A4F-8722-49779262C3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924933-A23B-47EF-9336-D7CF3E763FE1}"/>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127069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2036F-9DA7-45E4-929F-F5C6F13E0DD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92DC91-0242-4643-B9E5-A82F4CF5A2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1A66709-BD07-401C-8F8A-6D61F9075ED4}"/>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D1831D4E-1680-40E2-A092-E3E9A6056F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573DF-E439-40D9-AC53-1F61A5A5729D}"/>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409136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F1504-ECAF-4C09-99A5-0A18E87DE5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8D945B-5915-4B41-B15B-5CF733AE4AA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F6348A7-8EBA-41EC-BB35-48EE9F3E3C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E0A8727-5306-42D0-A22B-0CCE439172A9}"/>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6" name="页脚占位符 5">
            <a:extLst>
              <a:ext uri="{FF2B5EF4-FFF2-40B4-BE49-F238E27FC236}">
                <a16:creationId xmlns:a16="http://schemas.microsoft.com/office/drawing/2014/main" id="{A9F34B8B-5B2F-4F15-A778-3CAFE5331D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3730E6-7E05-490B-A703-B535D7762B71}"/>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354040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AD9C8-5022-4536-9BE2-B41680DCEE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B0AE0C8-63F6-4178-BC4B-CA2027855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E9EFED2-0452-4232-9006-E549763798C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27CF7A6-CEAB-429D-B91F-D9CA29B79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3CB186D-339E-499E-BAD2-58C42A78030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C9E688-3638-4FF3-974F-A8C751DB0B4A}"/>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8" name="页脚占位符 7">
            <a:extLst>
              <a:ext uri="{FF2B5EF4-FFF2-40B4-BE49-F238E27FC236}">
                <a16:creationId xmlns:a16="http://schemas.microsoft.com/office/drawing/2014/main" id="{4B0796A7-789B-41C5-B37B-C922683D5D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D166137-68C8-4BA8-8B18-67E43437ABE0}"/>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355055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E2778-3925-465F-9E27-6B274AC83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B3E4CD-AB2B-4948-A60C-76A4F44ED157}"/>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4" name="页脚占位符 3">
            <a:extLst>
              <a:ext uri="{FF2B5EF4-FFF2-40B4-BE49-F238E27FC236}">
                <a16:creationId xmlns:a16="http://schemas.microsoft.com/office/drawing/2014/main" id="{B1F35850-FBB1-43B7-9FCD-ED62C36FE5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D36A69-0A3B-4FE3-8289-74BFD57914B4}"/>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4059020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E49295-2681-46E6-AE90-EB70605D51E5}"/>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3" name="页脚占位符 2">
            <a:extLst>
              <a:ext uri="{FF2B5EF4-FFF2-40B4-BE49-F238E27FC236}">
                <a16:creationId xmlns:a16="http://schemas.microsoft.com/office/drawing/2014/main" id="{E209EE45-A8CD-452A-A127-9CD032086A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45CAFC-A61A-4B7E-9988-3350BD76F340}"/>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279763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E807F-79EC-4743-B134-BCD680FA25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4B1196-039F-4E3B-8F28-B143725DB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23BB128-766E-4DE3-B5AB-05F48AEB5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D0D84F-0C7C-4A0B-8E6F-724F43B5474F}"/>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6" name="页脚占位符 5">
            <a:extLst>
              <a:ext uri="{FF2B5EF4-FFF2-40B4-BE49-F238E27FC236}">
                <a16:creationId xmlns:a16="http://schemas.microsoft.com/office/drawing/2014/main" id="{DBDA95B1-5457-4E62-8603-B933A31610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DC69B2-B177-4DE7-AA29-070A46046929}"/>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35734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841AD-6F6E-4FA2-8F8C-F2C3E977C0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D0C363-BFD2-4ABD-A105-525D3FB3FA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72FB623-45B8-4236-81D1-5C6144DBC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6BB317E-FB46-4E9D-BEF0-D4873C4B142A}"/>
              </a:ext>
            </a:extLst>
          </p:cNvPr>
          <p:cNvSpPr>
            <a:spLocks noGrp="1"/>
          </p:cNvSpPr>
          <p:nvPr>
            <p:ph type="dt" sz="half" idx="10"/>
          </p:nvPr>
        </p:nvSpPr>
        <p:spPr/>
        <p:txBody>
          <a:bodyPr/>
          <a:lstStyle/>
          <a:p>
            <a:fld id="{773688C2-4557-471D-90F2-7A9FBA97C064}" type="datetimeFigureOut">
              <a:rPr lang="zh-CN" altLang="en-US" smtClean="0"/>
              <a:t>2018/7/10</a:t>
            </a:fld>
            <a:endParaRPr lang="zh-CN" altLang="en-US"/>
          </a:p>
        </p:txBody>
      </p:sp>
      <p:sp>
        <p:nvSpPr>
          <p:cNvPr id="6" name="页脚占位符 5">
            <a:extLst>
              <a:ext uri="{FF2B5EF4-FFF2-40B4-BE49-F238E27FC236}">
                <a16:creationId xmlns:a16="http://schemas.microsoft.com/office/drawing/2014/main" id="{A76A66FF-8758-41A4-BAF9-D897EE1952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5BF45A-98E4-4184-82E5-00E168AACC2E}"/>
              </a:ext>
            </a:extLst>
          </p:cNvPr>
          <p:cNvSpPr>
            <a:spLocks noGrp="1"/>
          </p:cNvSpPr>
          <p:nvPr>
            <p:ph type="sldNum" sz="quarter" idx="12"/>
          </p:nvPr>
        </p:nvSpPr>
        <p:spPr/>
        <p:txBody>
          <a:body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89370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D3D761-3A5A-48E6-A2CF-84B31A9DD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6D7F0E-26CB-4EC7-8933-E592DECF36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928A67-7FD3-456B-B004-8AD09AF264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688C2-4557-471D-90F2-7A9FBA97C064}" type="datetimeFigureOut">
              <a:rPr lang="zh-CN" altLang="en-US" smtClean="0"/>
              <a:t>2018/7/10</a:t>
            </a:fld>
            <a:endParaRPr lang="zh-CN" altLang="en-US"/>
          </a:p>
        </p:txBody>
      </p:sp>
      <p:sp>
        <p:nvSpPr>
          <p:cNvPr id="5" name="页脚占位符 4">
            <a:extLst>
              <a:ext uri="{FF2B5EF4-FFF2-40B4-BE49-F238E27FC236}">
                <a16:creationId xmlns:a16="http://schemas.microsoft.com/office/drawing/2014/main" id="{F8F334D9-834E-4A93-A8F9-B97142FCF3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FA36091-7DBF-4CA9-861B-1B1094916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93926-6CA2-407F-8F90-AF4D0C752BF4}" type="slidenum">
              <a:rPr lang="zh-CN" altLang="en-US" smtClean="0"/>
              <a:t>‹#›</a:t>
            </a:fld>
            <a:endParaRPr lang="zh-CN" altLang="en-US"/>
          </a:p>
        </p:txBody>
      </p:sp>
    </p:spTree>
    <p:extLst>
      <p:ext uri="{BB962C8B-B14F-4D97-AF65-F5344CB8AC3E}">
        <p14:creationId xmlns:p14="http://schemas.microsoft.com/office/powerpoint/2010/main" val="418420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37629-3435-4D1D-ACCE-DF2270A167E7}"/>
              </a:ext>
            </a:extLst>
          </p:cNvPr>
          <p:cNvSpPr>
            <a:spLocks noGrp="1"/>
          </p:cNvSpPr>
          <p:nvPr>
            <p:ph type="ctrTitle"/>
          </p:nvPr>
        </p:nvSpPr>
        <p:spPr/>
        <p:txBody>
          <a:bodyPr/>
          <a:lstStyle/>
          <a:p>
            <a:r>
              <a:rPr lang="zh-CN" altLang="en-US" dirty="0"/>
              <a:t>图论</a:t>
            </a:r>
          </a:p>
        </p:txBody>
      </p:sp>
      <p:sp>
        <p:nvSpPr>
          <p:cNvPr id="3" name="副标题 2">
            <a:extLst>
              <a:ext uri="{FF2B5EF4-FFF2-40B4-BE49-F238E27FC236}">
                <a16:creationId xmlns:a16="http://schemas.microsoft.com/office/drawing/2014/main" id="{01B496B0-118C-4890-980E-3F5430A1C52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73648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0B1FA-A9D4-4927-B3D0-3D67C0B3A097}"/>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2B854F2A-562C-4E69-8220-E79C2BAB726F}"/>
              </a:ext>
            </a:extLst>
          </p:cNvPr>
          <p:cNvSpPr>
            <a:spLocks noGrp="1"/>
          </p:cNvSpPr>
          <p:nvPr>
            <p:ph idx="1"/>
          </p:nvPr>
        </p:nvSpPr>
        <p:spPr/>
        <p:txBody>
          <a:bodyPr/>
          <a:lstStyle/>
          <a:p>
            <a:r>
              <a:rPr lang="zh-CN" altLang="en-US" dirty="0"/>
              <a:t>若某个家族人员过于庞大，要判断两个是否是亲戚，确实还很不容易，现在给出某个亲戚关系图，求任意给出的两个人是否具有亲戚关系。</a:t>
            </a:r>
          </a:p>
          <a:p>
            <a:r>
              <a:rPr lang="zh-CN" altLang="en-US" dirty="0"/>
              <a:t>规定：</a:t>
            </a:r>
            <a:r>
              <a:rPr lang="en-US" altLang="zh-CN" dirty="0"/>
              <a:t>x</a:t>
            </a:r>
            <a:r>
              <a:rPr lang="zh-CN" altLang="en-US" dirty="0"/>
              <a:t>和</a:t>
            </a:r>
            <a:r>
              <a:rPr lang="en-US" altLang="zh-CN" dirty="0"/>
              <a:t>y</a:t>
            </a:r>
            <a:r>
              <a:rPr lang="zh-CN" altLang="en-US" dirty="0"/>
              <a:t>是亲戚，</a:t>
            </a:r>
            <a:r>
              <a:rPr lang="en-US" altLang="zh-CN" dirty="0"/>
              <a:t>y</a:t>
            </a:r>
            <a:r>
              <a:rPr lang="zh-CN" altLang="en-US" dirty="0"/>
              <a:t>和</a:t>
            </a:r>
            <a:r>
              <a:rPr lang="en-US" altLang="zh-CN" dirty="0"/>
              <a:t>z</a:t>
            </a:r>
            <a:r>
              <a:rPr lang="zh-CN" altLang="en-US" dirty="0"/>
              <a:t>是亲戚，那么</a:t>
            </a:r>
            <a:r>
              <a:rPr lang="en-US" altLang="zh-CN" dirty="0"/>
              <a:t>x</a:t>
            </a:r>
            <a:r>
              <a:rPr lang="zh-CN" altLang="en-US" dirty="0"/>
              <a:t>和</a:t>
            </a:r>
            <a:r>
              <a:rPr lang="en-US" altLang="zh-CN" dirty="0"/>
              <a:t>z</a:t>
            </a:r>
            <a:r>
              <a:rPr lang="zh-CN" altLang="en-US" dirty="0"/>
              <a:t>也是亲戚。如果</a:t>
            </a:r>
            <a:r>
              <a:rPr lang="en-US" altLang="zh-CN" dirty="0" err="1"/>
              <a:t>x,y</a:t>
            </a:r>
            <a:r>
              <a:rPr lang="zh-CN" altLang="en-US" dirty="0"/>
              <a:t>是亲戚，那么</a:t>
            </a:r>
            <a:r>
              <a:rPr lang="en-US" altLang="zh-CN" dirty="0"/>
              <a:t>x</a:t>
            </a:r>
            <a:r>
              <a:rPr lang="zh-CN" altLang="en-US" dirty="0"/>
              <a:t>的亲戚都是</a:t>
            </a:r>
            <a:r>
              <a:rPr lang="en-US" altLang="zh-CN" dirty="0"/>
              <a:t>y</a:t>
            </a:r>
            <a:r>
              <a:rPr lang="zh-CN" altLang="en-US" dirty="0"/>
              <a:t>的亲戚，</a:t>
            </a:r>
            <a:r>
              <a:rPr lang="en-US" altLang="zh-CN" dirty="0"/>
              <a:t>y</a:t>
            </a:r>
            <a:r>
              <a:rPr lang="zh-CN" altLang="en-US" dirty="0"/>
              <a:t>的亲戚也都是</a:t>
            </a:r>
            <a:r>
              <a:rPr lang="en-US" altLang="zh-CN" dirty="0"/>
              <a:t>x</a:t>
            </a:r>
            <a:r>
              <a:rPr lang="zh-CN" altLang="en-US" dirty="0"/>
              <a:t>的亲戚。</a:t>
            </a:r>
          </a:p>
          <a:p>
            <a:endParaRPr lang="en-US" altLang="zh-CN" dirty="0"/>
          </a:p>
          <a:p>
            <a:endParaRPr lang="en-US" altLang="zh-CN" dirty="0"/>
          </a:p>
          <a:p>
            <a:r>
              <a:rPr lang="zh-CN" altLang="en-US" dirty="0"/>
              <a:t>模板题</a:t>
            </a:r>
          </a:p>
        </p:txBody>
      </p:sp>
    </p:spTree>
    <p:extLst>
      <p:ext uri="{BB962C8B-B14F-4D97-AF65-F5344CB8AC3E}">
        <p14:creationId xmlns:p14="http://schemas.microsoft.com/office/powerpoint/2010/main" val="393381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8D24D-6AA2-4B29-80A4-491EEC1F5517}"/>
              </a:ext>
            </a:extLst>
          </p:cNvPr>
          <p:cNvSpPr>
            <a:spLocks noGrp="1"/>
          </p:cNvSpPr>
          <p:nvPr>
            <p:ph type="title"/>
          </p:nvPr>
        </p:nvSpPr>
        <p:spPr/>
        <p:txBody>
          <a:bodyPr/>
          <a:lstStyle/>
          <a:p>
            <a:r>
              <a:rPr lang="zh-CN" altLang="en-US" dirty="0"/>
              <a:t>最小生成树</a:t>
            </a:r>
          </a:p>
        </p:txBody>
      </p:sp>
      <p:sp>
        <p:nvSpPr>
          <p:cNvPr id="3" name="内容占位符 2">
            <a:extLst>
              <a:ext uri="{FF2B5EF4-FFF2-40B4-BE49-F238E27FC236}">
                <a16:creationId xmlns:a16="http://schemas.microsoft.com/office/drawing/2014/main" id="{74A1B349-9014-4052-ACB7-759D37E4AE91}"/>
              </a:ext>
            </a:extLst>
          </p:cNvPr>
          <p:cNvSpPr>
            <a:spLocks noGrp="1"/>
          </p:cNvSpPr>
          <p:nvPr>
            <p:ph idx="1"/>
          </p:nvPr>
        </p:nvSpPr>
        <p:spPr/>
        <p:txBody>
          <a:bodyPr/>
          <a:lstStyle/>
          <a:p>
            <a:r>
              <a:rPr lang="zh-CN" altLang="en-US" dirty="0"/>
              <a:t>即对于一个原本联通的图，删去一部分边使得该图变为一棵树且剩下的边边权和最小</a:t>
            </a:r>
            <a:endParaRPr lang="en-US" altLang="zh-CN" dirty="0"/>
          </a:p>
          <a:p>
            <a:endParaRPr lang="en-US" altLang="zh-CN" dirty="0"/>
          </a:p>
          <a:p>
            <a:r>
              <a:rPr lang="zh-CN" altLang="en-US" dirty="0"/>
              <a:t>常用算法：</a:t>
            </a:r>
            <a:r>
              <a:rPr lang="en-US" altLang="zh-CN" dirty="0"/>
              <a:t>prime</a:t>
            </a:r>
            <a:r>
              <a:rPr lang="zh-CN" altLang="en-US" dirty="0"/>
              <a:t>，最常用</a:t>
            </a:r>
            <a:r>
              <a:rPr lang="en-US" altLang="zh-CN" dirty="0"/>
              <a:t>-&gt;</a:t>
            </a:r>
            <a:r>
              <a:rPr lang="en-US" altLang="zh-CN" dirty="0" err="1"/>
              <a:t>kruskal</a:t>
            </a:r>
            <a:endParaRPr lang="zh-CN" altLang="en-US" dirty="0"/>
          </a:p>
        </p:txBody>
      </p:sp>
    </p:spTree>
    <p:extLst>
      <p:ext uri="{BB962C8B-B14F-4D97-AF65-F5344CB8AC3E}">
        <p14:creationId xmlns:p14="http://schemas.microsoft.com/office/powerpoint/2010/main" val="427302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45116-E3F1-49CE-92B1-5F81DB68E9B4}"/>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F62CAD31-897D-4363-8D3E-7C3A8F464DE0}"/>
              </a:ext>
            </a:extLst>
          </p:cNvPr>
          <p:cNvSpPr>
            <a:spLocks noGrp="1"/>
          </p:cNvSpPr>
          <p:nvPr>
            <p:ph idx="1"/>
          </p:nvPr>
        </p:nvSpPr>
        <p:spPr/>
        <p:txBody>
          <a:bodyPr/>
          <a:lstStyle/>
          <a:p>
            <a:r>
              <a:rPr lang="zh-CN" altLang="en-US" dirty="0"/>
              <a:t>在</a:t>
            </a:r>
            <a:r>
              <a:rPr lang="en-US" altLang="zh-CN" dirty="0" err="1"/>
              <a:t>Bytemountains</a:t>
            </a:r>
            <a:r>
              <a:rPr lang="zh-CN" altLang="en-US" dirty="0"/>
              <a:t>有</a:t>
            </a:r>
            <a:r>
              <a:rPr lang="en-US" altLang="zh-CN" dirty="0"/>
              <a:t>N</a:t>
            </a:r>
            <a:r>
              <a:rPr lang="zh-CN" altLang="en-US" dirty="0"/>
              <a:t>座山峰，每座山峰有他的高度</a:t>
            </a:r>
            <a:r>
              <a:rPr lang="en-US" altLang="zh-CN" dirty="0" err="1"/>
              <a:t>h_i</a:t>
            </a:r>
            <a:r>
              <a:rPr lang="zh-CN" altLang="en-US" dirty="0"/>
              <a:t>。有些山峰之间有双向道路相连，共</a:t>
            </a:r>
            <a:r>
              <a:rPr lang="en-US" altLang="zh-CN" dirty="0"/>
              <a:t>M</a:t>
            </a:r>
            <a:r>
              <a:rPr lang="zh-CN" altLang="en-US" dirty="0"/>
              <a:t>条路径，每条路径有一个困难值，这个值越大表示越难走，现在有</a:t>
            </a:r>
            <a:r>
              <a:rPr lang="en-US" altLang="zh-CN" dirty="0"/>
              <a:t>Q</a:t>
            </a:r>
            <a:r>
              <a:rPr lang="zh-CN" altLang="en-US" dirty="0"/>
              <a:t>组询问，每组询问询问从点</a:t>
            </a:r>
            <a:r>
              <a:rPr lang="en-US" altLang="zh-CN" dirty="0"/>
              <a:t>v</a:t>
            </a:r>
            <a:r>
              <a:rPr lang="zh-CN" altLang="en-US" dirty="0"/>
              <a:t>开始只经过困难值小于等于</a:t>
            </a:r>
            <a:r>
              <a:rPr lang="en-US" altLang="zh-CN" dirty="0"/>
              <a:t>x</a:t>
            </a:r>
            <a:r>
              <a:rPr lang="zh-CN" altLang="en-US" dirty="0"/>
              <a:t>的路径所能到达的山峰中最高的山峰。</a:t>
            </a:r>
            <a:endParaRPr lang="en-US" altLang="zh-CN" dirty="0"/>
          </a:p>
          <a:p>
            <a:endParaRPr lang="en-US" altLang="zh-CN" dirty="0"/>
          </a:p>
          <a:p>
            <a:r>
              <a:rPr lang="pt-BR" altLang="zh-CN" dirty="0"/>
              <a:t>N&lt;=10^5, M,Q&lt;=5*10^5</a:t>
            </a:r>
            <a:r>
              <a:rPr lang="zh-CN" altLang="pt-BR" dirty="0"/>
              <a:t>，</a:t>
            </a:r>
            <a:r>
              <a:rPr lang="pt-BR" altLang="zh-CN" dirty="0"/>
              <a:t>h_i,c,x&lt;=10^9</a:t>
            </a:r>
            <a:endParaRPr lang="zh-CN" altLang="en-US" dirty="0"/>
          </a:p>
        </p:txBody>
      </p:sp>
    </p:spTree>
    <p:extLst>
      <p:ext uri="{BB962C8B-B14F-4D97-AF65-F5344CB8AC3E}">
        <p14:creationId xmlns:p14="http://schemas.microsoft.com/office/powerpoint/2010/main" val="276976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2578-F2FB-4A17-BEE7-DAF6B449BDFC}"/>
              </a:ext>
            </a:extLst>
          </p:cNvPr>
          <p:cNvSpPr>
            <a:spLocks noGrp="1"/>
          </p:cNvSpPr>
          <p:nvPr>
            <p:ph type="title"/>
          </p:nvPr>
        </p:nvSpPr>
        <p:spPr/>
        <p:txBody>
          <a:bodyPr/>
          <a:lstStyle/>
          <a:p>
            <a:r>
              <a:rPr lang="zh-CN" altLang="en-US" dirty="0"/>
              <a:t>例题一加强</a:t>
            </a:r>
          </a:p>
        </p:txBody>
      </p:sp>
      <p:sp>
        <p:nvSpPr>
          <p:cNvPr id="3" name="内容占位符 2">
            <a:extLst>
              <a:ext uri="{FF2B5EF4-FFF2-40B4-BE49-F238E27FC236}">
                <a16:creationId xmlns:a16="http://schemas.microsoft.com/office/drawing/2014/main" id="{B5BDB1D1-4C01-44C8-8369-D513169691E6}"/>
              </a:ext>
            </a:extLst>
          </p:cNvPr>
          <p:cNvSpPr>
            <a:spLocks noGrp="1"/>
          </p:cNvSpPr>
          <p:nvPr>
            <p:ph idx="1"/>
          </p:nvPr>
        </p:nvSpPr>
        <p:spPr/>
        <p:txBody>
          <a:bodyPr/>
          <a:lstStyle/>
          <a:p>
            <a:r>
              <a:rPr lang="zh-CN" altLang="en-US" dirty="0"/>
              <a:t>强制在线？</a:t>
            </a:r>
          </a:p>
        </p:txBody>
      </p:sp>
    </p:spTree>
    <p:extLst>
      <p:ext uri="{BB962C8B-B14F-4D97-AF65-F5344CB8AC3E}">
        <p14:creationId xmlns:p14="http://schemas.microsoft.com/office/powerpoint/2010/main" val="362447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F3934-9987-4E4D-943A-3797F27A65AE}"/>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95800937-A159-491F-90D0-0E2AEE33E6AB}"/>
              </a:ext>
            </a:extLst>
          </p:cNvPr>
          <p:cNvSpPr>
            <a:spLocks noGrp="1"/>
          </p:cNvSpPr>
          <p:nvPr>
            <p:ph idx="1"/>
          </p:nvPr>
        </p:nvSpPr>
        <p:spPr/>
        <p:txBody>
          <a:bodyPr/>
          <a:lstStyle/>
          <a:p>
            <a:r>
              <a:rPr lang="zh-CN" altLang="en-US" dirty="0"/>
              <a:t>在一个</a:t>
            </a:r>
            <a:r>
              <a:rPr lang="en-US" altLang="zh-CN" dirty="0"/>
              <a:t>n*m</a:t>
            </a:r>
            <a:r>
              <a:rPr lang="zh-CN" altLang="en-US" dirty="0"/>
              <a:t>的棋盘上要放置若干个守卫。对于</a:t>
            </a:r>
            <a:r>
              <a:rPr lang="en-US" altLang="zh-CN" dirty="0"/>
              <a:t>n</a:t>
            </a:r>
            <a:r>
              <a:rPr lang="zh-CN" altLang="en-US" dirty="0"/>
              <a:t>行来说，每行必须恰好放置一个横向守卫；同理对于</a:t>
            </a:r>
            <a:r>
              <a:rPr lang="en-US" altLang="zh-CN" dirty="0"/>
              <a:t>m</a:t>
            </a:r>
            <a:r>
              <a:rPr lang="zh-CN" altLang="en-US" dirty="0"/>
              <a:t>列来说，每列</a:t>
            </a:r>
          </a:p>
          <a:p>
            <a:r>
              <a:rPr lang="zh-CN" altLang="en-US" dirty="0"/>
              <a:t>必须恰好放置一个纵向守卫。每个位置放置守卫的代价是不一样的，且每个位置最多只能放置一个守卫，一个守卫</a:t>
            </a:r>
          </a:p>
          <a:p>
            <a:r>
              <a:rPr lang="zh-CN" altLang="en-US" dirty="0"/>
              <a:t>不能同时兼顾行列的防御。请计算控制整个棋盘的最小代价。</a:t>
            </a:r>
          </a:p>
          <a:p>
            <a:endParaRPr lang="en-US" altLang="zh-CN" dirty="0"/>
          </a:p>
          <a:p>
            <a:r>
              <a:rPr lang="pt-BR" altLang="zh-CN" dirty="0"/>
              <a:t>2&lt;=n,m&lt;=100000,n*m&lt;=100000</a:t>
            </a:r>
            <a:endParaRPr lang="zh-CN" altLang="en-US" dirty="0"/>
          </a:p>
        </p:txBody>
      </p:sp>
    </p:spTree>
    <p:extLst>
      <p:ext uri="{BB962C8B-B14F-4D97-AF65-F5344CB8AC3E}">
        <p14:creationId xmlns:p14="http://schemas.microsoft.com/office/powerpoint/2010/main" val="15570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640F8-A5DB-444B-ABA4-18F0ADCA466B}"/>
              </a:ext>
            </a:extLst>
          </p:cNvPr>
          <p:cNvSpPr>
            <a:spLocks noGrp="1"/>
          </p:cNvSpPr>
          <p:nvPr>
            <p:ph type="title"/>
          </p:nvPr>
        </p:nvSpPr>
        <p:spPr/>
        <p:txBody>
          <a:bodyPr/>
          <a:lstStyle/>
          <a:p>
            <a:r>
              <a:rPr lang="zh-CN" altLang="en-US" dirty="0"/>
              <a:t>最短路</a:t>
            </a:r>
          </a:p>
        </p:txBody>
      </p:sp>
      <p:sp>
        <p:nvSpPr>
          <p:cNvPr id="3" name="内容占位符 2">
            <a:extLst>
              <a:ext uri="{FF2B5EF4-FFF2-40B4-BE49-F238E27FC236}">
                <a16:creationId xmlns:a16="http://schemas.microsoft.com/office/drawing/2014/main" id="{678682E2-9CD1-4A41-A3EA-072479FE138E}"/>
              </a:ext>
            </a:extLst>
          </p:cNvPr>
          <p:cNvSpPr>
            <a:spLocks noGrp="1"/>
          </p:cNvSpPr>
          <p:nvPr>
            <p:ph idx="1"/>
          </p:nvPr>
        </p:nvSpPr>
        <p:spPr/>
        <p:txBody>
          <a:bodyPr/>
          <a:lstStyle/>
          <a:p>
            <a:r>
              <a:rPr lang="zh-CN" altLang="en-US" dirty="0"/>
              <a:t>定义很简单，图上两点间最短的距离</a:t>
            </a:r>
            <a:endParaRPr lang="en-US" altLang="zh-CN" dirty="0"/>
          </a:p>
          <a:p>
            <a:endParaRPr lang="en-US" altLang="zh-CN" dirty="0"/>
          </a:p>
          <a:p>
            <a:r>
              <a:rPr lang="zh-CN" altLang="en-US" dirty="0"/>
              <a:t>常用求解方法：</a:t>
            </a:r>
            <a:r>
              <a:rPr lang="en-US" altLang="zh-CN" dirty="0" err="1"/>
              <a:t>kruskal</a:t>
            </a:r>
            <a:r>
              <a:rPr lang="zh-CN" altLang="en-US" dirty="0"/>
              <a:t>，</a:t>
            </a:r>
            <a:r>
              <a:rPr lang="en-US" altLang="zh-CN" dirty="0"/>
              <a:t>SPFA</a:t>
            </a:r>
            <a:r>
              <a:rPr lang="zh-CN" altLang="en-US" dirty="0"/>
              <a:t>（会被卡），</a:t>
            </a:r>
            <a:r>
              <a:rPr lang="en-US" altLang="zh-CN" dirty="0" err="1"/>
              <a:t>floyd</a:t>
            </a:r>
            <a:r>
              <a:rPr lang="zh-CN" altLang="en-US" dirty="0"/>
              <a:t>，</a:t>
            </a:r>
            <a:r>
              <a:rPr lang="en-US" altLang="zh-CN" dirty="0"/>
              <a:t>bellman-ford</a:t>
            </a:r>
            <a:endParaRPr lang="zh-CN" altLang="en-US" dirty="0"/>
          </a:p>
        </p:txBody>
      </p:sp>
    </p:spTree>
    <p:extLst>
      <p:ext uri="{BB962C8B-B14F-4D97-AF65-F5344CB8AC3E}">
        <p14:creationId xmlns:p14="http://schemas.microsoft.com/office/powerpoint/2010/main" val="298511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AA822-FFC9-4F35-8B2E-6EFFA4DBF30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06AE36-A1C8-4D7C-A533-201ECDF6E2DA}"/>
              </a:ext>
            </a:extLst>
          </p:cNvPr>
          <p:cNvSpPr>
            <a:spLocks noGrp="1"/>
          </p:cNvSpPr>
          <p:nvPr>
            <p:ph idx="1"/>
          </p:nvPr>
        </p:nvSpPr>
        <p:spPr/>
        <p:txBody>
          <a:bodyPr/>
          <a:lstStyle/>
          <a:p>
            <a:r>
              <a:rPr lang="zh-CN" altLang="en-US" dirty="0"/>
              <a:t>最短路题目关键在于看出来是个最短路的题</a:t>
            </a:r>
            <a:endParaRPr lang="en-US" altLang="zh-CN" dirty="0"/>
          </a:p>
          <a:p>
            <a:r>
              <a:rPr lang="zh-CN" altLang="en-US" dirty="0"/>
              <a:t>当然有些题目也会涉及到边构建的技巧（如线段树建边，主席树建边等等）</a:t>
            </a:r>
          </a:p>
        </p:txBody>
      </p:sp>
    </p:spTree>
    <p:extLst>
      <p:ext uri="{BB962C8B-B14F-4D97-AF65-F5344CB8AC3E}">
        <p14:creationId xmlns:p14="http://schemas.microsoft.com/office/powerpoint/2010/main" val="130710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63213-95C9-48E4-8FB1-1118E0A31F9A}"/>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FEF454DF-5316-44BF-AF62-186C38BD8858}"/>
              </a:ext>
            </a:extLst>
          </p:cNvPr>
          <p:cNvSpPr>
            <a:spLocks noGrp="1"/>
          </p:cNvSpPr>
          <p:nvPr>
            <p:ph idx="1"/>
          </p:nvPr>
        </p:nvSpPr>
        <p:spPr/>
        <p:txBody>
          <a:bodyPr/>
          <a:lstStyle/>
          <a:p>
            <a:r>
              <a:rPr lang="zh-CN" altLang="en-US" dirty="0"/>
              <a:t>物流公司要把一批货物从码头</a:t>
            </a:r>
            <a:r>
              <a:rPr lang="en-US" altLang="zh-CN" dirty="0"/>
              <a:t>A</a:t>
            </a:r>
            <a:r>
              <a:rPr lang="zh-CN" altLang="en-US" dirty="0"/>
              <a:t>运到码头</a:t>
            </a:r>
            <a:r>
              <a:rPr lang="en-US" altLang="zh-CN" dirty="0"/>
              <a:t>B</a:t>
            </a:r>
            <a:r>
              <a:rPr lang="zh-CN" altLang="en-US" dirty="0"/>
              <a:t>。由于货物量比较大，需要</a:t>
            </a:r>
            <a:r>
              <a:rPr lang="en-US" altLang="zh-CN" dirty="0"/>
              <a:t>n</a:t>
            </a:r>
            <a:r>
              <a:rPr lang="zh-CN" altLang="en-US" dirty="0"/>
              <a:t>天才能运完。货物运输过程中一般要转停好几个码头。物流公司通常会设计一条固定的运输路线，以便对整个运输过程实施严格的管理和跟踪。由于各种因素的存在，有的时候某个码头会无法装卸货物。这时候就必须修改运输路线，让货物能够按时到达目的地。但是修改路线是一件十分麻烦的事情，会带来额外的成本</a:t>
            </a:r>
            <a:r>
              <a:rPr lang="en-US" altLang="zh-CN" dirty="0"/>
              <a:t>k</a:t>
            </a:r>
            <a:r>
              <a:rPr lang="zh-CN" altLang="en-US" dirty="0"/>
              <a:t>。因此物流公司希望能够订一个</a:t>
            </a:r>
            <a:r>
              <a:rPr lang="en-US" altLang="zh-CN" dirty="0"/>
              <a:t>n</a:t>
            </a:r>
            <a:r>
              <a:rPr lang="zh-CN" altLang="en-US" dirty="0"/>
              <a:t>天的运输计划，使得总成本尽可能地小。</a:t>
            </a:r>
            <a:endParaRPr lang="en-US" altLang="zh-CN" dirty="0"/>
          </a:p>
          <a:p>
            <a:r>
              <a:rPr lang="pt-BR" altLang="zh-CN" dirty="0"/>
              <a:t>n</a:t>
            </a:r>
            <a:r>
              <a:rPr lang="zh-CN" altLang="pt-BR" dirty="0"/>
              <a:t>（</a:t>
            </a:r>
            <a:r>
              <a:rPr lang="pt-BR" altLang="zh-CN" dirty="0"/>
              <a:t>1&lt;=n&lt;=100</a:t>
            </a:r>
            <a:r>
              <a:rPr lang="zh-CN" altLang="pt-BR" dirty="0"/>
              <a:t>）、</a:t>
            </a:r>
            <a:r>
              <a:rPr lang="zh-CN" altLang="en-US" dirty="0"/>
              <a:t>码头数</a:t>
            </a:r>
            <a:r>
              <a:rPr lang="pt-BR" altLang="zh-CN" dirty="0"/>
              <a:t>m</a:t>
            </a:r>
            <a:r>
              <a:rPr lang="zh-CN" altLang="pt-BR" dirty="0"/>
              <a:t>（</a:t>
            </a:r>
            <a:r>
              <a:rPr lang="pt-BR" altLang="zh-CN" dirty="0"/>
              <a:t>1&lt;=m&lt;=20</a:t>
            </a:r>
            <a:r>
              <a:rPr lang="zh-CN" altLang="pt-BR" dirty="0"/>
              <a:t>）</a:t>
            </a:r>
            <a:endParaRPr lang="zh-CN" altLang="en-US" dirty="0"/>
          </a:p>
        </p:txBody>
      </p:sp>
    </p:spTree>
    <p:extLst>
      <p:ext uri="{BB962C8B-B14F-4D97-AF65-F5344CB8AC3E}">
        <p14:creationId xmlns:p14="http://schemas.microsoft.com/office/powerpoint/2010/main" val="21488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9567B-1A4F-4A54-B927-2AE08A1B95EE}"/>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9F5F4EBF-4BE6-4397-A0AE-1131FD4A7B78}"/>
              </a:ext>
            </a:extLst>
          </p:cNvPr>
          <p:cNvSpPr>
            <a:spLocks noGrp="1"/>
          </p:cNvSpPr>
          <p:nvPr>
            <p:ph idx="1"/>
          </p:nvPr>
        </p:nvSpPr>
        <p:spPr/>
        <p:txBody>
          <a:bodyPr/>
          <a:lstStyle/>
          <a:p>
            <a:r>
              <a:rPr lang="zh-CN" altLang="en-US" dirty="0"/>
              <a:t>在比特镇一共有 </a:t>
            </a:r>
            <a:r>
              <a:rPr lang="en-US" altLang="zh-CN" dirty="0"/>
              <a:t>n </a:t>
            </a:r>
            <a:r>
              <a:rPr lang="zh-CN" altLang="en-US" dirty="0"/>
              <a:t>个街区，编号依次为 </a:t>
            </a:r>
            <a:r>
              <a:rPr lang="en-US" altLang="zh-CN" dirty="0"/>
              <a:t>1 </a:t>
            </a:r>
            <a:r>
              <a:rPr lang="zh-CN" altLang="en-US" dirty="0"/>
              <a:t>到 </a:t>
            </a:r>
            <a:r>
              <a:rPr lang="en-US" altLang="zh-CN" dirty="0"/>
              <a:t>n</a:t>
            </a:r>
            <a:r>
              <a:rPr lang="zh-CN" altLang="en-US" dirty="0"/>
              <a:t>，它们之间通过若干条单向道路连接。 比特镇的交通系统极具特色，除了 </a:t>
            </a:r>
            <a:r>
              <a:rPr lang="en-US" altLang="zh-CN" dirty="0"/>
              <a:t>m </a:t>
            </a:r>
            <a:r>
              <a:rPr lang="zh-CN" altLang="en-US" dirty="0"/>
              <a:t>条单向道路之外，每个街区还有一个编码 </a:t>
            </a:r>
            <a:r>
              <a:rPr lang="en-US" altLang="zh-CN" dirty="0" err="1"/>
              <a:t>vali</a:t>
            </a:r>
            <a:r>
              <a:rPr lang="zh-CN" altLang="en-US" dirty="0"/>
              <a:t>，不同街区可能 拥有相同的编码。如果 </a:t>
            </a:r>
            <a:r>
              <a:rPr lang="en-US" altLang="zh-CN" dirty="0" err="1"/>
              <a:t>vali</a:t>
            </a:r>
            <a:r>
              <a:rPr lang="en-US" altLang="zh-CN" dirty="0"/>
              <a:t> and </a:t>
            </a:r>
            <a:r>
              <a:rPr lang="en-US" altLang="zh-CN" dirty="0" err="1"/>
              <a:t>valj</a:t>
            </a:r>
            <a:r>
              <a:rPr lang="en-US" altLang="zh-CN" dirty="0"/>
              <a:t> = </a:t>
            </a:r>
            <a:r>
              <a:rPr lang="en-US" altLang="zh-CN" dirty="0" err="1"/>
              <a:t>valj</a:t>
            </a:r>
            <a:r>
              <a:rPr lang="zh-CN" altLang="en-US" dirty="0"/>
              <a:t>，即 </a:t>
            </a:r>
            <a:r>
              <a:rPr lang="en-US" altLang="zh-CN" dirty="0" err="1"/>
              <a:t>vali</a:t>
            </a:r>
            <a:r>
              <a:rPr lang="en-US" altLang="zh-CN" dirty="0"/>
              <a:t> </a:t>
            </a:r>
            <a:r>
              <a:rPr lang="zh-CN" altLang="en-US" dirty="0"/>
              <a:t>在二进制下与 </a:t>
            </a:r>
            <a:r>
              <a:rPr lang="en-US" altLang="zh-CN" dirty="0" err="1"/>
              <a:t>valj</a:t>
            </a:r>
            <a:r>
              <a:rPr lang="en-US" altLang="zh-CN" dirty="0"/>
              <a:t> </a:t>
            </a:r>
            <a:r>
              <a:rPr lang="zh-CN" altLang="en-US" dirty="0"/>
              <a:t>做与运算等于 </a:t>
            </a:r>
            <a:r>
              <a:rPr lang="en-US" altLang="zh-CN" dirty="0" err="1"/>
              <a:t>valj</a:t>
            </a:r>
            <a:r>
              <a:rPr lang="zh-CN" altLang="en-US" dirty="0"/>
              <a:t>，那么也会 存在一条额外的从 </a:t>
            </a:r>
            <a:r>
              <a:rPr lang="en-US" altLang="zh-CN" dirty="0" err="1"/>
              <a:t>i</a:t>
            </a:r>
            <a:r>
              <a:rPr lang="en-US" altLang="zh-CN" dirty="0"/>
              <a:t> </a:t>
            </a:r>
            <a:r>
              <a:rPr lang="zh-CN" altLang="en-US" dirty="0"/>
              <a:t>出发到 </a:t>
            </a:r>
            <a:r>
              <a:rPr lang="en-US" altLang="zh-CN" dirty="0"/>
              <a:t>j </a:t>
            </a:r>
            <a:r>
              <a:rPr lang="zh-CN" altLang="en-US" dirty="0"/>
              <a:t>的单向道路。 </a:t>
            </a:r>
            <a:r>
              <a:rPr lang="en-US" altLang="zh-CN" dirty="0" err="1"/>
              <a:t>Byteasar</a:t>
            </a:r>
            <a:r>
              <a:rPr lang="en-US" altLang="zh-CN" dirty="0"/>
              <a:t> </a:t>
            </a:r>
            <a:r>
              <a:rPr lang="zh-CN" altLang="en-US" dirty="0"/>
              <a:t>现在位于 </a:t>
            </a:r>
            <a:r>
              <a:rPr lang="en-US" altLang="zh-CN" dirty="0"/>
              <a:t>1 </a:t>
            </a:r>
            <a:r>
              <a:rPr lang="zh-CN" altLang="en-US" dirty="0"/>
              <a:t>号街区，他想知道通过这些道路到达每一个街区最少需要多少时间。因为比特 镇的交通十分发达，你可以认为通过每条道路都只需要 </a:t>
            </a:r>
            <a:r>
              <a:rPr lang="en-US" altLang="zh-CN" dirty="0"/>
              <a:t>1 </a:t>
            </a:r>
            <a:r>
              <a:rPr lang="zh-CN" altLang="en-US" dirty="0"/>
              <a:t>单位时间。</a:t>
            </a:r>
            <a:endParaRPr lang="en-US" altLang="zh-CN" dirty="0"/>
          </a:p>
          <a:p>
            <a:endParaRPr lang="en-US" altLang="zh-CN" dirty="0"/>
          </a:p>
          <a:p>
            <a:r>
              <a:rPr lang="en-US" altLang="zh-CN" dirty="0"/>
              <a:t>N&lt;=200000,val&lt;=2^20,m&lt;=300000</a:t>
            </a:r>
            <a:endParaRPr lang="zh-CN" altLang="en-US" dirty="0"/>
          </a:p>
        </p:txBody>
      </p:sp>
    </p:spTree>
    <p:extLst>
      <p:ext uri="{BB962C8B-B14F-4D97-AF65-F5344CB8AC3E}">
        <p14:creationId xmlns:p14="http://schemas.microsoft.com/office/powerpoint/2010/main" val="344058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508D7-EC13-455C-8016-80E2FC682C92}"/>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a16="http://schemas.microsoft.com/office/drawing/2014/main" id="{2AE23263-F42B-4C61-A4D6-248122743B77}"/>
              </a:ext>
            </a:extLst>
          </p:cNvPr>
          <p:cNvSpPr>
            <a:spLocks noGrp="1"/>
          </p:cNvSpPr>
          <p:nvPr>
            <p:ph idx="1"/>
          </p:nvPr>
        </p:nvSpPr>
        <p:spPr/>
        <p:txBody>
          <a:bodyPr>
            <a:normAutofit fontScale="77500" lnSpcReduction="20000"/>
          </a:bodyPr>
          <a:lstStyle/>
          <a:p>
            <a:r>
              <a:rPr lang="zh-CN" altLang="en-US" dirty="0"/>
              <a:t>印尼首都雅加达市有 </a:t>
            </a:r>
            <a:r>
              <a:rPr lang="en-US" altLang="zh-CN" dirty="0"/>
              <a:t>N </a:t>
            </a:r>
            <a:r>
              <a:rPr lang="zh-CN" altLang="en-US" dirty="0"/>
              <a:t>座摩天楼，它们排列成一条直线，我们从左到右依次将它们编号为 </a:t>
            </a:r>
            <a:r>
              <a:rPr lang="en-US" altLang="zh-CN" dirty="0"/>
              <a:t>0 </a:t>
            </a:r>
            <a:r>
              <a:rPr lang="zh-CN" altLang="en-US" dirty="0"/>
              <a:t>到 </a:t>
            </a:r>
            <a:r>
              <a:rPr lang="en-US" altLang="zh-CN" dirty="0"/>
              <a:t>N−1</a:t>
            </a:r>
            <a:r>
              <a:rPr lang="zh-CN" altLang="en-US" dirty="0"/>
              <a:t>。除了这 </a:t>
            </a:r>
            <a:r>
              <a:rPr lang="en-US" altLang="zh-CN" dirty="0"/>
              <a:t>N </a:t>
            </a:r>
            <a:r>
              <a:rPr lang="zh-CN" altLang="en-US" dirty="0"/>
              <a:t>座摩天楼外，雅加达市没有其他摩天楼。</a:t>
            </a:r>
          </a:p>
          <a:p>
            <a:r>
              <a:rPr lang="zh-CN" altLang="en-US" dirty="0"/>
              <a:t>有 </a:t>
            </a:r>
            <a:r>
              <a:rPr lang="en-US" altLang="zh-CN" dirty="0"/>
              <a:t>M </a:t>
            </a:r>
            <a:r>
              <a:rPr lang="zh-CN" altLang="en-US" dirty="0"/>
              <a:t>只叫做 “</a:t>
            </a:r>
            <a:r>
              <a:rPr lang="en-US" altLang="zh-CN" dirty="0"/>
              <a:t>doge” </a:t>
            </a:r>
            <a:r>
              <a:rPr lang="zh-CN" altLang="en-US" dirty="0"/>
              <a:t>的神秘生物在雅加达市居住，它们的编号依次是 </a:t>
            </a:r>
            <a:r>
              <a:rPr lang="en-US" altLang="zh-CN" dirty="0"/>
              <a:t>0 </a:t>
            </a:r>
            <a:r>
              <a:rPr lang="zh-CN" altLang="en-US" dirty="0"/>
              <a:t>到 </a:t>
            </a:r>
            <a:r>
              <a:rPr lang="en-US" altLang="zh-CN" dirty="0"/>
              <a:t>M−1</a:t>
            </a:r>
            <a:r>
              <a:rPr lang="zh-CN" altLang="en-US" dirty="0"/>
              <a:t>。编号为 </a:t>
            </a:r>
            <a:r>
              <a:rPr lang="en-US" altLang="zh-CN" dirty="0" err="1"/>
              <a:t>i</a:t>
            </a:r>
            <a:r>
              <a:rPr lang="en-US" altLang="zh-CN" dirty="0"/>
              <a:t> </a:t>
            </a:r>
            <a:r>
              <a:rPr lang="zh-CN" altLang="en-US" dirty="0"/>
              <a:t>的 </a:t>
            </a:r>
            <a:r>
              <a:rPr lang="en-US" altLang="zh-CN" dirty="0"/>
              <a:t>doge </a:t>
            </a:r>
            <a:r>
              <a:rPr lang="zh-CN" altLang="en-US" dirty="0"/>
              <a:t>最初居住于编号为 </a:t>
            </a:r>
            <a:r>
              <a:rPr lang="en-US" altLang="zh-CN" dirty="0"/>
              <a:t>Bi </a:t>
            </a:r>
            <a:r>
              <a:rPr lang="zh-CN" altLang="en-US" dirty="0"/>
              <a:t>的摩天楼。每只 </a:t>
            </a:r>
            <a:r>
              <a:rPr lang="en-US" altLang="zh-CN" dirty="0"/>
              <a:t>doge </a:t>
            </a:r>
            <a:r>
              <a:rPr lang="zh-CN" altLang="en-US" dirty="0"/>
              <a:t>都有一种神秘的力量，使它们能够在摩天楼之间跳跃，编号为 </a:t>
            </a:r>
            <a:r>
              <a:rPr lang="en-US" altLang="zh-CN" dirty="0" err="1"/>
              <a:t>i</a:t>
            </a:r>
            <a:r>
              <a:rPr lang="en-US" altLang="zh-CN" dirty="0"/>
              <a:t> </a:t>
            </a:r>
            <a:r>
              <a:rPr lang="zh-CN" altLang="en-US" dirty="0"/>
              <a:t>的 </a:t>
            </a:r>
            <a:r>
              <a:rPr lang="en-US" altLang="zh-CN" dirty="0"/>
              <a:t>doge </a:t>
            </a:r>
            <a:r>
              <a:rPr lang="zh-CN" altLang="en-US" dirty="0"/>
              <a:t>的跳跃能力为 </a:t>
            </a:r>
            <a:r>
              <a:rPr lang="en-US" altLang="zh-CN" dirty="0"/>
              <a:t>Pi </a:t>
            </a:r>
            <a:r>
              <a:rPr lang="zh-CN" altLang="en-US" dirty="0"/>
              <a:t>（</a:t>
            </a:r>
            <a:r>
              <a:rPr lang="en-US" altLang="zh-CN" dirty="0"/>
              <a:t>Pi&gt;0</a:t>
            </a:r>
            <a:r>
              <a:rPr lang="zh-CN" altLang="en-US" dirty="0"/>
              <a:t>）。</a:t>
            </a:r>
          </a:p>
          <a:p>
            <a:r>
              <a:rPr lang="zh-CN" altLang="en-US" dirty="0"/>
              <a:t>在一次跳跃中，位于摩天楼 </a:t>
            </a:r>
            <a:r>
              <a:rPr lang="en-US" altLang="zh-CN" dirty="0"/>
              <a:t>b </a:t>
            </a:r>
            <a:r>
              <a:rPr lang="zh-CN" altLang="en-US" dirty="0"/>
              <a:t>而跳跃能力为 </a:t>
            </a:r>
            <a:r>
              <a:rPr lang="en-US" altLang="zh-CN" dirty="0"/>
              <a:t>p </a:t>
            </a:r>
            <a:r>
              <a:rPr lang="zh-CN" altLang="en-US" dirty="0"/>
              <a:t>的 </a:t>
            </a:r>
            <a:r>
              <a:rPr lang="en-US" altLang="zh-CN" dirty="0"/>
              <a:t>doge </a:t>
            </a:r>
            <a:r>
              <a:rPr lang="zh-CN" altLang="en-US" dirty="0"/>
              <a:t>可以跳跃到编号为 </a:t>
            </a:r>
            <a:r>
              <a:rPr lang="en-US" altLang="zh-CN" dirty="0"/>
              <a:t>b−p </a:t>
            </a:r>
            <a:r>
              <a:rPr lang="zh-CN" altLang="en-US" dirty="0"/>
              <a:t>（如果 </a:t>
            </a:r>
            <a:r>
              <a:rPr lang="en-US" altLang="zh-CN" dirty="0"/>
              <a:t>0≤b−p&lt;N</a:t>
            </a:r>
            <a:r>
              <a:rPr lang="zh-CN" altLang="en-US" dirty="0"/>
              <a:t>）或 </a:t>
            </a:r>
            <a:r>
              <a:rPr lang="en-US" altLang="zh-CN" dirty="0" err="1"/>
              <a:t>b+p</a:t>
            </a:r>
            <a:r>
              <a:rPr lang="en-US" altLang="zh-CN" dirty="0"/>
              <a:t> </a:t>
            </a:r>
            <a:r>
              <a:rPr lang="zh-CN" altLang="en-US" dirty="0"/>
              <a:t>（如果 </a:t>
            </a:r>
            <a:r>
              <a:rPr lang="en-US" altLang="zh-CN" dirty="0"/>
              <a:t>0≤b+p&lt;N</a:t>
            </a:r>
            <a:r>
              <a:rPr lang="zh-CN" altLang="en-US" dirty="0"/>
              <a:t>）的摩天楼。</a:t>
            </a:r>
          </a:p>
          <a:p>
            <a:r>
              <a:rPr lang="zh-CN" altLang="en-US" dirty="0"/>
              <a:t>编号为 </a:t>
            </a:r>
            <a:r>
              <a:rPr lang="en-US" altLang="zh-CN" dirty="0"/>
              <a:t>0 </a:t>
            </a:r>
            <a:r>
              <a:rPr lang="zh-CN" altLang="en-US" dirty="0"/>
              <a:t>的 </a:t>
            </a:r>
            <a:r>
              <a:rPr lang="en-US" altLang="zh-CN" dirty="0"/>
              <a:t>doge </a:t>
            </a:r>
            <a:r>
              <a:rPr lang="zh-CN" altLang="en-US" dirty="0"/>
              <a:t>是所有 </a:t>
            </a:r>
            <a:r>
              <a:rPr lang="en-US" altLang="zh-CN" dirty="0"/>
              <a:t>doge </a:t>
            </a:r>
            <a:r>
              <a:rPr lang="zh-CN" altLang="en-US" dirty="0"/>
              <a:t>的首领，它有一条紧急的消息要尽快传送给编 号为 </a:t>
            </a:r>
            <a:r>
              <a:rPr lang="en-US" altLang="zh-CN" dirty="0"/>
              <a:t>1 </a:t>
            </a:r>
            <a:r>
              <a:rPr lang="zh-CN" altLang="en-US" dirty="0"/>
              <a:t>的 </a:t>
            </a:r>
            <a:r>
              <a:rPr lang="en-US" altLang="zh-CN" dirty="0"/>
              <a:t>doge</a:t>
            </a:r>
            <a:r>
              <a:rPr lang="zh-CN" altLang="en-US" dirty="0"/>
              <a:t>。任何一个收到消息的 </a:t>
            </a:r>
            <a:r>
              <a:rPr lang="en-US" altLang="zh-CN" dirty="0"/>
              <a:t>doge </a:t>
            </a:r>
            <a:r>
              <a:rPr lang="zh-CN" altLang="en-US" dirty="0"/>
              <a:t>有以下两个选择</a:t>
            </a:r>
            <a:r>
              <a:rPr lang="en-US" altLang="zh-CN" dirty="0"/>
              <a:t>:</a:t>
            </a:r>
          </a:p>
          <a:p>
            <a:r>
              <a:rPr lang="zh-CN" altLang="en-US" dirty="0"/>
              <a:t>跳跃到其他摩天楼上；</a:t>
            </a:r>
          </a:p>
          <a:p>
            <a:r>
              <a:rPr lang="zh-CN" altLang="en-US" dirty="0"/>
              <a:t>将消息传递给它当前所在的摩天楼上的其他 </a:t>
            </a:r>
            <a:r>
              <a:rPr lang="en-US" altLang="zh-CN" dirty="0"/>
              <a:t>doge</a:t>
            </a:r>
            <a:r>
              <a:rPr lang="zh-CN" altLang="en-US" dirty="0"/>
              <a:t>。</a:t>
            </a:r>
          </a:p>
          <a:p>
            <a:r>
              <a:rPr lang="zh-CN" altLang="en-US" dirty="0"/>
              <a:t>请帮助 </a:t>
            </a:r>
            <a:r>
              <a:rPr lang="en-US" altLang="zh-CN" dirty="0"/>
              <a:t>doge </a:t>
            </a:r>
            <a:r>
              <a:rPr lang="zh-CN" altLang="en-US" dirty="0"/>
              <a:t>们计算将消息从 </a:t>
            </a:r>
            <a:r>
              <a:rPr lang="en-US" altLang="zh-CN" dirty="0"/>
              <a:t>0 </a:t>
            </a:r>
            <a:r>
              <a:rPr lang="zh-CN" altLang="en-US" dirty="0"/>
              <a:t>号 </a:t>
            </a:r>
            <a:r>
              <a:rPr lang="en-US" altLang="zh-CN" dirty="0"/>
              <a:t>doge </a:t>
            </a:r>
            <a:r>
              <a:rPr lang="zh-CN" altLang="en-US" dirty="0"/>
              <a:t>传递到 </a:t>
            </a:r>
            <a:r>
              <a:rPr lang="en-US" altLang="zh-CN" dirty="0"/>
              <a:t>1 </a:t>
            </a:r>
            <a:r>
              <a:rPr lang="zh-CN" altLang="en-US" dirty="0"/>
              <a:t>号 </a:t>
            </a:r>
            <a:r>
              <a:rPr lang="en-US" altLang="zh-CN" dirty="0"/>
              <a:t>doge </a:t>
            </a:r>
            <a:r>
              <a:rPr lang="zh-CN" altLang="en-US" dirty="0"/>
              <a:t>所需要的最少总跳跃步数，或者告诉它们消息永远不可能传递到 </a:t>
            </a:r>
            <a:r>
              <a:rPr lang="en-US" altLang="zh-CN" dirty="0"/>
              <a:t>1 </a:t>
            </a:r>
            <a:r>
              <a:rPr lang="zh-CN" altLang="en-US" dirty="0"/>
              <a:t>号 </a:t>
            </a:r>
            <a:r>
              <a:rPr lang="en-US" altLang="zh-CN" dirty="0"/>
              <a:t>doge</a:t>
            </a:r>
            <a:r>
              <a:rPr lang="zh-CN" altLang="en-US" dirty="0"/>
              <a:t>。</a:t>
            </a:r>
            <a:endParaRPr lang="en-US" altLang="zh-CN" dirty="0"/>
          </a:p>
          <a:p>
            <a:r>
              <a:rPr lang="en-US" altLang="zh-CN" dirty="0" err="1"/>
              <a:t>N,M,Pi</a:t>
            </a:r>
            <a:r>
              <a:rPr lang="en-US" altLang="zh-CN" dirty="0"/>
              <a:t>&lt;=30000</a:t>
            </a:r>
            <a:endParaRPr lang="zh-CN" altLang="en-US" dirty="0"/>
          </a:p>
          <a:p>
            <a:endParaRPr lang="zh-CN" altLang="en-US" dirty="0"/>
          </a:p>
        </p:txBody>
      </p:sp>
    </p:spTree>
    <p:extLst>
      <p:ext uri="{BB962C8B-B14F-4D97-AF65-F5344CB8AC3E}">
        <p14:creationId xmlns:p14="http://schemas.microsoft.com/office/powerpoint/2010/main" val="296363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9C1E0-13A2-48A1-980B-6B7758F6BE37}"/>
              </a:ext>
            </a:extLst>
          </p:cNvPr>
          <p:cNvSpPr>
            <a:spLocks noGrp="1"/>
          </p:cNvSpPr>
          <p:nvPr>
            <p:ph type="title"/>
          </p:nvPr>
        </p:nvSpPr>
        <p:spPr/>
        <p:txBody>
          <a:bodyPr/>
          <a:lstStyle/>
          <a:p>
            <a:r>
              <a:rPr lang="zh-CN" altLang="en-US" dirty="0"/>
              <a:t>例题四</a:t>
            </a:r>
          </a:p>
        </p:txBody>
      </p:sp>
      <p:sp>
        <p:nvSpPr>
          <p:cNvPr id="3" name="内容占位符 2">
            <a:extLst>
              <a:ext uri="{FF2B5EF4-FFF2-40B4-BE49-F238E27FC236}">
                <a16:creationId xmlns:a16="http://schemas.microsoft.com/office/drawing/2014/main" id="{0DB7A766-9370-46A4-A46E-9983C5634FD7}"/>
              </a:ext>
            </a:extLst>
          </p:cNvPr>
          <p:cNvSpPr>
            <a:spLocks noGrp="1"/>
          </p:cNvSpPr>
          <p:nvPr>
            <p:ph idx="1"/>
          </p:nvPr>
        </p:nvSpPr>
        <p:spPr/>
        <p:txBody>
          <a:bodyPr/>
          <a:lstStyle/>
          <a:p>
            <a:r>
              <a:rPr lang="zh-CN" altLang="en-US" dirty="0"/>
              <a:t>墨墨突然对等式很感兴趣，他正在研究</a:t>
            </a:r>
            <a:r>
              <a:rPr lang="en-US" altLang="zh-CN" dirty="0"/>
              <a:t>a1x1+a2x2+…+</a:t>
            </a:r>
            <a:r>
              <a:rPr lang="en-US" altLang="zh-CN" dirty="0" err="1"/>
              <a:t>anxn</a:t>
            </a:r>
            <a:r>
              <a:rPr lang="en-US" altLang="zh-CN" dirty="0"/>
              <a:t>=B</a:t>
            </a:r>
            <a:r>
              <a:rPr lang="zh-CN" altLang="en-US" dirty="0"/>
              <a:t>存在非负整数解的条件，他要求你编写一个程序，给定</a:t>
            </a:r>
            <a:r>
              <a:rPr lang="en-US" altLang="zh-CN" dirty="0"/>
              <a:t>N</a:t>
            </a:r>
            <a:r>
              <a:rPr lang="zh-CN" altLang="en-US" dirty="0"/>
              <a:t>、</a:t>
            </a:r>
            <a:r>
              <a:rPr lang="en-US" altLang="zh-CN" dirty="0"/>
              <a:t>{an}</a:t>
            </a:r>
            <a:r>
              <a:rPr lang="zh-CN" altLang="en-US" dirty="0"/>
              <a:t>、以及</a:t>
            </a:r>
            <a:r>
              <a:rPr lang="en-US" altLang="zh-CN" dirty="0"/>
              <a:t>B</a:t>
            </a:r>
            <a:r>
              <a:rPr lang="zh-CN" altLang="en-US" dirty="0"/>
              <a:t>的取值范围，求出有多少</a:t>
            </a:r>
            <a:r>
              <a:rPr lang="en-US" altLang="zh-CN" dirty="0"/>
              <a:t>B</a:t>
            </a:r>
            <a:r>
              <a:rPr lang="zh-CN" altLang="en-US" dirty="0"/>
              <a:t>可以使等式存在非负整数解。</a:t>
            </a:r>
            <a:endParaRPr lang="en-US" altLang="zh-CN" dirty="0"/>
          </a:p>
          <a:p>
            <a:endParaRPr lang="en-US" altLang="zh-CN" dirty="0"/>
          </a:p>
          <a:p>
            <a:r>
              <a:rPr lang="en-US" altLang="zh-CN" dirty="0"/>
              <a:t>N≤12</a:t>
            </a:r>
            <a:r>
              <a:rPr lang="zh-CN" altLang="en-US" dirty="0"/>
              <a:t>，</a:t>
            </a:r>
            <a:r>
              <a:rPr lang="en-US" altLang="zh-CN" dirty="0"/>
              <a:t>0≤ai≤5*10^5</a:t>
            </a:r>
            <a:r>
              <a:rPr lang="zh-CN" altLang="en-US" dirty="0"/>
              <a:t>，</a:t>
            </a:r>
            <a:r>
              <a:rPr lang="en-US" altLang="zh-CN" dirty="0"/>
              <a:t>1≤BMin≤BMax≤10^12</a:t>
            </a:r>
            <a:endParaRPr lang="zh-CN" altLang="en-US" dirty="0"/>
          </a:p>
        </p:txBody>
      </p:sp>
    </p:spTree>
    <p:extLst>
      <p:ext uri="{BB962C8B-B14F-4D97-AF65-F5344CB8AC3E}">
        <p14:creationId xmlns:p14="http://schemas.microsoft.com/office/powerpoint/2010/main" val="76321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83FC0-8524-4AD9-A434-B2C842AD4144}"/>
              </a:ext>
            </a:extLst>
          </p:cNvPr>
          <p:cNvSpPr>
            <a:spLocks noGrp="1"/>
          </p:cNvSpPr>
          <p:nvPr>
            <p:ph type="title"/>
          </p:nvPr>
        </p:nvSpPr>
        <p:spPr/>
        <p:txBody>
          <a:bodyPr/>
          <a:lstStyle/>
          <a:p>
            <a:r>
              <a:rPr lang="zh-CN" altLang="en-US" dirty="0"/>
              <a:t>前置：并查集</a:t>
            </a:r>
          </a:p>
        </p:txBody>
      </p:sp>
      <p:sp>
        <p:nvSpPr>
          <p:cNvPr id="3" name="内容占位符 2">
            <a:extLst>
              <a:ext uri="{FF2B5EF4-FFF2-40B4-BE49-F238E27FC236}">
                <a16:creationId xmlns:a16="http://schemas.microsoft.com/office/drawing/2014/main" id="{9AB071A6-5AF5-4A66-A67A-506040E2344A}"/>
              </a:ext>
            </a:extLst>
          </p:cNvPr>
          <p:cNvSpPr>
            <a:spLocks noGrp="1"/>
          </p:cNvSpPr>
          <p:nvPr>
            <p:ph idx="1"/>
          </p:nvPr>
        </p:nvSpPr>
        <p:spPr/>
        <p:txBody>
          <a:bodyPr>
            <a:normAutofit lnSpcReduction="10000"/>
          </a:bodyPr>
          <a:lstStyle/>
          <a:p>
            <a:r>
              <a:rPr lang="zh-CN" altLang="en-US" dirty="0"/>
              <a:t>并查集可以支持快速合并和查询所属集合的操作</a:t>
            </a:r>
            <a:endParaRPr lang="en-US" altLang="zh-CN" dirty="0"/>
          </a:p>
          <a:p>
            <a:endParaRPr lang="en-US" altLang="zh-CN" dirty="0"/>
          </a:p>
          <a:p>
            <a:r>
              <a:rPr lang="zh-CN" altLang="en-US" dirty="0"/>
              <a:t>实现：合并时将两个集合的代表元素的其中一个指向另一个即可，查询时直接从当前元素不停向代表元素跳就可以了</a:t>
            </a:r>
            <a:endParaRPr lang="en-US" altLang="zh-CN" dirty="0"/>
          </a:p>
          <a:p>
            <a:r>
              <a:rPr lang="zh-CN" altLang="en-US" dirty="0"/>
              <a:t>代码： 合并</a:t>
            </a:r>
            <a:r>
              <a:rPr lang="en-US" altLang="zh-CN" dirty="0"/>
              <a:t>x</a:t>
            </a:r>
            <a:r>
              <a:rPr lang="zh-CN" altLang="en-US" dirty="0"/>
              <a:t>和</a:t>
            </a:r>
            <a:r>
              <a:rPr lang="en-US" altLang="zh-CN" dirty="0"/>
              <a:t>y </a:t>
            </a:r>
            <a:r>
              <a:rPr lang="zh-CN" altLang="en-US" dirty="0"/>
              <a:t>： </a:t>
            </a:r>
            <a:r>
              <a:rPr lang="en-US" altLang="zh-CN" dirty="0"/>
              <a:t>go[x]=y;</a:t>
            </a:r>
          </a:p>
          <a:p>
            <a:pPr marL="0" indent="0">
              <a:buNone/>
            </a:pPr>
            <a:r>
              <a:rPr lang="en-US" altLang="zh-CN" dirty="0"/>
              <a:t>	     </a:t>
            </a:r>
            <a:r>
              <a:rPr lang="zh-CN" altLang="en-US" dirty="0"/>
              <a:t>查询</a:t>
            </a:r>
            <a:r>
              <a:rPr lang="en-US" altLang="zh-CN" dirty="0"/>
              <a:t>x</a:t>
            </a:r>
            <a:r>
              <a:rPr lang="zh-CN" altLang="en-US" dirty="0"/>
              <a:t>所属集合 </a:t>
            </a:r>
            <a:r>
              <a:rPr lang="en-US" altLang="zh-CN" dirty="0"/>
              <a:t>: while(go[x]!=x) x=go[x];</a:t>
            </a:r>
          </a:p>
          <a:p>
            <a:endParaRPr lang="en-US" altLang="zh-CN" dirty="0"/>
          </a:p>
          <a:p>
            <a:endParaRPr lang="en-US" altLang="zh-CN" dirty="0"/>
          </a:p>
          <a:p>
            <a:r>
              <a:rPr lang="zh-CN" altLang="en-US" dirty="0"/>
              <a:t>但是这样的话极端数据可以被卡到</a:t>
            </a:r>
            <a:r>
              <a:rPr lang="en-US" altLang="zh-CN" dirty="0"/>
              <a:t>O</a:t>
            </a:r>
            <a:r>
              <a:rPr lang="zh-CN" altLang="en-US" dirty="0"/>
              <a:t>（</a:t>
            </a:r>
            <a:r>
              <a:rPr lang="en-US" altLang="zh-CN" dirty="0"/>
              <a:t>n</a:t>
            </a:r>
            <a:r>
              <a:rPr lang="zh-CN" altLang="en-US" dirty="0"/>
              <a:t>）！</a:t>
            </a:r>
            <a:endParaRPr lang="en-US" altLang="zh-CN" dirty="0"/>
          </a:p>
        </p:txBody>
      </p:sp>
    </p:spTree>
    <p:extLst>
      <p:ext uri="{BB962C8B-B14F-4D97-AF65-F5344CB8AC3E}">
        <p14:creationId xmlns:p14="http://schemas.microsoft.com/office/powerpoint/2010/main" val="300030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7ED68-C137-4C78-9AAF-CED175C8A6B7}"/>
              </a:ext>
            </a:extLst>
          </p:cNvPr>
          <p:cNvSpPr>
            <a:spLocks noGrp="1"/>
          </p:cNvSpPr>
          <p:nvPr>
            <p:ph type="title"/>
          </p:nvPr>
        </p:nvSpPr>
        <p:spPr/>
        <p:txBody>
          <a:bodyPr/>
          <a:lstStyle/>
          <a:p>
            <a:r>
              <a:rPr lang="zh-CN" altLang="en-US" dirty="0"/>
              <a:t>并查集优化</a:t>
            </a:r>
          </a:p>
        </p:txBody>
      </p:sp>
      <p:sp>
        <p:nvSpPr>
          <p:cNvPr id="3" name="内容占位符 2">
            <a:extLst>
              <a:ext uri="{FF2B5EF4-FFF2-40B4-BE49-F238E27FC236}">
                <a16:creationId xmlns:a16="http://schemas.microsoft.com/office/drawing/2014/main" id="{AB11A623-864D-4E44-9B96-C6890820DBC1}"/>
              </a:ext>
            </a:extLst>
          </p:cNvPr>
          <p:cNvSpPr>
            <a:spLocks noGrp="1"/>
          </p:cNvSpPr>
          <p:nvPr>
            <p:ph idx="1"/>
          </p:nvPr>
        </p:nvSpPr>
        <p:spPr/>
        <p:txBody>
          <a:bodyPr>
            <a:normAutofit lnSpcReduction="10000"/>
          </a:bodyPr>
          <a:lstStyle/>
          <a:p>
            <a:r>
              <a:rPr lang="zh-CN" altLang="en-US" dirty="0"/>
              <a:t>路径压缩 ： 我们原本的并查集相当于一棵树，我们只需要在询问的时候将所有经过的节点直接指向当前的根就可以显著减少运行时间了。</a:t>
            </a:r>
            <a:endParaRPr lang="en-US" altLang="zh-CN" dirty="0"/>
          </a:p>
          <a:p>
            <a:r>
              <a:rPr lang="zh-CN" altLang="en-US" dirty="0"/>
              <a:t>均摊复杂度</a:t>
            </a:r>
            <a:r>
              <a:rPr lang="en-US" altLang="zh-CN" dirty="0"/>
              <a:t>O(1)</a:t>
            </a:r>
          </a:p>
          <a:p>
            <a:endParaRPr lang="en-US" altLang="zh-CN" dirty="0"/>
          </a:p>
          <a:p>
            <a:r>
              <a:rPr lang="zh-CN" altLang="en-US" dirty="0"/>
              <a:t>启发式合并：记录并查集每个点走到根的最长距离（即并查集的树高），合并时将树高更小的向树高更高的合并。</a:t>
            </a:r>
            <a:endParaRPr lang="en-US" altLang="zh-CN" dirty="0"/>
          </a:p>
          <a:p>
            <a:r>
              <a:rPr lang="zh-CN" altLang="en-US" dirty="0"/>
              <a:t>复杂度</a:t>
            </a:r>
            <a:r>
              <a:rPr lang="en-US" altLang="zh-CN" dirty="0"/>
              <a:t>O(</a:t>
            </a:r>
            <a:r>
              <a:rPr lang="en-US" altLang="zh-CN" dirty="0" err="1"/>
              <a:t>logn</a:t>
            </a:r>
            <a:r>
              <a:rPr lang="en-US" altLang="zh-CN" dirty="0"/>
              <a:t>)</a:t>
            </a:r>
          </a:p>
          <a:p>
            <a:endParaRPr lang="en-US" altLang="zh-CN" dirty="0"/>
          </a:p>
          <a:p>
            <a:r>
              <a:rPr lang="zh-CN" altLang="en-US" dirty="0"/>
              <a:t>当然你也可以两种方法合起来用。</a:t>
            </a:r>
            <a:endParaRPr lang="en-US" altLang="zh-CN" dirty="0"/>
          </a:p>
          <a:p>
            <a:endParaRPr lang="zh-CN" altLang="en-US" dirty="0"/>
          </a:p>
        </p:txBody>
      </p:sp>
    </p:spTree>
    <p:extLst>
      <p:ext uri="{BB962C8B-B14F-4D97-AF65-F5344CB8AC3E}">
        <p14:creationId xmlns:p14="http://schemas.microsoft.com/office/powerpoint/2010/main" val="15028804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1222</Words>
  <Application>Microsoft Office PowerPoint</Application>
  <PresentationFormat>宽屏</PresentationFormat>
  <Paragraphs>66</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图论</vt:lpstr>
      <vt:lpstr>最短路</vt:lpstr>
      <vt:lpstr>PowerPoint 演示文稿</vt:lpstr>
      <vt:lpstr>例题一</vt:lpstr>
      <vt:lpstr>例题二</vt:lpstr>
      <vt:lpstr>例题三</vt:lpstr>
      <vt:lpstr>例题四</vt:lpstr>
      <vt:lpstr>前置：并查集</vt:lpstr>
      <vt:lpstr>并查集优化</vt:lpstr>
      <vt:lpstr>例题一</vt:lpstr>
      <vt:lpstr>最小生成树</vt:lpstr>
      <vt:lpstr>例题一</vt:lpstr>
      <vt:lpstr>例题一加强</vt:lpstr>
      <vt:lpstr>例题二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梁 宇航</dc:creator>
  <cp:lastModifiedBy>梁 宇航</cp:lastModifiedBy>
  <cp:revision>9</cp:revision>
  <dcterms:created xsi:type="dcterms:W3CDTF">2018-07-10T06:06:47Z</dcterms:created>
  <dcterms:modified xsi:type="dcterms:W3CDTF">2018-07-10T07:34:08Z</dcterms:modified>
</cp:coreProperties>
</file>