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4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8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63191-C3DF-4AFF-A280-ACF2ABA38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6A549F-A073-44D4-AA5E-E69DDF11B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3AE48B-9B0C-44AA-AADE-10A6D441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52B7-37FF-4852-A9DC-F40AFE4CF051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CB997-7DBA-434F-B67D-543255D2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879CB-A714-4FD7-9C01-E2EB10DB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7D9F-9D01-4E00-85ED-17BD7B572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74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E588F-8E3F-41BE-8DAD-A3A86E693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E8E3F9-6DC4-4994-94F9-7BA0A641D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C9F88-3FC9-4760-BBC5-2083CE94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52B7-37FF-4852-A9DC-F40AFE4CF051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E3C91-7225-43B7-A33D-4E5070F7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8C9C84-33C8-4D82-AFCA-4207C373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7D9F-9D01-4E00-85ED-17BD7B572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49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F3E35D-D802-4AB5-81FB-662F9CCCA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0E7C79-B0F0-4B0E-80A1-7DB8E519B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8ED65-3006-4162-BD99-11BD5037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52B7-37FF-4852-A9DC-F40AFE4CF051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65AFE-29C5-4193-AC88-1EF0F930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1F19CD-FBE6-42A0-AD37-04876F88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7D9F-9D01-4E00-85ED-17BD7B572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80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F7CA5-7C62-441D-B294-9A763025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3279D-189D-41F2-8D39-DBB264304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12F0D4-EEE3-4414-AECB-93A634F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52B7-37FF-4852-A9DC-F40AFE4CF051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09720A-D1D7-4536-AD57-0CBC5069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85C62D-CEBA-4D47-943A-8A78F592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7D9F-9D01-4E00-85ED-17BD7B572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55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AA608-7D3B-46D4-A0EB-FC9B1810F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C78023-F2AD-4750-91FE-921C2A0E7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E1A43-C1E5-4E9E-B028-C4AFC609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52B7-37FF-4852-A9DC-F40AFE4CF051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8F1905-FD18-4765-B164-C981D19B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C8AD8-3B86-48EC-93D7-A97EA7DF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7D9F-9D01-4E00-85ED-17BD7B572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37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C57DD-E6E0-4EDC-AA67-FF87F31D9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44D6A1-F939-41F6-83EF-E708E1373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CAD520-0FEC-43FC-B86D-FC1536647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15F31A-7D56-46D6-A362-F13D578A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52B7-37FF-4852-A9DC-F40AFE4CF051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235D55-E552-4D64-8B9A-C1861B40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386BF9-EE4F-43A6-A099-251AF963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7D9F-9D01-4E00-85ED-17BD7B572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30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27575-A5C9-48DE-93F7-8DDFF66C4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5F53DD-FDD6-425B-8FD3-DBFAB89BE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FA4E1C-956E-4987-9923-4186B4B43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A4598D-0A3E-47AD-A5BF-C9033F40A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642434-2577-43BD-9F05-544B27C13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5F3F8E-7D14-467D-9666-229097B37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52B7-37FF-4852-A9DC-F40AFE4CF051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F4154A-2F7E-4B24-B92B-F77229D3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85184B-F3A1-4263-AA20-38BE32A9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7D9F-9D01-4E00-85ED-17BD7B572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47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2EB1C-82B2-4F88-A1DC-AED5BB08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C85CDF-A1D6-42E4-944C-4F91199A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52B7-37FF-4852-A9DC-F40AFE4CF051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B0AE93-5661-4C0E-A89D-A00E576E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3CD736-3C2B-430C-AC18-DD272FAB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7D9F-9D01-4E00-85ED-17BD7B572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58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BB820E-12AC-4F5A-94B2-CD23E2E5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52B7-37FF-4852-A9DC-F40AFE4CF051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1ECA21-B235-4570-B78E-010D309D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C30770-68DE-4D1F-929C-425D7E1B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7D9F-9D01-4E00-85ED-17BD7B572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00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47B96-178B-4B90-A803-E8A618A9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931DE9-CB13-4E33-8FDF-F9422784F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AC75E6-4FE4-45D4-A230-39779C7DF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50C307-9680-464F-A65E-E70D5007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52B7-37FF-4852-A9DC-F40AFE4CF051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8BEE95-4B45-489C-8F14-EF1EE9F5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853536-2D13-419B-B9A9-167B6F61D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7D9F-9D01-4E00-85ED-17BD7B572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14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4F985-E23E-45A3-8D22-7F810F93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2C9AAD-DAEE-4E8D-A0AA-289335B1C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AFD696-B211-431A-91D1-983A3755B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813A46-C70E-4259-B322-C333DC36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52B7-37FF-4852-A9DC-F40AFE4CF051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54FC45-9C91-4A09-BF8D-426255EF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4653A5-D718-45BD-B9A7-0A01C587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7D9F-9D01-4E00-85ED-17BD7B572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42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FFCAEA-A6CD-4F38-977A-11DCA237B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785135-868E-406B-B1AF-552B4583D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5D763-2ADB-472B-A128-BC108F14B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452B7-37FF-4852-A9DC-F40AFE4CF051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287CEE-472F-4E95-9E1F-9A65C7334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90CB7-4B45-4F19-9527-980E9BF9D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57D9F-9D01-4E00-85ED-17BD7B572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71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77B63-0ACA-4D6D-8D4C-B437B46F6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基础数论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66D297-AF9A-46E7-8C95-A61B924F8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361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1D737-B65D-4F75-8522-784276A5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5962C6-CDC2-471D-B51F-E24BC0856C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若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互质，则有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ES" altLang="zh-CN" dirty="0"/>
              </a:p>
              <a:p>
                <a:r>
                  <a:rPr lang="zh-CN" altLang="en-US" dirty="0"/>
                  <a:t>费马小定理是欧拉定理在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是质数时的特例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证明和费马小定理类似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常用的推导形式：若 </a:t>
                </a:r>
                <a:r>
                  <a:rPr lang="en-US" altLang="zh-CN" dirty="0" err="1"/>
                  <a:t>x^y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与 </a:t>
                </a:r>
                <a:r>
                  <a:rPr lang="en-US" altLang="zh-CN" dirty="0"/>
                  <a:t>p </a:t>
                </a:r>
                <a:r>
                  <a:rPr lang="zh-CN" altLang="en-US" dirty="0"/>
                  <a:t>互质，则 </a:t>
                </a:r>
                <a:r>
                  <a:rPr lang="en-US" altLang="zh-CN" dirty="0" err="1"/>
                  <a:t>x^y</a:t>
                </a:r>
                <a:r>
                  <a:rPr lang="en-US" altLang="zh-CN" dirty="0"/>
                  <a:t> mod p=x^(y mod phi(p)) mod p.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5962C6-CDC2-471D-B51F-E24BC0856C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5657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13624-6465-40AE-9BC8-3981CEBE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欧几里得算法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CAE50B-0277-4261-9582-2E2C7893C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 = 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 mod a)</a:t>
            </a:r>
          </a:p>
          <a:p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 = r,</a:t>
            </a:r>
            <a:r>
              <a:rPr lang="zh-CN" altLang="en-US" dirty="0"/>
              <a:t>则</a:t>
            </a:r>
            <a:r>
              <a:rPr lang="en-US" altLang="zh-CN" dirty="0"/>
              <a:t>a = </a:t>
            </a:r>
            <a:r>
              <a:rPr lang="en-US" altLang="zh-CN" dirty="0" err="1"/>
              <a:t>a’r,b</a:t>
            </a:r>
            <a:r>
              <a:rPr lang="en-US" altLang="zh-CN" dirty="0"/>
              <a:t>=</a:t>
            </a:r>
            <a:r>
              <a:rPr lang="en-US" altLang="zh-CN" dirty="0" err="1"/>
              <a:t>b’r</a:t>
            </a:r>
            <a:r>
              <a:rPr lang="zh-CN" altLang="en-US" dirty="0"/>
              <a:t>且</a:t>
            </a:r>
            <a:r>
              <a:rPr lang="en-US" altLang="zh-CN" dirty="0" err="1"/>
              <a:t>a’,b</a:t>
            </a:r>
            <a:r>
              <a:rPr lang="en-US" altLang="zh-CN" dirty="0"/>
              <a:t>’</a:t>
            </a:r>
            <a:r>
              <a:rPr lang="zh-CN" altLang="en-US" dirty="0"/>
              <a:t>互质。</a:t>
            </a:r>
            <a:endParaRPr lang="en-US" altLang="zh-CN" dirty="0"/>
          </a:p>
          <a:p>
            <a:r>
              <a:rPr lang="zh-CN" altLang="en-US" dirty="0"/>
              <a:t>那么</a:t>
            </a:r>
            <a:r>
              <a:rPr lang="en-US" altLang="zh-CN" dirty="0"/>
              <a:t>b mod a = </a:t>
            </a:r>
            <a:r>
              <a:rPr lang="en-US" altLang="zh-CN" dirty="0" err="1"/>
              <a:t>b’r</a:t>
            </a:r>
            <a:r>
              <a:rPr lang="en-US" altLang="zh-CN" dirty="0"/>
              <a:t> mod </a:t>
            </a:r>
            <a:r>
              <a:rPr lang="en-US" altLang="zh-CN" dirty="0" err="1"/>
              <a:t>a’r</a:t>
            </a:r>
            <a:r>
              <a:rPr lang="en-US" altLang="zh-CN" dirty="0"/>
              <a:t> = r (b’ mod a’) , </a:t>
            </a:r>
            <a:r>
              <a:rPr lang="zh-CN" altLang="en-US" dirty="0"/>
              <a:t>即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 mod a)</a:t>
            </a:r>
            <a:r>
              <a:rPr lang="zh-CN" altLang="en-US" dirty="0"/>
              <a:t>也为</a:t>
            </a:r>
            <a:r>
              <a:rPr lang="en-US" altLang="zh-CN" dirty="0"/>
              <a:t>r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061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B0A51-4FBB-4258-9051-E83BDB83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扩展欧几里得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39EBAE-52FB-41F7-BA9D-546B7AF8B3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我们现在需要求解这么一类问题</a:t>
                </a:r>
                <a:endParaRPr lang="en-US" altLang="zh-CN" dirty="0"/>
              </a:p>
              <a:p>
                <a:r>
                  <a:rPr lang="en-US" altLang="zh-CN" dirty="0"/>
                  <a:t>ax + by = </a:t>
                </a:r>
                <a:r>
                  <a:rPr lang="en-US" altLang="zh-CN" dirty="0" err="1"/>
                  <a:t>gcd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a,b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的解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这样考虑：</a:t>
                </a:r>
                <a:endParaRPr lang="en-US" altLang="zh-CN" dirty="0"/>
              </a:p>
              <a:p>
                <a:r>
                  <a:rPr lang="en-US" altLang="zh-CN" dirty="0"/>
                  <a:t>ax +by = </a:t>
                </a:r>
                <a:r>
                  <a:rPr lang="en-US" altLang="zh-CN" dirty="0" err="1"/>
                  <a:t>gcd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a,b</a:t>
                </a:r>
                <a:r>
                  <a:rPr lang="en-US" altLang="zh-CN" dirty="0"/>
                  <a:t>) = </a:t>
                </a:r>
                <a:r>
                  <a:rPr lang="en-US" altLang="zh-CN" dirty="0" err="1"/>
                  <a:t>gcd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a,b</a:t>
                </a:r>
                <a:r>
                  <a:rPr lang="en-US" altLang="zh-CN" dirty="0"/>
                  <a:t> mod a) = ax’ + (b mod a)y’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=ax’+(b-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)y’ = a(x’-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y’) + by’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然后我们发现 </a:t>
                </a:r>
                <a:r>
                  <a:rPr lang="en-US" altLang="zh-CN" dirty="0"/>
                  <a:t>x = x’ -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y’ , y=y’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然后递归计算就可以了，解出的只是一组解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39EBAE-52FB-41F7-BA9D-546B7AF8B3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476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42E32-7DE0-4D92-9A36-3EEDDC52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扩展欧几里得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75CDA4-8962-4BBC-8107-FA2DE1A0A1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常见应用：求解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元不定方程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满足条件</a:t>
                </a:r>
                <a:r>
                  <a:rPr lang="en-US" altLang="zh-CN" dirty="0"/>
                  <a:t>a1x1+a2x2+…+</a:t>
                </a:r>
                <a:r>
                  <a:rPr lang="en-US" altLang="zh-CN" dirty="0" err="1"/>
                  <a:t>anxn</a:t>
                </a:r>
                <a:r>
                  <a:rPr lang="en-US" altLang="zh-CN" dirty="0"/>
                  <a:t>=c</a:t>
                </a:r>
                <a:r>
                  <a:rPr lang="zh-CN" altLang="en-US" dirty="0"/>
                  <a:t>的解</a:t>
                </a:r>
                <a:endParaRPr lang="en-US" altLang="zh-CN" dirty="0"/>
              </a:p>
              <a:p>
                <a:r>
                  <a:rPr lang="zh-CN" altLang="en-US" dirty="0"/>
                  <a:t>将原式变为方程组：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𝑑𝑛𝑡𝑛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𝑎𝑛𝑥𝑛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dirty="0"/>
                  <a:t>解出最后一个方程所有解，反代入前面的方程即可解得原方程所有解。</a:t>
                </a:r>
                <a:endParaRPr lang="en-US" altLang="zh-CN" dirty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 dirty="0" err="1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75CDA4-8962-4BBC-8107-FA2DE1A0A1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278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41421-24A5-42B4-BDAA-1EF6F5BF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扩展欧几里得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7EE53B-82D6-495F-9600-AD41796243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也能用于处理线性同余问题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这类问题</a:t>
                </a:r>
                <a:endParaRPr lang="en-US" altLang="zh-CN" dirty="0"/>
              </a:p>
              <a:p>
                <a:r>
                  <a:rPr lang="zh-CN" altLang="en-US" dirty="0"/>
                  <a:t>解法就是转化为二元不定方程来解就可以了</a:t>
                </a:r>
                <a:endParaRPr lang="en-US" altLang="zh-CN" dirty="0"/>
              </a:p>
              <a:p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groupChr>
                      <m:groupChrPr>
                        <m:chr m:val="⇒"/>
                        <m:vertJc m:val="bot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groupCh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7EE53B-82D6-495F-9600-AD4179624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338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507CA-6995-425D-9395-F29749F3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中国剩余定理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F1DD27-4823-4BAB-A63D-4CE16758A9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若有同余方程组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满足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gcd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那么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在模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的意义下有唯一解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F1DD27-4823-4BAB-A63D-4CE16758A9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534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CBD0D-0B14-44F6-8020-095738F7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中国剩余定理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6D7D9F-906F-43CB-B87F-2213F562F7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如何求解？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构造！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与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互质</m:t>
                    </m:r>
                  </m:oMath>
                </a14:m>
                <a:r>
                  <a:rPr lang="zh-CN" altLang="en-US" dirty="0"/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一定有解。</a:t>
                </a:r>
                <a:endParaRPr lang="en-US" altLang="zh-CN" dirty="0"/>
              </a:p>
              <a:p>
                <a:r>
                  <a:rPr lang="zh-CN" altLang="en-US" dirty="0"/>
                  <a:t>那么我们求出这个</a:t>
                </a:r>
                <a:r>
                  <a:rPr lang="en-US" altLang="zh-CN" dirty="0"/>
                  <a:t>xi</a:t>
                </a:r>
                <a:r>
                  <a:rPr lang="zh-CN" altLang="en-US" dirty="0"/>
                  <a:t>，那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mod M</a:t>
                </a:r>
                <a:r>
                  <a:rPr lang="zh-CN" altLang="en-US" dirty="0"/>
                  <a:t>就是原方程的一个解。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6D7D9F-906F-43CB-B87F-2213F562F7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860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81884-5C94-4512-B125-C9789D35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22648-D2C9-4F3E-85EA-A97C3AB5C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a*b=1 (mod p) </a:t>
            </a:r>
            <a:r>
              <a:rPr lang="zh-CN" altLang="en-US" dirty="0"/>
              <a:t>那么我们称</a:t>
            </a: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在模</a:t>
            </a:r>
            <a:r>
              <a:rPr lang="en-US" altLang="zh-CN" dirty="0"/>
              <a:t>p</a:t>
            </a:r>
            <a:r>
              <a:rPr lang="zh-CN" altLang="en-US" dirty="0"/>
              <a:t>意义下的逆元</a:t>
            </a:r>
            <a:endParaRPr lang="en-US" altLang="zh-CN" dirty="0"/>
          </a:p>
          <a:p>
            <a:r>
              <a:rPr lang="zh-CN" altLang="en-US" dirty="0"/>
              <a:t>我们已知</a:t>
            </a:r>
            <a:r>
              <a:rPr lang="en-US" altLang="zh-CN" dirty="0"/>
              <a:t>a</a:t>
            </a:r>
            <a:r>
              <a:rPr lang="zh-CN" altLang="en-US" dirty="0"/>
              <a:t>，如何求</a:t>
            </a:r>
            <a:r>
              <a:rPr lang="en-US" altLang="zh-CN" dirty="0"/>
              <a:t>b</a:t>
            </a:r>
            <a:r>
              <a:rPr lang="zh-CN" altLang="en-US" dirty="0"/>
              <a:t>呢？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有几种方法。</a:t>
            </a:r>
            <a:endParaRPr lang="en-US" altLang="zh-CN" dirty="0"/>
          </a:p>
          <a:p>
            <a:r>
              <a:rPr lang="zh-CN" altLang="en-US" dirty="0"/>
              <a:t>其一：看成同余方程解扩欧</a:t>
            </a:r>
            <a:endParaRPr lang="en-US" altLang="zh-CN" dirty="0"/>
          </a:p>
          <a:p>
            <a:r>
              <a:rPr lang="zh-CN" altLang="en-US" dirty="0"/>
              <a:t>其二：用费马小定理（欧拉定理）快速幂求解</a:t>
            </a:r>
            <a:endParaRPr lang="en-US" altLang="zh-CN" dirty="0"/>
          </a:p>
          <a:p>
            <a:r>
              <a:rPr lang="zh-CN" altLang="en-US" dirty="0"/>
              <a:t>其三：线性递推</a:t>
            </a:r>
          </a:p>
        </p:txBody>
      </p:sp>
    </p:spTree>
    <p:extLst>
      <p:ext uri="{BB962C8B-B14F-4D97-AF65-F5344CB8AC3E}">
        <p14:creationId xmlns:p14="http://schemas.microsoft.com/office/powerpoint/2010/main" val="2799341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2D2E6-7E3B-4A28-A002-7B3690B2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求解逆元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AF81FB-2A1F-4F8C-BB4A-57009C6450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前两种做法不必多说</a:t>
                </a:r>
                <a:endParaRPr lang="en-US" altLang="zh-CN" dirty="0"/>
              </a:p>
              <a:p>
                <a:r>
                  <a:rPr lang="zh-CN" altLang="en-US" dirty="0"/>
                  <a:t>如何线性递推？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假设我们在求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关于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的逆元，所有小于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的数逆元都已经求了出来。</a:t>
                </a:r>
                <a:endParaRPr lang="en-US" altLang="zh-CN" dirty="0"/>
              </a:p>
              <a:p>
                <a:r>
                  <a:rPr lang="zh-CN" altLang="en-US" dirty="0"/>
                  <a:t>现在我们让</a:t>
                </a:r>
                <a:r>
                  <a:rPr lang="en-US" altLang="zh-CN" dirty="0"/>
                  <a:t>a*</a:t>
                </a:r>
                <a:r>
                  <a:rPr lang="en-US" altLang="zh-CN" dirty="0" err="1"/>
                  <a:t>i+b</a:t>
                </a:r>
                <a:r>
                  <a:rPr lang="en-US" altLang="zh-CN" dirty="0"/>
                  <a:t>=P</a:t>
                </a:r>
              </a:p>
              <a:p>
                <a:r>
                  <a:rPr lang="zh-CN" altLang="en-US" dirty="0"/>
                  <a:t>即</a:t>
                </a:r>
                <a:r>
                  <a:rPr lang="en-US" altLang="zh-CN" dirty="0"/>
                  <a:t>a*</a:t>
                </a:r>
                <a:r>
                  <a:rPr lang="en-US" altLang="zh-CN" dirty="0" err="1"/>
                  <a:t>i+b</a:t>
                </a:r>
                <a:r>
                  <a:rPr lang="en-US" altLang="zh-CN" dirty="0"/>
                  <a:t> mod P =0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AF81FB-2A1F-4F8C-BB4A-57009C6450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3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512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B5177-F4DD-4F4E-B6F6-8B946277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高次不定方程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9C1F27-93F4-4A93-8A31-54B9AAC9C3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关于高次不定方程，我们只讲这样一类问题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即离散对数问题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9C1F27-93F4-4A93-8A31-54B9AAC9C3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10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778A8-7BF1-40D0-853D-783646C0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算数基本定理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9F935A-6C25-4CF5-8554-4FCB0249C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N=</a:t>
            </a:r>
            <a:r>
              <a:rPr lang="zh-CN" altLang="en-US" dirty="0"/>
              <a:t>∏</a:t>
            </a:r>
            <a:r>
              <a:rPr lang="en-US" altLang="zh-CN" dirty="0" err="1"/>
              <a:t>pi^ki</a:t>
            </a:r>
            <a:r>
              <a:rPr lang="en-US" altLang="zh-CN" dirty="0"/>
              <a:t> </a:t>
            </a:r>
            <a:r>
              <a:rPr lang="zh-CN" altLang="en-US" dirty="0"/>
              <a:t>（唯一分解定理）</a:t>
            </a:r>
          </a:p>
        </p:txBody>
      </p:sp>
    </p:spTree>
    <p:extLst>
      <p:ext uri="{BB962C8B-B14F-4D97-AF65-F5344CB8AC3E}">
        <p14:creationId xmlns:p14="http://schemas.microsoft.com/office/powerpoint/2010/main" val="3698650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670F3-ACE6-4E8C-9093-04D148B3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BSGS</a:t>
            </a:r>
            <a:r>
              <a:rPr lang="zh-CN" altLang="en-US" dirty="0"/>
              <a:t>（</a:t>
            </a:r>
            <a:r>
              <a:rPr lang="en-US" altLang="zh-CN" dirty="0"/>
              <a:t>Baby-Step Giant-Step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83C7C3-739B-4068-99D1-1DBD6E97CD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显然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dirty="0"/>
                  <a:t>在模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意义下是有周期性的，并且周期小于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。就是说我们只需要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0-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C-1</a:t>
                </a:r>
                <a:r>
                  <a:rPr lang="zh-CN" altLang="en-US" dirty="0"/>
                  <a:t>）内有解就可以了。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我们设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所求即为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我们使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的范围是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[0,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这样我们枚举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的范围就是</a:t>
                </a:r>
                <a:r>
                  <a:rPr lang="en-US" altLang="zh-CN" dirty="0"/>
                  <a:t>[0,n]</a:t>
                </a:r>
              </a:p>
              <a:p>
                <a:r>
                  <a:rPr lang="zh-CN" altLang="en-US" dirty="0"/>
                  <a:t>对于每个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我们可以预处理复杂度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枚举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所以当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rad>
                  </m:oMath>
                </a14:m>
                <a:r>
                  <a:rPr lang="zh-CN" altLang="en-US" dirty="0"/>
                  <a:t>时整体复杂度最优为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83C7C3-739B-4068-99D1-1DBD6E97CD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639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74720-69F2-4370-9C7F-AD276BA2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BSGS</a:t>
            </a:r>
            <a:r>
              <a:rPr lang="zh-CN" altLang="en-US" dirty="0"/>
              <a:t>（</a:t>
            </a:r>
            <a:r>
              <a:rPr lang="en-US" altLang="zh-CN" dirty="0"/>
              <a:t>Baby-Step Giant-Step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54E401-273D-4807-886B-207B6861E7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zh-CN" altLang="en-US" dirty="0"/>
                  <a:t>但是上述做法只有在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在模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意义下有逆元才行。</a:t>
                </a:r>
                <a:endParaRPr lang="en-US" altLang="zh-CN" dirty="0"/>
              </a:p>
              <a:p>
                <a:r>
                  <a:rPr lang="zh-CN" altLang="en-US" dirty="0"/>
                  <a:t>即</a:t>
                </a:r>
                <a:r>
                  <a:rPr lang="en-US" altLang="zh-CN" dirty="0" err="1"/>
                  <a:t>Gcd</a:t>
                </a:r>
                <a:r>
                  <a:rPr lang="en-US" altLang="zh-CN" dirty="0"/>
                  <a:t>(A,C)=1</a:t>
                </a:r>
                <a:r>
                  <a:rPr lang="zh-CN" altLang="en-US" dirty="0"/>
                  <a:t>时适用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对于</a:t>
                </a:r>
                <a:r>
                  <a:rPr lang="en-US" altLang="zh-CN" dirty="0" err="1"/>
                  <a:t>Gcd</a:t>
                </a:r>
                <a:r>
                  <a:rPr lang="en-US" altLang="zh-CN" dirty="0"/>
                  <a:t>(A,C)</a:t>
                </a:r>
                <a:r>
                  <a:rPr lang="zh-CN" altLang="en-US" dirty="0"/>
                  <a:t>不为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的情况进行如下变换即可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groupCh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func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继续</m:t>
                    </m:r>
                    <m:r>
                      <m:rPr>
                        <m:nor/>
                      </m:rPr>
                      <a:rPr lang="zh-CN" altLang="en-US" dirty="0"/>
                      <m:t>化简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zh-CN" altLang="en-US" b="0" dirty="0"/>
                  <a:t>，</a:t>
                </a: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仍</m:t>
                    </m:r>
                  </m:oMath>
                </a14:m>
                <a:r>
                  <a:rPr lang="zh-CN" altLang="en-US" b="0" dirty="0"/>
                  <a:t>不为</a:t>
                </a:r>
                <a:r>
                  <a:rPr lang="en-US" altLang="zh-CN" b="0" dirty="0"/>
                  <a:t>1</a:t>
                </a:r>
                <a:r>
                  <a:rPr lang="zh-CN" altLang="en-US" dirty="0"/>
                  <a:t>则继续化简</a:t>
                </a:r>
                <a:endParaRPr lang="en-US" altLang="zh-CN" b="0" dirty="0"/>
              </a:p>
              <a:p>
                <a:r>
                  <a:rPr lang="zh-CN" altLang="en-US" dirty="0"/>
                  <a:t>最后得到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同理得到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，则原式变为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显然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即原式为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也可以看出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若是不能被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整除则无解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54E401-273D-4807-886B-207B6861E7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081"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082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6CF98-F040-423E-A4A8-8822CD0D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容斥原理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93C96-AD94-4DA6-901B-365B6E37B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考虑求</a:t>
            </a:r>
            <a:r>
              <a:rPr lang="en-US" altLang="zh-CN" dirty="0"/>
              <a:t>2</a:t>
            </a:r>
            <a:r>
              <a:rPr lang="zh-CN" altLang="en-US" dirty="0"/>
              <a:t>个集合的并，就是把两个集合加起来减去两个集合的交就可以了，多个集合也是一样，证明可以用数学归纳法证明。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有了容斥原理，对于一些交集好求并集不好求的题就可以用容斥去求并集了。</a:t>
            </a:r>
          </a:p>
        </p:txBody>
      </p:sp>
    </p:spTree>
    <p:extLst>
      <p:ext uri="{BB962C8B-B14F-4D97-AF65-F5344CB8AC3E}">
        <p14:creationId xmlns:p14="http://schemas.microsoft.com/office/powerpoint/2010/main" val="1049665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1A225-DF7A-4F2C-99F0-371D8EBB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C81E0A-1999-440F-AB37-C25E89CAA7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容斥的系数是奇数个集合为加，偶数个集合为减。当这个情况变成与因数相关时，每个位置的容斥系数就是莫比乌斯函数。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莫比乌斯函数：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=1)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 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𝑒𝑙𝑠𝑒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C81E0A-1999-440F-AB37-C25E89CAA7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009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2054A-E42B-45F0-B738-12E2D3BF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BA06E-31AF-4431-9F85-7A6238A68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考虑求解一个数列里</a:t>
            </a:r>
            <a:r>
              <a:rPr lang="en-US" altLang="zh-CN" dirty="0" err="1"/>
              <a:t>gcd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的数对有多少对。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直接求解难以求解，但是求解</a:t>
            </a:r>
            <a:r>
              <a:rPr lang="en-US" altLang="zh-CN" dirty="0" err="1"/>
              <a:t>gcd</a:t>
            </a:r>
            <a:r>
              <a:rPr lang="zh-CN" altLang="en-US" dirty="0"/>
              <a:t>是</a:t>
            </a:r>
            <a:r>
              <a:rPr lang="en-US" altLang="zh-CN" dirty="0"/>
              <a:t>k</a:t>
            </a:r>
            <a:r>
              <a:rPr lang="zh-CN" altLang="en-US" dirty="0"/>
              <a:t>的倍数的数对有多少对比较容易。考虑容斥去做。</a:t>
            </a:r>
            <a:endParaRPr lang="en-US" altLang="zh-CN" dirty="0"/>
          </a:p>
          <a:p>
            <a:r>
              <a:rPr lang="zh-CN" altLang="en-US" dirty="0"/>
              <a:t>我们将</a:t>
            </a:r>
            <a:r>
              <a:rPr lang="en-US" altLang="zh-CN" dirty="0" err="1"/>
              <a:t>gcd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  <a:r>
              <a:rPr lang="zh-CN" altLang="en-US" dirty="0"/>
              <a:t>的倍数的数对统计入答案，但是这样多算了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4…</a:t>
            </a:r>
            <a:r>
              <a:rPr lang="zh-CN" altLang="en-US" dirty="0"/>
              <a:t>的倍数，我们要将之从答案中扣去。</a:t>
            </a:r>
            <a:endParaRPr lang="en-US" altLang="zh-CN" dirty="0"/>
          </a:p>
          <a:p>
            <a:r>
              <a:rPr lang="zh-CN" altLang="en-US" dirty="0"/>
              <a:t>具体的容斥系数就是莫比乌斯函数</a:t>
            </a:r>
          </a:p>
        </p:txBody>
      </p:sp>
    </p:spTree>
    <p:extLst>
      <p:ext uri="{BB962C8B-B14F-4D97-AF65-F5344CB8AC3E}">
        <p14:creationId xmlns:p14="http://schemas.microsoft.com/office/powerpoint/2010/main" val="1097270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5075B-E19E-41EA-805F-2A3205DE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396CB4-CADB-4825-9397-10DC8099F4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凭什么，你说是就是啊！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因为莫比乌斯函数有这样的性质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=1)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 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𝑒𝑙𝑠𝑒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这个如何证明？</a:t>
                </a:r>
                <a:endParaRPr lang="en-US" altLang="zh-CN" dirty="0"/>
              </a:p>
              <a:p>
                <a:r>
                  <a:rPr lang="zh-CN" altLang="en-US" dirty="0"/>
                  <a:t>假如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那么有用的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μ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只会</m:t>
                    </m:r>
                  </m:oMath>
                </a14:m>
                <a:r>
                  <a:rPr lang="zh-CN" altLang="en-US" b="0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b="0" dirty="0"/>
                  <a:t>的因数。</a:t>
                </a:r>
                <a:endParaRPr lang="en-US" altLang="zh-CN" b="0" dirty="0"/>
              </a:p>
              <a:p>
                <a:r>
                  <a:rPr lang="zh-CN" altLang="en-US" b="0" dirty="0"/>
                  <a:t>即</a:t>
                </a:r>
                <a:r>
                  <a:rPr lang="zh-CN" altLang="en-US" dirty="0"/>
                  <a:t>上式就是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(1−1)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仅当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，原式为</a:t>
                </a:r>
                <a:r>
                  <a:rPr lang="en-US" altLang="zh-CN" dirty="0"/>
                  <a:t>1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396CB4-CADB-4825-9397-10DC8099F4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461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BDB26-8D96-4110-A54A-B3778A82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9214A-498B-4393-B829-AED05B01B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现在我们来看刚刚的容斥过程</a:t>
            </a:r>
            <a:endParaRPr lang="en-US" altLang="zh-CN" dirty="0"/>
          </a:p>
          <a:p>
            <a:r>
              <a:rPr lang="zh-CN" altLang="en-US" dirty="0"/>
              <a:t>对于每个位置会对他产生影响的只有它因数的那些位置，因为这些位置的容斥系数是莫比乌斯函数，所以这些位置对当前位置累加影响为</a:t>
            </a:r>
            <a:r>
              <a:rPr lang="en-US" altLang="zh-CN" dirty="0"/>
              <a:t>0</a:t>
            </a:r>
            <a:r>
              <a:rPr lang="zh-CN" altLang="en-US" dirty="0"/>
              <a:t>，而只有</a:t>
            </a:r>
            <a:r>
              <a:rPr lang="en-US" altLang="zh-CN" dirty="0"/>
              <a:t>1</a:t>
            </a:r>
            <a:r>
              <a:rPr lang="zh-CN" altLang="en-US" dirty="0"/>
              <a:t>这个位置是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这就说明我们这样容斥，剩下的就只有</a:t>
            </a:r>
            <a:r>
              <a:rPr lang="en-US" altLang="zh-CN" dirty="0" err="1"/>
              <a:t>gcd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的数对了</a:t>
            </a:r>
            <a:r>
              <a:rPr lang="en-US" altLang="zh-CN" dirty="0"/>
              <a:t>~~</a:t>
            </a:r>
          </a:p>
        </p:txBody>
      </p:sp>
    </p:spTree>
    <p:extLst>
      <p:ext uri="{BB962C8B-B14F-4D97-AF65-F5344CB8AC3E}">
        <p14:creationId xmlns:p14="http://schemas.microsoft.com/office/powerpoint/2010/main" val="2639462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4A827-A74C-40A6-89F6-567B623ED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求解莫比乌斯函数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DFE79E-9B77-4FFC-9C87-E9ECC8BD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既然知道怎么容斥了，那么我们怎么求出这个容斥系数，就是莫比乌斯函数的。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还记得我们之前讲的线性筛吗？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其实线性筛不仅可以筛素数，还可以筛积性函数。</a:t>
            </a:r>
            <a:endParaRPr lang="en-US" altLang="zh-CN" dirty="0"/>
          </a:p>
          <a:p>
            <a:r>
              <a:rPr lang="zh-CN" altLang="en-US" dirty="0"/>
              <a:t>莫比乌斯函数和欧拉函数都是积性函数，所以这两个家伙都是可以用线性筛给筛出来的。</a:t>
            </a:r>
          </a:p>
        </p:txBody>
      </p:sp>
    </p:spTree>
    <p:extLst>
      <p:ext uri="{BB962C8B-B14F-4D97-AF65-F5344CB8AC3E}">
        <p14:creationId xmlns:p14="http://schemas.microsoft.com/office/powerpoint/2010/main" val="320294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D5C56-7929-41AD-AF4E-5B524CCE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一般的线性筛积性函数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41A5A7-8D3D-472A-836D-B15B4E135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因为积性函数满足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当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zh-CN" altLang="en-US" dirty="0"/>
                      <m:t>时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现在来看看我们的线性筛，保证了每个数会被它最小的质因子筛出来，假使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被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筛了出来，那么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一定可以化成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而</m:t>
                    </m:r>
                  </m:oMath>
                </a14:m>
                <a:r>
                  <a:rPr lang="zh-CN" altLang="en-US" dirty="0"/>
                  <a:t>后面两个的函数值我们已经求出来了。</a:t>
                </a:r>
                <a:endParaRPr lang="en-US" altLang="zh-CN" dirty="0"/>
              </a:p>
              <a:p>
                <a:r>
                  <a:rPr lang="zh-CN" altLang="en-US" dirty="0"/>
                  <a:t>所以只要我们能算出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的值就可以线筛了，具体实现的话对于特定的某些函数可以优化，不用真的把最小质因子全部提出来再计算。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41A5A7-8D3D-472A-836D-B15B4E135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417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F4B77-2218-41D8-AF38-1E3D5DD6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0931C05-F6CE-4765-9EED-E5CB46137A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sz="2400" dirty="0"/>
                  <a:t>线性筛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en-US" altLang="zh-CN" sz="2400" dirty="0"/>
                  <a:t>for(int 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=2;i&lt;=</a:t>
                </a:r>
                <a:r>
                  <a:rPr lang="en-US" altLang="zh-CN" sz="2400" dirty="0" err="1"/>
                  <a:t>n;i</a:t>
                </a:r>
                <a:r>
                  <a:rPr lang="en-US" altLang="zh-CN" sz="2400" dirty="0"/>
                  <a:t>++) {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if(!mark[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]) {</a:t>
                </a:r>
                <a:r>
                  <a:rPr lang="en-US" altLang="zh-CN" dirty="0" err="1"/>
                  <a:t>pri</a:t>
                </a:r>
                <a:r>
                  <a:rPr lang="en-US" altLang="zh-CN" dirty="0"/>
                  <a:t>[++</a:t>
                </a:r>
                <a:r>
                  <a:rPr lang="en-US" altLang="zh-CN" dirty="0" err="1"/>
                  <a:t>cnt</a:t>
                </a:r>
                <a:r>
                  <a:rPr lang="en-US" altLang="zh-CN" dirty="0"/>
                  <a:t>]=</a:t>
                </a:r>
                <a:r>
                  <a:rPr lang="en-US" altLang="zh-CN" dirty="0" err="1"/>
                  <a:t>i;mu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]=-1;}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for(int j=1;j&lt;=</a:t>
                </a:r>
                <a:r>
                  <a:rPr lang="en-US" altLang="zh-CN" dirty="0" err="1"/>
                  <a:t>cnt</a:t>
                </a:r>
                <a:r>
                  <a:rPr lang="en-US" altLang="zh-CN" dirty="0"/>
                  <a:t>&amp;&amp;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*</a:t>
                </a:r>
                <a:r>
                  <a:rPr lang="en-US" altLang="zh-CN" dirty="0" err="1"/>
                  <a:t>pri</a:t>
                </a:r>
                <a:r>
                  <a:rPr lang="en-US" altLang="zh-CN" dirty="0"/>
                  <a:t>[j]&lt;=</a:t>
                </a:r>
                <a:r>
                  <a:rPr lang="en-US" altLang="zh-CN" dirty="0" err="1"/>
                  <a:t>n;j</a:t>
                </a:r>
                <a:r>
                  <a:rPr lang="en-US" altLang="zh-CN" dirty="0"/>
                  <a:t>++) {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	mark[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*</a:t>
                </a:r>
                <a:r>
                  <a:rPr lang="en-US" altLang="zh-CN" dirty="0" err="1"/>
                  <a:t>pri</a:t>
                </a:r>
                <a:r>
                  <a:rPr lang="en-US" altLang="zh-CN" dirty="0"/>
                  <a:t>[j]]=1;mu[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*</a:t>
                </a:r>
                <a:r>
                  <a:rPr lang="en-US" altLang="zh-CN" dirty="0" err="1"/>
                  <a:t>pri</a:t>
                </a:r>
                <a:r>
                  <a:rPr lang="en-US" altLang="zh-CN" dirty="0"/>
                  <a:t>[j]]=-mu[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];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	if(</a:t>
                </a:r>
                <a:r>
                  <a:rPr lang="en-US" altLang="zh-CN" dirty="0" err="1"/>
                  <a:t>i%pri</a:t>
                </a:r>
                <a:r>
                  <a:rPr lang="en-US" altLang="zh-CN" dirty="0"/>
                  <a:t>[j]==0) {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		mu[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*</a:t>
                </a:r>
                <a:r>
                  <a:rPr lang="en-US" altLang="zh-CN" dirty="0" err="1"/>
                  <a:t>pri</a:t>
                </a:r>
                <a:r>
                  <a:rPr lang="en-US" altLang="zh-CN" dirty="0"/>
                  <a:t>[j]]=0;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		break;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	}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}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}</a:t>
                </a:r>
                <a:endParaRPr lang="en-US" altLang="zh-CN" sz="2400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0931C05-F6CE-4765-9EED-E5CB46137A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32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D0763-EC7D-4AC4-AD21-02C16B42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E21A0-D839-4885-9262-9E9C69C28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只有</a:t>
            </a:r>
            <a:r>
              <a:rPr lang="en-US" altLang="zh-CN" dirty="0"/>
              <a:t>1</a:t>
            </a:r>
            <a:r>
              <a:rPr lang="zh-CN" altLang="en-US" dirty="0"/>
              <a:t>和它本身两个因子的数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素数判定：枚举判断到根号</a:t>
            </a:r>
            <a:r>
              <a:rPr lang="en-US" altLang="zh-CN" dirty="0"/>
              <a:t>n</a:t>
            </a:r>
            <a:r>
              <a:rPr lang="zh-CN" altLang="en-US" dirty="0"/>
              <a:t>即可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还是太慢？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444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98A4A-ED2B-4BA4-8D9C-D7FDCDC3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41DFA8-49E9-4736-88CB-9D07320FD7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zh-CN" altLang="en-US" dirty="0"/>
                  <a:t>线性筛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dirty="0"/>
                  <a:t>for(int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=2;i&lt;=</a:t>
                </a:r>
                <a:r>
                  <a:rPr lang="en-US" altLang="zh-CN" dirty="0" err="1"/>
                  <a:t>n;i</a:t>
                </a:r>
                <a:r>
                  <a:rPr lang="en-US" altLang="zh-CN" dirty="0"/>
                  <a:t>++) {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if(!mark[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]) {</a:t>
                </a:r>
                <a:r>
                  <a:rPr lang="en-US" altLang="zh-CN" dirty="0" err="1"/>
                  <a:t>pri</a:t>
                </a:r>
                <a:r>
                  <a:rPr lang="en-US" altLang="zh-CN" dirty="0"/>
                  <a:t>[++</a:t>
                </a:r>
                <a:r>
                  <a:rPr lang="en-US" altLang="zh-CN" dirty="0" err="1"/>
                  <a:t>cnt</a:t>
                </a:r>
                <a:r>
                  <a:rPr lang="en-US" altLang="zh-CN" dirty="0"/>
                  <a:t>]=</a:t>
                </a:r>
                <a:r>
                  <a:rPr lang="en-US" altLang="zh-CN" dirty="0" err="1"/>
                  <a:t>i;phi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]=i-1;}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for(int j=1;j&lt;=</a:t>
                </a:r>
                <a:r>
                  <a:rPr lang="en-US" altLang="zh-CN" dirty="0" err="1"/>
                  <a:t>cnt</a:t>
                </a:r>
                <a:r>
                  <a:rPr lang="en-US" altLang="zh-CN" dirty="0"/>
                  <a:t>&amp;&amp;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*</a:t>
                </a:r>
                <a:r>
                  <a:rPr lang="en-US" altLang="zh-CN" dirty="0" err="1"/>
                  <a:t>pri</a:t>
                </a:r>
                <a:r>
                  <a:rPr lang="en-US" altLang="zh-CN" dirty="0"/>
                  <a:t>[j]&lt;=</a:t>
                </a:r>
                <a:r>
                  <a:rPr lang="en-US" altLang="zh-CN" dirty="0" err="1"/>
                  <a:t>n;i</a:t>
                </a:r>
                <a:r>
                  <a:rPr lang="en-US" altLang="zh-CN" dirty="0"/>
                  <a:t>++) {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	mark[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*</a:t>
                </a:r>
                <a:r>
                  <a:rPr lang="en-US" altLang="zh-CN" dirty="0" err="1"/>
                  <a:t>pri</a:t>
                </a:r>
                <a:r>
                  <a:rPr lang="en-US" altLang="zh-CN" dirty="0"/>
                  <a:t>[j]]=1;phi[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*</a:t>
                </a:r>
                <a:r>
                  <a:rPr lang="en-US" altLang="zh-CN" dirty="0" err="1"/>
                  <a:t>pri</a:t>
                </a:r>
                <a:r>
                  <a:rPr lang="en-US" altLang="zh-CN" dirty="0"/>
                  <a:t>[j]]=phi[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]*phi[</a:t>
                </a:r>
                <a:r>
                  <a:rPr lang="en-US" altLang="zh-CN" dirty="0" err="1"/>
                  <a:t>pri</a:t>
                </a:r>
                <a:r>
                  <a:rPr lang="en-US" altLang="zh-CN" dirty="0"/>
                  <a:t>[j]];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	if(</a:t>
                </a:r>
                <a:r>
                  <a:rPr lang="en-US" altLang="zh-CN" dirty="0" err="1"/>
                  <a:t>i%pri</a:t>
                </a:r>
                <a:r>
                  <a:rPr lang="en-US" altLang="zh-CN" dirty="0"/>
                  <a:t>[j]==0) {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		phi[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*</a:t>
                </a:r>
                <a:r>
                  <a:rPr lang="en-US" altLang="zh-CN" dirty="0" err="1"/>
                  <a:t>pri</a:t>
                </a:r>
                <a:r>
                  <a:rPr lang="en-US" altLang="zh-CN" dirty="0"/>
                  <a:t>[j]]=phi[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]*</a:t>
                </a:r>
                <a:r>
                  <a:rPr lang="en-US" altLang="zh-CN" dirty="0" err="1"/>
                  <a:t>pri</a:t>
                </a:r>
                <a:r>
                  <a:rPr lang="en-US" altLang="zh-CN" dirty="0"/>
                  <a:t>[j];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		break;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	}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}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41DFA8-49E9-4736-88CB-9D07320FD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890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08841-7535-48E2-BC28-39F1CEBE9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光说不练假把式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E037E8-C5C0-4250-933B-32EF4D1A8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下列的题目就交给各位独立思考完成（网上也有题解。。。</a:t>
            </a:r>
            <a:endParaRPr lang="en-US" altLang="zh-CN" dirty="0"/>
          </a:p>
          <a:p>
            <a:r>
              <a:rPr lang="en-US" altLang="zh-CN" dirty="0"/>
              <a:t>poj2689</a:t>
            </a:r>
          </a:p>
          <a:p>
            <a:r>
              <a:rPr lang="en-US" altLang="zh-CN" dirty="0"/>
              <a:t>poj3421</a:t>
            </a:r>
          </a:p>
          <a:p>
            <a:r>
              <a:rPr lang="en-US" altLang="zh-CN" dirty="0"/>
              <a:t>poj1061</a:t>
            </a:r>
          </a:p>
          <a:p>
            <a:r>
              <a:rPr lang="en-US" altLang="zh-CN" dirty="0"/>
              <a:t>poj2142</a:t>
            </a:r>
          </a:p>
          <a:p>
            <a:r>
              <a:rPr lang="en-US" altLang="zh-CN" dirty="0"/>
              <a:t>poj3243</a:t>
            </a:r>
          </a:p>
          <a:p>
            <a:r>
              <a:rPr lang="en-US" altLang="zh-CN" dirty="0"/>
              <a:t>bzoj1042</a:t>
            </a:r>
          </a:p>
          <a:p>
            <a:r>
              <a:rPr lang="en-US" altLang="zh-CN" dirty="0"/>
              <a:t>bzoj2190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269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59C30-9F24-4DD2-B50D-940E6623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前置：费马小定理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42A3C7-0A70-41FC-AEC8-F35BACC0F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</a:t>
            </a:r>
            <a:r>
              <a:rPr lang="en-US" altLang="zh-CN" dirty="0"/>
              <a:t>p</a:t>
            </a:r>
            <a:r>
              <a:rPr lang="zh-CN" altLang="en-US" dirty="0"/>
              <a:t>是质数，则有</a:t>
            </a:r>
            <a:r>
              <a:rPr lang="en-US" altLang="zh-CN" dirty="0"/>
              <a:t>a^(p-1) </a:t>
            </a:r>
            <a:r>
              <a:rPr lang="zh-CN" altLang="en-US" dirty="0"/>
              <a:t>≡</a:t>
            </a:r>
            <a:r>
              <a:rPr lang="en-US" altLang="zh-CN" dirty="0"/>
              <a:t> 1 (mod p)</a:t>
            </a:r>
          </a:p>
          <a:p>
            <a:endParaRPr lang="en-US" altLang="zh-CN" dirty="0"/>
          </a:p>
          <a:p>
            <a:r>
              <a:rPr lang="zh-CN" altLang="en-US" dirty="0"/>
              <a:t>证明：因为</a:t>
            </a:r>
            <a:r>
              <a:rPr lang="en-US" altLang="zh-CN" dirty="0"/>
              <a:t>1,2,3,…,p-1</a:t>
            </a:r>
            <a:r>
              <a:rPr lang="zh-CN" altLang="en-US" dirty="0"/>
              <a:t>均于</a:t>
            </a:r>
            <a:r>
              <a:rPr lang="en-US" altLang="zh-CN" dirty="0"/>
              <a:t>p</a:t>
            </a:r>
            <a:r>
              <a:rPr lang="zh-CN" altLang="en-US" dirty="0"/>
              <a:t>互质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zh-CN" altLang="en-US" dirty="0"/>
              <a:t>为一个小于</a:t>
            </a:r>
            <a:r>
              <a:rPr lang="en-US" altLang="zh-CN" dirty="0"/>
              <a:t>p</a:t>
            </a:r>
            <a:r>
              <a:rPr lang="zh-CN" altLang="en-US" dirty="0"/>
              <a:t>的整数，则</a:t>
            </a:r>
            <a:r>
              <a:rPr lang="en-US" altLang="zh-CN" dirty="0"/>
              <a:t>a,2a,3a…(p-1)a</a:t>
            </a:r>
            <a:r>
              <a:rPr lang="zh-CN" altLang="en-US" dirty="0"/>
              <a:t>也均与</a:t>
            </a:r>
            <a:r>
              <a:rPr lang="en-US" altLang="zh-CN" dirty="0"/>
              <a:t>p</a:t>
            </a:r>
            <a:r>
              <a:rPr lang="zh-CN" altLang="en-US" dirty="0"/>
              <a:t>互质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且其中任意两数不相等：若存在 </a:t>
            </a:r>
            <a:r>
              <a:rPr lang="en-US" altLang="zh-CN" dirty="0" err="1"/>
              <a:t>ia</a:t>
            </a:r>
            <a:r>
              <a:rPr lang="en-US" altLang="zh-CN" dirty="0"/>
              <a:t> </a:t>
            </a:r>
            <a:r>
              <a:rPr lang="zh-CN" altLang="en-US" dirty="0"/>
              <a:t>≡ </a:t>
            </a:r>
            <a:r>
              <a:rPr lang="en-US" altLang="zh-CN" dirty="0"/>
              <a:t>ja (mod p),</a:t>
            </a:r>
            <a:r>
              <a:rPr lang="zh-CN" altLang="en-US" dirty="0"/>
              <a:t>则</a:t>
            </a:r>
            <a:r>
              <a:rPr lang="en-US" altLang="zh-CN" dirty="0"/>
              <a:t>p | a(i - j),</a:t>
            </a:r>
            <a:r>
              <a:rPr lang="zh-CN" altLang="en-US" dirty="0"/>
              <a:t>因为</a:t>
            </a:r>
            <a:r>
              <a:rPr lang="en-US" altLang="zh-CN" dirty="0"/>
              <a:t>p</a:t>
            </a:r>
            <a:r>
              <a:rPr lang="zh-CN" altLang="en-US" dirty="0"/>
              <a:t>是质数且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 - j)</a:t>
            </a:r>
            <a:r>
              <a:rPr lang="zh-CN" altLang="en-US" dirty="0"/>
              <a:t>均小于</a:t>
            </a:r>
            <a:r>
              <a:rPr lang="en-US" altLang="zh-CN" dirty="0"/>
              <a:t>p</a:t>
            </a:r>
            <a:r>
              <a:rPr lang="zh-CN" altLang="en-US" dirty="0"/>
              <a:t>，所以不成立</a:t>
            </a:r>
            <a:r>
              <a:rPr lang="en-US" altLang="zh-CN" dirty="0"/>
              <a:t>,</a:t>
            </a:r>
            <a:r>
              <a:rPr lang="zh-CN" altLang="en-US" dirty="0"/>
              <a:t>即</a:t>
            </a:r>
            <a:r>
              <a:rPr lang="en-US" altLang="zh-CN" dirty="0"/>
              <a:t>a,2a,3a…(p-1)a</a:t>
            </a:r>
            <a:r>
              <a:rPr lang="zh-CN" altLang="en-US" dirty="0"/>
              <a:t>模</a:t>
            </a:r>
            <a:r>
              <a:rPr lang="en-US" altLang="zh-CN" dirty="0"/>
              <a:t>p</a:t>
            </a:r>
            <a:r>
              <a:rPr lang="zh-CN" altLang="en-US" dirty="0"/>
              <a:t>意义下互不相等</a:t>
            </a:r>
            <a:endParaRPr lang="en-US" altLang="zh-CN" dirty="0"/>
          </a:p>
          <a:p>
            <a:r>
              <a:rPr lang="zh-CN" altLang="en-US" dirty="0"/>
              <a:t>根据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可知</a:t>
            </a:r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…*(p-1) </a:t>
            </a:r>
            <a:r>
              <a:rPr lang="zh-CN" altLang="en-US" dirty="0"/>
              <a:t>≡ </a:t>
            </a:r>
            <a:r>
              <a:rPr lang="en-US" altLang="zh-CN" dirty="0"/>
              <a:t>a*2a*3a*…*(p-1)a (mod p)</a:t>
            </a:r>
          </a:p>
          <a:p>
            <a:r>
              <a:rPr lang="zh-CN" altLang="en-US" dirty="0"/>
              <a:t>所以</a:t>
            </a:r>
            <a:r>
              <a:rPr lang="en-US" altLang="zh-CN" dirty="0"/>
              <a:t>a^(p-1) </a:t>
            </a:r>
            <a:r>
              <a:rPr lang="zh-CN" altLang="en-US" dirty="0"/>
              <a:t>≡ </a:t>
            </a:r>
            <a:r>
              <a:rPr lang="en-US" altLang="zh-CN" dirty="0"/>
              <a:t>1 (mod p)</a:t>
            </a:r>
          </a:p>
        </p:txBody>
      </p:sp>
    </p:spTree>
    <p:extLst>
      <p:ext uri="{BB962C8B-B14F-4D97-AF65-F5344CB8AC3E}">
        <p14:creationId xmlns:p14="http://schemas.microsoft.com/office/powerpoint/2010/main" val="1844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15D92-2E06-4478-A48C-FFD5DC93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素数判定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922465-8976-48D6-B0DC-2FECF4E675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90605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Miller-</a:t>
                </a:r>
                <a:r>
                  <a:rPr lang="en-US" altLang="zh-CN" dirty="0" err="1"/>
                  <a:t>rabin</a:t>
                </a:r>
                <a:r>
                  <a:rPr lang="zh-CN" altLang="en-US" dirty="0"/>
                  <a:t>素数测试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如果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是一个质数，那么</a:t>
                </a:r>
                <a:r>
                  <a:rPr lang="en-US" altLang="zh-CN" dirty="0"/>
                  <a:t>a^2 mod p = 1</a:t>
                </a:r>
                <a:r>
                  <a:rPr lang="zh-CN" altLang="en-US" dirty="0"/>
                  <a:t>满足时，</a:t>
                </a:r>
                <a:r>
                  <a:rPr lang="en-US" altLang="zh-CN" dirty="0"/>
                  <a:t>a mod p = 1 </a:t>
                </a:r>
                <a:r>
                  <a:rPr lang="zh-CN" altLang="en-US" dirty="0"/>
                  <a:t>或</a:t>
                </a:r>
                <a:r>
                  <a:rPr lang="en-US" altLang="zh-CN" dirty="0"/>
                  <a:t>p-1</a:t>
                </a:r>
              </a:p>
              <a:p>
                <a:r>
                  <a:rPr lang="zh-CN" altLang="en-US" dirty="0"/>
                  <a:t>因为费马小定理，</a:t>
                </a:r>
                <a:r>
                  <a:rPr lang="en-US" altLang="zh-CN" dirty="0"/>
                  <a:t>a^(p - 1) mod p = 1,</a:t>
                </a:r>
                <a:r>
                  <a:rPr lang="zh-CN" altLang="en-US" dirty="0"/>
                  <a:t>所以我们假设</a:t>
                </a:r>
                <a:r>
                  <a:rPr lang="en-US" altLang="zh-CN" dirty="0"/>
                  <a:t>p - 1 = m*2^k</a:t>
                </a:r>
                <a:r>
                  <a:rPr lang="zh-CN" altLang="en-US" dirty="0"/>
                  <a:t>，则有</a:t>
                </a:r>
                <a:r>
                  <a:rPr lang="en-US" altLang="zh-CN" dirty="0"/>
                  <a:t>a^(p - 1) mod p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dirty="0"/>
                  <a:t> mod p = 1 ,</a:t>
                </a:r>
                <a:r>
                  <a:rPr lang="zh-CN" altLang="en-US" dirty="0"/>
                  <a:t>那么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dirty="0"/>
                  <a:t>mod p = 1 </a:t>
                </a:r>
                <a:r>
                  <a:rPr lang="zh-CN" altLang="en-US" dirty="0"/>
                  <a:t>或者</a:t>
                </a:r>
                <a:r>
                  <a:rPr lang="en-US" altLang="zh-CN" dirty="0"/>
                  <a:t>p – 1</a:t>
                </a:r>
                <a:r>
                  <a:rPr lang="zh-CN" altLang="en-US" dirty="0"/>
                  <a:t>。如果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dirty="0"/>
                  <a:t>mod p = 1</a:t>
                </a:r>
                <a:r>
                  <a:rPr lang="zh-CN" altLang="en-US" dirty="0"/>
                  <a:t>，那么我们可以继续套用上面的公式将指数去掉一个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。直到指数的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的因子已经被全部去掉或者某一个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dirty="0"/>
                  <a:t>mod p = p – 1.</a:t>
                </a:r>
                <a:r>
                  <a:rPr lang="zh-CN" altLang="en-US" dirty="0"/>
                  <a:t>那么这时我们认为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已经通过了以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为底的测试。</a:t>
                </a:r>
                <a:endParaRPr lang="en-US" altLang="zh-CN" dirty="0"/>
              </a:p>
              <a:p>
                <a:r>
                  <a:rPr lang="zh-CN" altLang="en-US" dirty="0"/>
                  <a:t>你可以认为单次测试的错误率是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922465-8976-48D6-B0DC-2FECF4E675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906055"/>
              </a:xfrm>
              <a:blipFill>
                <a:blip r:embed="rId2"/>
                <a:stretch>
                  <a:fillRect l="-1043" t="-2857" r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999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156C1-8787-4E71-9F81-8839B5E9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素数判定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34139-2F33-46A5-8374-A49F4443E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但是经过验证用前</a:t>
            </a:r>
            <a:r>
              <a:rPr lang="en-US" altLang="zh-CN" dirty="0"/>
              <a:t>7</a:t>
            </a:r>
            <a:r>
              <a:rPr lang="zh-CN" altLang="en-US" dirty="0"/>
              <a:t>个素数</a:t>
            </a:r>
            <a:r>
              <a:rPr lang="en-US" altLang="zh-CN" dirty="0"/>
              <a:t>(2, 3, 5, 7, 11, 13</a:t>
            </a:r>
            <a:r>
              <a:rPr lang="zh-CN" altLang="en-US" dirty="0"/>
              <a:t>和</a:t>
            </a:r>
            <a:r>
              <a:rPr lang="en-US" altLang="zh-CN" dirty="0"/>
              <a:t>17)</a:t>
            </a:r>
            <a:r>
              <a:rPr lang="zh-CN" altLang="en-US" dirty="0"/>
              <a:t>进行测试，所有不超过</a:t>
            </a:r>
            <a:r>
              <a:rPr lang="en-US" altLang="zh-CN" dirty="0"/>
              <a:t>341 550 071 728 320</a:t>
            </a:r>
            <a:r>
              <a:rPr lang="zh-CN" altLang="en-US" dirty="0"/>
              <a:t>的数都是正确的。</a:t>
            </a:r>
          </a:p>
        </p:txBody>
      </p:sp>
    </p:spTree>
    <p:extLst>
      <p:ext uri="{BB962C8B-B14F-4D97-AF65-F5344CB8AC3E}">
        <p14:creationId xmlns:p14="http://schemas.microsoft.com/office/powerpoint/2010/main" val="355598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F37A3-F11B-4434-A0E4-BE17BAF42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素数筛法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0714E6-24C5-469B-822C-EFF502774A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其一 ： 暴力筛 ：每个数判定一下是不是质数 </a:t>
                </a:r>
                <a:r>
                  <a:rPr lang="en-US" altLang="zh-CN" dirty="0"/>
                  <a:t>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</m:t>
                    </m:r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或者你用</a:t>
                </a:r>
                <a:r>
                  <a:rPr lang="en-US" altLang="zh-CN" dirty="0"/>
                  <a:t>Miller-</a:t>
                </a:r>
                <a:r>
                  <a:rPr lang="en-US" altLang="zh-CN" dirty="0" err="1"/>
                  <a:t>rabin</a:t>
                </a:r>
                <a:r>
                  <a:rPr lang="zh-CN" altLang="en-US" dirty="0"/>
                  <a:t>判断。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其二 ： </a:t>
                </a:r>
                <a:r>
                  <a:rPr lang="en-US" altLang="zh-CN" dirty="0"/>
                  <a:t>E</a:t>
                </a:r>
                <a:r>
                  <a:rPr lang="zh-CN" altLang="en-US" dirty="0"/>
                  <a:t>筛 ：每个数把它自己的所有倍数筛去。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，当然你会发现实际上我们只用把素数的倍数筛去就可以了。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其三 ： 线性筛 ：通过某种方式使每个数都被自己的最小素因子筛去即可。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0714E6-24C5-469B-822C-EFF502774A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59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C1C68-04E1-41AD-A5E9-9D8A7127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9758C-48E9-4CB3-9F94-67CD3D606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从小到大依次枚举</a:t>
            </a:r>
            <a:r>
              <a:rPr lang="en-US" altLang="zh-CN" dirty="0" err="1"/>
              <a:t>i</a:t>
            </a:r>
            <a:r>
              <a:rPr lang="zh-CN" altLang="en-US" dirty="0"/>
              <a:t>，再枚举最小质因子</a:t>
            </a:r>
            <a:r>
              <a:rPr lang="en-US" altLang="zh-CN" dirty="0" err="1"/>
              <a:t>pj</a:t>
            </a:r>
            <a:r>
              <a:rPr lang="zh-CN" altLang="en-US" dirty="0"/>
              <a:t>，将</a:t>
            </a:r>
            <a:r>
              <a:rPr lang="en-US" altLang="zh-CN" dirty="0" err="1"/>
              <a:t>i</a:t>
            </a:r>
            <a:r>
              <a:rPr lang="en-US" altLang="zh-CN" dirty="0"/>
              <a:t>*</a:t>
            </a:r>
            <a:r>
              <a:rPr lang="en-US" altLang="zh-CN" dirty="0" err="1"/>
              <a:t>pj</a:t>
            </a:r>
            <a:r>
              <a:rPr lang="zh-CN" altLang="en-US" dirty="0"/>
              <a:t>筛去，而当         </a:t>
            </a:r>
            <a:r>
              <a:rPr lang="en-US" altLang="zh-CN" dirty="0" err="1"/>
              <a:t>i</a:t>
            </a:r>
            <a:r>
              <a:rPr lang="en-US" altLang="zh-CN" dirty="0"/>
              <a:t> mod p = 0 </a:t>
            </a:r>
            <a:r>
              <a:rPr lang="zh-CN" altLang="en-US" dirty="0"/>
              <a:t>时</a:t>
            </a:r>
            <a:r>
              <a:rPr lang="en-US" altLang="zh-CN" dirty="0"/>
              <a:t>break</a:t>
            </a:r>
            <a:r>
              <a:rPr lang="zh-CN" altLang="en-US" dirty="0"/>
              <a:t>出来。因为更大的</a:t>
            </a:r>
            <a:r>
              <a:rPr lang="en-US" altLang="zh-CN" dirty="0"/>
              <a:t>pk 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en-US" altLang="zh-CN" dirty="0"/>
              <a:t>*pk</a:t>
            </a:r>
            <a:r>
              <a:rPr lang="zh-CN" altLang="en-US" dirty="0"/>
              <a:t>会被</a:t>
            </a:r>
            <a:r>
              <a:rPr lang="en-US" altLang="zh-CN" dirty="0" err="1"/>
              <a:t>pj</a:t>
            </a:r>
            <a:r>
              <a:rPr lang="zh-CN" altLang="en-US" dirty="0"/>
              <a:t>筛去而不是</a:t>
            </a:r>
            <a:r>
              <a:rPr lang="en-US" altLang="zh-CN" dirty="0"/>
              <a:t>pk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代码 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for(int </a:t>
            </a:r>
            <a:r>
              <a:rPr lang="en-US" altLang="zh-CN" dirty="0" err="1"/>
              <a:t>i</a:t>
            </a:r>
            <a:r>
              <a:rPr lang="en-US" altLang="zh-CN" dirty="0"/>
              <a:t>=2;i&lt;=</a:t>
            </a:r>
            <a:r>
              <a:rPr lang="en-US" altLang="zh-CN" dirty="0" err="1"/>
              <a:t>n;i</a:t>
            </a:r>
            <a:r>
              <a:rPr lang="en-US" altLang="zh-CN" dirty="0"/>
              <a:t>++) {</a:t>
            </a:r>
          </a:p>
          <a:p>
            <a:pPr marL="0" indent="0">
              <a:buNone/>
            </a:pPr>
            <a:r>
              <a:rPr lang="en-US" altLang="zh-CN" dirty="0"/>
              <a:t>	if(!mark[</a:t>
            </a:r>
            <a:r>
              <a:rPr lang="en-US" altLang="zh-CN" dirty="0" err="1"/>
              <a:t>i</a:t>
            </a:r>
            <a:r>
              <a:rPr lang="en-US" altLang="zh-CN" dirty="0"/>
              <a:t>]) p[++</a:t>
            </a:r>
            <a:r>
              <a:rPr lang="en-US" altLang="zh-CN" dirty="0" err="1"/>
              <a:t>cnt</a:t>
            </a:r>
            <a:r>
              <a:rPr lang="en-US" altLang="zh-CN" dirty="0"/>
              <a:t>] = </a:t>
            </a:r>
            <a:r>
              <a:rPr lang="en-US" altLang="zh-CN" dirty="0" err="1"/>
              <a:t>i</a:t>
            </a:r>
            <a:r>
              <a:rPr lang="en-US" altLang="zh-CN" dirty="0"/>
              <a:t>; // </a:t>
            </a:r>
            <a:r>
              <a:rPr lang="en-US" altLang="zh-CN" dirty="0" err="1"/>
              <a:t>i</a:t>
            </a:r>
            <a:r>
              <a:rPr lang="zh-CN" altLang="en-US" dirty="0"/>
              <a:t>为质数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for(int j=1;j&lt;=</a:t>
            </a:r>
            <a:r>
              <a:rPr lang="en-US" altLang="zh-CN" dirty="0" err="1"/>
              <a:t>cnt</a:t>
            </a:r>
            <a:r>
              <a:rPr lang="en-US" altLang="zh-CN" dirty="0"/>
              <a:t>&amp;&amp;</a:t>
            </a:r>
            <a:r>
              <a:rPr lang="en-US" altLang="zh-CN" dirty="0" err="1"/>
              <a:t>i</a:t>
            </a:r>
            <a:r>
              <a:rPr lang="en-US" altLang="zh-CN" dirty="0"/>
              <a:t>*p[j]&lt;=</a:t>
            </a:r>
            <a:r>
              <a:rPr lang="en-US" altLang="zh-CN" dirty="0" err="1"/>
              <a:t>n;j</a:t>
            </a:r>
            <a:r>
              <a:rPr lang="en-US" altLang="zh-CN" dirty="0"/>
              <a:t>++) { //</a:t>
            </a:r>
            <a:r>
              <a:rPr lang="zh-CN" altLang="en-US" dirty="0"/>
              <a:t>枚举最小质因子</a:t>
            </a:r>
            <a:r>
              <a:rPr lang="en-US" altLang="zh-CN" dirty="0"/>
              <a:t>p[j]</a:t>
            </a:r>
          </a:p>
          <a:p>
            <a:pPr marL="0" indent="0">
              <a:buNone/>
            </a:pPr>
            <a:r>
              <a:rPr lang="en-US" altLang="zh-CN" dirty="0"/>
              <a:t>		mark[</a:t>
            </a:r>
            <a:r>
              <a:rPr lang="en-US" altLang="zh-CN" dirty="0" err="1"/>
              <a:t>i</a:t>
            </a:r>
            <a:r>
              <a:rPr lang="en-US" altLang="zh-CN" dirty="0"/>
              <a:t>*p[j]] = 1;  //</a:t>
            </a:r>
            <a:r>
              <a:rPr lang="zh-CN" altLang="en-US" dirty="0"/>
              <a:t>筛去</a:t>
            </a:r>
            <a:r>
              <a:rPr lang="en-US" altLang="zh-CN" dirty="0" err="1"/>
              <a:t>i</a:t>
            </a:r>
            <a:r>
              <a:rPr lang="en-US" altLang="zh-CN" dirty="0"/>
              <a:t>*p[j]</a:t>
            </a:r>
          </a:p>
          <a:p>
            <a:pPr marL="0" indent="0">
              <a:buNone/>
            </a:pPr>
            <a:r>
              <a:rPr lang="en-US" altLang="zh-CN" dirty="0"/>
              <a:t>		if(</a:t>
            </a:r>
            <a:r>
              <a:rPr lang="en-US" altLang="zh-CN" dirty="0" err="1"/>
              <a:t>i</a:t>
            </a:r>
            <a:r>
              <a:rPr lang="en-US" altLang="zh-CN" dirty="0"/>
              <a:t> % p[j]== 0) break;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634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C2191-8EC7-4918-AB63-53B9CFB8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D4EB76-7CE2-4F20-A406-53EF2497B4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定义为小于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里所有于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互质的数的个数。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欧拉函数性质：</a:t>
                </a:r>
                <a:endParaRPr lang="en-US" altLang="zh-CN" dirty="0"/>
              </a:p>
              <a:p>
                <a:r>
                  <a:rPr lang="zh-CN" altLang="en-US" dirty="0"/>
                  <a:t>其一：显然有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为质数。</a:t>
                </a:r>
                <a:endParaRPr lang="en-US" altLang="zh-CN" dirty="0"/>
              </a:p>
              <a:p>
                <a:r>
                  <a:rPr lang="zh-CN" altLang="en-US" dirty="0"/>
                  <a:t>其二：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/>
                  <a:t>p</a:t>
                </a:r>
                <a:r>
                  <a:rPr lang="zh-CN" altLang="en-US" dirty="0"/>
                  <a:t>为质数</a:t>
                </a:r>
                <a:endParaRPr lang="en-US" altLang="zh-CN" dirty="0"/>
              </a:p>
              <a:p>
                <a:r>
                  <a:rPr lang="zh-CN" altLang="en-US" b="0" dirty="0"/>
                  <a:t>其三：若</a:t>
                </a:r>
                <a:r>
                  <a:rPr lang="en-US" altLang="zh-CN" b="0" dirty="0"/>
                  <a:t>m,n</a:t>
                </a:r>
                <a:r>
                  <a:rPr lang="zh-CN" altLang="en-US" b="0" dirty="0"/>
                  <a:t>互质，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b="0" dirty="0"/>
                  <a:t>积性函数</a:t>
                </a:r>
                <a:endParaRPr lang="en-US" altLang="zh-CN" b="0" dirty="0"/>
              </a:p>
              <a:p>
                <a:r>
                  <a:rPr lang="zh-CN" altLang="en-US" b="0" dirty="0"/>
                  <a:t>其四：若</a:t>
                </a:r>
                <a:r>
                  <a:rPr lang="en-US" altLang="zh-CN" b="0" dirty="0"/>
                  <a:t>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b="0" dirty="0"/>
                  <a:t>…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b="0" dirty="0"/>
                  <a:t>,</a:t>
                </a:r>
                <a:r>
                  <a:rPr lang="zh-CN" altLang="en-US" b="0" dirty="0"/>
                  <a:t>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𝑝𝑖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D4EB76-7CE2-4F20-A406-53EF2497B4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45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2206</Words>
  <Application>Microsoft Office PowerPoint</Application>
  <PresentationFormat>宽屏</PresentationFormat>
  <Paragraphs>209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等线</vt:lpstr>
      <vt:lpstr>等线 Light</vt:lpstr>
      <vt:lpstr>Arial</vt:lpstr>
      <vt:lpstr>Cambria Math</vt:lpstr>
      <vt:lpstr>Office 主题​​</vt:lpstr>
      <vt:lpstr>基础数论</vt:lpstr>
      <vt:lpstr>算数基本定理</vt:lpstr>
      <vt:lpstr>素数</vt:lpstr>
      <vt:lpstr>前置：费马小定理</vt:lpstr>
      <vt:lpstr>素数判定</vt:lpstr>
      <vt:lpstr>素数判定</vt:lpstr>
      <vt:lpstr>素数筛法</vt:lpstr>
      <vt:lpstr>线性筛</vt:lpstr>
      <vt:lpstr>欧拉函数</vt:lpstr>
      <vt:lpstr>欧拉定理</vt:lpstr>
      <vt:lpstr>欧几里得算法</vt:lpstr>
      <vt:lpstr>扩展欧几里得</vt:lpstr>
      <vt:lpstr>扩展欧几里得</vt:lpstr>
      <vt:lpstr>扩展欧几里得</vt:lpstr>
      <vt:lpstr>中国剩余定理</vt:lpstr>
      <vt:lpstr>中国剩余定理</vt:lpstr>
      <vt:lpstr>逆元</vt:lpstr>
      <vt:lpstr>求解逆元</vt:lpstr>
      <vt:lpstr>高次不定方程</vt:lpstr>
      <vt:lpstr>BSGS（Baby-Step Giant-Step）</vt:lpstr>
      <vt:lpstr>BSGS（Baby-Step Giant-Step）</vt:lpstr>
      <vt:lpstr>容斥原理</vt:lpstr>
      <vt:lpstr>莫比乌斯函数</vt:lpstr>
      <vt:lpstr>莫比乌斯函数</vt:lpstr>
      <vt:lpstr>莫比乌斯函数</vt:lpstr>
      <vt:lpstr>莫比乌斯函数</vt:lpstr>
      <vt:lpstr>求解莫比乌斯函数</vt:lpstr>
      <vt:lpstr>一般的线性筛积性函数</vt:lpstr>
      <vt:lpstr>代码</vt:lpstr>
      <vt:lpstr>代码</vt:lpstr>
      <vt:lpstr>光说不练假把式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基础数论</dc:title>
  <dc:creator>梁 宇航</dc:creator>
  <cp:lastModifiedBy>梁 宇航</cp:lastModifiedBy>
  <cp:revision>39</cp:revision>
  <dcterms:created xsi:type="dcterms:W3CDTF">2018-07-11T03:27:35Z</dcterms:created>
  <dcterms:modified xsi:type="dcterms:W3CDTF">2018-07-12T07:13:49Z</dcterms:modified>
</cp:coreProperties>
</file>