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E4DE0-3A18-4D23-9FC8-D97E0163F42A}" type="datetimeFigureOut">
              <a:rPr lang="zh-CN" altLang="en-US" smtClean="0"/>
              <a:t>2018-07-14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10ED1-CDC3-4DD2-A3A9-F54BD5329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457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10ED1-CDC3-4DD2-A3A9-F54BD5329F5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5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D981495-F801-4709-8617-08D61DA32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79AA2F7-2BFC-4691-B18D-E29A81C6A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5A23560-6D70-49AC-A162-F3D0B4A9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35E3-E2B5-46FA-A288-EE0EEB1C5E72}" type="datetimeFigureOut">
              <a:rPr lang="zh-CN" altLang="en-US" smtClean="0"/>
              <a:t>2018-07-14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5A5A83-A19D-4260-AD91-68531BCC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759B31B-C5D6-47D1-8CA4-E44D8EBA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F1E1-BFAB-4105-A1CD-1820C9CF4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85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DF240A-CFB1-49DE-8105-80B49DAA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1617F9B-2468-4E5A-BD31-69E79C331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D5244A9-532D-4472-8B87-BB203B37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35E3-E2B5-46FA-A288-EE0EEB1C5E72}" type="datetimeFigureOut">
              <a:rPr lang="zh-CN" altLang="en-US" smtClean="0"/>
              <a:t>2018-07-14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65DD19F-976D-451B-BA6A-F690C702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9CDA561-3DD8-474F-B459-69699BEA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F1E1-BFAB-4105-A1CD-1820C9CF4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48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C8F3FBA4-4DB4-4744-93A6-813AB8A09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A7D178AB-D68C-433C-8173-43317D9A1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C266A57-49B0-4D65-9D7B-75544E16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35E3-E2B5-46FA-A288-EE0EEB1C5E72}" type="datetimeFigureOut">
              <a:rPr lang="zh-CN" altLang="en-US" smtClean="0"/>
              <a:t>2018-07-14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C0C82FD-988F-4720-8B96-32268226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FCE2A7C-A26A-473E-AE43-A3BB4E9A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F1E1-BFAB-4105-A1CD-1820C9CF4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61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509A40-4A9D-45D7-884F-43E19134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16A734A-511F-4E1F-8EBB-A9A06FAF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ED27974-E9AE-4E7F-B11A-7211656E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35E3-E2B5-46FA-A288-EE0EEB1C5E72}" type="datetimeFigureOut">
              <a:rPr lang="zh-CN" altLang="en-US" smtClean="0"/>
              <a:t>2018-07-14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2F6A178-FC21-4C8B-8655-7ADECA02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1CA80B-3105-46EC-B01F-5D7F5A04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F1E1-BFAB-4105-A1CD-1820C9CF4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4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0DC0C3-4695-4DE4-938D-B0F6BC93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4B44276-D232-4527-9F0B-3A4F7120B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CD68318-B359-414D-9688-5DF7CA50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35E3-E2B5-46FA-A288-EE0EEB1C5E72}" type="datetimeFigureOut">
              <a:rPr lang="zh-CN" altLang="en-US" smtClean="0"/>
              <a:t>2018-07-14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06A952C-AA0C-4416-8C39-BC784D53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07AE0DD-8738-420E-9566-7425A294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F1E1-BFAB-4105-A1CD-1820C9CF4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69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40D2B8-F527-4708-8C24-01AAC782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F3BF477-A9C4-44A0-BF53-35A2ED9BB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F3E8D7A-E670-4218-A69B-906DE0F2F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BEC23F2-FC85-48C0-9D5D-C48493BA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35E3-E2B5-46FA-A288-EE0EEB1C5E72}" type="datetimeFigureOut">
              <a:rPr lang="zh-CN" altLang="en-US" smtClean="0"/>
              <a:t>2018-07-14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8CA865C-002D-408F-821D-C6B3FAB5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1E712F7-20DD-4682-B7A9-B886DD2B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F1E1-BFAB-4105-A1CD-1820C9CF4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11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274E022-4D15-40C4-928B-43F5861FE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A7FDE63-C21D-4C44-B41E-2AA74053A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6890EFD-93B2-479C-B0BC-D8E1FC226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662E8FE9-1284-4D04-9715-25C5700B0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4FB3F68A-A702-4D4C-AEE5-AAF816FB3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2BC04E3E-430E-4006-8B7D-CEA30556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35E3-E2B5-46FA-A288-EE0EEB1C5E72}" type="datetimeFigureOut">
              <a:rPr lang="zh-CN" altLang="en-US" smtClean="0"/>
              <a:t>2018-07-14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1E2F0CC-7F5E-4E30-B3A0-FD2BB9B9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93CC4425-C545-4DE5-B8B7-FC647273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F1E1-BFAB-4105-A1CD-1820C9CF4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3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E3A2C53-F442-4CD2-A3FD-EE475A1B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71D64F0-FF3B-493A-9939-0E5B3EDD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35E3-E2B5-46FA-A288-EE0EEB1C5E72}" type="datetimeFigureOut">
              <a:rPr lang="zh-CN" altLang="en-US" smtClean="0"/>
              <a:t>2018-07-14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6A98F3E-CC4A-4FEF-959C-07D64D95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4BB53DE-88B5-4B97-9CB5-8EFC8BE0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F1E1-BFAB-4105-A1CD-1820C9CF4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07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0DED78AC-472B-4735-8230-9BF2DAF8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35E3-E2B5-46FA-A288-EE0EEB1C5E72}" type="datetimeFigureOut">
              <a:rPr lang="zh-CN" altLang="en-US" smtClean="0"/>
              <a:t>2018-07-14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A1C9D61-70D0-45EB-B7D0-02BBBE7E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43A0497-EFF9-4E79-B3E9-BADEA188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F1E1-BFAB-4105-A1CD-1820C9CF4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0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F288DC3-E8D0-4619-904F-2105042BC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FA9FF53-2C2B-4AC6-BF4A-E3B994116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D99A496-EABC-4B97-A0A0-4EC44ACB6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5138B1F-6634-43ED-A213-908B0160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35E3-E2B5-46FA-A288-EE0EEB1C5E72}" type="datetimeFigureOut">
              <a:rPr lang="zh-CN" altLang="en-US" smtClean="0"/>
              <a:t>2018-07-14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BAFB33C-52B7-40FC-A788-A123FCF5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2B3FBE9-56CE-4F89-A06F-EFF77737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F1E1-BFAB-4105-A1CD-1820C9CF4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21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B9DF297-EEE8-4040-A81B-DBCAFCB4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F5B2C748-6321-4E63-B02B-5A148AD98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2F26B3A-E304-4E42-B7F8-82BC4E00F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E9CBD2C-7236-48E6-938C-561EF0C4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35E3-E2B5-46FA-A288-EE0EEB1C5E72}" type="datetimeFigureOut">
              <a:rPr lang="zh-CN" altLang="en-US" smtClean="0"/>
              <a:t>2018-07-14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D147773-1D94-4C3C-B316-E37D433E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8BA1DD5-21CE-430F-BB1C-7FFCE218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F1E1-BFAB-4105-A1CD-1820C9CF4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6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88327CD8-4A4E-438D-8184-2CD74C9D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4F7C4D2-8C21-4C51-87D2-061DDB2EC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CCD7B46-6E3D-457E-9CED-84F73266C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C35E3-E2B5-46FA-A288-EE0EEB1C5E72}" type="datetimeFigureOut">
              <a:rPr lang="zh-CN" altLang="en-US" smtClean="0"/>
              <a:t>2018-07-14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B89FDEF-8EAE-4996-A9D5-221412555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B735DAD-FE86-498A-9EC5-CF395456A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6F1E1-BFAB-4105-A1CD-1820C9CF4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4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72C640-D508-47D9-8A36-748D94583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组合数学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80E3C1E-3676-450C-BCD7-59F18C3B5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074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224F27D-9240-4E5D-9DB6-B264BD44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例题一：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194A950-2F30-418E-91D0-32674965B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n</a:t>
            </a:r>
            <a:r>
              <a:rPr lang="zh-CN" altLang="en-US" dirty="0"/>
              <a:t>个人中选出不超过</a:t>
            </a:r>
            <a:r>
              <a:rPr lang="en-US" altLang="zh-CN" dirty="0"/>
              <a:t>k</a:t>
            </a:r>
            <a:r>
              <a:rPr lang="zh-CN" altLang="en-US" dirty="0"/>
              <a:t>个人，再在选出的人中选出一些人成为队员，再在队员中选一名队长，求不同的方案数。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答案对</a:t>
            </a:r>
            <a:r>
              <a:rPr lang="en-US" altLang="zh-CN" dirty="0"/>
              <a:t>2^23</a:t>
            </a:r>
            <a:r>
              <a:rPr lang="zh-CN" altLang="en-US" dirty="0"/>
              <a:t>取模，多组询问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T&lt;=1e5,k&lt;=n&lt;=1e5</a:t>
            </a:r>
          </a:p>
        </p:txBody>
      </p:sp>
    </p:spTree>
    <p:extLst>
      <p:ext uri="{BB962C8B-B14F-4D97-AF65-F5344CB8AC3E}">
        <p14:creationId xmlns:p14="http://schemas.microsoft.com/office/powerpoint/2010/main" val="1858689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6E5ACF7-5366-40DB-8ACC-0BA31A7A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例题二：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8118F1A-9934-4B6B-B002-AA5AFC889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JYY </a:t>
            </a:r>
            <a:r>
              <a:rPr lang="zh-CN" altLang="en-US" dirty="0"/>
              <a:t>带队参加了若干场</a:t>
            </a:r>
            <a:r>
              <a:rPr lang="en-US" altLang="zh-CN" dirty="0"/>
              <a:t>ACM/ICPC </a:t>
            </a:r>
            <a:r>
              <a:rPr lang="zh-CN" altLang="en-US" dirty="0"/>
              <a:t>比赛，带回了许多土特产，要分给实验室的同学们。</a:t>
            </a:r>
          </a:p>
          <a:p>
            <a:r>
              <a:rPr lang="en-US" altLang="zh-CN" dirty="0"/>
              <a:t>JYY </a:t>
            </a:r>
            <a:r>
              <a:rPr lang="zh-CN" altLang="en-US" dirty="0"/>
              <a:t>想知道，把这些特产分给</a:t>
            </a:r>
            <a:r>
              <a:rPr lang="en-US" altLang="zh-CN" dirty="0"/>
              <a:t>N </a:t>
            </a:r>
            <a:r>
              <a:rPr lang="zh-CN" altLang="en-US" dirty="0"/>
              <a:t>个同学，一共有多少种不同的分法？当然，</a:t>
            </a:r>
            <a:r>
              <a:rPr lang="en-US" altLang="zh-CN" dirty="0"/>
              <a:t>JYY </a:t>
            </a:r>
            <a:r>
              <a:rPr lang="zh-CN" altLang="en-US" dirty="0"/>
              <a:t>不希望任何一个同学因为没有拿到特产而感到失落，所以每个同学都必须至少分得一个特产。</a:t>
            </a:r>
            <a:endParaRPr lang="en-US" altLang="zh-CN" dirty="0"/>
          </a:p>
          <a:p>
            <a:r>
              <a:rPr lang="zh-CN" altLang="en-US" dirty="0"/>
              <a:t>现在</a:t>
            </a:r>
            <a:r>
              <a:rPr lang="en-US" altLang="zh-CN" dirty="0"/>
              <a:t>JYY</a:t>
            </a:r>
            <a:r>
              <a:rPr lang="zh-CN" altLang="en-US" dirty="0"/>
              <a:t>带来了</a:t>
            </a:r>
            <a:r>
              <a:rPr lang="en-US" altLang="zh-CN" dirty="0"/>
              <a:t>M</a:t>
            </a:r>
            <a:r>
              <a:rPr lang="zh-CN" altLang="en-US" dirty="0"/>
              <a:t>种特产，第</a:t>
            </a:r>
            <a:r>
              <a:rPr lang="en-US" altLang="zh-CN" dirty="0" err="1"/>
              <a:t>i</a:t>
            </a:r>
            <a:r>
              <a:rPr lang="zh-CN" altLang="en-US" dirty="0"/>
              <a:t>种特产有</a:t>
            </a:r>
            <a:r>
              <a:rPr lang="en-US" altLang="zh-CN" dirty="0"/>
              <a:t>Ai</a:t>
            </a:r>
            <a:r>
              <a:rPr lang="zh-CN" altLang="en-US" dirty="0"/>
              <a:t>个，</a:t>
            </a:r>
            <a:r>
              <a:rPr lang="en-US" altLang="zh-CN" dirty="0"/>
              <a:t>JYY</a:t>
            </a:r>
            <a:r>
              <a:rPr lang="zh-CN" altLang="en-US" dirty="0"/>
              <a:t>想知道自己有多少种分配的方法。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N,M&lt;=1000,Ai&lt;=1000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005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DB52D55-018C-4C38-A430-8AFBBE45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卡特兰数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C2FE493-5D3E-462A-B192-BACEECFC9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有这么一种数列</a:t>
            </a:r>
            <a:r>
              <a:rPr lang="en-US" altLang="zh-CN" dirty="0" err="1"/>
              <a:t>h,h</a:t>
            </a:r>
            <a:r>
              <a:rPr lang="en-US" altLang="zh-CN" dirty="0"/>
              <a:t>(n)</a:t>
            </a:r>
            <a:r>
              <a:rPr lang="zh-CN" altLang="en-US" dirty="0"/>
              <a:t>表示长度为</a:t>
            </a:r>
            <a:r>
              <a:rPr lang="en-US" altLang="zh-CN" dirty="0"/>
              <a:t>2n</a:t>
            </a:r>
            <a:r>
              <a:rPr lang="zh-CN" altLang="en-US" dirty="0"/>
              <a:t>的括号序列有多少种。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卡特兰数的定义比较多，但是都是入栈出栈序的一些延伸情况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551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DB32ABD-5865-4900-AFF7-AC2C143A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卡特兰数与组合数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9D6978B-F77D-406C-B058-FFE24E915E2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 dirty="0"/>
              <a:t>h(n)=C(2n,n)-C(2n,n-1)</a:t>
            </a:r>
          </a:p>
          <a:p>
            <a:endParaRPr lang="en-US" altLang="zh-CN" dirty="0"/>
          </a:p>
          <a:p>
            <a:r>
              <a:rPr lang="zh-CN" altLang="en-US" dirty="0"/>
              <a:t>证明：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zh-CN" altLang="en-US" dirty="0"/>
              <a:t>当然卡特兰数还有别的一些递推式，可以做到线性递推，这些就请同学们下来自己尝试推一下。</a:t>
            </a:r>
            <a:r>
              <a:rPr lang="en-US" altLang="zh-CN" strike="sngStrike" dirty="0"/>
              <a:t>(</a:t>
            </a:r>
            <a:r>
              <a:rPr lang="zh-CN" altLang="en-US" strike="sngStrike" dirty="0"/>
              <a:t>或许百度？</a:t>
            </a:r>
            <a:endParaRPr lang="en-US" altLang="zh-CN" strike="sngStrike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917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69ED8C-D5E5-4A8E-9DE9-01279ADD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例题一：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9E6BABD-F1C6-486A-9898-019B2E554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个人排队看电影，门票是</a:t>
            </a:r>
            <a:r>
              <a:rPr lang="en-US" altLang="zh-CN" dirty="0"/>
              <a:t>1</a:t>
            </a:r>
            <a:r>
              <a:rPr lang="zh-CN" altLang="en-US" dirty="0"/>
              <a:t>块钱，每个人要么拿了</a:t>
            </a:r>
            <a:r>
              <a:rPr lang="en-US" altLang="zh-CN" dirty="0"/>
              <a:t>1</a:t>
            </a:r>
            <a:r>
              <a:rPr lang="zh-CN" altLang="en-US" dirty="0"/>
              <a:t>块钱，要么拿了</a:t>
            </a:r>
            <a:r>
              <a:rPr lang="en-US" altLang="zh-CN" dirty="0"/>
              <a:t>2</a:t>
            </a:r>
            <a:r>
              <a:rPr lang="zh-CN" altLang="en-US" dirty="0"/>
              <a:t>块钱，收银台对于拿了</a:t>
            </a:r>
            <a:r>
              <a:rPr lang="en-US" altLang="zh-CN" dirty="0"/>
              <a:t>2</a:t>
            </a:r>
            <a:r>
              <a:rPr lang="zh-CN" altLang="en-US" dirty="0"/>
              <a:t>块的人要找给他们</a:t>
            </a:r>
            <a:r>
              <a:rPr lang="en-US" altLang="zh-CN" dirty="0"/>
              <a:t>1</a:t>
            </a:r>
            <a:r>
              <a:rPr lang="zh-CN" altLang="en-US" dirty="0"/>
              <a:t>块，如果有人需要找钱而收银台找不开，那么收银台就炸锅了，问有这</a:t>
            </a:r>
            <a:r>
              <a:rPr lang="en-US" altLang="zh-CN" dirty="0"/>
              <a:t>n</a:t>
            </a:r>
            <a:r>
              <a:rPr lang="zh-CN" altLang="en-US" dirty="0"/>
              <a:t>个人有多少种排队顺序使得收银台不炸锅，收银台初始没有钱。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n&lt;=2000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248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FEB712F-2233-425B-AE04-5DF9415B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组合数取模一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36DBA94-C4ED-453F-B2EF-FD7AF42EA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我们要求</a:t>
            </a:r>
            <a:r>
              <a:rPr lang="en-US" altLang="zh-CN" dirty="0"/>
              <a:t>C(</a:t>
            </a:r>
            <a:r>
              <a:rPr lang="en-US" altLang="zh-CN" dirty="0" err="1"/>
              <a:t>n,m</a:t>
            </a:r>
            <a:r>
              <a:rPr lang="en-US" altLang="zh-CN" dirty="0"/>
              <a:t>) mod p</a:t>
            </a:r>
            <a:r>
              <a:rPr lang="zh-CN" altLang="en-US" dirty="0"/>
              <a:t>的值。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m&lt;=n&lt;=1000,p&lt;=1e9</a:t>
            </a:r>
          </a:p>
          <a:p>
            <a:endParaRPr lang="en-US" altLang="zh-CN" dirty="0"/>
          </a:p>
          <a:p>
            <a:r>
              <a:rPr lang="zh-CN" altLang="en-US" dirty="0"/>
              <a:t>直接暴力！</a:t>
            </a:r>
          </a:p>
        </p:txBody>
      </p:sp>
    </p:spTree>
    <p:extLst>
      <p:ext uri="{BB962C8B-B14F-4D97-AF65-F5344CB8AC3E}">
        <p14:creationId xmlns:p14="http://schemas.microsoft.com/office/powerpoint/2010/main" val="3251885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2DAD8A-3AD0-4A47-971A-10544C5C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组合数取模二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9FF68CA-BCED-4A32-B48F-3C0BD2419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我们要求</a:t>
            </a:r>
            <a:r>
              <a:rPr lang="en-US" altLang="zh-CN" dirty="0"/>
              <a:t>C(</a:t>
            </a:r>
            <a:r>
              <a:rPr lang="en-US" altLang="zh-CN" dirty="0" err="1"/>
              <a:t>n,m</a:t>
            </a:r>
            <a:r>
              <a:rPr lang="en-US" altLang="zh-CN" dirty="0"/>
              <a:t>) mod p</a:t>
            </a:r>
            <a:r>
              <a:rPr lang="zh-CN" altLang="en-US" dirty="0"/>
              <a:t>的值，</a:t>
            </a:r>
            <a:r>
              <a:rPr lang="en-US" altLang="zh-CN" dirty="0"/>
              <a:t>p</a:t>
            </a:r>
            <a:r>
              <a:rPr lang="zh-CN" altLang="en-US" dirty="0"/>
              <a:t>是质数。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m&lt;=n&lt;=1e6,p&lt;=1e9</a:t>
            </a:r>
          </a:p>
          <a:p>
            <a:endParaRPr lang="en-US" altLang="zh-CN" dirty="0"/>
          </a:p>
          <a:p>
            <a:r>
              <a:rPr lang="zh-CN" altLang="en-US" dirty="0"/>
              <a:t>直接暴力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考虑计算式来求解，求出</a:t>
            </a:r>
            <a:r>
              <a:rPr lang="en-US" altLang="zh-CN" dirty="0"/>
              <a:t>n! mod p</a:t>
            </a:r>
            <a:r>
              <a:rPr lang="zh-CN" altLang="en-US" dirty="0"/>
              <a:t>的值和</a:t>
            </a:r>
            <a:r>
              <a:rPr lang="en-US" altLang="zh-CN" dirty="0"/>
              <a:t>m!,(n-m)!</a:t>
            </a:r>
            <a:r>
              <a:rPr lang="zh-CN" altLang="en-US" dirty="0"/>
              <a:t>在模</a:t>
            </a:r>
            <a:r>
              <a:rPr lang="en-US" altLang="zh-CN" dirty="0"/>
              <a:t>p</a:t>
            </a:r>
            <a:r>
              <a:rPr lang="zh-CN" altLang="en-US" dirty="0"/>
              <a:t>意义下的逆元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50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E33EC8-28FB-4CD3-AEDC-FE43A719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组合数取模三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8A61AF4-4743-48A2-A267-5E21A19D4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我们要求</a:t>
            </a:r>
            <a:r>
              <a:rPr lang="en-US" altLang="zh-CN" dirty="0"/>
              <a:t>C(</a:t>
            </a:r>
            <a:r>
              <a:rPr lang="en-US" altLang="zh-CN" dirty="0" err="1"/>
              <a:t>n,m</a:t>
            </a:r>
            <a:r>
              <a:rPr lang="en-US" altLang="zh-CN" dirty="0"/>
              <a:t>) mod p</a:t>
            </a:r>
            <a:r>
              <a:rPr lang="zh-CN" altLang="en-US" dirty="0"/>
              <a:t>的值，</a:t>
            </a:r>
            <a:r>
              <a:rPr lang="en-US" altLang="zh-CN" dirty="0"/>
              <a:t>p</a:t>
            </a:r>
            <a:r>
              <a:rPr lang="zh-CN" altLang="en-US" dirty="0"/>
              <a:t>是个质数。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m&lt;=n&lt;=1e18,p&lt;=1e5</a:t>
            </a:r>
          </a:p>
          <a:p>
            <a:endParaRPr lang="en-US" altLang="zh-CN" dirty="0"/>
          </a:p>
          <a:p>
            <a:r>
              <a:rPr lang="zh-CN" altLang="en-US" dirty="0"/>
              <a:t>处理阶乘？</a:t>
            </a:r>
            <a:endParaRPr lang="en-US" altLang="zh-CN" dirty="0"/>
          </a:p>
          <a:p>
            <a:r>
              <a:rPr lang="en-US" altLang="zh-CN" dirty="0"/>
              <a:t>Lucas</a:t>
            </a:r>
            <a:r>
              <a:rPr lang="zh-CN" altLang="en-US" dirty="0"/>
              <a:t>定理！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679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487C87B-8B8D-4633-973E-2AF073438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lucas</a:t>
            </a:r>
            <a:r>
              <a:rPr lang="zh-CN" altLang="en-US" dirty="0"/>
              <a:t>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6A7466BF-1BFB-407D-97A7-DC4213C670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%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%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证明 ： 考虑</a:t>
                </a:r>
                <a:r>
                  <a:rPr lang="en-US" altLang="zh-CN" dirty="0"/>
                  <a:t>n=a*</a:t>
                </a:r>
                <a:r>
                  <a:rPr lang="en-US" altLang="zh-CN" dirty="0" err="1"/>
                  <a:t>p+b,m</a:t>
                </a:r>
                <a:r>
                  <a:rPr lang="en-US" altLang="zh-CN" dirty="0"/>
                  <a:t>=c*</a:t>
                </a:r>
                <a:r>
                  <a:rPr lang="en-US" altLang="zh-CN" dirty="0" err="1"/>
                  <a:t>p+d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𝑎𝑝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因为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是素数，所以有</a:t>
                </a:r>
                <a:r>
                  <a:rPr lang="en-US" altLang="zh-CN" dirty="0"/>
                  <a:t>C(</a:t>
                </a:r>
                <a:r>
                  <a:rPr lang="en-US" altLang="zh-CN" dirty="0" err="1"/>
                  <a:t>p,i</a:t>
                </a:r>
                <a:r>
                  <a:rPr lang="en-US" altLang="zh-CN" dirty="0"/>
                  <a:t>) % p = 0 (0&lt;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&lt;p)</a:t>
                </a:r>
              </a:p>
              <a:p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((1+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项系数为</a:t>
                </a:r>
                <a:r>
                  <a:rPr lang="en-US" altLang="zh-CN" dirty="0"/>
                  <a:t>C(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zh-CN" altLang="en-US" dirty="0"/>
                  <a:t>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项，即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/>
                  <a:t>项的系数为</a:t>
                </a:r>
                <a:r>
                  <a:rPr lang="en-US" altLang="zh-CN" dirty="0"/>
                  <a:t>C(</a:t>
                </a:r>
                <a:r>
                  <a:rPr lang="en-US" altLang="zh-CN" dirty="0" err="1"/>
                  <a:t>a,c</a:t>
                </a:r>
                <a:r>
                  <a:rPr lang="en-US" altLang="zh-CN" dirty="0"/>
                  <a:t>)*C(</a:t>
                </a:r>
                <a:r>
                  <a:rPr lang="en-US" altLang="zh-CN" dirty="0" err="1"/>
                  <a:t>b,d</a:t>
                </a:r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7466BF-1BFB-407D-97A7-DC4213C670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936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85D15C2-B27A-4E0E-89A0-419AC38F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组合数取模四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DECB4FA-7B06-472C-BBCF-989ED489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我们要求</a:t>
            </a:r>
            <a:r>
              <a:rPr lang="en-US" altLang="zh-CN" dirty="0"/>
              <a:t>C(</a:t>
            </a:r>
            <a:r>
              <a:rPr lang="en-US" altLang="zh-CN" dirty="0" err="1"/>
              <a:t>n,m</a:t>
            </a:r>
            <a:r>
              <a:rPr lang="en-US" altLang="zh-CN" dirty="0"/>
              <a:t>) mod p</a:t>
            </a:r>
            <a:r>
              <a:rPr lang="zh-CN" altLang="en-US" dirty="0"/>
              <a:t>的值。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m&lt;=n&lt;=1e5,p&lt;=1e9</a:t>
            </a:r>
          </a:p>
          <a:p>
            <a:endParaRPr lang="en-US" altLang="zh-CN" dirty="0"/>
          </a:p>
          <a:p>
            <a:r>
              <a:rPr lang="en-US" altLang="zh-CN" dirty="0"/>
              <a:t>Lucas</a:t>
            </a:r>
            <a:r>
              <a:rPr lang="zh-CN" altLang="en-US" dirty="0"/>
              <a:t>定理？</a:t>
            </a:r>
            <a:endParaRPr lang="en-US" altLang="zh-CN" dirty="0"/>
          </a:p>
          <a:p>
            <a:r>
              <a:rPr lang="zh-CN" altLang="en-US" dirty="0"/>
              <a:t>处理阶乘！线性筛处理</a:t>
            </a:r>
            <a:r>
              <a:rPr lang="en-US" altLang="zh-CN" dirty="0"/>
              <a:t>n!</a:t>
            </a:r>
            <a:r>
              <a:rPr lang="zh-CN" altLang="en-US" dirty="0"/>
              <a:t>中每个质因子的个数，再快速幂求解即可。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027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1E01FA9-CB9B-4428-ADB6-2D02B100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762E9CDC-418C-4061-BA89-CF3BF3DC03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我们定义从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个物品里选出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个物品的方案数为</a:t>
                </a:r>
                <a:r>
                  <a:rPr lang="en-US" altLang="zh-CN" dirty="0"/>
                  <a:t>C(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也记作二项式系数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2E9CDC-418C-4061-BA89-CF3BF3DC03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595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A3A846E-9875-47A2-ABC6-7A5808CD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组合数取模五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4CAA7DC-A12E-4B88-8285-E2198FBE1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我们要求</a:t>
            </a:r>
            <a:r>
              <a:rPr lang="en-US" altLang="zh-CN" dirty="0"/>
              <a:t>C(</a:t>
            </a:r>
            <a:r>
              <a:rPr lang="en-US" altLang="zh-CN" dirty="0" err="1"/>
              <a:t>n,m</a:t>
            </a:r>
            <a:r>
              <a:rPr lang="en-US" altLang="zh-CN" dirty="0"/>
              <a:t>) mod p</a:t>
            </a:r>
            <a:r>
              <a:rPr lang="zh-CN" altLang="en-US" dirty="0"/>
              <a:t>的值。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m&lt;=n&lt;=1e18,p&lt;=1e5</a:t>
            </a:r>
          </a:p>
          <a:p>
            <a:endParaRPr lang="en-US" altLang="zh-CN" dirty="0"/>
          </a:p>
          <a:p>
            <a:r>
              <a:rPr lang="zh-CN" altLang="en-US" dirty="0"/>
              <a:t>处理阶乘？</a:t>
            </a:r>
            <a:r>
              <a:rPr lang="en-US" altLang="zh-CN" dirty="0"/>
              <a:t>Lucas</a:t>
            </a:r>
            <a:r>
              <a:rPr lang="zh-CN" altLang="en-US" dirty="0"/>
              <a:t>定理？</a:t>
            </a:r>
            <a:endParaRPr lang="en-US" altLang="zh-CN" dirty="0"/>
          </a:p>
          <a:p>
            <a:r>
              <a:rPr lang="zh-CN" altLang="en-US" dirty="0"/>
              <a:t>扩展</a:t>
            </a:r>
            <a:r>
              <a:rPr lang="en-US" altLang="zh-CN" dirty="0"/>
              <a:t>Lucas</a:t>
            </a:r>
            <a:r>
              <a:rPr lang="zh-CN" altLang="en-US" dirty="0"/>
              <a:t>定理！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250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43EE66-33F7-488C-8931-935400DF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Lucas</a:t>
            </a:r>
            <a:r>
              <a:rPr lang="zh-CN" altLang="en-US" dirty="0"/>
              <a:t>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2E361F2D-313E-47EC-A620-65E284789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p</a:t>
                </a:r>
                <a:r>
                  <a:rPr lang="zh-CN" altLang="en-US" dirty="0"/>
                  <a:t>是个合数的情况，我们考虑中国剩余定理，将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拆分成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dirty="0"/>
                  <a:t>，设</a:t>
                </a:r>
                <a:r>
                  <a:rPr lang="en-US" altLang="zh-CN" dirty="0"/>
                  <a:t>x=C(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如果我们能求得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%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dirty="0"/>
                  <a:t>的值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那么根据中国剩余定理，我们就可以知道这个方程组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在模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意义下有唯一解。这样就可以通过中国剩余定理合并模数得到答案。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那么现在的问题就是怎么求解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%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值，我们还是考虑处理阶乘，因为涉及除法，我们把阶乘中的</a:t>
                </a:r>
                <a:r>
                  <a:rPr lang="en-US" altLang="zh-CN" dirty="0"/>
                  <a:t>pi</a:t>
                </a:r>
                <a:r>
                  <a:rPr lang="zh-CN" altLang="en-US" dirty="0"/>
                  <a:t>全提出来，处理完后再乘回去。</a:t>
                </a:r>
                <a:endParaRPr lang="en-US" altLang="zh-CN" dirty="0"/>
              </a:p>
              <a:p>
                <a:r>
                  <a:rPr lang="zh-CN" altLang="en-US" dirty="0"/>
                  <a:t>现在我们看看阶乘取模是什么效果。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361F2D-313E-47EC-A620-65E284789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508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35A61B-6D56-43D8-9906-61E9FD2B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Lucas</a:t>
            </a:r>
            <a:r>
              <a:rPr lang="zh-CN" altLang="en-US" dirty="0"/>
              <a:t>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98A90139-92AC-457A-B803-DE9AA2D014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假如我们是</a:t>
                </a:r>
                <a:r>
                  <a:rPr lang="en-US" altLang="zh-CN" dirty="0"/>
                  <a:t>20!</a:t>
                </a:r>
                <a:r>
                  <a:rPr lang="zh-CN" altLang="en-US" dirty="0"/>
                  <a:t>对</a:t>
                </a:r>
                <a:r>
                  <a:rPr lang="en-US" altLang="zh-CN" dirty="0"/>
                  <a:t>9(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取模</a:t>
                </a:r>
                <a:endParaRPr lang="en-US" altLang="zh-CN" dirty="0"/>
              </a:p>
              <a:p>
                <a:r>
                  <a:rPr lang="zh-CN" altLang="en-US" dirty="0"/>
                  <a:t>那么就是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…*19*20 % 9</a:t>
                </a:r>
                <a:r>
                  <a:rPr lang="zh-CN" altLang="en-US" dirty="0"/>
                  <a:t>取出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的倍数</a:t>
                </a:r>
                <a:endParaRPr lang="en-US" altLang="zh-CN" dirty="0"/>
              </a:p>
              <a:p>
                <a:r>
                  <a:rPr lang="zh-CN" altLang="en-US" dirty="0"/>
                  <a:t>就是</a:t>
                </a:r>
                <a:r>
                  <a:rPr lang="en-US" altLang="zh-CN" dirty="0"/>
                  <a:t>(1*2*4*5*7*8*…*19*20)*(3*6*9*12*15*18)</a:t>
                </a:r>
              </a:p>
              <a:p>
                <a:r>
                  <a:rPr lang="zh-CN" altLang="en-US" dirty="0"/>
                  <a:t>前半部分在模</a:t>
                </a:r>
                <a:r>
                  <a:rPr lang="en-US" altLang="zh-CN" dirty="0"/>
                  <a:t>9</a:t>
                </a:r>
                <a:r>
                  <a:rPr lang="zh-CN" altLang="en-US" dirty="0"/>
                  <a:t>意义下是个循环，后半部分提出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后是个阶乘</a:t>
                </a:r>
                <a:endParaRPr lang="en-US" altLang="zh-CN" dirty="0"/>
              </a:p>
              <a:p>
                <a:r>
                  <a:rPr lang="zh-CN" altLang="en-US" dirty="0"/>
                  <a:t>即</a:t>
                </a:r>
                <a:r>
                  <a:rPr lang="en-US" altLang="zh-CN" dirty="0"/>
                  <a:t>(1*2*4*5*7*8)=(10*11*13*14*16*17)</a:t>
                </a:r>
              </a:p>
              <a:p>
                <a:r>
                  <a:rPr lang="zh-CN" altLang="en-US" dirty="0"/>
                  <a:t>但是可能除了整循环外还有一段不构成完整循环，这一段暴力处理就可以了，因为这一段长度是不超过模数的。</a:t>
                </a:r>
                <a:endParaRPr lang="en-US" altLang="zh-CN" dirty="0"/>
              </a:p>
              <a:p>
                <a:r>
                  <a:rPr lang="zh-CN" altLang="en-US" dirty="0"/>
                  <a:t>后半部分化为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(1∗2∗3∗4∗5∗6)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递归子问题解决即可。</a:t>
                </a:r>
                <a:endParaRPr lang="en-US" altLang="zh-CN" dirty="0"/>
              </a:p>
              <a:p>
                <a:r>
                  <a:rPr lang="zh-CN" altLang="en-US" dirty="0"/>
                  <a:t>每次递归要处理的阶乘长度都除掉了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，所以复杂度是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A90139-92AC-457A-B803-DE9AA2D014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188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753DDEA-2960-4301-9E82-36A79BC5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组合数取模六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8260CB7-8599-4529-9B33-DB965F469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我们要求</a:t>
            </a:r>
            <a:r>
              <a:rPr lang="en-US" altLang="zh-CN" dirty="0"/>
              <a:t>C(</a:t>
            </a:r>
            <a:r>
              <a:rPr lang="en-US" altLang="zh-CN" dirty="0" err="1"/>
              <a:t>n,m</a:t>
            </a:r>
            <a:r>
              <a:rPr lang="en-US" altLang="zh-CN" dirty="0"/>
              <a:t>) mod p</a:t>
            </a:r>
            <a:r>
              <a:rPr lang="zh-CN" altLang="en-US" dirty="0"/>
              <a:t>的值。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m&lt;=n&lt;=p&lt;=1e9</a:t>
            </a:r>
          </a:p>
          <a:p>
            <a:endParaRPr lang="en-US" altLang="zh-CN" dirty="0"/>
          </a:p>
          <a:p>
            <a:r>
              <a:rPr lang="zh-CN" altLang="en-US" dirty="0"/>
              <a:t>？？？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3075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D8AF2EA-E826-486B-9D59-16DBB474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组合数取模六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0245F5F-2AA0-4FDD-911F-842C612C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其实可以做，但是我不讲。</a:t>
            </a:r>
          </a:p>
        </p:txBody>
      </p:sp>
    </p:spTree>
    <p:extLst>
      <p:ext uri="{BB962C8B-B14F-4D97-AF65-F5344CB8AC3E}">
        <p14:creationId xmlns:p14="http://schemas.microsoft.com/office/powerpoint/2010/main" val="46893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4E5CEF-5531-4928-A703-BBA50ECD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例题一：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D59AF09-E3FB-4ACC-8739-537F51B7C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种物品，每种有</a:t>
            </a:r>
            <a:r>
              <a:rPr lang="en-US" altLang="zh-CN" dirty="0"/>
              <a:t>Ai</a:t>
            </a:r>
            <a:r>
              <a:rPr lang="zh-CN" altLang="en-US" dirty="0"/>
              <a:t>个，现在让你取总共</a:t>
            </a:r>
            <a:r>
              <a:rPr lang="en-US" altLang="zh-CN" dirty="0"/>
              <a:t>b</a:t>
            </a:r>
            <a:r>
              <a:rPr lang="zh-CN" altLang="en-US" dirty="0"/>
              <a:t>个满足</a:t>
            </a:r>
            <a:r>
              <a:rPr lang="en-US" altLang="zh-CN" dirty="0"/>
              <a:t>l&lt;=b&lt;=r</a:t>
            </a:r>
            <a:r>
              <a:rPr lang="zh-CN" altLang="en-US" dirty="0"/>
              <a:t>，问有多少种取的方法</a:t>
            </a:r>
            <a:r>
              <a:rPr lang="en-US" altLang="zh-CN" dirty="0"/>
              <a:t>,</a:t>
            </a:r>
            <a:r>
              <a:rPr lang="zh-CN" altLang="en-US" dirty="0"/>
              <a:t>输出方案数对</a:t>
            </a:r>
            <a:r>
              <a:rPr lang="en-US" altLang="zh-CN" dirty="0"/>
              <a:t>2004</a:t>
            </a:r>
            <a:r>
              <a:rPr lang="zh-CN" altLang="en-US" dirty="0"/>
              <a:t>取模。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n&lt;=10,ai&lt;=1e7,0&lt;=l&lt;=r&lt;=1e7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169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275582-F563-4353-B685-C2E5983F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例题二：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31AB700-6C71-4D88-A7D1-E290128A7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n</a:t>
            </a:r>
            <a:r>
              <a:rPr lang="zh-CN" altLang="en-US" dirty="0"/>
              <a:t>个点的联通图个数，点有编号。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n&lt;=5000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73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B7BC05A-189D-490F-B156-B9684B83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563F8AB-0941-4B8B-A530-1B0BAABDC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对一个</a:t>
            </a:r>
            <a:r>
              <a:rPr lang="en-US" altLang="zh-CN" dirty="0"/>
              <a:t>n</a:t>
            </a:r>
            <a:r>
              <a:rPr lang="zh-CN" altLang="en-US" dirty="0"/>
              <a:t>行</a:t>
            </a:r>
            <a:r>
              <a:rPr lang="en-US" altLang="zh-CN" dirty="0"/>
              <a:t>m</a:t>
            </a:r>
            <a:r>
              <a:rPr lang="zh-CN" altLang="en-US" dirty="0"/>
              <a:t>列的数组进行</a:t>
            </a:r>
            <a:r>
              <a:rPr lang="en-US" altLang="zh-CN" dirty="0"/>
              <a:t>q</a:t>
            </a:r>
            <a:r>
              <a:rPr lang="zh-CN" altLang="en-US" dirty="0"/>
              <a:t>次操作，每次将一个红包形的区域内每个数加上一个奇怪的组合数。</a:t>
            </a:r>
            <a:endParaRPr lang="en-US" altLang="zh-CN" dirty="0"/>
          </a:p>
          <a:p>
            <a:r>
              <a:rPr lang="zh-CN" altLang="en-US" dirty="0"/>
              <a:t>具体来说每次操作给定</a:t>
            </a:r>
            <a:r>
              <a:rPr lang="en-US" altLang="zh-CN" dirty="0" err="1"/>
              <a:t>u,v,k</a:t>
            </a:r>
            <a:r>
              <a:rPr lang="en-US" altLang="zh-CN" dirty="0"/>
              <a:t>,</a:t>
            </a:r>
            <a:r>
              <a:rPr lang="zh-CN" altLang="en-US" dirty="0"/>
              <a:t>对于所有</a:t>
            </a:r>
            <a:r>
              <a:rPr lang="en-US" altLang="zh-CN" dirty="0" err="1"/>
              <a:t>i,j</a:t>
            </a:r>
            <a:r>
              <a:rPr lang="zh-CN" altLang="en-US" dirty="0"/>
              <a:t>满足</a:t>
            </a:r>
            <a:r>
              <a:rPr lang="en-US" altLang="zh-CN" dirty="0"/>
              <a:t>0&lt;=</a:t>
            </a:r>
            <a:r>
              <a:rPr lang="en-US" altLang="zh-CN" dirty="0" err="1"/>
              <a:t>i</a:t>
            </a:r>
            <a:r>
              <a:rPr lang="en-US" altLang="zh-CN" dirty="0"/>
              <a:t>&lt;=j</a:t>
            </a:r>
            <a:r>
              <a:rPr lang="zh-CN" altLang="en-US" dirty="0"/>
              <a:t>且</a:t>
            </a:r>
            <a:r>
              <a:rPr lang="en-US" altLang="zh-CN" dirty="0"/>
              <a:t>j&gt;=k,</a:t>
            </a:r>
            <a:r>
              <a:rPr lang="zh-CN" altLang="en-US" dirty="0"/>
              <a:t>将第</a:t>
            </a:r>
            <a:r>
              <a:rPr lang="en-US" altLang="zh-CN" dirty="0" err="1"/>
              <a:t>u+i</a:t>
            </a:r>
            <a:r>
              <a:rPr lang="zh-CN" altLang="en-US" dirty="0"/>
              <a:t>行</a:t>
            </a:r>
            <a:r>
              <a:rPr lang="en-US" altLang="zh-CN" dirty="0" err="1"/>
              <a:t>v-i+j</a:t>
            </a:r>
            <a:r>
              <a:rPr lang="zh-CN" altLang="en-US" dirty="0"/>
              <a:t>列的位置加上</a:t>
            </a:r>
            <a:r>
              <a:rPr lang="en-US" altLang="zh-CN" dirty="0"/>
              <a:t>C(</a:t>
            </a:r>
            <a:r>
              <a:rPr lang="en-US" altLang="zh-CN" dirty="0" err="1"/>
              <a:t>j,i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问</a:t>
            </a:r>
            <a:r>
              <a:rPr lang="en-US" altLang="zh-CN" dirty="0"/>
              <a:t>q</a:t>
            </a:r>
            <a:r>
              <a:rPr lang="zh-CN" altLang="en-US" dirty="0"/>
              <a:t>次操作后每个位置的值。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&lt;=300,q&lt;=5e6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28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B4605F-7C00-4D7B-87BB-2EE648D8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光说不练假把式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8E24CF8-338C-4867-B159-9BE3A77A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下列题目就交给各位独立思考完成（已按难度排序（大概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hdu3037</a:t>
            </a:r>
          </a:p>
          <a:p>
            <a:r>
              <a:rPr lang="en-US" altLang="zh-CN" dirty="0"/>
              <a:t>hdu4349</a:t>
            </a:r>
          </a:p>
          <a:p>
            <a:r>
              <a:rPr lang="en-US" altLang="zh-CN" dirty="0"/>
              <a:t>bzoj4517</a:t>
            </a:r>
          </a:p>
          <a:p>
            <a:r>
              <a:rPr lang="en-US" altLang="zh-CN" dirty="0"/>
              <a:t>bzoj4403</a:t>
            </a:r>
          </a:p>
          <a:p>
            <a:r>
              <a:rPr lang="en-US" altLang="zh-CN" dirty="0"/>
              <a:t>bzoj2339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658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D6C5A5-3417-4FA7-B730-E241EEA0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2AD9802A-06FE-4006-9F41-E7553730E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组合数计算式</a:t>
                </a:r>
                <a:r>
                  <a:rPr lang="en-US" altLang="zh-CN" dirty="0"/>
                  <a:t>:C(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怎么理解？</a:t>
                </a:r>
                <a:endParaRPr lang="en-US" altLang="zh-CN" dirty="0"/>
              </a:p>
              <a:p>
                <a:r>
                  <a:rPr lang="zh-CN" altLang="en-US" dirty="0"/>
                  <a:t>即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个数，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(n-m)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的全排列数</a:t>
                </a:r>
                <a:endParaRPr lang="en-US" altLang="zh-CN" dirty="0"/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即为选取，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即为不选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D9802A-06FE-4006-9F41-E7553730E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593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70FE64-8443-49C8-B605-A7FEFCEB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45D76C9-6416-4432-9ACB-390EA43F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组合数递推式</a:t>
            </a:r>
            <a:r>
              <a:rPr lang="en-US" altLang="zh-CN" dirty="0"/>
              <a:t>: C(</a:t>
            </a:r>
            <a:r>
              <a:rPr lang="en-US" altLang="zh-CN" dirty="0" err="1"/>
              <a:t>n,m</a:t>
            </a:r>
            <a:r>
              <a:rPr lang="en-US" altLang="zh-CN" dirty="0"/>
              <a:t>)=C(n-1,m)+C(n-1,m-1)</a:t>
            </a:r>
          </a:p>
          <a:p>
            <a:endParaRPr lang="en-US" altLang="zh-CN" dirty="0"/>
          </a:p>
          <a:p>
            <a:r>
              <a:rPr lang="zh-CN" altLang="en-US" dirty="0"/>
              <a:t>怎么理解？</a:t>
            </a:r>
            <a:endParaRPr lang="en-US" altLang="zh-CN" dirty="0"/>
          </a:p>
          <a:p>
            <a:r>
              <a:rPr lang="zh-CN" altLang="en-US" dirty="0"/>
              <a:t>考虑我们加入第</a:t>
            </a:r>
            <a:r>
              <a:rPr lang="en-US" altLang="zh-CN" dirty="0"/>
              <a:t>n</a:t>
            </a:r>
            <a:r>
              <a:rPr lang="zh-CN" altLang="en-US" dirty="0"/>
              <a:t>个物品，如果我们选择这个物品，那么方案数就是前</a:t>
            </a:r>
            <a:r>
              <a:rPr lang="en-US" altLang="zh-CN" dirty="0"/>
              <a:t>n-1</a:t>
            </a:r>
            <a:r>
              <a:rPr lang="zh-CN" altLang="en-US" dirty="0"/>
              <a:t>个物品中选</a:t>
            </a:r>
            <a:r>
              <a:rPr lang="en-US" altLang="zh-CN" dirty="0"/>
              <a:t>m-1</a:t>
            </a:r>
            <a:r>
              <a:rPr lang="zh-CN" altLang="en-US" dirty="0"/>
              <a:t>个物品的方案数；如果我们不选这个物品，那么方案数就是前</a:t>
            </a:r>
            <a:r>
              <a:rPr lang="en-US" altLang="zh-CN" dirty="0"/>
              <a:t>n-1</a:t>
            </a:r>
            <a:r>
              <a:rPr lang="zh-CN" altLang="en-US" dirty="0"/>
              <a:t>个物品中选</a:t>
            </a:r>
            <a:r>
              <a:rPr lang="en-US" altLang="zh-CN" dirty="0"/>
              <a:t>m</a:t>
            </a:r>
            <a:r>
              <a:rPr lang="zh-CN" altLang="en-US" dirty="0"/>
              <a:t>个的方案数。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由递推式可以看得出来，组合数其实与杨辉三角是一个东西。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3686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EF59B31-4851-4FC4-8E91-679E3029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组合数与二项式系数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ECACC17B-8FA0-40E7-AA13-663F56170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为什么我们也将组合数叫做二项式系数？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观察下面这个东西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明白了吧？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ACC17B-8FA0-40E7-AA13-663F56170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038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A3BF62-F8A8-4BB0-81A2-631BCC30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常见组合恒等式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E7A4C89B-BE5B-43AD-A06A-F3E109B2E1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52457"/>
              </a:xfrm>
            </p:spPr>
            <p:txBody>
              <a:bodyPr/>
              <a:lstStyle/>
              <a:p>
                <a:r>
                  <a:rPr lang="en-US" altLang="zh-CN" dirty="0"/>
                  <a:t>C(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)=C(</a:t>
                </a:r>
                <a:r>
                  <a:rPr lang="en-US" altLang="zh-CN" dirty="0" err="1"/>
                  <a:t>n,n</a:t>
                </a:r>
                <a:r>
                  <a:rPr lang="en-US" altLang="zh-CN" dirty="0"/>
                  <a:t>-m)</a:t>
                </a:r>
              </a:p>
              <a:p>
                <a:r>
                  <a:rPr lang="en-US" altLang="zh-CN" dirty="0"/>
                  <a:t>C(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)=C(n-1,m)+C(n-1,m-1)</a:t>
                </a:r>
              </a:p>
              <a:p>
                <a:r>
                  <a:rPr lang="en-US" altLang="zh-CN" dirty="0"/>
                  <a:t>C(</a:t>
                </a:r>
                <a:r>
                  <a:rPr lang="en-US" altLang="zh-CN" dirty="0" err="1"/>
                  <a:t>n,k</a:t>
                </a:r>
                <a:r>
                  <a:rPr lang="en-US" altLang="zh-CN" dirty="0"/>
                  <a:t>)C(</a:t>
                </a:r>
                <a:r>
                  <a:rPr lang="en-US" altLang="zh-CN" dirty="0" err="1"/>
                  <a:t>k,m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dirty="0" err="1"/>
                  <a:t>kC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n,k</a:t>
                </a:r>
                <a:r>
                  <a:rPr lang="en-US" altLang="zh-CN" dirty="0"/>
                  <a:t>)=</a:t>
                </a:r>
                <a:r>
                  <a:rPr lang="en-US" altLang="zh-CN" dirty="0" err="1"/>
                  <a:t>nC</a:t>
                </a:r>
                <a:r>
                  <a:rPr lang="en-US" altLang="zh-CN" dirty="0"/>
                  <a:t>(n-1,k-1)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=C(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)C(n-</a:t>
                </a:r>
                <a:r>
                  <a:rPr lang="en-US" altLang="zh-CN" dirty="0" err="1"/>
                  <a:t>m,k</a:t>
                </a:r>
                <a:r>
                  <a:rPr lang="en-US" altLang="zh-CN" dirty="0"/>
                  <a:t>-m)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=C(</a:t>
                </a:r>
                <a:r>
                  <a:rPr lang="en-US" altLang="zh-CN" dirty="0" err="1"/>
                  <a:t>n,k</a:t>
                </a:r>
                <a:r>
                  <a:rPr lang="en-US" altLang="zh-CN" dirty="0"/>
                  <a:t>-m)C(</a:t>
                </a:r>
                <a:r>
                  <a:rPr lang="en-US" altLang="zh-CN" dirty="0" err="1"/>
                  <a:t>n-k+m,m</a:t>
                </a:r>
                <a:r>
                  <a:rPr lang="en-US" altLang="zh-CN" dirty="0"/>
                  <a:t>)    (n&gt;=k&gt;=m)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C(</a:t>
                </a:r>
                <a:r>
                  <a:rPr lang="en-US" altLang="zh-CN" dirty="0" err="1"/>
                  <a:t>m,m</a:t>
                </a:r>
                <a:r>
                  <a:rPr lang="en-US" altLang="zh-CN" dirty="0"/>
                  <a:t>)+C(m+1,m)+…+C(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)=C(n+1,m+1)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A4C89B-BE5B-43AD-A06A-F3E109B2E1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52457"/>
              </a:xfrm>
              <a:blipFill>
                <a:blip r:embed="rId2"/>
                <a:stretch>
                  <a:fillRect l="-1043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343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2301FF-A02B-4D18-95D7-4F1A7687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常见组合恒等式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BFB8EC9-31B1-4D5E-A2BC-C9CD7AC5B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C(</a:t>
            </a:r>
            <a:r>
              <a:rPr lang="en-US" altLang="zh-CN" dirty="0" err="1"/>
              <a:t>n,k</a:t>
            </a:r>
            <a:r>
              <a:rPr lang="en-US" altLang="zh-CN" dirty="0"/>
              <a:t>)+C(n+1,k)+…+C(</a:t>
            </a:r>
            <a:r>
              <a:rPr lang="en-US" altLang="zh-CN" dirty="0" err="1"/>
              <a:t>n+m,k</a:t>
            </a:r>
            <a:r>
              <a:rPr lang="en-US" altLang="zh-CN" dirty="0"/>
              <a:t>)=C(n+m-1,k+1)-C(n,k+1)</a:t>
            </a:r>
          </a:p>
          <a:p>
            <a:r>
              <a:rPr lang="en-US" altLang="zh-CN" dirty="0"/>
              <a:t>C(n,0)C(</a:t>
            </a:r>
            <a:r>
              <a:rPr lang="en-US" altLang="zh-CN" dirty="0" err="1"/>
              <a:t>m,p</a:t>
            </a:r>
            <a:r>
              <a:rPr lang="en-US" altLang="zh-CN" dirty="0"/>
              <a:t>)+C(n,1)C(m,p-1)+…+C(</a:t>
            </a:r>
            <a:r>
              <a:rPr lang="en-US" altLang="zh-CN" dirty="0" err="1"/>
              <a:t>n,p</a:t>
            </a:r>
            <a:r>
              <a:rPr lang="en-US" altLang="zh-CN" dirty="0"/>
              <a:t>)C(m,0)=C(</a:t>
            </a:r>
            <a:r>
              <a:rPr lang="en-US" altLang="zh-CN" dirty="0" err="1"/>
              <a:t>n+m,p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612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6976A38-F47A-4105-9200-83D7DC44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组合数一些技巧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292F96B-6A54-487A-B49F-9A1DE38A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n</a:t>
            </a:r>
            <a:r>
              <a:rPr lang="zh-CN" altLang="en-US" dirty="0"/>
              <a:t>个球放入</a:t>
            </a:r>
            <a:r>
              <a:rPr lang="en-US" altLang="zh-CN" dirty="0"/>
              <a:t>m</a:t>
            </a:r>
            <a:r>
              <a:rPr lang="zh-CN" altLang="en-US" dirty="0"/>
              <a:t>个盒子中的方案数，球之间本质相同，盒子本质不同，可以有盒子不放球。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插板法：将盒子与盒子之间看作另一个球</a:t>
            </a:r>
            <a:endParaRPr lang="en-US" altLang="zh-CN" dirty="0"/>
          </a:p>
          <a:p>
            <a:r>
              <a:rPr lang="zh-CN" altLang="en-US" dirty="0"/>
              <a:t>即在</a:t>
            </a:r>
            <a:r>
              <a:rPr lang="en-US" altLang="zh-CN" dirty="0"/>
              <a:t>n+m-1</a:t>
            </a:r>
            <a:r>
              <a:rPr lang="zh-CN" altLang="en-US" dirty="0"/>
              <a:t>个球中选</a:t>
            </a:r>
            <a:r>
              <a:rPr lang="en-US" altLang="zh-CN" dirty="0"/>
              <a:t>m-1</a:t>
            </a:r>
            <a:r>
              <a:rPr lang="zh-CN" altLang="en-US" dirty="0"/>
              <a:t>个球作为隔板的方案数</a:t>
            </a:r>
            <a:r>
              <a:rPr lang="en-US" altLang="zh-CN" dirty="0"/>
              <a:t>C(n+m-1,m-1)</a:t>
            </a:r>
          </a:p>
        </p:txBody>
      </p:sp>
    </p:spTree>
    <p:extLst>
      <p:ext uri="{BB962C8B-B14F-4D97-AF65-F5344CB8AC3E}">
        <p14:creationId xmlns:p14="http://schemas.microsoft.com/office/powerpoint/2010/main" val="1827578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2663C8-7281-468B-A783-7575E007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组合数一些技巧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DE723F2-9936-45A1-AAC1-1A1D9C69E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个互不相同的数，从中取出三个数，使得中间的数大于两边的数有多少种取法？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整体把握：实际上</a:t>
            </a:r>
            <a:r>
              <a:rPr lang="en-US" altLang="zh-CN" dirty="0"/>
              <a:t>n</a:t>
            </a:r>
            <a:r>
              <a:rPr lang="zh-CN" altLang="en-US" dirty="0"/>
              <a:t>个数里选出三个数，有且仅有一种合法方案，所以方案数为</a:t>
            </a:r>
            <a:r>
              <a:rPr lang="en-US" altLang="zh-CN" dirty="0"/>
              <a:t>C(n,3)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816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1084</Words>
  <Application>Microsoft Office PowerPoint</Application>
  <PresentationFormat>宽屏</PresentationFormat>
  <Paragraphs>170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等线</vt:lpstr>
      <vt:lpstr>等线 Light</vt:lpstr>
      <vt:lpstr>宋体</vt:lpstr>
      <vt:lpstr>Arial</vt:lpstr>
      <vt:lpstr>Calibri</vt:lpstr>
      <vt:lpstr>Cambria Math</vt:lpstr>
      <vt:lpstr>Office 主题​​</vt:lpstr>
      <vt:lpstr>组合数学</vt:lpstr>
      <vt:lpstr>组合数</vt:lpstr>
      <vt:lpstr>组合数计算</vt:lpstr>
      <vt:lpstr>组合数计算</vt:lpstr>
      <vt:lpstr>组合数与二项式系数</vt:lpstr>
      <vt:lpstr>常见组合恒等式</vt:lpstr>
      <vt:lpstr>常见组合恒等式</vt:lpstr>
      <vt:lpstr>组合数一些技巧</vt:lpstr>
      <vt:lpstr>组合数一些技巧</vt:lpstr>
      <vt:lpstr>例题一：</vt:lpstr>
      <vt:lpstr>例题二：</vt:lpstr>
      <vt:lpstr>卡特兰数</vt:lpstr>
      <vt:lpstr>卡特兰数与组合数</vt:lpstr>
      <vt:lpstr>例题一：</vt:lpstr>
      <vt:lpstr>组合数取模一</vt:lpstr>
      <vt:lpstr>组合数取模二</vt:lpstr>
      <vt:lpstr>组合数取模三</vt:lpstr>
      <vt:lpstr>lucas定理</vt:lpstr>
      <vt:lpstr>组合数取模四</vt:lpstr>
      <vt:lpstr>组合数取模五</vt:lpstr>
      <vt:lpstr>扩展Lucas定理</vt:lpstr>
      <vt:lpstr>扩展Lucas定理</vt:lpstr>
      <vt:lpstr>组合数取模六</vt:lpstr>
      <vt:lpstr>组合数取模六</vt:lpstr>
      <vt:lpstr>例题一：</vt:lpstr>
      <vt:lpstr>例题二：</vt:lpstr>
      <vt:lpstr>例题三</vt:lpstr>
      <vt:lpstr>光说不练假把式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组合数学</dc:title>
  <dc:creator>梁 宇航</dc:creator>
  <cp:lastModifiedBy>Administrator</cp:lastModifiedBy>
  <cp:revision>31</cp:revision>
  <dcterms:created xsi:type="dcterms:W3CDTF">2018-07-12T08:26:11Z</dcterms:created>
  <dcterms:modified xsi:type="dcterms:W3CDTF">2018-07-14T02:47:26Z</dcterms:modified>
</cp:coreProperties>
</file>