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80E75-4E20-456E-80D8-F5258B87CB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5A6B84-A94C-49B4-BBA4-05DDF9A6C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54E3CB-B4B0-4A69-9C4C-E4B97363B01E}"/>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361BA8E6-8BEF-4A3B-B25E-6F898E3628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520899-7DE1-4A7C-98B9-E5E80E89A2C3}"/>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277556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4A68-D14D-4C33-819D-F52E530FEC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8BDC87-984B-4B92-AD8F-8BB142005A0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860D61-B476-499B-9AAF-F66369C94701}"/>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F16CD64E-6686-4579-B936-BA8DAD0112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EDF3-4495-4407-9137-D4EFA34A9CD5}"/>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344175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E58F61-CB6E-44A1-B514-B3B29781C6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5CF7AE-47A3-4B80-BD21-29AE0E4DC6B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FEC027-E456-42E5-863A-C21980D824F0}"/>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5B7F76A4-0154-4072-B363-B1F9DFF738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1841C-A646-495D-9DE6-3325F177C40C}"/>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66669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31FF4-9C42-457D-B9D3-CFD5A405A2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305391-3195-421F-BE49-EBCCE194D81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CBE4267-42C8-4227-AAA6-D7225EAC5AC0}"/>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F09440D3-D2F8-499D-BE28-5CEC06ADB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2691B-1A1F-4419-B9A1-8E165157AFDB}"/>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298236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39F0F-A9FA-4EEF-B8D0-254C1AC825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6FF27F-90C8-477E-9F3D-33BD29790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9F314FC-7F17-4EF2-96E7-307499359123}"/>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B7C86BD4-ED91-43EC-B73E-A46A092B46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063ECB-9904-4306-B139-9EB140150B1A}"/>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163690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7BE98-96F6-401F-8E45-C5D3E22BED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4A41F2-9264-4008-8913-CF92ADAF1FB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07A57A-A404-40CB-87F2-69506032BE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FC052E8-8FE8-4CB8-BDFC-665D67FC0C0F}"/>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6" name="页脚占位符 5">
            <a:extLst>
              <a:ext uri="{FF2B5EF4-FFF2-40B4-BE49-F238E27FC236}">
                <a16:creationId xmlns:a16="http://schemas.microsoft.com/office/drawing/2014/main" id="{E477112F-674B-40C9-B75A-D6D4C11027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1BB28C-1799-4968-9531-4996D764D664}"/>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186234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235E1-5FED-4A8A-903E-BD5C049D14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FD7A7A-AAD6-4901-831D-134409C54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354EFB2-0487-4652-A674-986D90BA1D4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A7D5D0-3818-4CF3-AB41-2472287739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021B6AD-011D-4A36-9A80-D54128B8B72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E54AA8E-66F4-4B4A-8F01-B6E885729054}"/>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8" name="页脚占位符 7">
            <a:extLst>
              <a:ext uri="{FF2B5EF4-FFF2-40B4-BE49-F238E27FC236}">
                <a16:creationId xmlns:a16="http://schemas.microsoft.com/office/drawing/2014/main" id="{0F665F1B-11DA-4929-A68F-95CA4375E4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78401B-A8BB-4FC4-8512-C4E22F7854BF}"/>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324360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A9FE8-42AC-4B07-9611-14BB23D003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DF92A9-B972-4F56-8FF9-6095DC9B9CA5}"/>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4" name="页脚占位符 3">
            <a:extLst>
              <a:ext uri="{FF2B5EF4-FFF2-40B4-BE49-F238E27FC236}">
                <a16:creationId xmlns:a16="http://schemas.microsoft.com/office/drawing/2014/main" id="{874D96AF-CA5F-462A-A420-02A2CE9FBF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C21959-89CD-40BF-BCD2-201C83899FF0}"/>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81963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EC7224-C633-4E02-B05D-8326014136FF}"/>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3" name="页脚占位符 2">
            <a:extLst>
              <a:ext uri="{FF2B5EF4-FFF2-40B4-BE49-F238E27FC236}">
                <a16:creationId xmlns:a16="http://schemas.microsoft.com/office/drawing/2014/main" id="{73A5C865-E7BA-4037-83F2-CD06A3F223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D9A4F6-0DE9-48D6-872A-6881B679A536}"/>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18922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185A5-6F61-4DB1-8EAD-13DCBF594A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87BC0B-CC5B-44D7-9825-35C638FD5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12030D0-68DA-4F18-A55E-57B49352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4CA8431-C238-463C-9CF7-114AFE50DC6A}"/>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6" name="页脚占位符 5">
            <a:extLst>
              <a:ext uri="{FF2B5EF4-FFF2-40B4-BE49-F238E27FC236}">
                <a16:creationId xmlns:a16="http://schemas.microsoft.com/office/drawing/2014/main" id="{7DFAF7C3-494F-4845-B1B7-A0541E80B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C304DB-A055-4BD2-BB8F-9BF52AD800C9}"/>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17570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5FC38-A895-4F97-A8A8-EC19424CD2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6D6525-895D-4E7A-9FE3-4999FCF96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F9CA56-FC4F-402E-912A-2CB1BD026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885FBEB-E44C-42B3-B6CF-872542FDA296}"/>
              </a:ext>
            </a:extLst>
          </p:cNvPr>
          <p:cNvSpPr>
            <a:spLocks noGrp="1"/>
          </p:cNvSpPr>
          <p:nvPr>
            <p:ph type="dt" sz="half" idx="10"/>
          </p:nvPr>
        </p:nvSpPr>
        <p:spPr/>
        <p:txBody>
          <a:bodyPr/>
          <a:lstStyle/>
          <a:p>
            <a:fld id="{CE3466C7-5F8C-4FD9-8569-A02C78096FD5}" type="datetimeFigureOut">
              <a:rPr lang="zh-CN" altLang="en-US" smtClean="0"/>
              <a:t>2018/7/17</a:t>
            </a:fld>
            <a:endParaRPr lang="zh-CN" altLang="en-US"/>
          </a:p>
        </p:txBody>
      </p:sp>
      <p:sp>
        <p:nvSpPr>
          <p:cNvPr id="6" name="页脚占位符 5">
            <a:extLst>
              <a:ext uri="{FF2B5EF4-FFF2-40B4-BE49-F238E27FC236}">
                <a16:creationId xmlns:a16="http://schemas.microsoft.com/office/drawing/2014/main" id="{DBDCCF28-B5FF-44BE-93C5-B15C04D1AA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83FCE7-9125-4B54-8F04-F03A2318268C}"/>
              </a:ext>
            </a:extLst>
          </p:cNvPr>
          <p:cNvSpPr>
            <a:spLocks noGrp="1"/>
          </p:cNvSpPr>
          <p:nvPr>
            <p:ph type="sldNum" sz="quarter" idx="12"/>
          </p:nvPr>
        </p:nvSpPr>
        <p:spPr/>
        <p:txBody>
          <a:body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268610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F62A0A-0097-4A84-9C92-2A21C6361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92A366-F5BC-4F6D-9645-6A63CA300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8FDD51-E03D-455A-A8AD-2EDD179D5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466C7-5F8C-4FD9-8569-A02C78096FD5}" type="datetimeFigureOut">
              <a:rPr lang="zh-CN" altLang="en-US" smtClean="0"/>
              <a:t>2018/7/17</a:t>
            </a:fld>
            <a:endParaRPr lang="zh-CN" altLang="en-US"/>
          </a:p>
        </p:txBody>
      </p:sp>
      <p:sp>
        <p:nvSpPr>
          <p:cNvPr id="5" name="页脚占位符 4">
            <a:extLst>
              <a:ext uri="{FF2B5EF4-FFF2-40B4-BE49-F238E27FC236}">
                <a16:creationId xmlns:a16="http://schemas.microsoft.com/office/drawing/2014/main" id="{911FE5D2-B82E-45A1-A66C-169F1D2F4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AF96E4-50FD-41A1-AD20-DCE6D7E1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4F965-B58A-4315-B2D0-88C5F5DCB994}" type="slidenum">
              <a:rPr lang="zh-CN" altLang="en-US" smtClean="0"/>
              <a:t>‹#›</a:t>
            </a:fld>
            <a:endParaRPr lang="zh-CN" altLang="en-US"/>
          </a:p>
        </p:txBody>
      </p:sp>
    </p:spTree>
    <p:extLst>
      <p:ext uri="{BB962C8B-B14F-4D97-AF65-F5344CB8AC3E}">
        <p14:creationId xmlns:p14="http://schemas.microsoft.com/office/powerpoint/2010/main" val="278595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D4AE1-E849-40B5-8C80-DD64A4D739D6}"/>
              </a:ext>
            </a:extLst>
          </p:cNvPr>
          <p:cNvSpPr>
            <a:spLocks noGrp="1"/>
          </p:cNvSpPr>
          <p:nvPr>
            <p:ph type="ctrTitle"/>
          </p:nvPr>
        </p:nvSpPr>
        <p:spPr/>
        <p:txBody>
          <a:bodyPr/>
          <a:lstStyle/>
          <a:p>
            <a:r>
              <a:rPr lang="zh-CN" altLang="en-US" dirty="0"/>
              <a:t>基础数据结构</a:t>
            </a:r>
          </a:p>
        </p:txBody>
      </p:sp>
      <p:sp>
        <p:nvSpPr>
          <p:cNvPr id="3" name="副标题 2">
            <a:extLst>
              <a:ext uri="{FF2B5EF4-FFF2-40B4-BE49-F238E27FC236}">
                <a16:creationId xmlns:a16="http://schemas.microsoft.com/office/drawing/2014/main" id="{4276DB23-F57D-4B07-A0DA-B24DF67FE1B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9812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0B06-28E6-42B8-8827-94D8B697F5E1}"/>
              </a:ext>
            </a:extLst>
          </p:cNvPr>
          <p:cNvSpPr>
            <a:spLocks noGrp="1"/>
          </p:cNvSpPr>
          <p:nvPr>
            <p:ph type="title"/>
          </p:nvPr>
        </p:nvSpPr>
        <p:spPr/>
        <p:txBody>
          <a:bodyPr/>
          <a:lstStyle/>
          <a:p>
            <a:r>
              <a:rPr lang="zh-CN" altLang="en-US" dirty="0"/>
              <a:t>例题四</a:t>
            </a:r>
          </a:p>
        </p:txBody>
      </p:sp>
      <p:sp>
        <p:nvSpPr>
          <p:cNvPr id="3" name="内容占位符 2">
            <a:extLst>
              <a:ext uri="{FF2B5EF4-FFF2-40B4-BE49-F238E27FC236}">
                <a16:creationId xmlns:a16="http://schemas.microsoft.com/office/drawing/2014/main" id="{E1B901F8-DAE3-4227-8112-F21D50408A93}"/>
              </a:ext>
            </a:extLst>
          </p:cNvPr>
          <p:cNvSpPr>
            <a:spLocks noGrp="1"/>
          </p:cNvSpPr>
          <p:nvPr>
            <p:ph idx="1"/>
          </p:nvPr>
        </p:nvSpPr>
        <p:spPr/>
        <p:txBody>
          <a:bodyPr/>
          <a:lstStyle/>
          <a:p>
            <a:r>
              <a:rPr lang="zh-CN" altLang="en-US" dirty="0"/>
              <a:t>小新经常陪小白去公园玩，也就是所谓的遛狗啦</a:t>
            </a:r>
            <a:r>
              <a:rPr lang="en-US" altLang="zh-CN" dirty="0"/>
              <a:t>…</a:t>
            </a:r>
            <a:r>
              <a:rPr lang="zh-CN" altLang="en-US" dirty="0"/>
              <a:t>在小新家附近有一条“公园路”，路的一边从南到北依次排着</a:t>
            </a:r>
            <a:r>
              <a:rPr lang="en-US" altLang="zh-CN" dirty="0"/>
              <a:t>n</a:t>
            </a:r>
            <a:r>
              <a:rPr lang="zh-CN" altLang="en-US" dirty="0"/>
              <a:t>个公园，小白早就看花了眼，自己也不清楚该去哪些公园玩了。一开始，小白就根据公园的风景给每个公园打了分</a:t>
            </a:r>
            <a:r>
              <a:rPr lang="en-US" altLang="zh-CN" dirty="0"/>
              <a:t>-.-</a:t>
            </a:r>
            <a:r>
              <a:rPr lang="zh-CN" altLang="en-US" dirty="0"/>
              <a:t>。小新为了省事，每次遛狗的时候都会事先规定一个范围，小白只可以选择第</a:t>
            </a:r>
            <a:r>
              <a:rPr lang="en-US" altLang="zh-CN" dirty="0"/>
              <a:t>a</a:t>
            </a:r>
            <a:r>
              <a:rPr lang="zh-CN" altLang="en-US" dirty="0"/>
              <a:t>个和第</a:t>
            </a:r>
            <a:r>
              <a:rPr lang="en-US" altLang="zh-CN" dirty="0"/>
              <a:t>b</a:t>
            </a:r>
            <a:r>
              <a:rPr lang="zh-CN" altLang="en-US" dirty="0"/>
              <a:t>个公园之间（包括</a:t>
            </a:r>
            <a:r>
              <a:rPr lang="en-US" altLang="zh-CN" dirty="0"/>
              <a:t>a</a:t>
            </a:r>
            <a:r>
              <a:rPr lang="zh-CN" altLang="en-US" dirty="0"/>
              <a:t>、</a:t>
            </a:r>
            <a:r>
              <a:rPr lang="en-US" altLang="zh-CN" dirty="0"/>
              <a:t>b</a:t>
            </a:r>
            <a:r>
              <a:rPr lang="zh-CN" altLang="en-US" dirty="0"/>
              <a:t>两个公园）选择连续的一些公园玩。小白当然希望选出的公园的分数总和尽量高咯。同时，由于一些公园的景观会有所改变，所以，小白的打分也可能会有一些变化。 　　那么，就请你来帮小白选择公园吧。</a:t>
            </a:r>
            <a:endParaRPr lang="en-US" altLang="zh-CN" dirty="0"/>
          </a:p>
          <a:p>
            <a:r>
              <a:rPr lang="en-US" altLang="zh-CN" dirty="0"/>
              <a:t>n&lt;=5e5,m&lt;=1e5</a:t>
            </a:r>
            <a:endParaRPr lang="zh-CN" altLang="en-US" dirty="0"/>
          </a:p>
        </p:txBody>
      </p:sp>
    </p:spTree>
    <p:extLst>
      <p:ext uri="{BB962C8B-B14F-4D97-AF65-F5344CB8AC3E}">
        <p14:creationId xmlns:p14="http://schemas.microsoft.com/office/powerpoint/2010/main" val="112462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E9EFA-2B21-459C-835C-E44F868962A2}"/>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E42A156F-9E11-4C78-9CF2-FD2933AD311B}"/>
              </a:ext>
            </a:extLst>
          </p:cNvPr>
          <p:cNvSpPr>
            <a:spLocks noGrp="1"/>
          </p:cNvSpPr>
          <p:nvPr>
            <p:ph idx="1"/>
          </p:nvPr>
        </p:nvSpPr>
        <p:spPr/>
        <p:txBody>
          <a:bodyPr/>
          <a:lstStyle/>
          <a:p>
            <a:r>
              <a:rPr lang="zh-CN" altLang="en-US" dirty="0"/>
              <a:t>直观来说就是线段树去掉右儿子</a:t>
            </a:r>
            <a:endParaRPr lang="en-US" altLang="zh-CN" dirty="0"/>
          </a:p>
          <a:p>
            <a:endParaRPr lang="en-US" altLang="zh-CN" dirty="0"/>
          </a:p>
          <a:p>
            <a:r>
              <a:rPr lang="zh-CN" altLang="en-US" dirty="0"/>
              <a:t>树状数组不是像线段树一样维护一个区间，而是维护一个前缀，这样的话考虑如果是在线段树上我们要求一个前缀，如果用到了某一个点的右儿子，那么一定用到了它的左儿子，这样我们直接用这个点就可以了，所以在维护前缀的时候右儿子是没有必要存在的。</a:t>
            </a:r>
          </a:p>
        </p:txBody>
      </p:sp>
    </p:spTree>
    <p:extLst>
      <p:ext uri="{BB962C8B-B14F-4D97-AF65-F5344CB8AC3E}">
        <p14:creationId xmlns:p14="http://schemas.microsoft.com/office/powerpoint/2010/main" val="225537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646F3-CF38-46F1-9B4F-3DB2C5177439}"/>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682FED7F-DDDB-4045-8399-D7A1418D8451}"/>
              </a:ext>
            </a:extLst>
          </p:cNvPr>
          <p:cNvSpPr>
            <a:spLocks noGrp="1"/>
          </p:cNvSpPr>
          <p:nvPr>
            <p:ph idx="1"/>
          </p:nvPr>
        </p:nvSpPr>
        <p:spPr/>
        <p:txBody>
          <a:bodyPr/>
          <a:lstStyle/>
          <a:p>
            <a:r>
              <a:rPr lang="zh-CN" altLang="en-US" dirty="0"/>
              <a:t>删掉所有右儿子之后，我们将所有节点对应到数轴上就变成了这个样子。</a:t>
            </a:r>
          </a:p>
        </p:txBody>
      </p:sp>
      <p:pic>
        <p:nvPicPr>
          <p:cNvPr id="5" name="图片 4">
            <a:extLst>
              <a:ext uri="{FF2B5EF4-FFF2-40B4-BE49-F238E27FC236}">
                <a16:creationId xmlns:a16="http://schemas.microsoft.com/office/drawing/2014/main" id="{158458CE-A80B-4D07-9EBE-940C4235F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917" y="2861800"/>
            <a:ext cx="5306165" cy="3315163"/>
          </a:xfrm>
          <a:prstGeom prst="rect">
            <a:avLst/>
          </a:prstGeom>
        </p:spPr>
      </p:pic>
    </p:spTree>
    <p:extLst>
      <p:ext uri="{BB962C8B-B14F-4D97-AF65-F5344CB8AC3E}">
        <p14:creationId xmlns:p14="http://schemas.microsoft.com/office/powerpoint/2010/main" val="315261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0A6EA-075D-4ABF-9D56-83DF799D280E}"/>
              </a:ext>
            </a:extLst>
          </p:cNvPr>
          <p:cNvSpPr>
            <a:spLocks noGrp="1"/>
          </p:cNvSpPr>
          <p:nvPr>
            <p:ph type="title"/>
          </p:nvPr>
        </p:nvSpPr>
        <p:spPr/>
        <p:txBody>
          <a:bodyPr/>
          <a:lstStyle/>
          <a:p>
            <a:r>
              <a:rPr lang="zh-CN" altLang="en-US" dirty="0"/>
              <a:t>树状数组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44EF1D-F5E1-4E0D-9C77-D082D4CE8743}"/>
                  </a:ext>
                </a:extLst>
              </p:cNvPr>
              <p:cNvSpPr>
                <a:spLocks noGrp="1"/>
              </p:cNvSpPr>
              <p:nvPr>
                <p:ph idx="1"/>
              </p:nvPr>
            </p:nvSpPr>
            <p:spPr/>
            <p:txBody>
              <a:bodyPr/>
              <a:lstStyle/>
              <a:p>
                <a:r>
                  <a:rPr lang="zh-CN" altLang="en-US" dirty="0"/>
                  <a:t>这样第</a:t>
                </a:r>
                <a:r>
                  <a:rPr lang="en-US" altLang="zh-CN" dirty="0" err="1"/>
                  <a:t>i</a:t>
                </a:r>
                <a:r>
                  <a:rPr lang="zh-CN" altLang="en-US" dirty="0"/>
                  <a:t>个点实际代表的区间就是</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2</m:t>
                        </m:r>
                      </m:e>
                      <m:sup>
                        <m:r>
                          <m:rPr>
                            <m:sty m:val="p"/>
                          </m:rPr>
                          <a:rPr lang="en-US" altLang="zh-CN" i="1" dirty="0">
                            <a:latin typeface="Cambria Math" panose="02040503050406030204" pitchFamily="18" charset="0"/>
                          </a:rPr>
                          <m:t>k</m:t>
                        </m:r>
                      </m:sup>
                    </m:sSup>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m:t>
                    </m:r>
                  </m:oMath>
                </a14:m>
                <a:r>
                  <a:rPr lang="en-US" altLang="zh-CN" dirty="0"/>
                  <a:t>,k</a:t>
                </a:r>
                <a:r>
                  <a:rPr lang="zh-CN" altLang="en-US" dirty="0"/>
                  <a:t>是</a:t>
                </a:r>
                <a:r>
                  <a:rPr lang="en-US" altLang="zh-CN" dirty="0" err="1"/>
                  <a:t>i</a:t>
                </a:r>
                <a:r>
                  <a:rPr lang="zh-CN" altLang="en-US" dirty="0"/>
                  <a:t>二进制下结尾的</a:t>
                </a:r>
                <a:r>
                  <a:rPr lang="en-US" altLang="zh-CN" dirty="0"/>
                  <a:t>0</a:t>
                </a:r>
                <a:r>
                  <a:rPr lang="zh-CN" altLang="en-US" dirty="0"/>
                  <a:t>的个数，那么我们要求一个前缀，每次把当前区间结尾减去一个</a:t>
                </a:r>
                <a:r>
                  <a:rPr lang="en-US" altLang="zh-CN" dirty="0" err="1"/>
                  <a:t>lowbit</a:t>
                </a:r>
                <a:r>
                  <a:rPr lang="zh-CN" altLang="en-US" dirty="0"/>
                  <a:t>就行了。</a:t>
                </a:r>
                <a:endParaRPr lang="en-US" altLang="zh-CN" dirty="0"/>
              </a:p>
              <a:p>
                <a:endParaRPr lang="en-US" altLang="zh-CN" dirty="0"/>
              </a:p>
              <a:p>
                <a:r>
                  <a:rPr lang="zh-CN" altLang="en-US" dirty="0"/>
                  <a:t>同理我们可以发现要支持单点修改的话只有每次加上</a:t>
                </a:r>
                <a:r>
                  <a:rPr lang="en-US" altLang="zh-CN" dirty="0" err="1"/>
                  <a:t>lowbit</a:t>
                </a:r>
                <a:r>
                  <a:rPr lang="zh-CN" altLang="en-US" dirty="0"/>
                  <a:t>就行了。</a:t>
                </a:r>
                <a:endParaRPr lang="en-US" altLang="zh-CN" dirty="0"/>
              </a:p>
              <a:p>
                <a:endParaRPr lang="en-US" altLang="zh-CN" dirty="0"/>
              </a:p>
              <a:p>
                <a:r>
                  <a:rPr lang="en-US" altLang="zh-CN" dirty="0" err="1"/>
                  <a:t>lowbit</a:t>
                </a:r>
                <a:r>
                  <a:rPr lang="en-US" altLang="zh-CN" dirty="0"/>
                  <a:t>(x) = x&amp;(-x)</a:t>
                </a:r>
              </a:p>
            </p:txBody>
          </p:sp>
        </mc:Choice>
        <mc:Fallback xmlns="">
          <p:sp>
            <p:nvSpPr>
              <p:cNvPr id="3" name="内容占位符 2">
                <a:extLst>
                  <a:ext uri="{FF2B5EF4-FFF2-40B4-BE49-F238E27FC236}">
                    <a16:creationId xmlns:a16="http://schemas.microsoft.com/office/drawing/2014/main" id="{CA44EF1D-F5E1-4E0D-9C77-D082D4CE8743}"/>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2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DECAF-8293-4020-928E-032AB5D202A2}"/>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B99B793E-8EA1-4830-BD28-04B1C70B4114}"/>
              </a:ext>
            </a:extLst>
          </p:cNvPr>
          <p:cNvSpPr>
            <a:spLocks noGrp="1"/>
          </p:cNvSpPr>
          <p:nvPr>
            <p:ph idx="1"/>
          </p:nvPr>
        </p:nvSpPr>
        <p:spPr/>
        <p:txBody>
          <a:bodyPr/>
          <a:lstStyle/>
          <a:p>
            <a:r>
              <a:rPr lang="zh-CN" altLang="en-US" dirty="0"/>
              <a:t>给你一个</a:t>
            </a:r>
            <a:r>
              <a:rPr lang="en-US" altLang="zh-CN" dirty="0"/>
              <a:t>1-n</a:t>
            </a:r>
            <a:r>
              <a:rPr lang="zh-CN" altLang="en-US" dirty="0"/>
              <a:t>的排列，问这个排列有多少对逆序对。</a:t>
            </a:r>
            <a:endParaRPr lang="en-US" altLang="zh-CN" dirty="0"/>
          </a:p>
          <a:p>
            <a:endParaRPr lang="en-US" altLang="zh-CN" dirty="0"/>
          </a:p>
          <a:p>
            <a:r>
              <a:rPr lang="en-US" altLang="zh-CN" dirty="0"/>
              <a:t>n&lt;=2e5</a:t>
            </a:r>
            <a:endParaRPr lang="zh-CN" altLang="en-US" dirty="0"/>
          </a:p>
        </p:txBody>
      </p:sp>
    </p:spTree>
    <p:extLst>
      <p:ext uri="{BB962C8B-B14F-4D97-AF65-F5344CB8AC3E}">
        <p14:creationId xmlns:p14="http://schemas.microsoft.com/office/powerpoint/2010/main" val="393204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DBB34-B9A1-4CF2-B364-22954BB7F880}"/>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FEDE4F5E-0F19-458C-8A58-E67B6D445FD9}"/>
              </a:ext>
            </a:extLst>
          </p:cNvPr>
          <p:cNvSpPr>
            <a:spLocks noGrp="1"/>
          </p:cNvSpPr>
          <p:nvPr>
            <p:ph idx="1"/>
          </p:nvPr>
        </p:nvSpPr>
        <p:spPr/>
        <p:txBody>
          <a:bodyPr/>
          <a:lstStyle/>
          <a:p>
            <a:r>
              <a:rPr lang="en-US" altLang="zh-CN" dirty="0"/>
              <a:t>LYK</a:t>
            </a:r>
            <a:r>
              <a:rPr lang="zh-CN" altLang="en-US" dirty="0"/>
              <a:t>有一个长度为</a:t>
            </a:r>
            <a:r>
              <a:rPr lang="en-US" altLang="zh-CN" dirty="0"/>
              <a:t>n</a:t>
            </a:r>
            <a:r>
              <a:rPr lang="zh-CN" altLang="en-US" dirty="0"/>
              <a:t>的序列</a:t>
            </a:r>
            <a:r>
              <a:rPr lang="en-US" altLang="zh-CN" dirty="0"/>
              <a:t>a</a:t>
            </a:r>
            <a:r>
              <a:rPr lang="zh-CN" altLang="en-US" dirty="0"/>
              <a:t>。他最近在研究平均数。</a:t>
            </a:r>
          </a:p>
          <a:p>
            <a:r>
              <a:rPr lang="zh-CN" altLang="en-US" dirty="0"/>
              <a:t>他甚至想知道所有区间的平均数，但是区间数目实在太多了。</a:t>
            </a:r>
          </a:p>
          <a:p>
            <a:r>
              <a:rPr lang="zh-CN" altLang="en-US" dirty="0"/>
              <a:t>为了方便起见，你只要告诉他所有区间</a:t>
            </a:r>
            <a:r>
              <a:rPr lang="en-US" altLang="zh-CN" dirty="0"/>
              <a:t>(n*(n+1)/2</a:t>
            </a:r>
            <a:r>
              <a:rPr lang="zh-CN" altLang="en-US" dirty="0"/>
              <a:t>个区间</a:t>
            </a:r>
            <a:r>
              <a:rPr lang="en-US" altLang="zh-CN" dirty="0"/>
              <a:t>)</a:t>
            </a:r>
            <a:r>
              <a:rPr lang="zh-CN" altLang="en-US" dirty="0"/>
              <a:t>中第</a:t>
            </a:r>
            <a:r>
              <a:rPr lang="en-US" altLang="zh-CN" dirty="0"/>
              <a:t>k</a:t>
            </a:r>
            <a:r>
              <a:rPr lang="zh-CN" altLang="en-US" dirty="0"/>
              <a:t>大的平均数就行了。</a:t>
            </a:r>
          </a:p>
          <a:p>
            <a:endParaRPr lang="en-US" altLang="zh-CN" dirty="0"/>
          </a:p>
          <a:p>
            <a:r>
              <a:rPr lang="en-US" altLang="zh-CN" dirty="0"/>
              <a:t>n&lt;=100000</a:t>
            </a:r>
            <a:endParaRPr lang="zh-CN" altLang="en-US" dirty="0"/>
          </a:p>
        </p:txBody>
      </p:sp>
    </p:spTree>
    <p:extLst>
      <p:ext uri="{BB962C8B-B14F-4D97-AF65-F5344CB8AC3E}">
        <p14:creationId xmlns:p14="http://schemas.microsoft.com/office/powerpoint/2010/main" val="417447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86D78-91B1-41D7-A442-203443E62FCC}"/>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a16="http://schemas.microsoft.com/office/drawing/2014/main" id="{FA11157A-EF60-476A-BC85-DF2BD6B0FB15}"/>
              </a:ext>
            </a:extLst>
          </p:cNvPr>
          <p:cNvSpPr>
            <a:spLocks noGrp="1"/>
          </p:cNvSpPr>
          <p:nvPr>
            <p:ph idx="1"/>
          </p:nvPr>
        </p:nvSpPr>
        <p:spPr/>
        <p:txBody>
          <a:bodyPr/>
          <a:lstStyle/>
          <a:p>
            <a:r>
              <a:rPr lang="zh-CN" altLang="en-US" dirty="0"/>
              <a:t>给你一个长度为</a:t>
            </a:r>
            <a:r>
              <a:rPr lang="en-US" altLang="zh-CN" dirty="0"/>
              <a:t>n</a:t>
            </a:r>
            <a:r>
              <a:rPr lang="zh-CN" altLang="en-US" dirty="0"/>
              <a:t>的数列</a:t>
            </a:r>
            <a:r>
              <a:rPr lang="en-US" altLang="zh-CN" dirty="0"/>
              <a:t>ai</a:t>
            </a:r>
            <a:r>
              <a:rPr lang="zh-CN" altLang="en-US" dirty="0"/>
              <a:t>，总共有</a:t>
            </a:r>
            <a:r>
              <a:rPr lang="en-US" altLang="zh-CN" dirty="0"/>
              <a:t>m</a:t>
            </a:r>
            <a:r>
              <a:rPr lang="zh-CN" altLang="en-US" dirty="0"/>
              <a:t>个询问，每次询问</a:t>
            </a:r>
            <a:r>
              <a:rPr lang="en-US" altLang="zh-CN" dirty="0"/>
              <a:t>[</a:t>
            </a:r>
            <a:r>
              <a:rPr lang="en-US" altLang="zh-CN" dirty="0" err="1"/>
              <a:t>l,r</a:t>
            </a:r>
            <a:r>
              <a:rPr lang="en-US" altLang="zh-CN" dirty="0"/>
              <a:t>]</a:t>
            </a:r>
            <a:r>
              <a:rPr lang="zh-CN" altLang="en-US" dirty="0"/>
              <a:t>区间内所有出现了偶数次的数的异或和。</a:t>
            </a:r>
            <a:endParaRPr lang="en-US" altLang="zh-CN" dirty="0"/>
          </a:p>
          <a:p>
            <a:endParaRPr lang="en-US" altLang="zh-CN" dirty="0"/>
          </a:p>
          <a:p>
            <a:r>
              <a:rPr lang="en-US" altLang="zh-CN" dirty="0" err="1"/>
              <a:t>n,m</a:t>
            </a:r>
            <a:r>
              <a:rPr lang="en-US" altLang="zh-CN" dirty="0"/>
              <a:t>&lt;=500000,1&lt;=ai&lt;=1e9</a:t>
            </a:r>
            <a:endParaRPr lang="zh-CN" altLang="en-US" dirty="0"/>
          </a:p>
        </p:txBody>
      </p:sp>
    </p:spTree>
    <p:extLst>
      <p:ext uri="{BB962C8B-B14F-4D97-AF65-F5344CB8AC3E}">
        <p14:creationId xmlns:p14="http://schemas.microsoft.com/office/powerpoint/2010/main" val="345736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B416B-9878-470E-AAB8-AEC532FF7D6B}"/>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CE3D63C9-C788-41A9-ACB2-69895CA9A61F}"/>
              </a:ext>
            </a:extLst>
          </p:cNvPr>
          <p:cNvSpPr>
            <a:spLocks noGrp="1"/>
          </p:cNvSpPr>
          <p:nvPr>
            <p:ph idx="1"/>
          </p:nvPr>
        </p:nvSpPr>
        <p:spPr/>
        <p:txBody>
          <a:bodyPr/>
          <a:lstStyle/>
          <a:p>
            <a:r>
              <a:rPr lang="zh-CN" altLang="en-US" dirty="0"/>
              <a:t>我们称之为优化的暴力，由于线段树的前提是能满足区间加法，即能快速合并，而树状数组再次之上还要满足区间减法。就导致有一些题目难以用这种分治数据结构来处理，比如说维护众数这块硬骨头。</a:t>
            </a:r>
            <a:endParaRPr lang="en-US" altLang="zh-CN" dirty="0"/>
          </a:p>
          <a:p>
            <a:endParaRPr lang="en-US" altLang="zh-CN" dirty="0"/>
          </a:p>
          <a:p>
            <a:r>
              <a:rPr lang="zh-CN" altLang="en-US" dirty="0"/>
              <a:t>同样的在考场上短时间内我们可能难以想到一些需要奇技淫巧来维护的东西，这种时候就可以考虑分块来做。</a:t>
            </a:r>
          </a:p>
        </p:txBody>
      </p:sp>
    </p:spTree>
    <p:extLst>
      <p:ext uri="{BB962C8B-B14F-4D97-AF65-F5344CB8AC3E}">
        <p14:creationId xmlns:p14="http://schemas.microsoft.com/office/powerpoint/2010/main" val="96338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12A2B-BCEF-4E7F-9880-E8195075F00F}"/>
              </a:ext>
            </a:extLst>
          </p:cNvPr>
          <p:cNvSpPr>
            <a:spLocks noGrp="1"/>
          </p:cNvSpPr>
          <p:nvPr>
            <p:ph type="title"/>
          </p:nvPr>
        </p:nvSpPr>
        <p:spPr/>
        <p:txBody>
          <a:bodyPr/>
          <a:lstStyle/>
          <a:p>
            <a:r>
              <a:rPr lang="zh-CN" altLang="en-US" dirty="0"/>
              <a:t>分块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CC9B1E-E87D-4FB5-8992-72DC17593AAA}"/>
                  </a:ext>
                </a:extLst>
              </p:cNvPr>
              <p:cNvSpPr>
                <a:spLocks noGrp="1"/>
              </p:cNvSpPr>
              <p:nvPr>
                <p:ph idx="1"/>
              </p:nvPr>
            </p:nvSpPr>
            <p:spPr/>
            <p:txBody>
              <a:bodyPr/>
              <a:lstStyle/>
              <a:p>
                <a:r>
                  <a:rPr lang="zh-CN" altLang="en-US" dirty="0"/>
                  <a:t>具体而言，我们将长为</a:t>
                </a:r>
                <a:r>
                  <a:rPr lang="en-US" altLang="zh-CN" dirty="0"/>
                  <a:t>n</a:t>
                </a:r>
                <a:r>
                  <a:rPr lang="zh-CN" altLang="en-US" dirty="0"/>
                  <a:t>的数组分为</a:t>
                </a:r>
                <a:r>
                  <a:rPr lang="en-US" altLang="zh-CN" dirty="0"/>
                  <a:t>k</a:t>
                </a:r>
                <a:r>
                  <a:rPr lang="zh-CN" altLang="en-US" dirty="0"/>
                  <a:t>个块，这样块内进行处理的复杂度与</a:t>
                </a:r>
                <a:r>
                  <a:rPr lang="en-US" altLang="zh-CN" dirty="0"/>
                  <a:t>k</a:t>
                </a:r>
                <a:r>
                  <a:rPr lang="zh-CN" altLang="en-US" dirty="0"/>
                  <a:t>相关而块与块之间的复杂的与</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oMath>
                </a14:m>
                <a:r>
                  <a:rPr lang="zh-CN" altLang="en-US" dirty="0"/>
                  <a:t>有关。这样选取合适的</a:t>
                </a:r>
                <a:r>
                  <a:rPr lang="en-US" altLang="zh-CN" dirty="0"/>
                  <a:t>k</a:t>
                </a:r>
                <a:r>
                  <a:rPr lang="zh-CN" altLang="en-US" dirty="0"/>
                  <a:t>来降低我们的复杂度。</a:t>
                </a:r>
                <a:endParaRPr lang="en-US" altLang="zh-CN" dirty="0"/>
              </a:p>
              <a:p>
                <a:endParaRPr lang="en-US" altLang="zh-CN" dirty="0"/>
              </a:p>
              <a:p>
                <a:r>
                  <a:rPr lang="zh-CN" altLang="en-US" dirty="0"/>
                  <a:t>具体而言，一般情况下块内复杂度为</a:t>
                </a:r>
                <a:r>
                  <a:rPr lang="en-US" altLang="zh-CN" dirty="0"/>
                  <a:t>O(k)</a:t>
                </a:r>
                <a:r>
                  <a:rPr lang="zh-CN" altLang="en-US" dirty="0"/>
                  <a:t>而块间复杂度为</a:t>
                </a:r>
                <a:r>
                  <a:rPr lang="en-US" altLang="zh-CN" dirty="0"/>
                  <a:t>O(</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oMath>
                </a14:m>
                <a:r>
                  <a:rPr lang="en-US" altLang="zh-CN" dirty="0"/>
                  <a:t>)</a:t>
                </a:r>
                <a:r>
                  <a:rPr lang="zh-CN" altLang="en-US" dirty="0"/>
                  <a:t>，这时我们将</a:t>
                </a:r>
                <a:r>
                  <a:rPr lang="en-US" altLang="zh-CN" dirty="0"/>
                  <a:t>k</a:t>
                </a:r>
                <a:r>
                  <a:rPr lang="zh-CN" altLang="en-US" dirty="0"/>
                  <a:t>取做</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时达到最优复杂度</a:t>
                </a:r>
                <a:r>
                  <a:rPr lang="en-US" altLang="zh-CN" dirty="0"/>
                  <a:t>O(</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C2CC9B1E-E87D-4FB5-8992-72DC17593AA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953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5C657-B280-46F3-A020-DA05F91DB6ED}"/>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3FB15AE3-974B-48AD-96B0-F2494E6467BE}"/>
              </a:ext>
            </a:extLst>
          </p:cNvPr>
          <p:cNvSpPr>
            <a:spLocks noGrp="1"/>
          </p:cNvSpPr>
          <p:nvPr>
            <p:ph idx="1"/>
          </p:nvPr>
        </p:nvSpPr>
        <p:spPr/>
        <p:txBody>
          <a:bodyPr/>
          <a:lstStyle/>
          <a:p>
            <a:r>
              <a:rPr lang="zh-CN" altLang="en-US" dirty="0"/>
              <a:t>给你一个长为</a:t>
            </a:r>
            <a:r>
              <a:rPr lang="en-US" altLang="zh-CN" dirty="0"/>
              <a:t>n</a:t>
            </a:r>
            <a:r>
              <a:rPr lang="zh-CN" altLang="en-US" dirty="0"/>
              <a:t>的数组，</a:t>
            </a:r>
            <a:r>
              <a:rPr lang="en-US" altLang="zh-CN" dirty="0"/>
              <a:t>m</a:t>
            </a:r>
            <a:r>
              <a:rPr lang="zh-CN" altLang="en-US" dirty="0"/>
              <a:t>次询问，每次询问</a:t>
            </a:r>
            <a:r>
              <a:rPr lang="en-US" altLang="zh-CN" dirty="0"/>
              <a:t>[</a:t>
            </a:r>
            <a:r>
              <a:rPr lang="en-US" altLang="zh-CN" dirty="0" err="1"/>
              <a:t>l,r</a:t>
            </a:r>
            <a:r>
              <a:rPr lang="en-US" altLang="zh-CN" dirty="0"/>
              <a:t>]</a:t>
            </a:r>
            <a:r>
              <a:rPr lang="zh-CN" altLang="en-US" dirty="0"/>
              <a:t>内的众数。</a:t>
            </a:r>
            <a:endParaRPr lang="en-US" altLang="zh-CN" dirty="0"/>
          </a:p>
          <a:p>
            <a:endParaRPr lang="en-US" altLang="zh-CN" dirty="0"/>
          </a:p>
          <a:p>
            <a:r>
              <a:rPr lang="en-US" altLang="zh-CN" dirty="0"/>
              <a:t>n&lt;=50000</a:t>
            </a:r>
            <a:endParaRPr lang="zh-CN" altLang="en-US" dirty="0"/>
          </a:p>
        </p:txBody>
      </p:sp>
    </p:spTree>
    <p:extLst>
      <p:ext uri="{BB962C8B-B14F-4D97-AF65-F5344CB8AC3E}">
        <p14:creationId xmlns:p14="http://schemas.microsoft.com/office/powerpoint/2010/main" val="114062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7DBAC-37AF-4F99-9E6A-2866247B35F4}"/>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218EC63F-9C0C-4FD0-9ADD-12CF32AF0F9D}"/>
              </a:ext>
            </a:extLst>
          </p:cNvPr>
          <p:cNvSpPr>
            <a:spLocks noGrp="1"/>
          </p:cNvSpPr>
          <p:nvPr>
            <p:ph idx="1"/>
          </p:nvPr>
        </p:nvSpPr>
        <p:spPr/>
        <p:txBody>
          <a:bodyPr/>
          <a:lstStyle/>
          <a:p>
            <a:r>
              <a:rPr lang="zh-CN" altLang="en-US" dirty="0"/>
              <a:t>线段树是数据结构的一个标杆。</a:t>
            </a:r>
            <a:endParaRPr lang="en-US" altLang="zh-CN" dirty="0"/>
          </a:p>
          <a:p>
            <a:endParaRPr lang="en-US" altLang="zh-CN" dirty="0"/>
          </a:p>
          <a:p>
            <a:r>
              <a:rPr lang="zh-CN" altLang="en-US" dirty="0"/>
              <a:t>具体而言，就是将每个节点代表一个区间，然后一个节点的两个儿子代表将这个区间对半分开的左右区间。</a:t>
            </a:r>
            <a:endParaRPr lang="en-US" altLang="zh-CN" dirty="0"/>
          </a:p>
          <a:p>
            <a:endParaRPr lang="en-US" altLang="zh-CN" dirty="0"/>
          </a:p>
          <a:p>
            <a:r>
              <a:rPr lang="zh-CN" altLang="en-US" dirty="0"/>
              <a:t>这样如果我们需要维护的东西如果可以支持快速合并的话，线段树上一个节点的信息就可以快速从两个儿子合并上来。</a:t>
            </a:r>
          </a:p>
        </p:txBody>
      </p:sp>
    </p:spTree>
    <p:extLst>
      <p:ext uri="{BB962C8B-B14F-4D97-AF65-F5344CB8AC3E}">
        <p14:creationId xmlns:p14="http://schemas.microsoft.com/office/powerpoint/2010/main" val="2074598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D60B-3C9C-4A23-8793-23629DD9E8BC}"/>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D7B7D192-7FAF-4A04-97A5-1477788AB89C}"/>
              </a:ext>
            </a:extLst>
          </p:cNvPr>
          <p:cNvSpPr>
            <a:spLocks noGrp="1"/>
          </p:cNvSpPr>
          <p:nvPr>
            <p:ph idx="1"/>
          </p:nvPr>
        </p:nvSpPr>
        <p:spPr/>
        <p:txBody>
          <a:bodyPr/>
          <a:lstStyle/>
          <a:p>
            <a:r>
              <a:rPr lang="zh-CN" altLang="en-US" dirty="0"/>
              <a:t>给你长为</a:t>
            </a:r>
            <a:r>
              <a:rPr lang="en-US" altLang="zh-CN" dirty="0"/>
              <a:t>n</a:t>
            </a:r>
            <a:r>
              <a:rPr lang="zh-CN" altLang="en-US" dirty="0"/>
              <a:t>的一个序列，每个序列有一个值。支持两种操作</a:t>
            </a:r>
            <a:r>
              <a:rPr lang="en-US" altLang="zh-CN" dirty="0"/>
              <a:t>: </a:t>
            </a:r>
            <a:br>
              <a:rPr lang="zh-CN" altLang="en-US" dirty="0"/>
            </a:br>
            <a:r>
              <a:rPr lang="en-US" altLang="zh-CN" dirty="0"/>
              <a:t>1.</a:t>
            </a:r>
            <a:r>
              <a:rPr lang="zh-CN" altLang="en-US" dirty="0"/>
              <a:t>区间加减。 </a:t>
            </a:r>
            <a:br>
              <a:rPr lang="zh-CN" altLang="en-US" dirty="0"/>
            </a:br>
            <a:r>
              <a:rPr lang="en-US" altLang="zh-CN" dirty="0"/>
              <a:t>2.</a:t>
            </a:r>
            <a:r>
              <a:rPr lang="zh-CN" altLang="en-US" dirty="0"/>
              <a:t>区间查询比</a:t>
            </a:r>
            <a:r>
              <a:rPr lang="en-US" altLang="zh-CN" dirty="0"/>
              <a:t>C</a:t>
            </a:r>
            <a:r>
              <a:rPr lang="zh-CN" altLang="en-US" dirty="0"/>
              <a:t>小的数的个数。</a:t>
            </a:r>
            <a:endParaRPr lang="en-US" altLang="zh-CN" dirty="0"/>
          </a:p>
          <a:p>
            <a:r>
              <a:rPr lang="zh-CN" altLang="en-US" dirty="0"/>
              <a:t>共有</a:t>
            </a:r>
            <a:r>
              <a:rPr lang="en-US" altLang="zh-CN" dirty="0"/>
              <a:t>m</a:t>
            </a:r>
            <a:r>
              <a:rPr lang="zh-CN" altLang="en-US" dirty="0"/>
              <a:t>次操作</a:t>
            </a:r>
            <a:endParaRPr lang="en-US" altLang="zh-CN" dirty="0"/>
          </a:p>
          <a:p>
            <a:endParaRPr lang="en-US" altLang="zh-CN" dirty="0"/>
          </a:p>
          <a:p>
            <a:r>
              <a:rPr lang="en-US" altLang="zh-CN" dirty="0"/>
              <a:t>n&lt;=1000000</a:t>
            </a:r>
            <a:r>
              <a:rPr lang="zh-CN" altLang="en-US" dirty="0"/>
              <a:t>，</a:t>
            </a:r>
            <a:r>
              <a:rPr lang="en-US" altLang="zh-CN" dirty="0"/>
              <a:t>m&lt;=4000</a:t>
            </a:r>
            <a:endParaRPr lang="zh-CN" altLang="en-US" dirty="0"/>
          </a:p>
        </p:txBody>
      </p:sp>
    </p:spTree>
    <p:extLst>
      <p:ext uri="{BB962C8B-B14F-4D97-AF65-F5344CB8AC3E}">
        <p14:creationId xmlns:p14="http://schemas.microsoft.com/office/powerpoint/2010/main" val="284738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42FF2-1CC6-4CD3-9F0B-7AF9C626B98B}"/>
              </a:ext>
            </a:extLst>
          </p:cNvPr>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F69D53-75B6-4E69-BE8F-E3EAEA6B8546}"/>
                  </a:ext>
                </a:extLst>
              </p:cNvPr>
              <p:cNvSpPr>
                <a:spLocks noGrp="1"/>
              </p:cNvSpPr>
              <p:nvPr>
                <p:ph idx="1"/>
              </p:nvPr>
            </p:nvSpPr>
            <p:spPr/>
            <p:txBody>
              <a:bodyPr>
                <a:normAutofit fontScale="92500"/>
              </a:bodyPr>
              <a:lstStyle/>
              <a:p>
                <a:pPr latinLnBrk="1"/>
                <a:r>
                  <a:rPr lang="zh-CN" altLang="en-US" dirty="0"/>
                  <a:t>一开始你有一个空集，集合可以出现重复元素，然后有 </a:t>
                </a:r>
                <a:r>
                  <a:rPr lang="en-US" altLang="zh-CN" dirty="0"/>
                  <a:t>Q </a:t>
                </a:r>
                <a:r>
                  <a:rPr lang="zh-CN" altLang="en-US" dirty="0"/>
                  <a:t>个操作：</a:t>
                </a:r>
              </a:p>
              <a:p>
                <a:pPr latinLnBrk="1"/>
                <a:r>
                  <a:rPr lang="en-US" altLang="zh-CN" dirty="0"/>
                  <a:t>add s </a:t>
                </a:r>
                <a:br>
                  <a:rPr lang="en-US" altLang="zh-CN" dirty="0"/>
                </a:br>
                <a:r>
                  <a:rPr lang="zh-CN" altLang="en-US" dirty="0"/>
                  <a:t>在集合中加入数字 </a:t>
                </a:r>
                <a:r>
                  <a:rPr lang="en-US" altLang="zh-CN" dirty="0"/>
                  <a:t>s </a:t>
                </a:r>
                <a:r>
                  <a:rPr lang="zh-CN" altLang="en-US" dirty="0"/>
                  <a:t>。</a:t>
                </a:r>
              </a:p>
              <a:p>
                <a:pPr latinLnBrk="1"/>
                <a:r>
                  <a:rPr lang="en-US" altLang="zh-CN" dirty="0"/>
                  <a:t>del s </a:t>
                </a:r>
                <a:br>
                  <a:rPr lang="en-US" altLang="zh-CN" dirty="0"/>
                </a:br>
                <a:r>
                  <a:rPr lang="zh-CN" altLang="en-US" dirty="0"/>
                  <a:t>在集合中删除数字 </a:t>
                </a:r>
                <a:r>
                  <a:rPr lang="en-US" altLang="zh-CN" dirty="0"/>
                  <a:t>s </a:t>
                </a:r>
                <a:r>
                  <a:rPr lang="zh-CN" altLang="en-US" dirty="0"/>
                  <a:t>。保证 </a:t>
                </a:r>
                <a:r>
                  <a:rPr lang="en-US" altLang="zh-CN" dirty="0"/>
                  <a:t>s </a:t>
                </a:r>
                <a:r>
                  <a:rPr lang="zh-CN" altLang="en-US" dirty="0"/>
                  <a:t>存在。如果有多个 </a:t>
                </a:r>
                <a:r>
                  <a:rPr lang="en-US" altLang="zh-CN" dirty="0"/>
                  <a:t>s</a:t>
                </a:r>
                <a:r>
                  <a:rPr lang="zh-CN" altLang="en-US" dirty="0"/>
                  <a:t>，只删除一个即可。</a:t>
                </a:r>
              </a:p>
              <a:p>
                <a:pPr latinLnBrk="1"/>
                <a:r>
                  <a:rPr lang="en-US" altLang="zh-CN" dirty="0" err="1"/>
                  <a:t>cnt</a:t>
                </a:r>
                <a:r>
                  <a:rPr lang="en-US" altLang="zh-CN" dirty="0"/>
                  <a:t> s </a:t>
                </a:r>
                <a:br>
                  <a:rPr lang="en-US" altLang="zh-CN" dirty="0"/>
                </a:br>
                <a:r>
                  <a:rPr lang="zh-CN" altLang="en-US" dirty="0"/>
                  <a:t>查询满足 </a:t>
                </a:r>
                <a:r>
                  <a:rPr lang="en-US" altLang="zh-CN" dirty="0" err="1"/>
                  <a:t>a&amp;s</a:t>
                </a:r>
                <a:r>
                  <a:rPr lang="en-US" altLang="zh-CN" dirty="0"/>
                  <a:t>=a </a:t>
                </a:r>
                <a:r>
                  <a:rPr lang="zh-CN" altLang="en-US" dirty="0"/>
                  <a:t>条件的 </a:t>
                </a:r>
                <a:r>
                  <a:rPr lang="en-US" altLang="zh-CN" dirty="0"/>
                  <a:t>a </a:t>
                </a:r>
                <a:r>
                  <a:rPr lang="zh-CN" altLang="en-US" dirty="0"/>
                  <a:t>的个数。</a:t>
                </a:r>
                <a:endParaRPr lang="en-US" altLang="zh-CN" dirty="0"/>
              </a:p>
              <a:p>
                <a:pPr latinLnBrk="1"/>
                <a:endParaRPr lang="zh-CN" altLang="en-US" dirty="0"/>
              </a:p>
              <a:p>
                <a:r>
                  <a:rPr lang="en-US" altLang="zh-CN" dirty="0"/>
                  <a:t>Q&lt;=200000,s&lt;=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16</m:t>
                        </m:r>
                      </m:sup>
                    </m:sSup>
                  </m:oMath>
                </a14:m>
                <a:endParaRPr lang="zh-CN" altLang="en-US" dirty="0"/>
              </a:p>
            </p:txBody>
          </p:sp>
        </mc:Choice>
        <mc:Fallback xmlns="">
          <p:sp>
            <p:nvSpPr>
              <p:cNvPr id="3" name="内容占位符 2">
                <a:extLst>
                  <a:ext uri="{FF2B5EF4-FFF2-40B4-BE49-F238E27FC236}">
                    <a16:creationId xmlns:a16="http://schemas.microsoft.com/office/drawing/2014/main" id="{6AF69D53-75B6-4E69-BE8F-E3EAEA6B8546}"/>
                  </a:ext>
                </a:extLst>
              </p:cNvPr>
              <p:cNvSpPr>
                <a:spLocks noGrp="1" noRot="1" noChangeAspect="1" noMove="1" noResize="1" noEditPoints="1" noAdjustHandles="1" noChangeArrowheads="1" noChangeShapeType="1" noTextEdit="1"/>
              </p:cNvSpPr>
              <p:nvPr>
                <p:ph idx="1"/>
              </p:nvPr>
            </p:nvSpPr>
            <p:spPr>
              <a:blipFill>
                <a:blip r:embed="rId2"/>
                <a:stretch>
                  <a:fillRect l="-928" t="-2101"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729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C67C2-8E2F-42A3-9BBB-A69C28F8E2ED}"/>
              </a:ext>
            </a:extLst>
          </p:cNvPr>
          <p:cNvSpPr>
            <a:spLocks noGrp="1"/>
          </p:cNvSpPr>
          <p:nvPr>
            <p:ph type="title"/>
          </p:nvPr>
        </p:nvSpPr>
        <p:spPr/>
        <p:txBody>
          <a:bodyPr/>
          <a:lstStyle/>
          <a:p>
            <a:r>
              <a:rPr lang="zh-CN" altLang="en-US" dirty="0"/>
              <a:t>光说不练假把式</a:t>
            </a:r>
          </a:p>
        </p:txBody>
      </p:sp>
      <p:sp>
        <p:nvSpPr>
          <p:cNvPr id="3" name="内容占位符 2">
            <a:extLst>
              <a:ext uri="{FF2B5EF4-FFF2-40B4-BE49-F238E27FC236}">
                <a16:creationId xmlns:a16="http://schemas.microsoft.com/office/drawing/2014/main" id="{C0053866-D758-4657-8CE4-17861A7DC273}"/>
              </a:ext>
            </a:extLst>
          </p:cNvPr>
          <p:cNvSpPr>
            <a:spLocks noGrp="1"/>
          </p:cNvSpPr>
          <p:nvPr>
            <p:ph idx="1"/>
          </p:nvPr>
        </p:nvSpPr>
        <p:spPr/>
        <p:txBody>
          <a:bodyPr/>
          <a:lstStyle/>
          <a:p>
            <a:r>
              <a:rPr lang="zh-CN" altLang="en-US" dirty="0"/>
              <a:t>以下题目就交给各位独立思考完成</a:t>
            </a:r>
            <a:r>
              <a:rPr lang="zh-CN" altLang="en-US" strike="sngStrike" dirty="0"/>
              <a:t>，虽然都是讲过的</a:t>
            </a:r>
            <a:r>
              <a:rPr lang="en-US" altLang="zh-CN" strike="sngStrike" dirty="0"/>
              <a:t>…</a:t>
            </a:r>
          </a:p>
          <a:p>
            <a:endParaRPr lang="en-US" altLang="zh-CN" dirty="0"/>
          </a:p>
          <a:p>
            <a:r>
              <a:rPr lang="en-US" altLang="zh-CN" dirty="0"/>
              <a:t>bzoj1756</a:t>
            </a:r>
          </a:p>
          <a:p>
            <a:r>
              <a:rPr lang="en-US" altLang="zh-CN" dirty="0"/>
              <a:t>bzoj2243</a:t>
            </a:r>
          </a:p>
          <a:p>
            <a:r>
              <a:rPr lang="en-US" altLang="zh-CN" dirty="0"/>
              <a:t>cf703D</a:t>
            </a:r>
          </a:p>
          <a:p>
            <a:r>
              <a:rPr lang="en-US" altLang="zh-CN" dirty="0"/>
              <a:t>bzoj3343</a:t>
            </a:r>
          </a:p>
          <a:p>
            <a:r>
              <a:rPr lang="en-US" altLang="zh-CN" dirty="0"/>
              <a:t>bzoj2724</a:t>
            </a:r>
          </a:p>
          <a:p>
            <a:endParaRPr lang="en-US" altLang="zh-CN" dirty="0"/>
          </a:p>
        </p:txBody>
      </p:sp>
    </p:spTree>
    <p:extLst>
      <p:ext uri="{BB962C8B-B14F-4D97-AF65-F5344CB8AC3E}">
        <p14:creationId xmlns:p14="http://schemas.microsoft.com/office/powerpoint/2010/main" val="168595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64211-EC87-4ED0-BC17-1F54BF0D3FC4}"/>
              </a:ext>
            </a:extLst>
          </p:cNvPr>
          <p:cNvSpPr>
            <a:spLocks noGrp="1"/>
          </p:cNvSpPr>
          <p:nvPr>
            <p:ph type="title"/>
          </p:nvPr>
        </p:nvSpPr>
        <p:spPr/>
        <p:txBody>
          <a:bodyPr/>
          <a:lstStyle/>
          <a:p>
            <a:r>
              <a:rPr lang="zh-CN" altLang="en-US" dirty="0"/>
              <a:t>实现细节</a:t>
            </a:r>
          </a:p>
        </p:txBody>
      </p:sp>
      <p:sp>
        <p:nvSpPr>
          <p:cNvPr id="3" name="内容占位符 2">
            <a:extLst>
              <a:ext uri="{FF2B5EF4-FFF2-40B4-BE49-F238E27FC236}">
                <a16:creationId xmlns:a16="http://schemas.microsoft.com/office/drawing/2014/main" id="{A9FB7BBD-0979-436F-B5EC-896538C17D2A}"/>
              </a:ext>
            </a:extLst>
          </p:cNvPr>
          <p:cNvSpPr>
            <a:spLocks noGrp="1"/>
          </p:cNvSpPr>
          <p:nvPr>
            <p:ph idx="1"/>
          </p:nvPr>
        </p:nvSpPr>
        <p:spPr/>
        <p:txBody>
          <a:bodyPr/>
          <a:lstStyle/>
          <a:p>
            <a:r>
              <a:rPr lang="zh-CN" altLang="en-US" dirty="0"/>
              <a:t>递归到叶子节点一定要返回</a:t>
            </a:r>
            <a:endParaRPr lang="en-US" altLang="zh-CN" dirty="0"/>
          </a:p>
          <a:p>
            <a:endParaRPr lang="en-US" altLang="zh-CN" dirty="0"/>
          </a:p>
          <a:p>
            <a:r>
              <a:rPr lang="zh-CN" altLang="en-US" dirty="0"/>
              <a:t>编号的分配推荐动态分配，当然也可以静态分配，静态分配可以使用</a:t>
            </a:r>
            <a:r>
              <a:rPr lang="en-US" altLang="zh-CN" dirty="0"/>
              <a:t>num&lt;&lt;1,num&lt;&lt;1|1,</a:t>
            </a:r>
            <a:r>
              <a:rPr lang="zh-CN" altLang="en-US" dirty="0"/>
              <a:t>作为</a:t>
            </a:r>
            <a:r>
              <a:rPr lang="en-US" altLang="zh-CN" dirty="0"/>
              <a:t>num</a:t>
            </a:r>
            <a:r>
              <a:rPr lang="zh-CN" altLang="en-US" dirty="0"/>
              <a:t>节点的儿子，但是这样会导致多余的空间浪费</a:t>
            </a:r>
            <a:endParaRPr lang="en-US" altLang="zh-CN" dirty="0"/>
          </a:p>
          <a:p>
            <a:r>
              <a:rPr lang="zh-CN" altLang="en-US" dirty="0"/>
              <a:t>有一种分配方法是定义节点的编号为</a:t>
            </a:r>
            <a:r>
              <a:rPr lang="en-US" altLang="zh-CN" dirty="0"/>
              <a:t>(</a:t>
            </a:r>
            <a:r>
              <a:rPr lang="en-US" altLang="zh-CN" dirty="0" err="1"/>
              <a:t>l+r</a:t>
            </a:r>
            <a:r>
              <a:rPr lang="en-US" altLang="zh-CN" dirty="0"/>
              <a:t>)|(l</a:t>
            </a:r>
            <a:r>
              <a:rPr lang="zh-CN" altLang="en-US" dirty="0"/>
              <a:t>！</a:t>
            </a:r>
            <a:r>
              <a:rPr lang="en-US" altLang="zh-CN" dirty="0"/>
              <a:t>=r)</a:t>
            </a:r>
            <a:r>
              <a:rPr lang="zh-CN" altLang="en-US" dirty="0"/>
              <a:t>，这样定义比较少见但是不必花费额外的储存空间。</a:t>
            </a:r>
          </a:p>
        </p:txBody>
      </p:sp>
    </p:spTree>
    <p:extLst>
      <p:ext uri="{BB962C8B-B14F-4D97-AF65-F5344CB8AC3E}">
        <p14:creationId xmlns:p14="http://schemas.microsoft.com/office/powerpoint/2010/main" val="150768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CF0D0-D340-4866-A547-04A167633540}"/>
              </a:ext>
            </a:extLst>
          </p:cNvPr>
          <p:cNvSpPr>
            <a:spLocks noGrp="1"/>
          </p:cNvSpPr>
          <p:nvPr>
            <p:ph type="title"/>
          </p:nvPr>
        </p:nvSpPr>
        <p:spPr/>
        <p:txBody>
          <a:bodyPr/>
          <a:lstStyle/>
          <a:p>
            <a:r>
              <a:rPr lang="zh-CN" altLang="en-US" dirty="0"/>
              <a:t>复杂度证明</a:t>
            </a:r>
          </a:p>
        </p:txBody>
      </p:sp>
      <p:sp>
        <p:nvSpPr>
          <p:cNvPr id="3" name="内容占位符 2">
            <a:extLst>
              <a:ext uri="{FF2B5EF4-FFF2-40B4-BE49-F238E27FC236}">
                <a16:creationId xmlns:a16="http://schemas.microsoft.com/office/drawing/2014/main" id="{A211DBD0-525D-4D10-8E4C-60A2409F9176}"/>
              </a:ext>
            </a:extLst>
          </p:cNvPr>
          <p:cNvSpPr>
            <a:spLocks noGrp="1"/>
          </p:cNvSpPr>
          <p:nvPr>
            <p:ph idx="1"/>
          </p:nvPr>
        </p:nvSpPr>
        <p:spPr/>
        <p:txBody>
          <a:bodyPr/>
          <a:lstStyle/>
          <a:p>
            <a:r>
              <a:rPr lang="zh-CN" altLang="en-US" dirty="0"/>
              <a:t>对于单点的操作复杂度就是树高，而树高是</a:t>
            </a:r>
            <a:r>
              <a:rPr lang="en-US" altLang="zh-CN" dirty="0"/>
              <a:t>log</a:t>
            </a:r>
            <a:r>
              <a:rPr lang="zh-CN" altLang="en-US" dirty="0"/>
              <a:t>级别的。</a:t>
            </a:r>
            <a:endParaRPr lang="en-US" altLang="zh-CN" dirty="0"/>
          </a:p>
          <a:p>
            <a:endParaRPr lang="en-US" altLang="zh-CN" dirty="0"/>
          </a:p>
          <a:p>
            <a:r>
              <a:rPr lang="zh-CN" altLang="en-US" dirty="0"/>
              <a:t>对于区间的操作，因为是连续的一段区间，所以每一层最多会有两个节点被访问，所以复杂度还是</a:t>
            </a:r>
            <a:r>
              <a:rPr lang="en-US" altLang="zh-CN" dirty="0"/>
              <a:t>log</a:t>
            </a:r>
            <a:r>
              <a:rPr lang="zh-CN" altLang="en-US" dirty="0"/>
              <a:t>的。</a:t>
            </a:r>
          </a:p>
        </p:txBody>
      </p:sp>
    </p:spTree>
    <p:extLst>
      <p:ext uri="{BB962C8B-B14F-4D97-AF65-F5344CB8AC3E}">
        <p14:creationId xmlns:p14="http://schemas.microsoft.com/office/powerpoint/2010/main" val="341353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EDE8-4E57-424E-B28F-21F074143EC3}"/>
              </a:ext>
            </a:extLst>
          </p:cNvPr>
          <p:cNvSpPr>
            <a:spLocks noGrp="1"/>
          </p:cNvSpPr>
          <p:nvPr>
            <p:ph type="title"/>
          </p:nvPr>
        </p:nvSpPr>
        <p:spPr/>
        <p:txBody>
          <a:bodyPr/>
          <a:lstStyle/>
          <a:p>
            <a:r>
              <a:rPr lang="en-US" altLang="zh-CN" dirty="0"/>
              <a:t>lazy-tag</a:t>
            </a:r>
            <a:endParaRPr lang="zh-CN" altLang="en-US" dirty="0"/>
          </a:p>
        </p:txBody>
      </p:sp>
      <p:sp>
        <p:nvSpPr>
          <p:cNvPr id="3" name="内容占位符 2">
            <a:extLst>
              <a:ext uri="{FF2B5EF4-FFF2-40B4-BE49-F238E27FC236}">
                <a16:creationId xmlns:a16="http://schemas.microsoft.com/office/drawing/2014/main" id="{3F24FE08-B56C-4719-9EEE-7E5EEF051EBF}"/>
              </a:ext>
            </a:extLst>
          </p:cNvPr>
          <p:cNvSpPr>
            <a:spLocks noGrp="1"/>
          </p:cNvSpPr>
          <p:nvPr>
            <p:ph idx="1"/>
          </p:nvPr>
        </p:nvSpPr>
        <p:spPr/>
        <p:txBody>
          <a:bodyPr/>
          <a:lstStyle/>
          <a:p>
            <a:r>
              <a:rPr lang="zh-CN" altLang="en-US" dirty="0"/>
              <a:t>对于一些区间修改，我们显然不能递归到叶子去单点修改，这时对于一个完整的区间我们就打上一个标记，表示做了这个操作。</a:t>
            </a:r>
            <a:endParaRPr lang="en-US" altLang="zh-CN" dirty="0"/>
          </a:p>
          <a:p>
            <a:endParaRPr lang="en-US" altLang="zh-CN" dirty="0"/>
          </a:p>
          <a:p>
            <a:r>
              <a:rPr lang="zh-CN" altLang="en-US" dirty="0"/>
              <a:t>标记永久化：打上了标记就不会再动了，适用于一些满足交换律的运算，例如区间加，区间乘之类的</a:t>
            </a:r>
            <a:endParaRPr lang="en-US" altLang="zh-CN" dirty="0"/>
          </a:p>
          <a:p>
            <a:endParaRPr lang="en-US" altLang="zh-CN" dirty="0"/>
          </a:p>
          <a:p>
            <a:r>
              <a:rPr lang="zh-CN" altLang="en-US" dirty="0"/>
              <a:t>标记下传：有些标记不满足交换律，例如区间赋值等，就不能将标记永久化，这时我们在访问到一个节点时就将该节点的标记下传给它的儿子，这样来保证正确性与复杂度。</a:t>
            </a:r>
          </a:p>
        </p:txBody>
      </p:sp>
    </p:spTree>
    <p:extLst>
      <p:ext uri="{BB962C8B-B14F-4D97-AF65-F5344CB8AC3E}">
        <p14:creationId xmlns:p14="http://schemas.microsoft.com/office/powerpoint/2010/main" val="269191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DD4B5-5A9C-43A2-994D-CC04BD16A15E}"/>
              </a:ext>
            </a:extLst>
          </p:cNvPr>
          <p:cNvSpPr>
            <a:spLocks noGrp="1"/>
          </p:cNvSpPr>
          <p:nvPr>
            <p:ph type="title"/>
          </p:nvPr>
        </p:nvSpPr>
        <p:spPr/>
        <p:txBody>
          <a:bodyPr/>
          <a:lstStyle/>
          <a:p>
            <a:r>
              <a:rPr lang="zh-CN" altLang="en-US" dirty="0"/>
              <a:t>值域线段树</a:t>
            </a:r>
          </a:p>
        </p:txBody>
      </p:sp>
      <p:sp>
        <p:nvSpPr>
          <p:cNvPr id="3" name="内容占位符 2">
            <a:extLst>
              <a:ext uri="{FF2B5EF4-FFF2-40B4-BE49-F238E27FC236}">
                <a16:creationId xmlns:a16="http://schemas.microsoft.com/office/drawing/2014/main" id="{4F56E879-BF48-4BC8-A2F6-BBB4358E1B81}"/>
              </a:ext>
            </a:extLst>
          </p:cNvPr>
          <p:cNvSpPr>
            <a:spLocks noGrp="1"/>
          </p:cNvSpPr>
          <p:nvPr>
            <p:ph idx="1"/>
          </p:nvPr>
        </p:nvSpPr>
        <p:spPr/>
        <p:txBody>
          <a:bodyPr/>
          <a:lstStyle/>
          <a:p>
            <a:r>
              <a:rPr lang="zh-CN" altLang="en-US" dirty="0"/>
              <a:t>原本线段树维护的是数列的一段区间，而值域线段树维护的是数值的一段区间，常常和离散化一起使用。</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24000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2C28A-DBA0-4223-AEE9-EEAD5524D072}"/>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39F0BFE2-7300-4159-9DA3-FFBBD7D270CE}"/>
              </a:ext>
            </a:extLst>
          </p:cNvPr>
          <p:cNvSpPr>
            <a:spLocks noGrp="1"/>
          </p:cNvSpPr>
          <p:nvPr>
            <p:ph idx="1"/>
          </p:nvPr>
        </p:nvSpPr>
        <p:spPr/>
        <p:txBody>
          <a:bodyPr>
            <a:normAutofit/>
          </a:bodyPr>
          <a:lstStyle/>
          <a:p>
            <a:r>
              <a:rPr lang="zh-CN" altLang="en-US" dirty="0"/>
              <a:t>今天，小</a:t>
            </a:r>
            <a:r>
              <a:rPr lang="en-US" altLang="zh-CN" dirty="0"/>
              <a:t>Z</a:t>
            </a:r>
            <a:r>
              <a:rPr lang="zh-CN" altLang="en-US" dirty="0"/>
              <a:t>来到了回转寿司店，</a:t>
            </a:r>
            <a:r>
              <a:rPr lang="en-US" altLang="zh-CN" dirty="0"/>
              <a:t>N</a:t>
            </a:r>
            <a:r>
              <a:rPr lang="zh-CN" altLang="en-US" dirty="0"/>
              <a:t>盘寿司将依次经过他的面前，其中，小</a:t>
            </a:r>
            <a:r>
              <a:rPr lang="en-US" altLang="zh-CN" dirty="0"/>
              <a:t>Z</a:t>
            </a:r>
            <a:r>
              <a:rPr lang="zh-CN" altLang="en-US" dirty="0"/>
              <a:t>对第</a:t>
            </a:r>
            <a:r>
              <a:rPr lang="en-US" altLang="zh-CN" dirty="0" err="1"/>
              <a:t>i</a:t>
            </a:r>
            <a:r>
              <a:rPr lang="zh-CN" altLang="en-US" dirty="0"/>
              <a:t>盘寿司的满意度为</a:t>
            </a:r>
            <a:r>
              <a:rPr lang="en-US" altLang="zh-CN" dirty="0"/>
              <a:t>Ai</a:t>
            </a:r>
            <a:r>
              <a:rPr lang="zh-CN" altLang="en-US" dirty="0"/>
              <a:t>。小</a:t>
            </a:r>
            <a:r>
              <a:rPr lang="en-US" altLang="zh-CN" dirty="0"/>
              <a:t>Z</a:t>
            </a:r>
            <a:r>
              <a:rPr lang="zh-CN" altLang="en-US" dirty="0"/>
              <a:t>可以选择从哪盘寿司开始吃，也可以选择吃到哪盘寿司为止，他想知道共有多少种不同的选择，使得他的满意度之和不低于</a:t>
            </a:r>
            <a:r>
              <a:rPr lang="en-US" altLang="zh-CN" dirty="0"/>
              <a:t>L</a:t>
            </a:r>
            <a:r>
              <a:rPr lang="zh-CN" altLang="en-US" dirty="0"/>
              <a:t>，且不高于</a:t>
            </a:r>
            <a:r>
              <a:rPr lang="en-US" altLang="zh-CN" dirty="0"/>
              <a:t>R</a:t>
            </a:r>
            <a:r>
              <a:rPr lang="zh-CN" altLang="en-US" dirty="0"/>
              <a:t>。注意，虽然这是回转寿司，但是我们不认为这是一个环上的问题，而是一条线上的问题。即，小</a:t>
            </a:r>
            <a:r>
              <a:rPr lang="en-US" altLang="zh-CN" dirty="0"/>
              <a:t>Z</a:t>
            </a:r>
            <a:r>
              <a:rPr lang="zh-CN" altLang="en-US" dirty="0"/>
              <a:t>能吃到的是输入序列的一个连续子序列；最后一盘转走之后，第一盘并不会再出现一次</a:t>
            </a:r>
            <a:endParaRPr lang="en-US" altLang="zh-CN" dirty="0"/>
          </a:p>
          <a:p>
            <a:endParaRPr lang="en-US" altLang="zh-CN" dirty="0"/>
          </a:p>
          <a:p>
            <a:r>
              <a:rPr lang="en-US" altLang="zh-CN" dirty="0"/>
              <a:t>n&lt;=1e5,|Ai|&lt;=1e5,0&lt;=L&lt;=R&lt;=1e9</a:t>
            </a:r>
            <a:endParaRPr lang="zh-CN" altLang="en-US" dirty="0"/>
          </a:p>
          <a:p>
            <a:endParaRPr lang="zh-CN" altLang="en-US" dirty="0"/>
          </a:p>
        </p:txBody>
      </p:sp>
    </p:spTree>
    <p:extLst>
      <p:ext uri="{BB962C8B-B14F-4D97-AF65-F5344CB8AC3E}">
        <p14:creationId xmlns:p14="http://schemas.microsoft.com/office/powerpoint/2010/main" val="207244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734CF-980A-4402-9BC9-B37E5E96352C}"/>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9C011E40-64D0-489E-872F-2E0DFAE22545}"/>
              </a:ext>
            </a:extLst>
          </p:cNvPr>
          <p:cNvSpPr>
            <a:spLocks noGrp="1"/>
          </p:cNvSpPr>
          <p:nvPr>
            <p:ph idx="1"/>
          </p:nvPr>
        </p:nvSpPr>
        <p:spPr/>
        <p:txBody>
          <a:bodyPr>
            <a:normAutofit/>
          </a:bodyPr>
          <a:lstStyle/>
          <a:p>
            <a:r>
              <a:rPr lang="zh-CN" altLang="en-US" dirty="0"/>
              <a:t>在数轴上有 </a:t>
            </a:r>
            <a:r>
              <a:rPr lang="en-US" altLang="zh-CN" dirty="0"/>
              <a:t>n</a:t>
            </a:r>
            <a:r>
              <a:rPr lang="zh-CN" altLang="en-US" dirty="0"/>
              <a:t>个闭区间 </a:t>
            </a:r>
            <a:r>
              <a:rPr lang="en-US" altLang="zh-CN" dirty="0"/>
              <a:t>[l1,r1],[l2,r2],...,[</a:t>
            </a:r>
            <a:r>
              <a:rPr lang="en-US" altLang="zh-CN" dirty="0" err="1"/>
              <a:t>ln,rn</a:t>
            </a:r>
            <a:r>
              <a:rPr lang="en-US" altLang="zh-CN" dirty="0"/>
              <a:t>]</a:t>
            </a:r>
            <a:r>
              <a:rPr lang="zh-CN" altLang="en-US" dirty="0"/>
              <a:t>。现在要从中选出 </a:t>
            </a:r>
            <a:r>
              <a:rPr lang="en-US" altLang="zh-CN" dirty="0"/>
              <a:t>m </a:t>
            </a:r>
            <a:r>
              <a:rPr lang="zh-CN" altLang="en-US" dirty="0"/>
              <a:t>个区间，使得这 </a:t>
            </a:r>
            <a:r>
              <a:rPr lang="en-US" altLang="zh-CN" dirty="0"/>
              <a:t>m</a:t>
            </a:r>
            <a:r>
              <a:rPr lang="zh-CN" altLang="en-US" dirty="0"/>
              <a:t>个区间共同包含至少一个位置。换句话说，就是使得存在一个 </a:t>
            </a:r>
            <a:r>
              <a:rPr lang="en-US" altLang="zh-CN" dirty="0"/>
              <a:t>x</a:t>
            </a:r>
            <a:r>
              <a:rPr lang="zh-CN" altLang="en-US" dirty="0"/>
              <a:t>，使得对于每一个被选中的区间 </a:t>
            </a:r>
            <a:r>
              <a:rPr lang="en-US" altLang="zh-CN" dirty="0"/>
              <a:t>[</a:t>
            </a:r>
            <a:r>
              <a:rPr lang="en-US" altLang="zh-CN" dirty="0" err="1"/>
              <a:t>li,ri</a:t>
            </a:r>
            <a:r>
              <a:rPr lang="en-US" altLang="zh-CN" dirty="0"/>
              <a:t>]</a:t>
            </a:r>
            <a:r>
              <a:rPr lang="zh-CN" altLang="en-US" dirty="0"/>
              <a:t>，都有 </a:t>
            </a:r>
            <a:r>
              <a:rPr lang="en-US" altLang="zh-CN" dirty="0" err="1"/>
              <a:t>li≤x≤ri</a:t>
            </a:r>
            <a:r>
              <a:rPr lang="zh-CN" altLang="en-US" dirty="0"/>
              <a:t>。</a:t>
            </a:r>
          </a:p>
          <a:p>
            <a:r>
              <a:rPr lang="zh-CN" altLang="en-US" dirty="0"/>
              <a:t>对于一个合法的选取方案，它的花费为被选中的最长区间长度减去被选中的最短区间长度。区间 </a:t>
            </a:r>
            <a:r>
              <a:rPr lang="en-US" altLang="zh-CN" dirty="0"/>
              <a:t>[</a:t>
            </a:r>
            <a:r>
              <a:rPr lang="en-US" altLang="zh-CN" dirty="0" err="1"/>
              <a:t>li,ri</a:t>
            </a:r>
            <a:r>
              <a:rPr lang="en-US" altLang="zh-CN" dirty="0"/>
              <a:t>] </a:t>
            </a:r>
            <a:r>
              <a:rPr lang="zh-CN" altLang="en-US" dirty="0"/>
              <a:t>的长度定义为 </a:t>
            </a:r>
            <a:r>
              <a:rPr lang="en-US" altLang="zh-CN" dirty="0" err="1"/>
              <a:t>ri</a:t>
            </a:r>
            <a:r>
              <a:rPr lang="en-US" altLang="zh-CN" dirty="0"/>
              <a:t>−li</a:t>
            </a:r>
            <a:r>
              <a:rPr lang="zh-CN" altLang="en-US" dirty="0"/>
              <a:t>，即等于它的右端点的值减去左端点的值。</a:t>
            </a:r>
          </a:p>
          <a:p>
            <a:r>
              <a:rPr lang="zh-CN" altLang="en-US" dirty="0"/>
              <a:t>求所有合法方案中最小的花费。如果不存在合法的方案，输出 −</a:t>
            </a:r>
            <a:r>
              <a:rPr lang="en-US" altLang="zh-CN" dirty="0"/>
              <a:t>1</a:t>
            </a:r>
            <a:r>
              <a:rPr lang="zh-CN" altLang="en-US" dirty="0"/>
              <a:t>。</a:t>
            </a:r>
            <a:endParaRPr lang="en-US" altLang="zh-CN" dirty="0"/>
          </a:p>
          <a:p>
            <a:r>
              <a:rPr lang="en-US" altLang="zh-CN" dirty="0"/>
              <a:t>n&lt;=5e5,m&lt;=2e5,0&lt;=li&lt;=</a:t>
            </a:r>
            <a:r>
              <a:rPr lang="en-US" altLang="zh-CN" dirty="0" err="1"/>
              <a:t>ri</a:t>
            </a:r>
            <a:r>
              <a:rPr lang="en-US" altLang="zh-CN" dirty="0"/>
              <a:t>&lt;=1e9</a:t>
            </a:r>
            <a:endParaRPr lang="zh-CN" altLang="en-US" dirty="0"/>
          </a:p>
          <a:p>
            <a:endParaRPr lang="zh-CN" altLang="en-US" dirty="0"/>
          </a:p>
        </p:txBody>
      </p:sp>
    </p:spTree>
    <p:extLst>
      <p:ext uri="{BB962C8B-B14F-4D97-AF65-F5344CB8AC3E}">
        <p14:creationId xmlns:p14="http://schemas.microsoft.com/office/powerpoint/2010/main" val="306346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D92DC-FE12-4999-AC50-E653F22AB249}"/>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a16="http://schemas.microsoft.com/office/drawing/2014/main" id="{CC7784FF-F3AE-485F-881D-81C5EE4A8B3B}"/>
              </a:ext>
            </a:extLst>
          </p:cNvPr>
          <p:cNvSpPr>
            <a:spLocks noGrp="1"/>
          </p:cNvSpPr>
          <p:nvPr>
            <p:ph idx="1"/>
          </p:nvPr>
        </p:nvSpPr>
        <p:spPr/>
        <p:txBody>
          <a:bodyPr/>
          <a:lstStyle/>
          <a:p>
            <a:r>
              <a:rPr lang="zh-CN" altLang="en-US" dirty="0"/>
              <a:t>给定一棵有</a:t>
            </a:r>
            <a:r>
              <a:rPr lang="en-US" altLang="zh-CN" dirty="0"/>
              <a:t>n</a:t>
            </a:r>
            <a:r>
              <a:rPr lang="zh-CN" altLang="en-US" dirty="0"/>
              <a:t>个节点的无根树和</a:t>
            </a:r>
            <a:r>
              <a:rPr lang="en-US" altLang="zh-CN" dirty="0"/>
              <a:t>m</a:t>
            </a:r>
            <a:r>
              <a:rPr lang="zh-CN" altLang="en-US" dirty="0"/>
              <a:t>个操作，操作有</a:t>
            </a:r>
            <a:r>
              <a:rPr lang="en-US" altLang="zh-CN" dirty="0"/>
              <a:t>2</a:t>
            </a:r>
            <a:r>
              <a:rPr lang="zh-CN" altLang="en-US" dirty="0"/>
              <a:t>类：</a:t>
            </a:r>
          </a:p>
          <a:p>
            <a:r>
              <a:rPr lang="en-US" altLang="zh-CN" dirty="0"/>
              <a:t>1</a:t>
            </a:r>
            <a:r>
              <a:rPr lang="zh-CN" altLang="en-US" dirty="0"/>
              <a:t>、将节点</a:t>
            </a:r>
            <a:r>
              <a:rPr lang="en-US" altLang="zh-CN" dirty="0"/>
              <a:t>a</a:t>
            </a:r>
            <a:r>
              <a:rPr lang="zh-CN" altLang="en-US" dirty="0"/>
              <a:t>到节点</a:t>
            </a:r>
            <a:r>
              <a:rPr lang="en-US" altLang="zh-CN" dirty="0"/>
              <a:t>b</a:t>
            </a:r>
            <a:r>
              <a:rPr lang="zh-CN" altLang="en-US" dirty="0"/>
              <a:t>路径上所有点都染成颜色</a:t>
            </a:r>
            <a:r>
              <a:rPr lang="en-US" altLang="zh-CN" dirty="0"/>
              <a:t>c</a:t>
            </a:r>
            <a:r>
              <a:rPr lang="zh-CN" altLang="en-US" dirty="0"/>
              <a:t>；</a:t>
            </a:r>
          </a:p>
          <a:p>
            <a:r>
              <a:rPr lang="en-US" altLang="zh-CN" dirty="0"/>
              <a:t>2</a:t>
            </a:r>
            <a:r>
              <a:rPr lang="zh-CN" altLang="en-US" dirty="0"/>
              <a:t>、询问节点</a:t>
            </a:r>
            <a:r>
              <a:rPr lang="en-US" altLang="zh-CN" dirty="0"/>
              <a:t>a</a:t>
            </a:r>
            <a:r>
              <a:rPr lang="zh-CN" altLang="en-US" dirty="0"/>
              <a:t>到节点</a:t>
            </a:r>
            <a:r>
              <a:rPr lang="en-US" altLang="zh-CN" dirty="0"/>
              <a:t>b</a:t>
            </a:r>
            <a:r>
              <a:rPr lang="zh-CN" altLang="en-US" dirty="0"/>
              <a:t>路径上的颜色段数量（连续相同颜色被认为是同一段），</a:t>
            </a:r>
          </a:p>
          <a:p>
            <a:r>
              <a:rPr lang="zh-CN" altLang="en-US" dirty="0"/>
              <a:t>如“</a:t>
            </a:r>
            <a:r>
              <a:rPr lang="en-US" altLang="zh-CN" dirty="0"/>
              <a:t>112221”</a:t>
            </a:r>
            <a:r>
              <a:rPr lang="zh-CN" altLang="en-US" dirty="0"/>
              <a:t>由</a:t>
            </a:r>
            <a:r>
              <a:rPr lang="en-US" altLang="zh-CN" dirty="0"/>
              <a:t>3</a:t>
            </a:r>
            <a:r>
              <a:rPr lang="zh-CN" altLang="en-US" dirty="0"/>
              <a:t>段组成：“</a:t>
            </a:r>
            <a:r>
              <a:rPr lang="en-US" altLang="zh-CN" dirty="0"/>
              <a:t>11”</a:t>
            </a:r>
            <a:r>
              <a:rPr lang="zh-CN" altLang="en-US" dirty="0"/>
              <a:t>、“</a:t>
            </a:r>
            <a:r>
              <a:rPr lang="en-US" altLang="zh-CN" dirty="0"/>
              <a:t>222”</a:t>
            </a:r>
            <a:r>
              <a:rPr lang="zh-CN" altLang="en-US" dirty="0"/>
              <a:t>和“</a:t>
            </a:r>
            <a:r>
              <a:rPr lang="en-US" altLang="zh-CN" dirty="0"/>
              <a:t>1”</a:t>
            </a:r>
            <a:r>
              <a:rPr lang="zh-CN" altLang="en-US" dirty="0"/>
              <a:t>。</a:t>
            </a:r>
          </a:p>
          <a:p>
            <a:r>
              <a:rPr lang="zh-CN" altLang="en-US" dirty="0"/>
              <a:t>请你写一个程序依次完成这</a:t>
            </a:r>
            <a:r>
              <a:rPr lang="en-US" altLang="zh-CN" dirty="0"/>
              <a:t>m</a:t>
            </a:r>
            <a:r>
              <a:rPr lang="zh-CN" altLang="en-US" dirty="0"/>
              <a:t>个操作。</a:t>
            </a:r>
          </a:p>
          <a:p>
            <a:endParaRPr lang="zh-CN" altLang="en-US" dirty="0"/>
          </a:p>
        </p:txBody>
      </p:sp>
    </p:spTree>
    <p:extLst>
      <p:ext uri="{BB962C8B-B14F-4D97-AF65-F5344CB8AC3E}">
        <p14:creationId xmlns:p14="http://schemas.microsoft.com/office/powerpoint/2010/main" val="18340600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1539</Words>
  <Application>Microsoft Office PowerPoint</Application>
  <PresentationFormat>宽屏</PresentationFormat>
  <Paragraphs>100</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Cambria Math</vt:lpstr>
      <vt:lpstr>Office 主题​​</vt:lpstr>
      <vt:lpstr>基础数据结构</vt:lpstr>
      <vt:lpstr>线段树</vt:lpstr>
      <vt:lpstr>实现细节</vt:lpstr>
      <vt:lpstr>复杂度证明</vt:lpstr>
      <vt:lpstr>lazy-tag</vt:lpstr>
      <vt:lpstr>值域线段树</vt:lpstr>
      <vt:lpstr>例题一</vt:lpstr>
      <vt:lpstr>例题二</vt:lpstr>
      <vt:lpstr>例题三</vt:lpstr>
      <vt:lpstr>例题四</vt:lpstr>
      <vt:lpstr>树状数组</vt:lpstr>
      <vt:lpstr>树状数组</vt:lpstr>
      <vt:lpstr>树状数组</vt:lpstr>
      <vt:lpstr>例题一</vt:lpstr>
      <vt:lpstr>例题二</vt:lpstr>
      <vt:lpstr>例题三</vt:lpstr>
      <vt:lpstr>分块</vt:lpstr>
      <vt:lpstr>分块</vt:lpstr>
      <vt:lpstr>例题一</vt:lpstr>
      <vt:lpstr>例题二</vt:lpstr>
      <vt:lpstr>例题三</vt:lpstr>
      <vt:lpstr>光说不练假把式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基础数据结构</dc:title>
  <dc:creator>梁 宇航</dc:creator>
  <cp:lastModifiedBy>梁 宇航</cp:lastModifiedBy>
  <cp:revision>24</cp:revision>
  <dcterms:created xsi:type="dcterms:W3CDTF">2018-07-14T08:28:26Z</dcterms:created>
  <dcterms:modified xsi:type="dcterms:W3CDTF">2018-07-17T00:41:49Z</dcterms:modified>
</cp:coreProperties>
</file>