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7" r:id="rId5"/>
    <p:sldId id="259"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F627D-0452-4D77-8050-66D0734275E7}" type="datetimeFigureOut">
              <a:rPr lang="zh-CN" altLang="en-US" smtClean="0"/>
              <a:t>2018-07-23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F9FB8-DD23-4142-A2F7-885538F06E37}" type="slidenum">
              <a:rPr lang="zh-CN" altLang="en-US" smtClean="0"/>
              <a:t>‹#›</a:t>
            </a:fld>
            <a:endParaRPr lang="zh-CN" altLang="en-US"/>
          </a:p>
        </p:txBody>
      </p:sp>
    </p:spTree>
    <p:extLst>
      <p:ext uri="{BB962C8B-B14F-4D97-AF65-F5344CB8AC3E}">
        <p14:creationId xmlns:p14="http://schemas.microsoft.com/office/powerpoint/2010/main" val="52423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7F9FB8-DD23-4142-A2F7-885538F06E37}" type="slidenum">
              <a:rPr lang="zh-CN" altLang="en-US" smtClean="0"/>
              <a:t>15</a:t>
            </a:fld>
            <a:endParaRPr lang="zh-CN" altLang="en-US"/>
          </a:p>
        </p:txBody>
      </p:sp>
    </p:spTree>
    <p:extLst>
      <p:ext uri="{BB962C8B-B14F-4D97-AF65-F5344CB8AC3E}">
        <p14:creationId xmlns:p14="http://schemas.microsoft.com/office/powerpoint/2010/main" val="31042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BA73BF-8520-44B5-959F-503D2F63D4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C7A315D-C9B3-40F2-8CE2-2BC7BBD39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0CF34F8D-BF9F-4336-8B52-A645649F4441}"/>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5" name="页脚占位符 4">
            <a:extLst>
              <a:ext uri="{FF2B5EF4-FFF2-40B4-BE49-F238E27FC236}">
                <a16:creationId xmlns:a16="http://schemas.microsoft.com/office/drawing/2014/main" xmlns="" id="{AD5A46C2-C6DF-4409-8D3A-E543879B2B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1CB60E9-31D0-4D1D-8532-7179578ABC9D}"/>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154418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10B172-15C0-41F4-A964-44FA3ABD10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CC60F6D-03C8-4736-AAD0-EDA63103482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FBCA54B-116C-4656-BC76-9236DB3485E7}"/>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5" name="页脚占位符 4">
            <a:extLst>
              <a:ext uri="{FF2B5EF4-FFF2-40B4-BE49-F238E27FC236}">
                <a16:creationId xmlns:a16="http://schemas.microsoft.com/office/drawing/2014/main" xmlns="" id="{1315BD6B-370B-4377-AE3D-110772FCAC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3A2F8DE-7D49-4B2B-8E37-78085BC47226}"/>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412706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8820B8AE-AB62-42D6-87C3-461EA461BA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BF8C709-EC84-4429-83A1-F6780241329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369F5F6-61BD-4068-BFB7-4A574D2A781A}"/>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5" name="页脚占位符 4">
            <a:extLst>
              <a:ext uri="{FF2B5EF4-FFF2-40B4-BE49-F238E27FC236}">
                <a16:creationId xmlns:a16="http://schemas.microsoft.com/office/drawing/2014/main" xmlns="" id="{179526B4-5C1C-4D9C-A60B-EE807B7665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0F635E7-FD15-47F8-A25B-77B498AEAC19}"/>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414532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6525D9-D980-4E8D-85BC-F20A11DD59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777707A-C8D2-4188-8794-B9EE49BD2CB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C8E6A02-3ECD-4042-9F85-A770FA7CD934}"/>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5" name="页脚占位符 4">
            <a:extLst>
              <a:ext uri="{FF2B5EF4-FFF2-40B4-BE49-F238E27FC236}">
                <a16:creationId xmlns:a16="http://schemas.microsoft.com/office/drawing/2014/main" xmlns="" id="{9CC9D389-DDAF-475E-8927-E52DCDE12F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C42E1AB-4310-48A5-B148-D101699D3313}"/>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204033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3C40F3-787A-41A6-AB24-2C21AEC969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9109A4F-F157-42C3-8E58-CA505C237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30D6F62E-3DA3-4D5F-AEDE-3C6EDF7997E5}"/>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5" name="页脚占位符 4">
            <a:extLst>
              <a:ext uri="{FF2B5EF4-FFF2-40B4-BE49-F238E27FC236}">
                <a16:creationId xmlns:a16="http://schemas.microsoft.com/office/drawing/2014/main" xmlns="" id="{41F07024-8BF9-4362-A56C-99697F2B1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2AEAFE7-BE8D-4901-923A-AC933BE306D1}"/>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399961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73156F9-A284-4192-BF15-F0131ED956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6953735-E317-42A1-A649-7550C534489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19D6B7A1-1EF4-4CCD-A2D3-EFA583C80C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3C5824D3-BAC2-4D69-82E5-5780788F7F15}"/>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6" name="页脚占位符 5">
            <a:extLst>
              <a:ext uri="{FF2B5EF4-FFF2-40B4-BE49-F238E27FC236}">
                <a16:creationId xmlns:a16="http://schemas.microsoft.com/office/drawing/2014/main" xmlns="" id="{145ABA19-C0DF-4ABE-B001-2E26CF1E0F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5AE29F3-792C-4642-9101-206818861D0A}"/>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84433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DDB704-EAE0-435E-A71A-0840111F4D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E007353-28FA-479C-86EB-1FEBA59E9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0D752B71-BFC8-4292-BA29-5639BC70820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826CE447-C38A-496F-8170-CA16447F4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BE8CC707-023E-4A33-9914-768C4E4486F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09B13D4A-E657-44D7-B2A9-3CE6A9A257A4}"/>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8" name="页脚占位符 7">
            <a:extLst>
              <a:ext uri="{FF2B5EF4-FFF2-40B4-BE49-F238E27FC236}">
                <a16:creationId xmlns:a16="http://schemas.microsoft.com/office/drawing/2014/main" xmlns="" id="{12060C26-BDB1-4A92-912C-F36645058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2344D960-5B8B-46A1-85B7-A00CE776714C}"/>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7647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12D3F2E-7BC2-4ECC-BE63-9461F39FBE2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D5AF85D-51C1-46DF-9399-044673B7B65E}"/>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4" name="页脚占位符 3">
            <a:extLst>
              <a:ext uri="{FF2B5EF4-FFF2-40B4-BE49-F238E27FC236}">
                <a16:creationId xmlns:a16="http://schemas.microsoft.com/office/drawing/2014/main" xmlns="" id="{FE55E363-95AD-414F-B1DE-AD476A3BB08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E28577E3-9D1A-47D5-88CD-1FA6ECDD3853}"/>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340069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ECFB6E28-224B-4873-8B7C-15358D80ECD0}"/>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3" name="页脚占位符 2">
            <a:extLst>
              <a:ext uri="{FF2B5EF4-FFF2-40B4-BE49-F238E27FC236}">
                <a16:creationId xmlns:a16="http://schemas.microsoft.com/office/drawing/2014/main" xmlns="" id="{CED1EEC1-7E3A-43A7-94C4-C5BD84826E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43F72B7B-90D8-4E73-B48B-C0AFC0948969}"/>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33575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66A4EC-7D75-4E67-834F-6549E14244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1D21D93-4DAF-4195-98F8-7A2172A55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E01CBB82-4436-4E81-BC3F-C9FA81798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8CC3ED6-4BFC-4380-BD63-D0E257312009}"/>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6" name="页脚占位符 5">
            <a:extLst>
              <a:ext uri="{FF2B5EF4-FFF2-40B4-BE49-F238E27FC236}">
                <a16:creationId xmlns:a16="http://schemas.microsoft.com/office/drawing/2014/main" xmlns="" id="{1A2C1C8A-3EC7-4037-B2AC-3D819A014D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331057F-0D2D-442B-8840-7D3E70136B04}"/>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182756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455F08-E880-4D26-82C8-E8D2199448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4144BC93-F7FB-4F23-9E41-2AE96D075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88B6C7B7-B945-44C4-BAE6-5AD462064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BFB0A8DB-94DD-4ACE-9CA8-23B31EB09499}"/>
              </a:ext>
            </a:extLst>
          </p:cNvPr>
          <p:cNvSpPr>
            <a:spLocks noGrp="1"/>
          </p:cNvSpPr>
          <p:nvPr>
            <p:ph type="dt" sz="half" idx="10"/>
          </p:nvPr>
        </p:nvSpPr>
        <p:spPr/>
        <p:txBody>
          <a:bodyPr/>
          <a:lstStyle/>
          <a:p>
            <a:fld id="{3564A1D2-B751-4397-AAD6-82F5D87BD1CC}" type="datetimeFigureOut">
              <a:rPr lang="zh-CN" altLang="en-US" smtClean="0"/>
              <a:t>2018-07-23</a:t>
            </a:fld>
            <a:endParaRPr lang="zh-CN" altLang="en-US"/>
          </a:p>
        </p:txBody>
      </p:sp>
      <p:sp>
        <p:nvSpPr>
          <p:cNvPr id="6" name="页脚占位符 5">
            <a:extLst>
              <a:ext uri="{FF2B5EF4-FFF2-40B4-BE49-F238E27FC236}">
                <a16:creationId xmlns:a16="http://schemas.microsoft.com/office/drawing/2014/main" xmlns="" id="{EFEC21E9-228C-4CD9-B917-954DDF186E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56CEB0B-BCE9-4B4E-A1A0-E971B9495CC5}"/>
              </a:ext>
            </a:extLst>
          </p:cNvPr>
          <p:cNvSpPr>
            <a:spLocks noGrp="1"/>
          </p:cNvSpPr>
          <p:nvPr>
            <p:ph type="sldNum" sz="quarter" idx="12"/>
          </p:nvPr>
        </p:nvSpPr>
        <p:spPr/>
        <p:txBody>
          <a:body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240181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F70A4BE2-AF2D-4AC8-9806-8F184A375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E3A7B31-2C0F-4111-917A-81262B007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9A3333D-DA24-4206-AE4E-7299A31FB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4A1D2-B751-4397-AAD6-82F5D87BD1CC}" type="datetimeFigureOut">
              <a:rPr lang="zh-CN" altLang="en-US" smtClean="0"/>
              <a:t>2018-07-23</a:t>
            </a:fld>
            <a:endParaRPr lang="zh-CN" altLang="en-US"/>
          </a:p>
        </p:txBody>
      </p:sp>
      <p:sp>
        <p:nvSpPr>
          <p:cNvPr id="5" name="页脚占位符 4">
            <a:extLst>
              <a:ext uri="{FF2B5EF4-FFF2-40B4-BE49-F238E27FC236}">
                <a16:creationId xmlns:a16="http://schemas.microsoft.com/office/drawing/2014/main" xmlns="" id="{C4F6EC77-94CB-44FD-8F54-3B4DB9B3C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57509EE0-9BDE-40E4-ACE6-EE365CE5F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E62AC-D960-46E6-B069-780158206F01}" type="slidenum">
              <a:rPr lang="zh-CN" altLang="en-US" smtClean="0"/>
              <a:t>‹#›</a:t>
            </a:fld>
            <a:endParaRPr lang="zh-CN" altLang="en-US"/>
          </a:p>
        </p:txBody>
      </p:sp>
    </p:spTree>
    <p:extLst>
      <p:ext uri="{BB962C8B-B14F-4D97-AF65-F5344CB8AC3E}">
        <p14:creationId xmlns:p14="http://schemas.microsoft.com/office/powerpoint/2010/main" val="139195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8FD3FE-EA76-440D-A3DB-96275AF3224A}"/>
              </a:ext>
            </a:extLst>
          </p:cNvPr>
          <p:cNvSpPr>
            <a:spLocks noGrp="1"/>
          </p:cNvSpPr>
          <p:nvPr>
            <p:ph type="ctrTitle"/>
          </p:nvPr>
        </p:nvSpPr>
        <p:spPr/>
        <p:txBody>
          <a:bodyPr/>
          <a:lstStyle/>
          <a:p>
            <a:r>
              <a:rPr lang="zh-CN" altLang="en-US" dirty="0"/>
              <a:t>字符串</a:t>
            </a:r>
          </a:p>
        </p:txBody>
      </p:sp>
      <p:sp>
        <p:nvSpPr>
          <p:cNvPr id="3" name="副标题 2">
            <a:extLst>
              <a:ext uri="{FF2B5EF4-FFF2-40B4-BE49-F238E27FC236}">
                <a16:creationId xmlns:a16="http://schemas.microsoft.com/office/drawing/2014/main" xmlns="" id="{B9F7FF0E-68A2-4B7D-839D-4B44597D288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6510849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BA814B-A94D-48D6-B9A8-FF6932E69107}"/>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xmlns="" id="{21A03B9A-8883-43B5-9FB0-E2C734AD17B5}"/>
              </a:ext>
            </a:extLst>
          </p:cNvPr>
          <p:cNvSpPr>
            <a:spLocks noGrp="1"/>
          </p:cNvSpPr>
          <p:nvPr>
            <p:ph idx="1"/>
          </p:nvPr>
        </p:nvSpPr>
        <p:spPr/>
        <p:txBody>
          <a:bodyPr/>
          <a:lstStyle/>
          <a:p>
            <a:r>
              <a:rPr lang="zh-CN" altLang="en-US" dirty="0"/>
              <a:t>当然在此基础上，如果是要求完全循环也不难做了。</a:t>
            </a:r>
          </a:p>
        </p:txBody>
      </p:sp>
    </p:spTree>
    <p:extLst>
      <p:ext uri="{BB962C8B-B14F-4D97-AF65-F5344CB8AC3E}">
        <p14:creationId xmlns:p14="http://schemas.microsoft.com/office/powerpoint/2010/main" val="12244905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9FD557-7A0B-4E39-9D53-1735FEF54C94}"/>
              </a:ext>
            </a:extLst>
          </p:cNvPr>
          <p:cNvSpPr>
            <a:spLocks noGrp="1"/>
          </p:cNvSpPr>
          <p:nvPr>
            <p:ph type="title"/>
          </p:nvPr>
        </p:nvSpPr>
        <p:spPr/>
        <p:txBody>
          <a:bodyPr/>
          <a:lstStyle/>
          <a:p>
            <a:r>
              <a:rPr lang="en-US" altLang="zh-CN" dirty="0" err="1"/>
              <a:t>manacher</a:t>
            </a:r>
            <a:endParaRPr lang="zh-CN" altLang="en-US" dirty="0"/>
          </a:p>
        </p:txBody>
      </p:sp>
      <p:sp>
        <p:nvSpPr>
          <p:cNvPr id="3" name="内容占位符 2">
            <a:extLst>
              <a:ext uri="{FF2B5EF4-FFF2-40B4-BE49-F238E27FC236}">
                <a16:creationId xmlns:a16="http://schemas.microsoft.com/office/drawing/2014/main" xmlns="" id="{A2951D7D-8DB2-48AB-9A0D-87E92527F3BD}"/>
              </a:ext>
            </a:extLst>
          </p:cNvPr>
          <p:cNvSpPr>
            <a:spLocks noGrp="1"/>
          </p:cNvSpPr>
          <p:nvPr>
            <p:ph idx="1"/>
          </p:nvPr>
        </p:nvSpPr>
        <p:spPr/>
        <p:txBody>
          <a:bodyPr/>
          <a:lstStyle/>
          <a:p>
            <a:r>
              <a:rPr lang="zh-CN" altLang="en-US" dirty="0"/>
              <a:t>用于求解最长回文子串一类的问题</a:t>
            </a:r>
            <a:endParaRPr lang="en-US" altLang="zh-CN" dirty="0"/>
          </a:p>
          <a:p>
            <a:endParaRPr lang="en-US" altLang="zh-CN" dirty="0"/>
          </a:p>
          <a:p>
            <a:r>
              <a:rPr lang="zh-CN" altLang="en-US" dirty="0"/>
              <a:t>回文串就是正着读和反着读一样的串，例如 </a:t>
            </a:r>
            <a:r>
              <a:rPr lang="en-US" altLang="zh-CN" dirty="0"/>
              <a:t>( ) ) ( </a:t>
            </a:r>
            <a:r>
              <a:rPr lang="zh-CN" altLang="en-US" dirty="0"/>
              <a:t>是回文串而 </a:t>
            </a:r>
            <a:r>
              <a:rPr lang="en-US" altLang="zh-CN" dirty="0"/>
              <a:t>( ( ) ) </a:t>
            </a:r>
            <a:r>
              <a:rPr lang="zh-CN" altLang="en-US" dirty="0"/>
              <a:t>不是</a:t>
            </a:r>
            <a:r>
              <a:rPr lang="zh-CN" altLang="en-US"/>
              <a:t>回文串</a:t>
            </a:r>
            <a:endParaRPr lang="en-US" altLang="zh-CN" dirty="0"/>
          </a:p>
          <a:p>
            <a:endParaRPr lang="en-US" altLang="zh-CN" dirty="0"/>
          </a:p>
          <a:p>
            <a:r>
              <a:rPr lang="zh-CN" altLang="en-US" dirty="0"/>
              <a:t>用到的技巧就是插入</a:t>
            </a:r>
            <a:r>
              <a:rPr lang="en-US" altLang="zh-CN" dirty="0"/>
              <a:t>#</a:t>
            </a:r>
            <a:r>
              <a:rPr lang="zh-CN" altLang="en-US" dirty="0"/>
              <a:t>避免奇偶讨论和充分利用了回文串的性质</a:t>
            </a:r>
          </a:p>
        </p:txBody>
      </p:sp>
    </p:spTree>
    <p:extLst>
      <p:ext uri="{BB962C8B-B14F-4D97-AF65-F5344CB8AC3E}">
        <p14:creationId xmlns:p14="http://schemas.microsoft.com/office/powerpoint/2010/main" val="60631008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4F3ABD-8FD4-45C1-847D-C00698C6F19F}"/>
              </a:ext>
            </a:extLst>
          </p:cNvPr>
          <p:cNvSpPr>
            <a:spLocks noGrp="1"/>
          </p:cNvSpPr>
          <p:nvPr>
            <p:ph type="title"/>
          </p:nvPr>
        </p:nvSpPr>
        <p:spPr/>
        <p:txBody>
          <a:bodyPr/>
          <a:lstStyle/>
          <a:p>
            <a:r>
              <a:rPr lang="en-US" altLang="zh-CN" dirty="0" err="1"/>
              <a:t>manacher</a:t>
            </a:r>
            <a:endParaRPr lang="zh-CN" altLang="en-US" dirty="0"/>
          </a:p>
        </p:txBody>
      </p:sp>
      <p:sp>
        <p:nvSpPr>
          <p:cNvPr id="3" name="内容占位符 2">
            <a:extLst>
              <a:ext uri="{FF2B5EF4-FFF2-40B4-BE49-F238E27FC236}">
                <a16:creationId xmlns:a16="http://schemas.microsoft.com/office/drawing/2014/main" xmlns="" id="{39D4C82A-07A7-491A-9FD3-4E08ABBAEF28}"/>
              </a:ext>
            </a:extLst>
          </p:cNvPr>
          <p:cNvSpPr>
            <a:spLocks noGrp="1"/>
          </p:cNvSpPr>
          <p:nvPr>
            <p:ph idx="1"/>
          </p:nvPr>
        </p:nvSpPr>
        <p:spPr/>
        <p:txBody>
          <a:bodyPr/>
          <a:lstStyle/>
          <a:p>
            <a:r>
              <a:rPr lang="zh-CN" altLang="en-US" dirty="0"/>
              <a:t>我们依次处理每个点作为回文中心并且记录一下当前计算到的最右边的回文端点。</a:t>
            </a:r>
            <a:endParaRPr lang="en-US" altLang="zh-CN" dirty="0"/>
          </a:p>
          <a:p>
            <a:r>
              <a:rPr lang="zh-CN" altLang="en-US" dirty="0"/>
              <a:t>然后我们就可以根据该点在另一端的对应点，得到该点的回文半径。唯一要注意的就是如果当前回文半径已经达到我们记录的回文端点就要尝试暴力向右扩展。</a:t>
            </a:r>
            <a:endParaRPr lang="en-US" altLang="zh-CN" dirty="0"/>
          </a:p>
          <a:p>
            <a:r>
              <a:rPr lang="zh-CN" altLang="en-US" dirty="0"/>
              <a:t>因为右端点是单增的，所以程序复杂度是</a:t>
            </a:r>
            <a:r>
              <a:rPr lang="en-US" altLang="zh-CN" dirty="0"/>
              <a:t>O(n)</a:t>
            </a:r>
            <a:r>
              <a:rPr lang="zh-CN" altLang="en-US" dirty="0"/>
              <a:t>的。</a:t>
            </a:r>
          </a:p>
        </p:txBody>
      </p:sp>
    </p:spTree>
    <p:extLst>
      <p:ext uri="{BB962C8B-B14F-4D97-AF65-F5344CB8AC3E}">
        <p14:creationId xmlns:p14="http://schemas.microsoft.com/office/powerpoint/2010/main" val="142520503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023740A-53F1-4C30-89FF-3341F54D58AC}"/>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xmlns="" id="{C5FC8AF3-EE1B-4EED-90CF-562CCB3F9A1E}"/>
              </a:ext>
            </a:extLst>
          </p:cNvPr>
          <p:cNvSpPr>
            <a:spLocks noGrp="1"/>
          </p:cNvSpPr>
          <p:nvPr>
            <p:ph idx="1"/>
          </p:nvPr>
        </p:nvSpPr>
        <p:spPr/>
        <p:txBody>
          <a:bodyPr/>
          <a:lstStyle/>
          <a:p>
            <a:r>
              <a:rPr lang="zh-CN" altLang="en-US" dirty="0"/>
              <a:t>母亲节就要到了，小 </a:t>
            </a:r>
            <a:r>
              <a:rPr lang="en-US" altLang="zh-CN" dirty="0"/>
              <a:t>H </a:t>
            </a:r>
            <a:r>
              <a:rPr lang="zh-CN" altLang="en-US" dirty="0"/>
              <a:t>准备送给她一个特殊的项链。这个项链可以看作一个用小写字</a:t>
            </a:r>
          </a:p>
          <a:p>
            <a:r>
              <a:rPr lang="zh-CN" altLang="en-US" dirty="0"/>
              <a:t>母组成的字符串，每个小写字母表示一种颜色。为了制作这个项链，小 </a:t>
            </a:r>
            <a:r>
              <a:rPr lang="en-US" altLang="zh-CN" dirty="0"/>
              <a:t>H </a:t>
            </a:r>
            <a:r>
              <a:rPr lang="zh-CN" altLang="en-US" dirty="0"/>
              <a:t>购买了两个机器。第一个机器可以生成所有形式的回文串，第二个机器可以把两个回文串连接起来，而且第二个机器还有一个特殊的性质：假如一个字符串的后缀和一个字符串的前缀是完全相同的，那么可以将这个重复部分重叠。例如：</a:t>
            </a:r>
            <a:r>
              <a:rPr lang="en-US" altLang="zh-CN" dirty="0"/>
              <a:t>aba</a:t>
            </a:r>
            <a:r>
              <a:rPr lang="zh-CN" altLang="en-US" dirty="0"/>
              <a:t>和</a:t>
            </a:r>
            <a:r>
              <a:rPr lang="en-US" altLang="zh-CN" dirty="0"/>
              <a:t>aca</a:t>
            </a:r>
            <a:r>
              <a:rPr lang="zh-CN" altLang="en-US" dirty="0"/>
              <a:t>连接起来，可以生成串</a:t>
            </a:r>
            <a:r>
              <a:rPr lang="en-US" altLang="zh-CN" dirty="0" err="1"/>
              <a:t>abaaca</a:t>
            </a:r>
            <a:r>
              <a:rPr lang="zh-CN" altLang="en-US" dirty="0"/>
              <a:t>或 </a:t>
            </a:r>
            <a:r>
              <a:rPr lang="en-US" altLang="zh-CN" dirty="0"/>
              <a:t>abaca</a:t>
            </a:r>
            <a:r>
              <a:rPr lang="zh-CN" altLang="en-US" dirty="0"/>
              <a:t>。现在给出目标项链的样式，询问你需要使用第二个机器多少次才能生成这个特殊的项链。</a:t>
            </a:r>
          </a:p>
          <a:p>
            <a:r>
              <a:rPr lang="en-US" altLang="zh-CN" dirty="0"/>
              <a:t>n&lt;=1e5</a:t>
            </a:r>
            <a:endParaRPr lang="zh-CN" altLang="en-US" dirty="0"/>
          </a:p>
        </p:txBody>
      </p:sp>
    </p:spTree>
    <p:extLst>
      <p:ext uri="{BB962C8B-B14F-4D97-AF65-F5344CB8AC3E}">
        <p14:creationId xmlns:p14="http://schemas.microsoft.com/office/powerpoint/2010/main" val="20789178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84476F-D242-4777-8904-08E322538A92}"/>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xmlns="" id="{A37D8EA8-77B1-4EAE-AFEA-AF2E96DD948A}"/>
              </a:ext>
            </a:extLst>
          </p:cNvPr>
          <p:cNvSpPr>
            <a:spLocks noGrp="1"/>
          </p:cNvSpPr>
          <p:nvPr>
            <p:ph idx="1"/>
          </p:nvPr>
        </p:nvSpPr>
        <p:spPr/>
        <p:txBody>
          <a:bodyPr>
            <a:normAutofit fontScale="92500" lnSpcReduction="10000"/>
          </a:bodyPr>
          <a:lstStyle/>
          <a:p>
            <a:r>
              <a:rPr lang="en-US" altLang="zh-CN" dirty="0"/>
              <a:t>Fish</a:t>
            </a:r>
            <a:r>
              <a:rPr lang="zh-CN" altLang="en-US" dirty="0"/>
              <a:t>是一条生活在海里的鱼。有一天他很无聊，就到处去寻宝。他找到了位于海底深处的宫殿，但是一扇带有密码锁的大门却阻止了他的前进。通过翻阅古籍，</a:t>
            </a:r>
            <a:r>
              <a:rPr lang="en-US" altLang="zh-CN" dirty="0"/>
              <a:t>Fish </a:t>
            </a:r>
            <a:r>
              <a:rPr lang="zh-CN" altLang="en-US" dirty="0"/>
              <a:t>得知了这个密码的相关信息：</a:t>
            </a:r>
          </a:p>
          <a:p>
            <a:r>
              <a:rPr lang="en-US" altLang="zh-CN" dirty="0"/>
              <a:t>1. </a:t>
            </a:r>
            <a:r>
              <a:rPr lang="zh-CN" altLang="en-US" dirty="0"/>
              <a:t>该密码的长度为</a:t>
            </a:r>
            <a:r>
              <a:rPr lang="en-US" altLang="zh-CN" dirty="0"/>
              <a:t>N</a:t>
            </a:r>
            <a:r>
              <a:rPr lang="zh-CN" altLang="en-US" dirty="0"/>
              <a:t>。</a:t>
            </a:r>
          </a:p>
          <a:p>
            <a:r>
              <a:rPr lang="en-US" altLang="zh-CN" dirty="0"/>
              <a:t>2. </a:t>
            </a:r>
            <a:r>
              <a:rPr lang="zh-CN" altLang="en-US" dirty="0"/>
              <a:t>密码仅含小写字母。</a:t>
            </a:r>
          </a:p>
          <a:p>
            <a:r>
              <a:rPr lang="en-US" altLang="zh-CN" dirty="0"/>
              <a:t>3. </a:t>
            </a:r>
            <a:r>
              <a:rPr lang="zh-CN" altLang="en-US" dirty="0"/>
              <a:t>以每一个字符为中心的最长回文串长度。</a:t>
            </a:r>
          </a:p>
          <a:p>
            <a:r>
              <a:rPr lang="en-US" altLang="zh-CN" dirty="0"/>
              <a:t>4. </a:t>
            </a:r>
            <a:r>
              <a:rPr lang="zh-CN" altLang="en-US" dirty="0"/>
              <a:t>以每两个相邻字符的间隙为中心的最长回文串长度。</a:t>
            </a:r>
          </a:p>
          <a:p>
            <a:r>
              <a:rPr lang="zh-CN" altLang="en-US" dirty="0"/>
              <a:t>很快</a:t>
            </a:r>
            <a:r>
              <a:rPr lang="en-US" altLang="zh-CN" dirty="0"/>
              <a:t>Fish </a:t>
            </a:r>
            <a:r>
              <a:rPr lang="zh-CN" altLang="en-US" dirty="0"/>
              <a:t>发现可能有无数种满足条件的密码。经过分析，他觉得这些密码中字典序最小的一个最有可能是答案，你能帮他找到这个密码么？</a:t>
            </a:r>
          </a:p>
          <a:p>
            <a:r>
              <a:rPr lang="en-US" altLang="zh-CN" dirty="0"/>
              <a:t>n&lt;=1e5</a:t>
            </a:r>
            <a:endParaRPr lang="zh-CN" altLang="en-US" dirty="0"/>
          </a:p>
        </p:txBody>
      </p:sp>
    </p:spTree>
    <p:extLst>
      <p:ext uri="{BB962C8B-B14F-4D97-AF65-F5344CB8AC3E}">
        <p14:creationId xmlns:p14="http://schemas.microsoft.com/office/powerpoint/2010/main" val="307541013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8B5BDF-DCB8-46B9-9D08-40E57C5B83A5}"/>
              </a:ext>
            </a:extLst>
          </p:cNvPr>
          <p:cNvSpPr>
            <a:spLocks noGrp="1"/>
          </p:cNvSpPr>
          <p:nvPr>
            <p:ph type="title"/>
          </p:nvPr>
        </p:nvSpPr>
        <p:spPr/>
        <p:txBody>
          <a:bodyPr/>
          <a:lstStyle/>
          <a:p>
            <a:r>
              <a:rPr lang="zh-CN" altLang="en-US" dirty="0"/>
              <a:t>例题三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2EB3CB81-B4FE-4849-BAA4-1E9545479978}"/>
                  </a:ext>
                </a:extLst>
              </p:cNvPr>
              <p:cNvSpPr>
                <a:spLocks noGrp="1"/>
              </p:cNvSpPr>
              <p:nvPr>
                <p:ph idx="1"/>
              </p:nvPr>
            </p:nvSpPr>
            <p:spPr/>
            <p:txBody>
              <a:bodyPr/>
              <a:lstStyle/>
              <a:p>
                <a:r>
                  <a:rPr lang="zh-CN" altLang="en-US" dirty="0"/>
                  <a:t>给出一个长为</a:t>
                </a:r>
                <a:r>
                  <a:rPr lang="en-US" altLang="zh-CN" dirty="0"/>
                  <a:t>n</a:t>
                </a:r>
                <a:r>
                  <a:rPr lang="zh-CN" altLang="en-US" dirty="0"/>
                  <a:t>的字符串，询问其中的最长双倍回文子串。</a:t>
                </a:r>
                <a:endParaRPr lang="en-US" altLang="zh-CN" dirty="0"/>
              </a:p>
              <a:p>
                <a:r>
                  <a:rPr lang="zh-CN" altLang="en-US" dirty="0"/>
                  <a:t>双倍回文串定义为能够写成</a:t>
                </a:r>
                <a14:m>
                  <m:oMath xmlns:m="http://schemas.openxmlformats.org/officeDocument/2006/math">
                    <m:r>
                      <a:rPr lang="en-US" altLang="zh-CN" b="0" i="1" smtClean="0">
                        <a:latin typeface="Cambria Math" panose="02040503050406030204" pitchFamily="18" charset="0"/>
                      </a:rPr>
                      <m:t>𝑤</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𝑟</m:t>
                        </m:r>
                      </m:sup>
                    </m:sSup>
                    <m:r>
                      <a:rPr lang="en-US" altLang="zh-CN" b="0" i="1" smtClean="0">
                        <a:latin typeface="Cambria Math" panose="02040503050406030204" pitchFamily="18" charset="0"/>
                      </a:rPr>
                      <m:t>𝑤</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𝑟</m:t>
                        </m:r>
                      </m:sup>
                    </m:sSup>
                  </m:oMath>
                </a14:m>
                <a:r>
                  <a:rPr lang="zh-CN" altLang="en-US" dirty="0"/>
                  <a:t>形式的串。</a:t>
                </a:r>
                <a:endParaRPr lang="en-US" altLang="zh-CN" dirty="0"/>
              </a:p>
              <a:p>
                <a:r>
                  <a:rPr lang="zh-CN" altLang="en-US" dirty="0"/>
                  <a:t>其中</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𝑟</m:t>
                        </m:r>
                      </m:sup>
                    </m:sSup>
                  </m:oMath>
                </a14:m>
                <a:r>
                  <a:rPr lang="zh-CN" altLang="en-US" dirty="0"/>
                  <a:t>是</a:t>
                </a:r>
                <a:r>
                  <a:rPr lang="en-US" altLang="zh-CN" dirty="0"/>
                  <a:t>w</a:t>
                </a:r>
                <a:r>
                  <a:rPr lang="zh-CN" altLang="en-US" dirty="0"/>
                  <a:t>的倒置</a:t>
                </a:r>
                <a:endParaRPr lang="en-US" altLang="zh-CN" dirty="0"/>
              </a:p>
              <a:p>
                <a:endParaRPr lang="en-US" altLang="zh-CN" dirty="0"/>
              </a:p>
              <a:p>
                <a:r>
                  <a:rPr lang="en-US" altLang="zh-CN" dirty="0"/>
                  <a:t>n&lt;=5e5</a:t>
                </a:r>
                <a:endParaRPr lang="zh-CN" altLang="en-US" dirty="0"/>
              </a:p>
            </p:txBody>
          </p:sp>
        </mc:Choice>
        <mc:Fallback xmlns="">
          <p:sp>
            <p:nvSpPr>
              <p:cNvPr id="3" name="内容占位符 2">
                <a:extLst>
                  <a:ext uri="{FF2B5EF4-FFF2-40B4-BE49-F238E27FC236}">
                    <a16:creationId xmlns:a16="http://schemas.microsoft.com/office/drawing/2014/main" id="{2EB3CB81-B4FE-4849-BAA4-1E9545479978}"/>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02390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1961BB-253F-4B57-93AF-A29585D61FFB}"/>
              </a:ext>
            </a:extLst>
          </p:cNvPr>
          <p:cNvSpPr>
            <a:spLocks noGrp="1"/>
          </p:cNvSpPr>
          <p:nvPr>
            <p:ph type="title"/>
          </p:nvPr>
        </p:nvSpPr>
        <p:spPr/>
        <p:txBody>
          <a:bodyPr/>
          <a:lstStyle/>
          <a:p>
            <a:r>
              <a:rPr lang="zh-CN" altLang="en-US" dirty="0"/>
              <a:t>光说不练假把式</a:t>
            </a:r>
          </a:p>
        </p:txBody>
      </p:sp>
      <p:sp>
        <p:nvSpPr>
          <p:cNvPr id="3" name="内容占位符 2">
            <a:extLst>
              <a:ext uri="{FF2B5EF4-FFF2-40B4-BE49-F238E27FC236}">
                <a16:creationId xmlns:a16="http://schemas.microsoft.com/office/drawing/2014/main" xmlns="" id="{D4769626-6542-41DA-86AD-1290F76A5255}"/>
              </a:ext>
            </a:extLst>
          </p:cNvPr>
          <p:cNvSpPr>
            <a:spLocks noGrp="1"/>
          </p:cNvSpPr>
          <p:nvPr>
            <p:ph idx="1"/>
          </p:nvPr>
        </p:nvSpPr>
        <p:spPr/>
        <p:txBody>
          <a:bodyPr/>
          <a:lstStyle/>
          <a:p>
            <a:r>
              <a:rPr lang="en-US" altLang="zh-CN" dirty="0"/>
              <a:t>bzoj2342</a:t>
            </a:r>
          </a:p>
          <a:p>
            <a:r>
              <a:rPr lang="en-US" altLang="zh-CN" dirty="0"/>
              <a:t>bzoj1355</a:t>
            </a:r>
          </a:p>
          <a:p>
            <a:r>
              <a:rPr lang="zh-CN" altLang="en-US" dirty="0"/>
              <a:t>上次考试</a:t>
            </a:r>
            <a:r>
              <a:rPr lang="en-US" altLang="zh-CN" dirty="0"/>
              <a:t>maximum</a:t>
            </a:r>
          </a:p>
          <a:p>
            <a:r>
              <a:rPr lang="en-US" altLang="zh-CN" dirty="0"/>
              <a:t>hdu1251</a:t>
            </a:r>
          </a:p>
          <a:p>
            <a:endParaRPr lang="en-US" altLang="zh-CN" dirty="0"/>
          </a:p>
          <a:p>
            <a:r>
              <a:rPr lang="zh-CN" altLang="en-US" dirty="0"/>
              <a:t>字符串算法在</a:t>
            </a:r>
            <a:r>
              <a:rPr lang="en-US" altLang="zh-CN" dirty="0" err="1"/>
              <a:t>noip</a:t>
            </a:r>
            <a:r>
              <a:rPr lang="zh-CN" altLang="en-US" dirty="0"/>
              <a:t>范围本来就没什么好考的，实际上</a:t>
            </a:r>
            <a:r>
              <a:rPr lang="en-US" altLang="zh-CN" dirty="0" err="1"/>
              <a:t>noip</a:t>
            </a:r>
            <a:r>
              <a:rPr lang="zh-CN" altLang="en-US"/>
              <a:t>出现字符串算法题也很少，所以大家有剩余时间就把之前的几次考试题没改的改了，再有时间就去做点杂题或者消化一下之前讲的东西。</a:t>
            </a:r>
            <a:endParaRPr lang="zh-CN" altLang="en-US" dirty="0"/>
          </a:p>
        </p:txBody>
      </p:sp>
    </p:spTree>
    <p:extLst>
      <p:ext uri="{BB962C8B-B14F-4D97-AF65-F5344CB8AC3E}">
        <p14:creationId xmlns:p14="http://schemas.microsoft.com/office/powerpoint/2010/main" val="320375114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339964-4EC6-4C3F-8C31-1F508EF0D3A2}"/>
              </a:ext>
            </a:extLst>
          </p:cNvPr>
          <p:cNvSpPr>
            <a:spLocks noGrp="1"/>
          </p:cNvSpPr>
          <p:nvPr>
            <p:ph type="title"/>
          </p:nvPr>
        </p:nvSpPr>
        <p:spPr/>
        <p:txBody>
          <a:bodyPr/>
          <a:lstStyle/>
          <a:p>
            <a:r>
              <a:rPr lang="zh-CN" altLang="en-US" dirty="0"/>
              <a:t>字典树</a:t>
            </a:r>
            <a:r>
              <a:rPr lang="en-US" altLang="zh-CN" dirty="0"/>
              <a:t>(</a:t>
            </a:r>
            <a:r>
              <a:rPr lang="en-US" altLang="zh-CN" dirty="0" err="1"/>
              <a:t>trie</a:t>
            </a:r>
            <a:r>
              <a:rPr lang="zh-CN" altLang="en-US" dirty="0"/>
              <a:t>树</a:t>
            </a:r>
            <a:r>
              <a:rPr lang="en-US" altLang="zh-CN" dirty="0"/>
              <a:t>)</a:t>
            </a:r>
            <a:endParaRPr lang="zh-CN" altLang="en-US" dirty="0"/>
          </a:p>
        </p:txBody>
      </p:sp>
      <p:sp>
        <p:nvSpPr>
          <p:cNvPr id="3" name="内容占位符 2">
            <a:extLst>
              <a:ext uri="{FF2B5EF4-FFF2-40B4-BE49-F238E27FC236}">
                <a16:creationId xmlns:a16="http://schemas.microsoft.com/office/drawing/2014/main" xmlns="" id="{295BF182-EC60-48D3-9376-B3C64BF7FFCC}"/>
              </a:ext>
            </a:extLst>
          </p:cNvPr>
          <p:cNvSpPr>
            <a:spLocks noGrp="1"/>
          </p:cNvSpPr>
          <p:nvPr>
            <p:ph idx="1"/>
          </p:nvPr>
        </p:nvSpPr>
        <p:spPr/>
        <p:txBody>
          <a:bodyPr/>
          <a:lstStyle/>
          <a:p>
            <a:r>
              <a:rPr lang="zh-CN" altLang="en-US" dirty="0"/>
              <a:t>将很多字符串按字符出现的顺序插入一棵树中，构造出来的树就被称为字典树，你也可以理解为前缀树。</a:t>
            </a:r>
            <a:endParaRPr lang="en-US" altLang="zh-CN" dirty="0"/>
          </a:p>
          <a:p>
            <a:endParaRPr lang="en-US" altLang="zh-CN" dirty="0"/>
          </a:p>
          <a:p>
            <a:r>
              <a:rPr lang="zh-CN" altLang="en-US" dirty="0"/>
              <a:t>有了字典树我们就可以快速判断某一个字符串是不是给出串的一个前缀了。</a:t>
            </a:r>
          </a:p>
        </p:txBody>
      </p:sp>
    </p:spTree>
    <p:extLst>
      <p:ext uri="{BB962C8B-B14F-4D97-AF65-F5344CB8AC3E}">
        <p14:creationId xmlns:p14="http://schemas.microsoft.com/office/powerpoint/2010/main" val="40400283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58DF35-624D-4254-9673-E4D0638F1AA7}"/>
              </a:ext>
            </a:extLst>
          </p:cNvPr>
          <p:cNvSpPr>
            <a:spLocks noGrp="1"/>
          </p:cNvSpPr>
          <p:nvPr>
            <p:ph type="title"/>
          </p:nvPr>
        </p:nvSpPr>
        <p:spPr/>
        <p:txBody>
          <a:bodyPr/>
          <a:lstStyle/>
          <a:p>
            <a:r>
              <a:rPr lang="zh-CN" altLang="en-US" dirty="0"/>
              <a:t>字典树</a:t>
            </a:r>
            <a:r>
              <a:rPr lang="en-US" altLang="zh-CN" dirty="0"/>
              <a:t>(</a:t>
            </a:r>
            <a:r>
              <a:rPr lang="en-US" altLang="zh-CN" dirty="0" err="1"/>
              <a:t>trie</a:t>
            </a:r>
            <a:r>
              <a:rPr lang="zh-CN" altLang="en-US" dirty="0"/>
              <a:t>树</a:t>
            </a:r>
            <a:r>
              <a:rPr lang="en-US" altLang="zh-CN" dirty="0"/>
              <a:t>)</a:t>
            </a:r>
            <a:endParaRPr lang="zh-CN" altLang="en-US" dirty="0"/>
          </a:p>
        </p:txBody>
      </p:sp>
      <p:sp>
        <p:nvSpPr>
          <p:cNvPr id="3" name="内容占位符 2">
            <a:extLst>
              <a:ext uri="{FF2B5EF4-FFF2-40B4-BE49-F238E27FC236}">
                <a16:creationId xmlns:a16="http://schemas.microsoft.com/office/drawing/2014/main" xmlns="" id="{FEFC8255-12AE-43DF-9956-03EA677E978E}"/>
              </a:ext>
            </a:extLst>
          </p:cNvPr>
          <p:cNvSpPr>
            <a:spLocks noGrp="1"/>
          </p:cNvSpPr>
          <p:nvPr>
            <p:ph idx="1"/>
          </p:nvPr>
        </p:nvSpPr>
        <p:spPr/>
        <p:txBody>
          <a:bodyPr/>
          <a:lstStyle/>
          <a:p>
            <a:r>
              <a:rPr lang="zh-CN" altLang="en-US" dirty="0"/>
              <a:t>但是字典树基本也就只能做这个事了。</a:t>
            </a:r>
            <a:endParaRPr lang="en-US" altLang="zh-CN" dirty="0"/>
          </a:p>
          <a:p>
            <a:endParaRPr lang="en-US" altLang="zh-CN" dirty="0"/>
          </a:p>
          <a:p>
            <a:r>
              <a:rPr lang="zh-CN" altLang="en-US" dirty="0"/>
              <a:t>所以字典树在字符串题目中一般不是用做关键解法，而是一个铺垫的作用。</a:t>
            </a:r>
            <a:endParaRPr lang="en-US" altLang="zh-CN" dirty="0"/>
          </a:p>
          <a:p>
            <a:r>
              <a:rPr lang="zh-CN" altLang="en-US" dirty="0"/>
              <a:t>但是直接裸的字典树和位运算的关系却比较密切</a:t>
            </a:r>
          </a:p>
        </p:txBody>
      </p:sp>
    </p:spTree>
    <p:extLst>
      <p:ext uri="{BB962C8B-B14F-4D97-AF65-F5344CB8AC3E}">
        <p14:creationId xmlns:p14="http://schemas.microsoft.com/office/powerpoint/2010/main" val="292198088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B2C186-FBCA-4210-93FB-E08E3AA8CFA7}"/>
              </a:ext>
            </a:extLst>
          </p:cNvPr>
          <p:cNvSpPr>
            <a:spLocks noGrp="1"/>
          </p:cNvSpPr>
          <p:nvPr>
            <p:ph type="title"/>
          </p:nvPr>
        </p:nvSpPr>
        <p:spPr/>
        <p:txBody>
          <a:bodyPr/>
          <a:lstStyle/>
          <a:p>
            <a:r>
              <a:rPr lang="zh-CN" altLang="en-US" dirty="0"/>
              <a:t>实现</a:t>
            </a:r>
          </a:p>
        </p:txBody>
      </p:sp>
      <p:sp>
        <p:nvSpPr>
          <p:cNvPr id="3" name="内容占位符 2">
            <a:extLst>
              <a:ext uri="{FF2B5EF4-FFF2-40B4-BE49-F238E27FC236}">
                <a16:creationId xmlns:a16="http://schemas.microsoft.com/office/drawing/2014/main" xmlns="" id="{55658ABA-75A0-4CCB-8541-137DADAF5D5A}"/>
              </a:ext>
            </a:extLst>
          </p:cNvPr>
          <p:cNvSpPr>
            <a:spLocks noGrp="1"/>
          </p:cNvSpPr>
          <p:nvPr>
            <p:ph idx="1"/>
          </p:nvPr>
        </p:nvSpPr>
        <p:spPr/>
        <p:txBody>
          <a:bodyPr/>
          <a:lstStyle/>
          <a:p>
            <a:r>
              <a:rPr lang="zh-CN" altLang="en-US" dirty="0"/>
              <a:t>具体实现我们一般用一个结构体来存点</a:t>
            </a:r>
            <a:endParaRPr lang="en-US" altLang="zh-CN" dirty="0"/>
          </a:p>
          <a:p>
            <a:endParaRPr lang="en-US" altLang="zh-CN" dirty="0"/>
          </a:p>
          <a:p>
            <a:pPr marL="0" indent="0">
              <a:buNone/>
            </a:pPr>
            <a:r>
              <a:rPr lang="en-US" altLang="zh-CN" dirty="0"/>
              <a:t>struct Node{</a:t>
            </a:r>
          </a:p>
          <a:p>
            <a:pPr marL="0" indent="0">
              <a:buNone/>
            </a:pPr>
            <a:r>
              <a:rPr lang="en-US" altLang="zh-CN" dirty="0"/>
              <a:t>	int trans[30];</a:t>
            </a:r>
          </a:p>
          <a:p>
            <a:pPr marL="0" indent="0">
              <a:buNone/>
            </a:pPr>
            <a:r>
              <a:rPr lang="en-US" altLang="zh-CN" dirty="0"/>
              <a:t>	bool </a:t>
            </a:r>
            <a:r>
              <a:rPr lang="en-US" altLang="zh-CN" dirty="0" err="1"/>
              <a:t>isend</a:t>
            </a: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364649756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8DC851-0610-4A66-981C-EF356B1EAA00}"/>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xmlns="" id="{AAEA725F-FEB5-48D7-B1ED-DD93BC822EAF}"/>
              </a:ext>
            </a:extLst>
          </p:cNvPr>
          <p:cNvSpPr>
            <a:spLocks noGrp="1"/>
          </p:cNvSpPr>
          <p:nvPr>
            <p:ph idx="1"/>
          </p:nvPr>
        </p:nvSpPr>
        <p:spPr/>
        <p:txBody>
          <a:bodyPr/>
          <a:lstStyle/>
          <a:p>
            <a:r>
              <a:rPr lang="zh-CN" altLang="en-US" dirty="0"/>
              <a:t>有一个军队，初始为空，每个士兵有一个个性值</a:t>
            </a:r>
            <a:r>
              <a:rPr lang="en-US" altLang="zh-CN" dirty="0"/>
              <a:t>pi</a:t>
            </a:r>
            <a:r>
              <a:rPr lang="zh-CN" altLang="en-US" dirty="0"/>
              <a:t>，每个军官也有一个个性值</a:t>
            </a:r>
            <a:r>
              <a:rPr lang="en-US" altLang="zh-CN" dirty="0"/>
              <a:t>pi</a:t>
            </a:r>
            <a:r>
              <a:rPr lang="zh-CN" altLang="en-US" dirty="0"/>
              <a:t>和一个领导力</a:t>
            </a:r>
            <a:r>
              <a:rPr lang="en-US" altLang="zh-CN" dirty="0"/>
              <a:t>li</a:t>
            </a:r>
            <a:r>
              <a:rPr lang="zh-CN" altLang="en-US" dirty="0"/>
              <a:t>，需要支持三种操作。</a:t>
            </a:r>
            <a:endParaRPr lang="en-US" altLang="zh-CN" dirty="0"/>
          </a:p>
          <a:p>
            <a:r>
              <a:rPr lang="en-US" altLang="zh-CN" dirty="0"/>
              <a:t>1</a:t>
            </a:r>
            <a:r>
              <a:rPr lang="zh-CN" altLang="en-US" dirty="0"/>
              <a:t>：一个士兵入伍</a:t>
            </a:r>
            <a:endParaRPr lang="en-US" altLang="zh-CN" dirty="0"/>
          </a:p>
          <a:p>
            <a:r>
              <a:rPr lang="en-US" altLang="zh-CN" dirty="0"/>
              <a:t>2</a:t>
            </a:r>
            <a:r>
              <a:rPr lang="zh-CN" altLang="en-US" dirty="0"/>
              <a:t>：一个士兵叛逃（退休？</a:t>
            </a:r>
            <a:endParaRPr lang="en-US" altLang="zh-CN" dirty="0"/>
          </a:p>
          <a:p>
            <a:r>
              <a:rPr lang="en-US" altLang="zh-CN" dirty="0"/>
              <a:t>3</a:t>
            </a:r>
            <a:r>
              <a:rPr lang="zh-CN" altLang="en-US" dirty="0"/>
              <a:t>：一个军官入伍</a:t>
            </a:r>
            <a:endParaRPr lang="en-US" altLang="zh-CN" dirty="0"/>
          </a:p>
          <a:p>
            <a:r>
              <a:rPr lang="zh-CN" altLang="en-US" dirty="0"/>
              <a:t>我们称一个士兵</a:t>
            </a:r>
            <a:r>
              <a:rPr lang="en-US" altLang="zh-CN" dirty="0" err="1"/>
              <a:t>i</a:t>
            </a:r>
            <a:r>
              <a:rPr lang="zh-CN" altLang="en-US" dirty="0"/>
              <a:t>服从军官</a:t>
            </a:r>
            <a:r>
              <a:rPr lang="en-US" altLang="zh-CN" dirty="0"/>
              <a:t>j</a:t>
            </a:r>
            <a:r>
              <a:rPr lang="zh-CN" altLang="en-US" dirty="0"/>
              <a:t>的话，必须满足</a:t>
            </a:r>
            <a:r>
              <a:rPr lang="en-US" altLang="zh-CN" dirty="0"/>
              <a:t>pi XOR </a:t>
            </a:r>
            <a:r>
              <a:rPr lang="en-US" altLang="zh-CN" dirty="0" err="1"/>
              <a:t>pj</a:t>
            </a:r>
            <a:r>
              <a:rPr lang="en-US" altLang="zh-CN" dirty="0"/>
              <a:t> &lt; </a:t>
            </a:r>
            <a:r>
              <a:rPr lang="en-US" altLang="zh-CN" dirty="0" err="1"/>
              <a:t>lj</a:t>
            </a:r>
            <a:endParaRPr lang="zh-CN" altLang="en-US" dirty="0"/>
          </a:p>
        </p:txBody>
      </p:sp>
    </p:spTree>
    <p:extLst>
      <p:ext uri="{BB962C8B-B14F-4D97-AF65-F5344CB8AC3E}">
        <p14:creationId xmlns:p14="http://schemas.microsoft.com/office/powerpoint/2010/main" val="9206755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6B1988-964C-4885-8930-F0592B092379}"/>
              </a:ext>
            </a:extLst>
          </p:cNvPr>
          <p:cNvSpPr>
            <a:spLocks noGrp="1"/>
          </p:cNvSpPr>
          <p:nvPr>
            <p:ph type="title"/>
          </p:nvPr>
        </p:nvSpPr>
        <p:spPr/>
        <p:txBody>
          <a:bodyPr/>
          <a:lstStyle/>
          <a:p>
            <a:r>
              <a:rPr lang="en-US" altLang="zh-CN" dirty="0" err="1"/>
              <a:t>kmp</a:t>
            </a:r>
            <a:endParaRPr lang="zh-CN" altLang="en-US" dirty="0"/>
          </a:p>
        </p:txBody>
      </p:sp>
      <p:sp>
        <p:nvSpPr>
          <p:cNvPr id="3" name="内容占位符 2">
            <a:extLst>
              <a:ext uri="{FF2B5EF4-FFF2-40B4-BE49-F238E27FC236}">
                <a16:creationId xmlns:a16="http://schemas.microsoft.com/office/drawing/2014/main" xmlns="" id="{03C0C452-F30A-4340-9586-69BF95D592ED}"/>
              </a:ext>
            </a:extLst>
          </p:cNvPr>
          <p:cNvSpPr>
            <a:spLocks noGrp="1"/>
          </p:cNvSpPr>
          <p:nvPr>
            <p:ph idx="1"/>
          </p:nvPr>
        </p:nvSpPr>
        <p:spPr/>
        <p:txBody>
          <a:bodyPr/>
          <a:lstStyle/>
          <a:p>
            <a:r>
              <a:rPr lang="en-US" altLang="zh-CN" dirty="0" err="1"/>
              <a:t>kmp</a:t>
            </a:r>
            <a:r>
              <a:rPr lang="zh-CN" altLang="en-US" dirty="0"/>
              <a:t>是经典的字符串匹配算法了，基本用处就是看一个串在另一个串里出现过没有。</a:t>
            </a:r>
            <a:endParaRPr lang="en-US" altLang="zh-CN" dirty="0"/>
          </a:p>
          <a:p>
            <a:endParaRPr lang="en-US" altLang="zh-CN" dirty="0"/>
          </a:p>
          <a:p>
            <a:r>
              <a:rPr lang="zh-CN" altLang="en-US" dirty="0"/>
              <a:t>算法基本原理是对于每个位置求出其最长的</a:t>
            </a:r>
            <a:r>
              <a:rPr lang="en-US" altLang="zh-CN" dirty="0"/>
              <a:t>border</a:t>
            </a:r>
            <a:r>
              <a:rPr lang="zh-CN" altLang="en-US" dirty="0"/>
              <a:t>，就是前缀和后缀相同的长度。</a:t>
            </a:r>
            <a:endParaRPr lang="en-US" altLang="zh-CN" dirty="0"/>
          </a:p>
          <a:p>
            <a:r>
              <a:rPr lang="zh-CN" altLang="en-US" dirty="0"/>
              <a:t>这样去匹配的话就不会浪费之前匹配的信息，就可以做到</a:t>
            </a:r>
            <a:r>
              <a:rPr lang="en-US" altLang="zh-CN" dirty="0"/>
              <a:t>O(n)</a:t>
            </a:r>
            <a:r>
              <a:rPr lang="zh-CN" altLang="en-US" dirty="0"/>
              <a:t>了。</a:t>
            </a:r>
          </a:p>
        </p:txBody>
      </p:sp>
    </p:spTree>
    <p:extLst>
      <p:ext uri="{BB962C8B-B14F-4D97-AF65-F5344CB8AC3E}">
        <p14:creationId xmlns:p14="http://schemas.microsoft.com/office/powerpoint/2010/main" val="138100738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326212-06DC-4365-ACB8-E0F05B78EC87}"/>
              </a:ext>
            </a:extLst>
          </p:cNvPr>
          <p:cNvSpPr>
            <a:spLocks noGrp="1"/>
          </p:cNvSpPr>
          <p:nvPr>
            <p:ph type="title"/>
          </p:nvPr>
        </p:nvSpPr>
        <p:spPr/>
        <p:txBody>
          <a:bodyPr/>
          <a:lstStyle/>
          <a:p>
            <a:r>
              <a:rPr lang="en-US" altLang="zh-CN" dirty="0"/>
              <a:t>AC</a:t>
            </a:r>
            <a:r>
              <a:rPr lang="zh-CN" altLang="en-US" dirty="0"/>
              <a:t>自动机</a:t>
            </a:r>
          </a:p>
        </p:txBody>
      </p:sp>
      <p:sp>
        <p:nvSpPr>
          <p:cNvPr id="3" name="内容占位符 2">
            <a:extLst>
              <a:ext uri="{FF2B5EF4-FFF2-40B4-BE49-F238E27FC236}">
                <a16:creationId xmlns:a16="http://schemas.microsoft.com/office/drawing/2014/main" xmlns="" id="{0AAB44E6-2958-48E2-86C2-C84CBEB3027C}"/>
              </a:ext>
            </a:extLst>
          </p:cNvPr>
          <p:cNvSpPr>
            <a:spLocks noGrp="1"/>
          </p:cNvSpPr>
          <p:nvPr>
            <p:ph idx="1"/>
          </p:nvPr>
        </p:nvSpPr>
        <p:spPr/>
        <p:txBody>
          <a:bodyPr/>
          <a:lstStyle/>
          <a:p>
            <a:r>
              <a:rPr lang="zh-CN" altLang="en-US" dirty="0"/>
              <a:t>由于不属于联赛范畴这里只是提一下，就是考虑</a:t>
            </a:r>
            <a:r>
              <a:rPr lang="en-US" altLang="zh-CN" dirty="0" err="1"/>
              <a:t>kmp</a:t>
            </a:r>
            <a:r>
              <a:rPr lang="zh-CN" altLang="en-US" dirty="0"/>
              <a:t>在需要匹配的模板串有多个的时候，对每个模板串跑一下</a:t>
            </a:r>
            <a:r>
              <a:rPr lang="en-US" altLang="zh-CN" dirty="0" err="1"/>
              <a:t>kmp</a:t>
            </a:r>
            <a:r>
              <a:rPr lang="zh-CN" altLang="en-US" dirty="0"/>
              <a:t>是不合适的，所以我们将多个模板串建成一棵</a:t>
            </a:r>
            <a:r>
              <a:rPr lang="en-US" altLang="zh-CN" dirty="0" err="1"/>
              <a:t>trie</a:t>
            </a:r>
            <a:r>
              <a:rPr lang="zh-CN" altLang="en-US" dirty="0"/>
              <a:t>树，在树上跑</a:t>
            </a:r>
            <a:r>
              <a:rPr lang="en-US" altLang="zh-CN" dirty="0" err="1"/>
              <a:t>kmp</a:t>
            </a:r>
            <a:r>
              <a:rPr lang="zh-CN" altLang="en-US" dirty="0"/>
              <a:t>。</a:t>
            </a:r>
            <a:endParaRPr lang="en-US" altLang="zh-CN" dirty="0"/>
          </a:p>
          <a:p>
            <a:endParaRPr lang="en-US" altLang="zh-CN" dirty="0"/>
          </a:p>
          <a:p>
            <a:r>
              <a:rPr lang="zh-CN" altLang="en-US" dirty="0"/>
              <a:t>具体细节和题目感兴趣的同学可以下来自己了解。</a:t>
            </a:r>
          </a:p>
        </p:txBody>
      </p:sp>
    </p:spTree>
    <p:extLst>
      <p:ext uri="{BB962C8B-B14F-4D97-AF65-F5344CB8AC3E}">
        <p14:creationId xmlns:p14="http://schemas.microsoft.com/office/powerpoint/2010/main" val="231053460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7FEDDC-6194-4DAA-BF34-B34C1D752305}"/>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xmlns="" id="{0B453E8E-506C-44BA-B99E-5400975FB5EA}"/>
              </a:ext>
            </a:extLst>
          </p:cNvPr>
          <p:cNvSpPr>
            <a:spLocks noGrp="1"/>
          </p:cNvSpPr>
          <p:nvPr>
            <p:ph idx="1"/>
          </p:nvPr>
        </p:nvSpPr>
        <p:spPr>
          <a:xfrm>
            <a:off x="838200" y="1478604"/>
            <a:ext cx="10515600" cy="5282119"/>
          </a:xfrm>
        </p:spPr>
        <p:txBody>
          <a:bodyPr>
            <a:normAutofit fontScale="92500" lnSpcReduction="10000"/>
          </a:bodyPr>
          <a:lstStyle/>
          <a:p>
            <a:r>
              <a:rPr lang="zh-CN" altLang="en-US" dirty="0"/>
              <a:t>“</a:t>
            </a:r>
            <a:r>
              <a:rPr lang="en-US" altLang="zh-CN" dirty="0" err="1"/>
              <a:t>Madoka</a:t>
            </a:r>
            <a:r>
              <a:rPr lang="en-US" altLang="zh-CN" dirty="0"/>
              <a:t>,</a:t>
            </a:r>
            <a:r>
              <a:rPr lang="zh-CN" altLang="en-US" dirty="0"/>
              <a:t>不要相信 </a:t>
            </a:r>
            <a:r>
              <a:rPr lang="en-US" altLang="zh-CN" dirty="0"/>
              <a:t>QB</a:t>
            </a:r>
            <a:r>
              <a:rPr lang="zh-CN" altLang="en-US" dirty="0"/>
              <a:t>！”伴随着 </a:t>
            </a:r>
            <a:r>
              <a:rPr lang="en-US" altLang="zh-CN" dirty="0" err="1"/>
              <a:t>Homura</a:t>
            </a:r>
            <a:r>
              <a:rPr lang="en-US" altLang="zh-CN" dirty="0"/>
              <a:t> </a:t>
            </a:r>
            <a:r>
              <a:rPr lang="zh-CN" altLang="en-US" dirty="0"/>
              <a:t>的失望地喊叫</a:t>
            </a:r>
            <a:r>
              <a:rPr lang="en-US" altLang="zh-CN" dirty="0"/>
              <a:t>,</a:t>
            </a:r>
            <a:r>
              <a:rPr lang="en-US" altLang="zh-CN" dirty="0" err="1"/>
              <a:t>Madoka</a:t>
            </a:r>
            <a:r>
              <a:rPr lang="en-US" altLang="zh-CN" dirty="0"/>
              <a:t> </a:t>
            </a:r>
            <a:r>
              <a:rPr lang="zh-CN" altLang="en-US" dirty="0"/>
              <a:t>与 </a:t>
            </a:r>
            <a:r>
              <a:rPr lang="en-US" altLang="zh-CN" dirty="0"/>
              <a:t>QB </a:t>
            </a:r>
            <a:r>
              <a:rPr lang="zh-CN" altLang="en-US" dirty="0"/>
              <a:t>签订了契约</a:t>
            </a:r>
            <a:r>
              <a:rPr lang="en-US" altLang="zh-CN" dirty="0"/>
              <a:t>.</a:t>
            </a:r>
          </a:p>
          <a:p>
            <a:r>
              <a:rPr lang="zh-CN" altLang="en-US" dirty="0"/>
              <a:t>这是 </a:t>
            </a:r>
            <a:r>
              <a:rPr lang="en-US" altLang="zh-CN" dirty="0" err="1"/>
              <a:t>Modoka</a:t>
            </a:r>
            <a:r>
              <a:rPr lang="en-US" altLang="zh-CN" dirty="0"/>
              <a:t> </a:t>
            </a:r>
            <a:r>
              <a:rPr lang="zh-CN" altLang="en-US" dirty="0"/>
              <a:t>的一个噩梦</a:t>
            </a:r>
            <a:r>
              <a:rPr lang="en-US" altLang="zh-CN" dirty="0"/>
              <a:t>,</a:t>
            </a:r>
            <a:r>
              <a:rPr lang="zh-CN" altLang="en-US" dirty="0"/>
              <a:t>也同时是上个轮回中所发生的事</a:t>
            </a:r>
            <a:r>
              <a:rPr lang="en-US" altLang="zh-CN" dirty="0"/>
              <a:t>.</a:t>
            </a:r>
            <a:r>
              <a:rPr lang="zh-CN" altLang="en-US" dirty="0"/>
              <a:t>为了使这一次 </a:t>
            </a:r>
            <a:r>
              <a:rPr lang="en-US" altLang="zh-CN" dirty="0" err="1"/>
              <a:t>Madoka</a:t>
            </a:r>
            <a:r>
              <a:rPr lang="en-US" altLang="zh-CN" dirty="0"/>
              <a:t> </a:t>
            </a:r>
            <a:r>
              <a:rPr lang="zh-CN" altLang="en-US" dirty="0"/>
              <a:t>不再与 </a:t>
            </a:r>
            <a:r>
              <a:rPr lang="en-US" altLang="zh-CN" dirty="0"/>
              <a:t>QB</a:t>
            </a:r>
            <a:r>
              <a:rPr lang="zh-CN" altLang="en-US" dirty="0"/>
              <a:t>签订契约</a:t>
            </a:r>
            <a:r>
              <a:rPr lang="en-US" altLang="zh-CN" dirty="0"/>
              <a:t>,</a:t>
            </a:r>
            <a:r>
              <a:rPr lang="en-US" altLang="zh-CN" dirty="0" err="1"/>
              <a:t>Homura</a:t>
            </a:r>
            <a:r>
              <a:rPr lang="en-US" altLang="zh-CN" dirty="0"/>
              <a:t> </a:t>
            </a:r>
            <a:r>
              <a:rPr lang="zh-CN" altLang="en-US" dirty="0"/>
              <a:t>决定在刚到学校的第一天就解决 </a:t>
            </a:r>
            <a:r>
              <a:rPr lang="en-US" altLang="zh-CN" dirty="0"/>
              <a:t>QB.</a:t>
            </a:r>
            <a:r>
              <a:rPr lang="zh-CN" altLang="en-US" dirty="0"/>
              <a:t>然而</a:t>
            </a:r>
            <a:r>
              <a:rPr lang="en-US" altLang="zh-CN" dirty="0"/>
              <a:t>,QB </a:t>
            </a:r>
            <a:r>
              <a:rPr lang="zh-CN" altLang="en-US" dirty="0"/>
              <a:t>也是有许多替身的</a:t>
            </a:r>
            <a:r>
              <a:rPr lang="en-US" altLang="zh-CN" dirty="0"/>
              <a:t>(</a:t>
            </a:r>
            <a:r>
              <a:rPr lang="zh-CN" altLang="en-US" dirty="0"/>
              <a:t>但在第八话中的剧情显示它也有可能是无限重生的</a:t>
            </a:r>
            <a:r>
              <a:rPr lang="en-US" altLang="zh-CN" dirty="0"/>
              <a:t>),</a:t>
            </a:r>
            <a:r>
              <a:rPr lang="zh-CN" altLang="en-US" dirty="0"/>
              <a:t>不过</a:t>
            </a:r>
            <a:r>
              <a:rPr lang="en-US" altLang="zh-CN" dirty="0"/>
              <a:t>,</a:t>
            </a:r>
            <a:r>
              <a:rPr lang="zh-CN" altLang="en-US" dirty="0"/>
              <a:t>意志坚定的 </a:t>
            </a:r>
            <a:r>
              <a:rPr lang="en-US" altLang="zh-CN" dirty="0" err="1"/>
              <a:t>Homura</a:t>
            </a:r>
            <a:r>
              <a:rPr lang="en-US" altLang="zh-CN" dirty="0"/>
              <a:t> </a:t>
            </a:r>
            <a:r>
              <a:rPr lang="zh-CN" altLang="en-US" dirty="0"/>
              <a:t>是不会放弃的</a:t>
            </a:r>
            <a:r>
              <a:rPr lang="en-US" altLang="zh-CN" dirty="0"/>
              <a:t>——</a:t>
            </a:r>
            <a:r>
              <a:rPr lang="zh-CN" altLang="en-US" dirty="0"/>
              <a:t>她决定</a:t>
            </a:r>
          </a:p>
          <a:p>
            <a:r>
              <a:rPr lang="zh-CN" altLang="en-US" dirty="0"/>
              <a:t>消灭所有可能是 </a:t>
            </a:r>
            <a:r>
              <a:rPr lang="en-US" altLang="zh-CN" dirty="0"/>
              <a:t>QB </a:t>
            </a:r>
            <a:r>
              <a:rPr lang="zh-CN" altLang="en-US" dirty="0"/>
              <a:t>的东西</a:t>
            </a:r>
            <a:r>
              <a:rPr lang="en-US" altLang="zh-CN" dirty="0"/>
              <a:t>.</a:t>
            </a:r>
            <a:r>
              <a:rPr lang="zh-CN" altLang="en-US" dirty="0"/>
              <a:t>现在，她已感受到附近的状态</a:t>
            </a:r>
            <a:r>
              <a:rPr lang="en-US" altLang="zh-CN" dirty="0"/>
              <a:t>,</a:t>
            </a:r>
            <a:r>
              <a:rPr lang="zh-CN" altLang="en-US" dirty="0"/>
              <a:t>并且把它转化为一个长度为 </a:t>
            </a:r>
            <a:r>
              <a:rPr lang="en-US" altLang="zh-CN" dirty="0"/>
              <a:t>n </a:t>
            </a:r>
            <a:r>
              <a:rPr lang="zh-CN" altLang="en-US" dirty="0"/>
              <a:t>的字符串交给了学 </a:t>
            </a:r>
            <a:r>
              <a:rPr lang="en-US" altLang="zh-CN" dirty="0"/>
              <a:t>OI </a:t>
            </a:r>
            <a:r>
              <a:rPr lang="zh-CN" altLang="en-US" dirty="0"/>
              <a:t>的你</a:t>
            </a:r>
            <a:r>
              <a:rPr lang="en-US" altLang="zh-CN" dirty="0"/>
              <a:t>.</a:t>
            </a:r>
          </a:p>
          <a:p>
            <a:r>
              <a:rPr lang="zh-CN" altLang="en-US" dirty="0"/>
              <a:t>现在你从她的话中知道 </a:t>
            </a:r>
            <a:r>
              <a:rPr lang="en-US" altLang="zh-CN" dirty="0"/>
              <a:t>, </a:t>
            </a:r>
            <a:r>
              <a:rPr lang="zh-CN" altLang="en-US" dirty="0"/>
              <a:t>所有形似于 </a:t>
            </a:r>
            <a:r>
              <a:rPr lang="en-US" altLang="zh-CN" dirty="0"/>
              <a:t>A+B+A </a:t>
            </a:r>
            <a:r>
              <a:rPr lang="zh-CN" altLang="en-US" dirty="0"/>
              <a:t>的字串都是 </a:t>
            </a:r>
            <a:r>
              <a:rPr lang="en-US" altLang="zh-CN" dirty="0"/>
              <a:t>QB </a:t>
            </a:r>
            <a:r>
              <a:rPr lang="zh-CN" altLang="en-US" dirty="0"/>
              <a:t>或它的替身 </a:t>
            </a:r>
            <a:r>
              <a:rPr lang="en-US" altLang="zh-CN" dirty="0"/>
              <a:t>, </a:t>
            </a:r>
            <a:r>
              <a:rPr lang="zh-CN" altLang="en-US" dirty="0"/>
              <a:t>且</a:t>
            </a:r>
            <a:r>
              <a:rPr lang="en-US" altLang="zh-CN" dirty="0" err="1"/>
              <a:t>len</a:t>
            </a:r>
            <a:r>
              <a:rPr lang="en-US" altLang="zh-CN" dirty="0"/>
              <a:t>(A)&gt;=</a:t>
            </a:r>
            <a:r>
              <a:rPr lang="en-US" altLang="zh-CN" dirty="0" err="1"/>
              <a:t>k,len</a:t>
            </a:r>
            <a:r>
              <a:rPr lang="en-US" altLang="zh-CN" dirty="0"/>
              <a:t>(B)&gt;=1 </a:t>
            </a:r>
            <a:r>
              <a:rPr lang="zh-CN" altLang="en-US" dirty="0"/>
              <a:t>（位置不同其他性质相同的子串算不同子串</a:t>
            </a:r>
            <a:r>
              <a:rPr lang="en-US" altLang="zh-CN" dirty="0"/>
              <a:t>,</a:t>
            </a:r>
            <a:r>
              <a:rPr lang="zh-CN" altLang="en-US" dirty="0"/>
              <a:t>位置相同但拆分不同的子串算同一子串）</a:t>
            </a:r>
            <a:r>
              <a:rPr lang="en-US" altLang="zh-CN" dirty="0"/>
              <a:t>,</a:t>
            </a:r>
            <a:r>
              <a:rPr lang="zh-CN" altLang="en-US" dirty="0"/>
              <a:t>然后你必须尽快告诉 </a:t>
            </a:r>
            <a:r>
              <a:rPr lang="en-US" altLang="zh-CN" dirty="0" err="1"/>
              <a:t>Homura</a:t>
            </a:r>
            <a:r>
              <a:rPr lang="en-US" altLang="zh-CN" dirty="0"/>
              <a:t> </a:t>
            </a:r>
            <a:r>
              <a:rPr lang="zh-CN" altLang="en-US" dirty="0"/>
              <a:t>这个答案</a:t>
            </a:r>
            <a:r>
              <a:rPr lang="en-US" altLang="zh-CN" dirty="0"/>
              <a:t>——QB </a:t>
            </a:r>
            <a:r>
              <a:rPr lang="zh-CN" altLang="en-US" dirty="0"/>
              <a:t>以及它的替身的数量</a:t>
            </a:r>
            <a:r>
              <a:rPr lang="en-US" altLang="zh-CN" dirty="0"/>
              <a:t>.</a:t>
            </a:r>
          </a:p>
          <a:p>
            <a:r>
              <a:rPr lang="en-US" altLang="zh-CN" dirty="0"/>
              <a:t>n&lt;=5000</a:t>
            </a:r>
          </a:p>
          <a:p>
            <a:endParaRPr lang="zh-CN" altLang="en-US" dirty="0"/>
          </a:p>
        </p:txBody>
      </p:sp>
    </p:spTree>
    <p:extLst>
      <p:ext uri="{BB962C8B-B14F-4D97-AF65-F5344CB8AC3E}">
        <p14:creationId xmlns:p14="http://schemas.microsoft.com/office/powerpoint/2010/main" val="101041175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3331D6-407A-4419-B3AE-1AFB13C516B3}"/>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xmlns="" id="{A0AC60F3-C439-4BD3-9EDD-47D8318F6481}"/>
              </a:ext>
            </a:extLst>
          </p:cNvPr>
          <p:cNvSpPr>
            <a:spLocks noGrp="1"/>
          </p:cNvSpPr>
          <p:nvPr>
            <p:ph idx="1"/>
          </p:nvPr>
        </p:nvSpPr>
        <p:spPr/>
        <p:txBody>
          <a:bodyPr/>
          <a:lstStyle/>
          <a:p>
            <a:r>
              <a:rPr lang="zh-CN" altLang="en-US" dirty="0"/>
              <a:t>给你一个字符串，它是由某个字符串不断自我连接形成的。 但是这个字符串是不确定的，现在只想知道它的最短长度是多少</a:t>
            </a:r>
            <a:r>
              <a:rPr lang="en-US" altLang="zh-CN" dirty="0"/>
              <a:t>.</a:t>
            </a:r>
          </a:p>
          <a:p>
            <a:r>
              <a:rPr lang="zh-CN" altLang="en-US" dirty="0"/>
              <a:t>可以是不完全循环。</a:t>
            </a:r>
            <a:endParaRPr lang="en-US" altLang="zh-CN" dirty="0"/>
          </a:p>
          <a:p>
            <a:endParaRPr lang="en-US" altLang="zh-CN" dirty="0"/>
          </a:p>
          <a:p>
            <a:r>
              <a:rPr lang="en-US" altLang="zh-CN" dirty="0"/>
              <a:t>n&lt;=1e6</a:t>
            </a:r>
            <a:endParaRPr lang="zh-CN" altLang="en-US" dirty="0"/>
          </a:p>
        </p:txBody>
      </p:sp>
    </p:spTree>
    <p:extLst>
      <p:ext uri="{BB962C8B-B14F-4D97-AF65-F5344CB8AC3E}">
        <p14:creationId xmlns:p14="http://schemas.microsoft.com/office/powerpoint/2010/main" val="99686029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1086</Words>
  <Application>Microsoft Office PowerPoint</Application>
  <PresentationFormat>宽屏</PresentationFormat>
  <Paragraphs>81</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Cambria Math</vt:lpstr>
      <vt:lpstr>Office 主题​​</vt:lpstr>
      <vt:lpstr>字符串</vt:lpstr>
      <vt:lpstr>字典树(trie树)</vt:lpstr>
      <vt:lpstr>字典树(trie树)</vt:lpstr>
      <vt:lpstr>实现</vt:lpstr>
      <vt:lpstr>例题一</vt:lpstr>
      <vt:lpstr>kmp</vt:lpstr>
      <vt:lpstr>AC自动机</vt:lpstr>
      <vt:lpstr>例题一</vt:lpstr>
      <vt:lpstr>例题二</vt:lpstr>
      <vt:lpstr>例题二</vt:lpstr>
      <vt:lpstr>manacher</vt:lpstr>
      <vt:lpstr>manacher</vt:lpstr>
      <vt:lpstr>例题一</vt:lpstr>
      <vt:lpstr>例题二</vt:lpstr>
      <vt:lpstr>例题三</vt:lpstr>
      <vt:lpstr>光说不练假把式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dc:title>
  <dc:creator>梁 宇航</dc:creator>
  <cp:lastModifiedBy>Administrator</cp:lastModifiedBy>
  <cp:revision>16</cp:revision>
  <dcterms:created xsi:type="dcterms:W3CDTF">2018-07-20T02:34:54Z</dcterms:created>
  <dcterms:modified xsi:type="dcterms:W3CDTF">2018-07-23T03:19:29Z</dcterms:modified>
</cp:coreProperties>
</file>