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7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6220E-3E99-45FA-A9F0-3402A142878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096E25D-378A-401D-9FDD-AE50B83209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C4F52DB-057B-42E6-9D1D-358F85BBB089}"/>
              </a:ext>
            </a:extLst>
          </p:cNvPr>
          <p:cNvSpPr>
            <a:spLocks noGrp="1"/>
          </p:cNvSpPr>
          <p:nvPr>
            <p:ph type="dt" sz="half" idx="10"/>
          </p:nvPr>
        </p:nvSpPr>
        <p:spPr/>
        <p:txBody>
          <a:bodyPr/>
          <a:lstStyle/>
          <a:p>
            <a:fld id="{DD159B35-03C4-454C-BD37-DEB6BFE78390}" type="datetimeFigureOut">
              <a:rPr lang="zh-CN" altLang="en-US" smtClean="0"/>
              <a:t>2018/7/24</a:t>
            </a:fld>
            <a:endParaRPr lang="zh-CN" altLang="en-US"/>
          </a:p>
        </p:txBody>
      </p:sp>
      <p:sp>
        <p:nvSpPr>
          <p:cNvPr id="5" name="页脚占位符 4">
            <a:extLst>
              <a:ext uri="{FF2B5EF4-FFF2-40B4-BE49-F238E27FC236}">
                <a16:creationId xmlns:a16="http://schemas.microsoft.com/office/drawing/2014/main" id="{E5D74EB3-BAA6-4D09-8C9A-D9C76D8DA4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CCD652-A3D8-4D3E-9C43-FEF3A0F9F937}"/>
              </a:ext>
            </a:extLst>
          </p:cNvPr>
          <p:cNvSpPr>
            <a:spLocks noGrp="1"/>
          </p:cNvSpPr>
          <p:nvPr>
            <p:ph type="sldNum" sz="quarter" idx="12"/>
          </p:nvPr>
        </p:nvSpPr>
        <p:spPr/>
        <p:txBody>
          <a:bodyPr/>
          <a:lstStyle/>
          <a:p>
            <a:fld id="{0BB1908E-85A2-4F7A-941D-BC744DC17E56}" type="slidenum">
              <a:rPr lang="zh-CN" altLang="en-US" smtClean="0"/>
              <a:t>‹#›</a:t>
            </a:fld>
            <a:endParaRPr lang="zh-CN" altLang="en-US"/>
          </a:p>
        </p:txBody>
      </p:sp>
    </p:spTree>
    <p:extLst>
      <p:ext uri="{BB962C8B-B14F-4D97-AF65-F5344CB8AC3E}">
        <p14:creationId xmlns:p14="http://schemas.microsoft.com/office/powerpoint/2010/main" val="1052665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BBBE5-6C7B-45DE-9DA3-F7A51D15242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DA49F95-4BBB-495E-8A03-2FBDB9E0E43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144693D-ACC4-4507-9D80-BF0BDD7604B9}"/>
              </a:ext>
            </a:extLst>
          </p:cNvPr>
          <p:cNvSpPr>
            <a:spLocks noGrp="1"/>
          </p:cNvSpPr>
          <p:nvPr>
            <p:ph type="dt" sz="half" idx="10"/>
          </p:nvPr>
        </p:nvSpPr>
        <p:spPr/>
        <p:txBody>
          <a:bodyPr/>
          <a:lstStyle/>
          <a:p>
            <a:fld id="{DD159B35-03C4-454C-BD37-DEB6BFE78390}" type="datetimeFigureOut">
              <a:rPr lang="zh-CN" altLang="en-US" smtClean="0"/>
              <a:t>2018/7/24</a:t>
            </a:fld>
            <a:endParaRPr lang="zh-CN" altLang="en-US"/>
          </a:p>
        </p:txBody>
      </p:sp>
      <p:sp>
        <p:nvSpPr>
          <p:cNvPr id="5" name="页脚占位符 4">
            <a:extLst>
              <a:ext uri="{FF2B5EF4-FFF2-40B4-BE49-F238E27FC236}">
                <a16:creationId xmlns:a16="http://schemas.microsoft.com/office/drawing/2014/main" id="{BC4AC0D1-C60D-453C-84B9-09EB36368C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0F4E87-D844-4870-8746-BB556AB7941B}"/>
              </a:ext>
            </a:extLst>
          </p:cNvPr>
          <p:cNvSpPr>
            <a:spLocks noGrp="1"/>
          </p:cNvSpPr>
          <p:nvPr>
            <p:ph type="sldNum" sz="quarter" idx="12"/>
          </p:nvPr>
        </p:nvSpPr>
        <p:spPr/>
        <p:txBody>
          <a:bodyPr/>
          <a:lstStyle/>
          <a:p>
            <a:fld id="{0BB1908E-85A2-4F7A-941D-BC744DC17E56}" type="slidenum">
              <a:rPr lang="zh-CN" altLang="en-US" smtClean="0"/>
              <a:t>‹#›</a:t>
            </a:fld>
            <a:endParaRPr lang="zh-CN" altLang="en-US"/>
          </a:p>
        </p:txBody>
      </p:sp>
    </p:spTree>
    <p:extLst>
      <p:ext uri="{BB962C8B-B14F-4D97-AF65-F5344CB8AC3E}">
        <p14:creationId xmlns:p14="http://schemas.microsoft.com/office/powerpoint/2010/main" val="824210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BE4FBC6-09C8-48F6-8F90-8996AFFF154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91EAEB2-BB12-4C64-B273-930A4A5CCE3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A3A5AE3-AD76-410B-8786-3846DC82625D}"/>
              </a:ext>
            </a:extLst>
          </p:cNvPr>
          <p:cNvSpPr>
            <a:spLocks noGrp="1"/>
          </p:cNvSpPr>
          <p:nvPr>
            <p:ph type="dt" sz="half" idx="10"/>
          </p:nvPr>
        </p:nvSpPr>
        <p:spPr/>
        <p:txBody>
          <a:bodyPr/>
          <a:lstStyle/>
          <a:p>
            <a:fld id="{DD159B35-03C4-454C-BD37-DEB6BFE78390}" type="datetimeFigureOut">
              <a:rPr lang="zh-CN" altLang="en-US" smtClean="0"/>
              <a:t>2018/7/24</a:t>
            </a:fld>
            <a:endParaRPr lang="zh-CN" altLang="en-US"/>
          </a:p>
        </p:txBody>
      </p:sp>
      <p:sp>
        <p:nvSpPr>
          <p:cNvPr id="5" name="页脚占位符 4">
            <a:extLst>
              <a:ext uri="{FF2B5EF4-FFF2-40B4-BE49-F238E27FC236}">
                <a16:creationId xmlns:a16="http://schemas.microsoft.com/office/drawing/2014/main" id="{D93D0A10-52AD-4DE9-A910-C7E7E93EED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AD8DF4-6530-40AD-B729-91BAF2E6E61C}"/>
              </a:ext>
            </a:extLst>
          </p:cNvPr>
          <p:cNvSpPr>
            <a:spLocks noGrp="1"/>
          </p:cNvSpPr>
          <p:nvPr>
            <p:ph type="sldNum" sz="quarter" idx="12"/>
          </p:nvPr>
        </p:nvSpPr>
        <p:spPr/>
        <p:txBody>
          <a:bodyPr/>
          <a:lstStyle/>
          <a:p>
            <a:fld id="{0BB1908E-85A2-4F7A-941D-BC744DC17E56}" type="slidenum">
              <a:rPr lang="zh-CN" altLang="en-US" smtClean="0"/>
              <a:t>‹#›</a:t>
            </a:fld>
            <a:endParaRPr lang="zh-CN" altLang="en-US"/>
          </a:p>
        </p:txBody>
      </p:sp>
    </p:spTree>
    <p:extLst>
      <p:ext uri="{BB962C8B-B14F-4D97-AF65-F5344CB8AC3E}">
        <p14:creationId xmlns:p14="http://schemas.microsoft.com/office/powerpoint/2010/main" val="164931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F0FB0F-4BBF-4CAD-8EC0-F4BE9503D6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6DF210-770E-45A2-8FA6-B472D43ED86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C07D816-CC6C-40ED-9117-A92C5E9401DA}"/>
              </a:ext>
            </a:extLst>
          </p:cNvPr>
          <p:cNvSpPr>
            <a:spLocks noGrp="1"/>
          </p:cNvSpPr>
          <p:nvPr>
            <p:ph type="dt" sz="half" idx="10"/>
          </p:nvPr>
        </p:nvSpPr>
        <p:spPr/>
        <p:txBody>
          <a:bodyPr/>
          <a:lstStyle/>
          <a:p>
            <a:fld id="{DD159B35-03C4-454C-BD37-DEB6BFE78390}" type="datetimeFigureOut">
              <a:rPr lang="zh-CN" altLang="en-US" smtClean="0"/>
              <a:t>2018/7/24</a:t>
            </a:fld>
            <a:endParaRPr lang="zh-CN" altLang="en-US"/>
          </a:p>
        </p:txBody>
      </p:sp>
      <p:sp>
        <p:nvSpPr>
          <p:cNvPr id="5" name="页脚占位符 4">
            <a:extLst>
              <a:ext uri="{FF2B5EF4-FFF2-40B4-BE49-F238E27FC236}">
                <a16:creationId xmlns:a16="http://schemas.microsoft.com/office/drawing/2014/main" id="{6DA75F0B-B067-4485-92C9-9ED9A2C264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1A1B30-6EF5-42CA-A70D-A2A5299E8199}"/>
              </a:ext>
            </a:extLst>
          </p:cNvPr>
          <p:cNvSpPr>
            <a:spLocks noGrp="1"/>
          </p:cNvSpPr>
          <p:nvPr>
            <p:ph type="sldNum" sz="quarter" idx="12"/>
          </p:nvPr>
        </p:nvSpPr>
        <p:spPr/>
        <p:txBody>
          <a:bodyPr/>
          <a:lstStyle/>
          <a:p>
            <a:fld id="{0BB1908E-85A2-4F7A-941D-BC744DC17E56}" type="slidenum">
              <a:rPr lang="zh-CN" altLang="en-US" smtClean="0"/>
              <a:t>‹#›</a:t>
            </a:fld>
            <a:endParaRPr lang="zh-CN" altLang="en-US"/>
          </a:p>
        </p:txBody>
      </p:sp>
    </p:spTree>
    <p:extLst>
      <p:ext uri="{BB962C8B-B14F-4D97-AF65-F5344CB8AC3E}">
        <p14:creationId xmlns:p14="http://schemas.microsoft.com/office/powerpoint/2010/main" val="16725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7C8C7-31A4-453C-B09A-3AE921BA06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372C5A-24A6-4C95-816C-EE634E2F28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FC1AC6A-0B20-4FC8-BD2D-8C9C6E509587}"/>
              </a:ext>
            </a:extLst>
          </p:cNvPr>
          <p:cNvSpPr>
            <a:spLocks noGrp="1"/>
          </p:cNvSpPr>
          <p:nvPr>
            <p:ph type="dt" sz="half" idx="10"/>
          </p:nvPr>
        </p:nvSpPr>
        <p:spPr/>
        <p:txBody>
          <a:bodyPr/>
          <a:lstStyle/>
          <a:p>
            <a:fld id="{DD159B35-03C4-454C-BD37-DEB6BFE78390}" type="datetimeFigureOut">
              <a:rPr lang="zh-CN" altLang="en-US" smtClean="0"/>
              <a:t>2018/7/24</a:t>
            </a:fld>
            <a:endParaRPr lang="zh-CN" altLang="en-US"/>
          </a:p>
        </p:txBody>
      </p:sp>
      <p:sp>
        <p:nvSpPr>
          <p:cNvPr id="5" name="页脚占位符 4">
            <a:extLst>
              <a:ext uri="{FF2B5EF4-FFF2-40B4-BE49-F238E27FC236}">
                <a16:creationId xmlns:a16="http://schemas.microsoft.com/office/drawing/2014/main" id="{526FFE04-7D67-476B-B7DD-11D0B8FB3D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0EC1BE-A9F7-4715-B6D8-C43CC1F53AA2}"/>
              </a:ext>
            </a:extLst>
          </p:cNvPr>
          <p:cNvSpPr>
            <a:spLocks noGrp="1"/>
          </p:cNvSpPr>
          <p:nvPr>
            <p:ph type="sldNum" sz="quarter" idx="12"/>
          </p:nvPr>
        </p:nvSpPr>
        <p:spPr/>
        <p:txBody>
          <a:bodyPr/>
          <a:lstStyle/>
          <a:p>
            <a:fld id="{0BB1908E-85A2-4F7A-941D-BC744DC17E56}" type="slidenum">
              <a:rPr lang="zh-CN" altLang="en-US" smtClean="0"/>
              <a:t>‹#›</a:t>
            </a:fld>
            <a:endParaRPr lang="zh-CN" altLang="en-US"/>
          </a:p>
        </p:txBody>
      </p:sp>
    </p:spTree>
    <p:extLst>
      <p:ext uri="{BB962C8B-B14F-4D97-AF65-F5344CB8AC3E}">
        <p14:creationId xmlns:p14="http://schemas.microsoft.com/office/powerpoint/2010/main" val="402211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3A078-DA96-4FF6-846A-899105097D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3DCFAB-E51F-4A26-9B95-C7C6E9E136F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2FF8A38-3EC1-46D5-A704-62CC24EAD96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DE0FF83-437E-4A79-B149-29B7A5896A92}"/>
              </a:ext>
            </a:extLst>
          </p:cNvPr>
          <p:cNvSpPr>
            <a:spLocks noGrp="1"/>
          </p:cNvSpPr>
          <p:nvPr>
            <p:ph type="dt" sz="half" idx="10"/>
          </p:nvPr>
        </p:nvSpPr>
        <p:spPr/>
        <p:txBody>
          <a:bodyPr/>
          <a:lstStyle/>
          <a:p>
            <a:fld id="{DD159B35-03C4-454C-BD37-DEB6BFE78390}" type="datetimeFigureOut">
              <a:rPr lang="zh-CN" altLang="en-US" smtClean="0"/>
              <a:t>2018/7/24</a:t>
            </a:fld>
            <a:endParaRPr lang="zh-CN" altLang="en-US"/>
          </a:p>
        </p:txBody>
      </p:sp>
      <p:sp>
        <p:nvSpPr>
          <p:cNvPr id="6" name="页脚占位符 5">
            <a:extLst>
              <a:ext uri="{FF2B5EF4-FFF2-40B4-BE49-F238E27FC236}">
                <a16:creationId xmlns:a16="http://schemas.microsoft.com/office/drawing/2014/main" id="{5E9384A7-2779-4B40-967D-BDDB1D8C92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CC87D8-1955-420B-9350-69053BE27310}"/>
              </a:ext>
            </a:extLst>
          </p:cNvPr>
          <p:cNvSpPr>
            <a:spLocks noGrp="1"/>
          </p:cNvSpPr>
          <p:nvPr>
            <p:ph type="sldNum" sz="quarter" idx="12"/>
          </p:nvPr>
        </p:nvSpPr>
        <p:spPr/>
        <p:txBody>
          <a:bodyPr/>
          <a:lstStyle/>
          <a:p>
            <a:fld id="{0BB1908E-85A2-4F7A-941D-BC744DC17E56}" type="slidenum">
              <a:rPr lang="zh-CN" altLang="en-US" smtClean="0"/>
              <a:t>‹#›</a:t>
            </a:fld>
            <a:endParaRPr lang="zh-CN" altLang="en-US"/>
          </a:p>
        </p:txBody>
      </p:sp>
    </p:spTree>
    <p:extLst>
      <p:ext uri="{BB962C8B-B14F-4D97-AF65-F5344CB8AC3E}">
        <p14:creationId xmlns:p14="http://schemas.microsoft.com/office/powerpoint/2010/main" val="2351970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2424C-2C26-46BF-9FA5-0E02D044A8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BD0B018-7FC8-47A8-8C5C-54F316E702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086EED7-9127-460B-AAD0-6A86A7AAF66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BCEEDE8-0C06-450F-82FA-A4EAB082DD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E21EAEF-9A6F-4648-B862-E19BF2733E1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CF428AB-2AF4-45CC-B96D-6547300842D2}"/>
              </a:ext>
            </a:extLst>
          </p:cNvPr>
          <p:cNvSpPr>
            <a:spLocks noGrp="1"/>
          </p:cNvSpPr>
          <p:nvPr>
            <p:ph type="dt" sz="half" idx="10"/>
          </p:nvPr>
        </p:nvSpPr>
        <p:spPr/>
        <p:txBody>
          <a:bodyPr/>
          <a:lstStyle/>
          <a:p>
            <a:fld id="{DD159B35-03C4-454C-BD37-DEB6BFE78390}" type="datetimeFigureOut">
              <a:rPr lang="zh-CN" altLang="en-US" smtClean="0"/>
              <a:t>2018/7/24</a:t>
            </a:fld>
            <a:endParaRPr lang="zh-CN" altLang="en-US"/>
          </a:p>
        </p:txBody>
      </p:sp>
      <p:sp>
        <p:nvSpPr>
          <p:cNvPr id="8" name="页脚占位符 7">
            <a:extLst>
              <a:ext uri="{FF2B5EF4-FFF2-40B4-BE49-F238E27FC236}">
                <a16:creationId xmlns:a16="http://schemas.microsoft.com/office/drawing/2014/main" id="{F078B387-05B9-4D25-85CB-29C2CD51099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2573204-7E58-44D7-BCA2-BAF3962AB742}"/>
              </a:ext>
            </a:extLst>
          </p:cNvPr>
          <p:cNvSpPr>
            <a:spLocks noGrp="1"/>
          </p:cNvSpPr>
          <p:nvPr>
            <p:ph type="sldNum" sz="quarter" idx="12"/>
          </p:nvPr>
        </p:nvSpPr>
        <p:spPr/>
        <p:txBody>
          <a:bodyPr/>
          <a:lstStyle/>
          <a:p>
            <a:fld id="{0BB1908E-85A2-4F7A-941D-BC744DC17E56}" type="slidenum">
              <a:rPr lang="zh-CN" altLang="en-US" smtClean="0"/>
              <a:t>‹#›</a:t>
            </a:fld>
            <a:endParaRPr lang="zh-CN" altLang="en-US"/>
          </a:p>
        </p:txBody>
      </p:sp>
    </p:spTree>
    <p:extLst>
      <p:ext uri="{BB962C8B-B14F-4D97-AF65-F5344CB8AC3E}">
        <p14:creationId xmlns:p14="http://schemas.microsoft.com/office/powerpoint/2010/main" val="3376807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F1FA6-2E8A-432D-9057-5751FCC6C8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BA7DD4C-FE3B-43A2-8702-01F042311890}"/>
              </a:ext>
            </a:extLst>
          </p:cNvPr>
          <p:cNvSpPr>
            <a:spLocks noGrp="1"/>
          </p:cNvSpPr>
          <p:nvPr>
            <p:ph type="dt" sz="half" idx="10"/>
          </p:nvPr>
        </p:nvSpPr>
        <p:spPr/>
        <p:txBody>
          <a:bodyPr/>
          <a:lstStyle/>
          <a:p>
            <a:fld id="{DD159B35-03C4-454C-BD37-DEB6BFE78390}" type="datetimeFigureOut">
              <a:rPr lang="zh-CN" altLang="en-US" smtClean="0"/>
              <a:t>2018/7/24</a:t>
            </a:fld>
            <a:endParaRPr lang="zh-CN" altLang="en-US"/>
          </a:p>
        </p:txBody>
      </p:sp>
      <p:sp>
        <p:nvSpPr>
          <p:cNvPr id="4" name="页脚占位符 3">
            <a:extLst>
              <a:ext uri="{FF2B5EF4-FFF2-40B4-BE49-F238E27FC236}">
                <a16:creationId xmlns:a16="http://schemas.microsoft.com/office/drawing/2014/main" id="{90483263-EBD4-4A63-9149-21F70920AE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988709-603B-4EAE-B169-9B967EC8E787}"/>
              </a:ext>
            </a:extLst>
          </p:cNvPr>
          <p:cNvSpPr>
            <a:spLocks noGrp="1"/>
          </p:cNvSpPr>
          <p:nvPr>
            <p:ph type="sldNum" sz="quarter" idx="12"/>
          </p:nvPr>
        </p:nvSpPr>
        <p:spPr/>
        <p:txBody>
          <a:bodyPr/>
          <a:lstStyle/>
          <a:p>
            <a:fld id="{0BB1908E-85A2-4F7A-941D-BC744DC17E56}" type="slidenum">
              <a:rPr lang="zh-CN" altLang="en-US" smtClean="0"/>
              <a:t>‹#›</a:t>
            </a:fld>
            <a:endParaRPr lang="zh-CN" altLang="en-US"/>
          </a:p>
        </p:txBody>
      </p:sp>
    </p:spTree>
    <p:extLst>
      <p:ext uri="{BB962C8B-B14F-4D97-AF65-F5344CB8AC3E}">
        <p14:creationId xmlns:p14="http://schemas.microsoft.com/office/powerpoint/2010/main" val="136676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57525D1-3370-49D3-AAA1-F6EE51AA1AD9}"/>
              </a:ext>
            </a:extLst>
          </p:cNvPr>
          <p:cNvSpPr>
            <a:spLocks noGrp="1"/>
          </p:cNvSpPr>
          <p:nvPr>
            <p:ph type="dt" sz="half" idx="10"/>
          </p:nvPr>
        </p:nvSpPr>
        <p:spPr/>
        <p:txBody>
          <a:bodyPr/>
          <a:lstStyle/>
          <a:p>
            <a:fld id="{DD159B35-03C4-454C-BD37-DEB6BFE78390}" type="datetimeFigureOut">
              <a:rPr lang="zh-CN" altLang="en-US" smtClean="0"/>
              <a:t>2018/7/24</a:t>
            </a:fld>
            <a:endParaRPr lang="zh-CN" altLang="en-US"/>
          </a:p>
        </p:txBody>
      </p:sp>
      <p:sp>
        <p:nvSpPr>
          <p:cNvPr id="3" name="页脚占位符 2">
            <a:extLst>
              <a:ext uri="{FF2B5EF4-FFF2-40B4-BE49-F238E27FC236}">
                <a16:creationId xmlns:a16="http://schemas.microsoft.com/office/drawing/2014/main" id="{6B87B7D6-C840-4F5D-9E81-25E1E72321D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504FF31-143D-4E66-A20E-ABA4FD2636E7}"/>
              </a:ext>
            </a:extLst>
          </p:cNvPr>
          <p:cNvSpPr>
            <a:spLocks noGrp="1"/>
          </p:cNvSpPr>
          <p:nvPr>
            <p:ph type="sldNum" sz="quarter" idx="12"/>
          </p:nvPr>
        </p:nvSpPr>
        <p:spPr/>
        <p:txBody>
          <a:bodyPr/>
          <a:lstStyle/>
          <a:p>
            <a:fld id="{0BB1908E-85A2-4F7A-941D-BC744DC17E56}" type="slidenum">
              <a:rPr lang="zh-CN" altLang="en-US" smtClean="0"/>
              <a:t>‹#›</a:t>
            </a:fld>
            <a:endParaRPr lang="zh-CN" altLang="en-US"/>
          </a:p>
        </p:txBody>
      </p:sp>
    </p:spTree>
    <p:extLst>
      <p:ext uri="{BB962C8B-B14F-4D97-AF65-F5344CB8AC3E}">
        <p14:creationId xmlns:p14="http://schemas.microsoft.com/office/powerpoint/2010/main" val="3889362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CCF25-5CD6-4A9A-8965-0D5657FA38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DF34A4B-21E5-4F66-BFE9-53DA3DD04E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EA9F999-1E1A-4551-9124-8B5B4EDA4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EC11195-BD04-4C49-BC53-4DBFFF1A047D}"/>
              </a:ext>
            </a:extLst>
          </p:cNvPr>
          <p:cNvSpPr>
            <a:spLocks noGrp="1"/>
          </p:cNvSpPr>
          <p:nvPr>
            <p:ph type="dt" sz="half" idx="10"/>
          </p:nvPr>
        </p:nvSpPr>
        <p:spPr/>
        <p:txBody>
          <a:bodyPr/>
          <a:lstStyle/>
          <a:p>
            <a:fld id="{DD159B35-03C4-454C-BD37-DEB6BFE78390}" type="datetimeFigureOut">
              <a:rPr lang="zh-CN" altLang="en-US" smtClean="0"/>
              <a:t>2018/7/24</a:t>
            </a:fld>
            <a:endParaRPr lang="zh-CN" altLang="en-US"/>
          </a:p>
        </p:txBody>
      </p:sp>
      <p:sp>
        <p:nvSpPr>
          <p:cNvPr id="6" name="页脚占位符 5">
            <a:extLst>
              <a:ext uri="{FF2B5EF4-FFF2-40B4-BE49-F238E27FC236}">
                <a16:creationId xmlns:a16="http://schemas.microsoft.com/office/drawing/2014/main" id="{6C4D5D62-A614-47FD-9D99-C4937508F5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A46172-E7AF-4A77-B04D-3D8FCF2EAC12}"/>
              </a:ext>
            </a:extLst>
          </p:cNvPr>
          <p:cNvSpPr>
            <a:spLocks noGrp="1"/>
          </p:cNvSpPr>
          <p:nvPr>
            <p:ph type="sldNum" sz="quarter" idx="12"/>
          </p:nvPr>
        </p:nvSpPr>
        <p:spPr/>
        <p:txBody>
          <a:bodyPr/>
          <a:lstStyle/>
          <a:p>
            <a:fld id="{0BB1908E-85A2-4F7A-941D-BC744DC17E56}" type="slidenum">
              <a:rPr lang="zh-CN" altLang="en-US" smtClean="0"/>
              <a:t>‹#›</a:t>
            </a:fld>
            <a:endParaRPr lang="zh-CN" altLang="en-US"/>
          </a:p>
        </p:txBody>
      </p:sp>
    </p:spTree>
    <p:extLst>
      <p:ext uri="{BB962C8B-B14F-4D97-AF65-F5344CB8AC3E}">
        <p14:creationId xmlns:p14="http://schemas.microsoft.com/office/powerpoint/2010/main" val="142845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F3AA0-CFF9-4780-B874-C5A8820AABF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5EE7768-AB78-4AA1-BD0B-036617143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D68928D-751C-4E81-93F4-8D05C04CE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56A8B5C-5B4E-41CE-ABD9-819D2EAB8457}"/>
              </a:ext>
            </a:extLst>
          </p:cNvPr>
          <p:cNvSpPr>
            <a:spLocks noGrp="1"/>
          </p:cNvSpPr>
          <p:nvPr>
            <p:ph type="dt" sz="half" idx="10"/>
          </p:nvPr>
        </p:nvSpPr>
        <p:spPr/>
        <p:txBody>
          <a:bodyPr/>
          <a:lstStyle/>
          <a:p>
            <a:fld id="{DD159B35-03C4-454C-BD37-DEB6BFE78390}" type="datetimeFigureOut">
              <a:rPr lang="zh-CN" altLang="en-US" smtClean="0"/>
              <a:t>2018/7/24</a:t>
            </a:fld>
            <a:endParaRPr lang="zh-CN" altLang="en-US"/>
          </a:p>
        </p:txBody>
      </p:sp>
      <p:sp>
        <p:nvSpPr>
          <p:cNvPr id="6" name="页脚占位符 5">
            <a:extLst>
              <a:ext uri="{FF2B5EF4-FFF2-40B4-BE49-F238E27FC236}">
                <a16:creationId xmlns:a16="http://schemas.microsoft.com/office/drawing/2014/main" id="{A479069F-3FA0-463E-A864-D0C7816660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CCCBA97-1DCA-4C45-9692-7CCCEEE49221}"/>
              </a:ext>
            </a:extLst>
          </p:cNvPr>
          <p:cNvSpPr>
            <a:spLocks noGrp="1"/>
          </p:cNvSpPr>
          <p:nvPr>
            <p:ph type="sldNum" sz="quarter" idx="12"/>
          </p:nvPr>
        </p:nvSpPr>
        <p:spPr/>
        <p:txBody>
          <a:bodyPr/>
          <a:lstStyle/>
          <a:p>
            <a:fld id="{0BB1908E-85A2-4F7A-941D-BC744DC17E56}" type="slidenum">
              <a:rPr lang="zh-CN" altLang="en-US" smtClean="0"/>
              <a:t>‹#›</a:t>
            </a:fld>
            <a:endParaRPr lang="zh-CN" altLang="en-US"/>
          </a:p>
        </p:txBody>
      </p:sp>
    </p:spTree>
    <p:extLst>
      <p:ext uri="{BB962C8B-B14F-4D97-AF65-F5344CB8AC3E}">
        <p14:creationId xmlns:p14="http://schemas.microsoft.com/office/powerpoint/2010/main" val="1629656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EA3A140-EA70-4E7C-AA14-BB8D11D22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CF63192-6206-4BC8-A281-056BB23F1E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BB58140-C460-40F6-B1FF-D153F4251F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59B35-03C4-454C-BD37-DEB6BFE78390}" type="datetimeFigureOut">
              <a:rPr lang="zh-CN" altLang="en-US" smtClean="0"/>
              <a:t>2018/7/24</a:t>
            </a:fld>
            <a:endParaRPr lang="zh-CN" altLang="en-US"/>
          </a:p>
        </p:txBody>
      </p:sp>
      <p:sp>
        <p:nvSpPr>
          <p:cNvPr id="5" name="页脚占位符 4">
            <a:extLst>
              <a:ext uri="{FF2B5EF4-FFF2-40B4-BE49-F238E27FC236}">
                <a16:creationId xmlns:a16="http://schemas.microsoft.com/office/drawing/2014/main" id="{962B7145-C374-47E5-B7CE-016D2E4127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D7B265-17A8-4728-A615-477BF68018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1908E-85A2-4F7A-941D-BC744DC17E56}" type="slidenum">
              <a:rPr lang="zh-CN" altLang="en-US" smtClean="0"/>
              <a:t>‹#›</a:t>
            </a:fld>
            <a:endParaRPr lang="zh-CN" altLang="en-US"/>
          </a:p>
        </p:txBody>
      </p:sp>
    </p:spTree>
    <p:extLst>
      <p:ext uri="{BB962C8B-B14F-4D97-AF65-F5344CB8AC3E}">
        <p14:creationId xmlns:p14="http://schemas.microsoft.com/office/powerpoint/2010/main" val="3156593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192.168.110.253/contestoi/problem_show.php?pid=118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FF4CA-2CC1-47AE-8086-64D4757A507D}"/>
              </a:ext>
            </a:extLst>
          </p:cNvPr>
          <p:cNvSpPr>
            <a:spLocks noGrp="1"/>
          </p:cNvSpPr>
          <p:nvPr>
            <p:ph type="ctrTitle"/>
          </p:nvPr>
        </p:nvSpPr>
        <p:spPr/>
        <p:txBody>
          <a:bodyPr/>
          <a:lstStyle/>
          <a:p>
            <a:r>
              <a:rPr lang="zh-CN" altLang="en-US" dirty="0"/>
              <a:t>搜索及位运算</a:t>
            </a:r>
          </a:p>
        </p:txBody>
      </p:sp>
      <p:sp>
        <p:nvSpPr>
          <p:cNvPr id="3" name="副标题 2">
            <a:extLst>
              <a:ext uri="{FF2B5EF4-FFF2-40B4-BE49-F238E27FC236}">
                <a16:creationId xmlns:a16="http://schemas.microsoft.com/office/drawing/2014/main" id="{66045348-25FD-41B8-9990-0E9A1227518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39110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300B8-62C8-45EA-A86B-F2137F008264}"/>
              </a:ext>
            </a:extLst>
          </p:cNvPr>
          <p:cNvSpPr>
            <a:spLocks noGrp="1"/>
          </p:cNvSpPr>
          <p:nvPr>
            <p:ph type="title"/>
          </p:nvPr>
        </p:nvSpPr>
        <p:spPr/>
        <p:txBody>
          <a:bodyPr/>
          <a:lstStyle/>
          <a:p>
            <a:r>
              <a:rPr lang="zh-CN" altLang="en-US" dirty="0"/>
              <a:t>例题二</a:t>
            </a:r>
          </a:p>
        </p:txBody>
      </p:sp>
      <p:sp>
        <p:nvSpPr>
          <p:cNvPr id="3" name="内容占位符 2">
            <a:extLst>
              <a:ext uri="{FF2B5EF4-FFF2-40B4-BE49-F238E27FC236}">
                <a16:creationId xmlns:a16="http://schemas.microsoft.com/office/drawing/2014/main" id="{47ECE0F3-133C-4AEC-A5C3-761262624769}"/>
              </a:ext>
            </a:extLst>
          </p:cNvPr>
          <p:cNvSpPr>
            <a:spLocks noGrp="1"/>
          </p:cNvSpPr>
          <p:nvPr>
            <p:ph idx="1"/>
          </p:nvPr>
        </p:nvSpPr>
        <p:spPr/>
        <p:txBody>
          <a:bodyPr/>
          <a:lstStyle/>
          <a:p>
            <a:r>
              <a:rPr lang="zh-CN" altLang="en-US" dirty="0"/>
              <a:t>有</a:t>
            </a:r>
            <a:r>
              <a:rPr lang="en-US" altLang="zh-CN" dirty="0"/>
              <a:t>n</a:t>
            </a:r>
            <a:r>
              <a:rPr lang="zh-CN" altLang="en-US" dirty="0"/>
              <a:t>个方块，上面写着一些自然数，还有</a:t>
            </a:r>
            <a:r>
              <a:rPr lang="en-US" altLang="zh-CN" dirty="0"/>
              <a:t>k</a:t>
            </a:r>
            <a:r>
              <a:rPr lang="zh-CN" altLang="en-US" dirty="0"/>
              <a:t>个感叹号可用。你可以选任意个方块，然后选一些贴上感叹号变成阶乘，求和等于</a:t>
            </a:r>
            <a:r>
              <a:rPr lang="en-US" altLang="zh-CN" dirty="0"/>
              <a:t>S</a:t>
            </a:r>
            <a:r>
              <a:rPr lang="zh-CN" altLang="en-US" dirty="0"/>
              <a:t>的选择方法数。 </a:t>
            </a:r>
            <a:r>
              <a:rPr lang="en-US" altLang="zh-CN" dirty="0"/>
              <a:t>n ≤ 25, S ≤ 1e16</a:t>
            </a:r>
            <a:endParaRPr lang="zh-CN" altLang="en-US" dirty="0"/>
          </a:p>
        </p:txBody>
      </p:sp>
    </p:spTree>
    <p:extLst>
      <p:ext uri="{BB962C8B-B14F-4D97-AF65-F5344CB8AC3E}">
        <p14:creationId xmlns:p14="http://schemas.microsoft.com/office/powerpoint/2010/main" val="361960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F0E42-0CC5-4C2C-A0D2-4A844ED0B91D}"/>
              </a:ext>
            </a:extLst>
          </p:cNvPr>
          <p:cNvSpPr>
            <a:spLocks noGrp="1"/>
          </p:cNvSpPr>
          <p:nvPr>
            <p:ph type="title"/>
          </p:nvPr>
        </p:nvSpPr>
        <p:spPr/>
        <p:txBody>
          <a:bodyPr/>
          <a:lstStyle/>
          <a:p>
            <a:r>
              <a:rPr lang="zh-CN" altLang="en-US" dirty="0"/>
              <a:t>折半搜索</a:t>
            </a:r>
          </a:p>
        </p:txBody>
      </p:sp>
      <p:sp>
        <p:nvSpPr>
          <p:cNvPr id="3" name="内容占位符 2">
            <a:extLst>
              <a:ext uri="{FF2B5EF4-FFF2-40B4-BE49-F238E27FC236}">
                <a16:creationId xmlns:a16="http://schemas.microsoft.com/office/drawing/2014/main" id="{28CB30A9-24A3-4E12-BD47-081A17FB39B0}"/>
              </a:ext>
            </a:extLst>
          </p:cNvPr>
          <p:cNvSpPr>
            <a:spLocks noGrp="1"/>
          </p:cNvSpPr>
          <p:nvPr>
            <p:ph idx="1"/>
          </p:nvPr>
        </p:nvSpPr>
        <p:spPr/>
        <p:txBody>
          <a:bodyPr/>
          <a:lstStyle/>
          <a:p>
            <a:r>
              <a:rPr lang="zh-CN" altLang="en-US" dirty="0"/>
              <a:t>但是某种意义上你也可以把它当作一个优化你搜索的技巧也没问题。比如说双端</a:t>
            </a:r>
            <a:r>
              <a:rPr lang="en-US" altLang="zh-CN" dirty="0" err="1"/>
              <a:t>bfs</a:t>
            </a:r>
            <a:r>
              <a:rPr lang="zh-CN" altLang="en-US" dirty="0"/>
              <a:t>之类的。</a:t>
            </a:r>
          </a:p>
        </p:txBody>
      </p:sp>
    </p:spTree>
    <p:extLst>
      <p:ext uri="{BB962C8B-B14F-4D97-AF65-F5344CB8AC3E}">
        <p14:creationId xmlns:p14="http://schemas.microsoft.com/office/powerpoint/2010/main" val="3759934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DFE9E1-58D6-4073-B2B2-DEF58CBE0AE0}"/>
              </a:ext>
            </a:extLst>
          </p:cNvPr>
          <p:cNvSpPr>
            <a:spLocks noGrp="1"/>
          </p:cNvSpPr>
          <p:nvPr>
            <p:ph type="title"/>
          </p:nvPr>
        </p:nvSpPr>
        <p:spPr/>
        <p:txBody>
          <a:bodyPr/>
          <a:lstStyle/>
          <a:p>
            <a:r>
              <a:rPr lang="zh-CN" altLang="en-US" dirty="0"/>
              <a:t>迭代加深搜索</a:t>
            </a:r>
          </a:p>
        </p:txBody>
      </p:sp>
      <p:sp>
        <p:nvSpPr>
          <p:cNvPr id="3" name="内容占位符 2">
            <a:extLst>
              <a:ext uri="{FF2B5EF4-FFF2-40B4-BE49-F238E27FC236}">
                <a16:creationId xmlns:a16="http://schemas.microsoft.com/office/drawing/2014/main" id="{E638B41A-085D-4CA2-B26C-74794F2184E5}"/>
              </a:ext>
            </a:extLst>
          </p:cNvPr>
          <p:cNvSpPr>
            <a:spLocks noGrp="1"/>
          </p:cNvSpPr>
          <p:nvPr>
            <p:ph idx="1"/>
          </p:nvPr>
        </p:nvSpPr>
        <p:spPr/>
        <p:txBody>
          <a:bodyPr/>
          <a:lstStyle/>
          <a:p>
            <a:r>
              <a:rPr lang="zh-CN" altLang="en-US" dirty="0"/>
              <a:t>对于一些搜到解就可以了而不是搜到最优解或者计数之类的问题。</a:t>
            </a:r>
            <a:endParaRPr lang="en-US" altLang="zh-CN" dirty="0"/>
          </a:p>
          <a:p>
            <a:r>
              <a:rPr lang="zh-CN" altLang="en-US" dirty="0"/>
              <a:t>会应用到迭代加深的一些情况：</a:t>
            </a:r>
            <a:endParaRPr lang="en-US" altLang="zh-CN" dirty="0"/>
          </a:p>
          <a:p>
            <a:r>
              <a:rPr lang="en-US" altLang="zh-CN" dirty="0"/>
              <a:t>1.</a:t>
            </a:r>
            <a:r>
              <a:rPr lang="zh-CN" altLang="en-US" dirty="0"/>
              <a:t>搜索树可能是无限的</a:t>
            </a:r>
            <a:endParaRPr lang="en-US" altLang="zh-CN" dirty="0"/>
          </a:p>
          <a:p>
            <a:r>
              <a:rPr lang="en-US" altLang="zh-CN" dirty="0"/>
              <a:t>2.</a:t>
            </a:r>
            <a:r>
              <a:rPr lang="zh-CN" altLang="en-US" dirty="0"/>
              <a:t>状态数随树的深度增加而快速增加</a:t>
            </a:r>
            <a:endParaRPr lang="en-US" altLang="zh-CN" dirty="0"/>
          </a:p>
          <a:p>
            <a:r>
              <a:rPr lang="en-US" altLang="zh-CN" dirty="0"/>
              <a:t>3.</a:t>
            </a:r>
            <a:r>
              <a:rPr lang="zh-CN" altLang="en-US" dirty="0"/>
              <a:t>容易深入搜索树难以回退</a:t>
            </a:r>
          </a:p>
        </p:txBody>
      </p:sp>
    </p:spTree>
    <p:extLst>
      <p:ext uri="{BB962C8B-B14F-4D97-AF65-F5344CB8AC3E}">
        <p14:creationId xmlns:p14="http://schemas.microsoft.com/office/powerpoint/2010/main" val="147416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6ADEF-5243-4C47-9B66-71FE3C9CB645}"/>
              </a:ext>
            </a:extLst>
          </p:cNvPr>
          <p:cNvSpPr>
            <a:spLocks noGrp="1"/>
          </p:cNvSpPr>
          <p:nvPr>
            <p:ph type="title"/>
          </p:nvPr>
        </p:nvSpPr>
        <p:spPr/>
        <p:txBody>
          <a:bodyPr/>
          <a:lstStyle/>
          <a:p>
            <a:r>
              <a:rPr lang="zh-CN" altLang="en-US" dirty="0"/>
              <a:t>迭代加深搜索</a:t>
            </a:r>
          </a:p>
        </p:txBody>
      </p:sp>
      <p:sp>
        <p:nvSpPr>
          <p:cNvPr id="3" name="内容占位符 2">
            <a:extLst>
              <a:ext uri="{FF2B5EF4-FFF2-40B4-BE49-F238E27FC236}">
                <a16:creationId xmlns:a16="http://schemas.microsoft.com/office/drawing/2014/main" id="{BD2B0C77-1315-4399-9A82-1BCE60552AA1}"/>
              </a:ext>
            </a:extLst>
          </p:cNvPr>
          <p:cNvSpPr>
            <a:spLocks noGrp="1"/>
          </p:cNvSpPr>
          <p:nvPr>
            <p:ph idx="1"/>
          </p:nvPr>
        </p:nvSpPr>
        <p:spPr/>
        <p:txBody>
          <a:bodyPr/>
          <a:lstStyle/>
          <a:p>
            <a:r>
              <a:rPr lang="zh-CN" altLang="en-US" dirty="0"/>
              <a:t>迭代加深就是我们固定搜索的深度，要是搜不出解再尝试增加搜索的深度。</a:t>
            </a:r>
            <a:endParaRPr lang="en-US" altLang="zh-CN" dirty="0"/>
          </a:p>
          <a:p>
            <a:endParaRPr lang="en-US" altLang="zh-CN" dirty="0"/>
          </a:p>
          <a:p>
            <a:r>
              <a:rPr lang="zh-CN" altLang="en-US" dirty="0"/>
              <a:t>这样每次搜的话会把前面的状态再搜一次，但是由于状态数随深度激增，所以几乎可以忽略不计。</a:t>
            </a:r>
          </a:p>
        </p:txBody>
      </p:sp>
    </p:spTree>
    <p:extLst>
      <p:ext uri="{BB962C8B-B14F-4D97-AF65-F5344CB8AC3E}">
        <p14:creationId xmlns:p14="http://schemas.microsoft.com/office/powerpoint/2010/main" val="50037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39EBF-7559-43DF-8C7C-6B66B7C144B1}"/>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id="{F31D756A-E03B-4EC6-AA2A-A61A67A4405E}"/>
              </a:ext>
            </a:extLst>
          </p:cNvPr>
          <p:cNvSpPr>
            <a:spLocks noGrp="1"/>
          </p:cNvSpPr>
          <p:nvPr>
            <p:ph idx="1"/>
          </p:nvPr>
        </p:nvSpPr>
        <p:spPr/>
        <p:txBody>
          <a:bodyPr/>
          <a:lstStyle/>
          <a:p>
            <a:r>
              <a:rPr lang="zh-CN" altLang="en-US" dirty="0"/>
              <a:t>在古埃及，人们使用单位分数的和</a:t>
            </a:r>
            <a:r>
              <a:rPr lang="en-US" altLang="zh-CN" dirty="0"/>
              <a:t>(</a:t>
            </a:r>
            <a:r>
              <a:rPr lang="zh-CN" altLang="en-US" dirty="0"/>
              <a:t>形如</a:t>
            </a:r>
            <a:r>
              <a:rPr lang="en-US" altLang="zh-CN" dirty="0"/>
              <a:t>1/a</a:t>
            </a:r>
            <a:r>
              <a:rPr lang="zh-CN" altLang="en-US" dirty="0"/>
              <a:t>的</a:t>
            </a:r>
            <a:r>
              <a:rPr lang="en-US" altLang="zh-CN" dirty="0"/>
              <a:t>, a</a:t>
            </a:r>
            <a:r>
              <a:rPr lang="zh-CN" altLang="en-US" dirty="0"/>
              <a:t>是自然数</a:t>
            </a:r>
            <a:r>
              <a:rPr lang="en-US" altLang="zh-CN" dirty="0"/>
              <a:t>)</a:t>
            </a:r>
            <a:r>
              <a:rPr lang="zh-CN" altLang="en-US" dirty="0"/>
              <a:t>表示一切有理数。如：</a:t>
            </a:r>
            <a:r>
              <a:rPr lang="en-US" altLang="zh-CN" dirty="0"/>
              <a:t>2/3=1/2+1/6,</a:t>
            </a:r>
            <a:r>
              <a:rPr lang="zh-CN" altLang="en-US" dirty="0"/>
              <a:t>但不允许</a:t>
            </a:r>
            <a:r>
              <a:rPr lang="en-US" altLang="zh-CN" dirty="0"/>
              <a:t>2/3=1/3+1/3,</a:t>
            </a:r>
            <a:r>
              <a:rPr lang="zh-CN" altLang="en-US" dirty="0"/>
              <a:t>因为加数中有相同的。对于一个分数</a:t>
            </a:r>
            <a:r>
              <a:rPr lang="en-US" altLang="zh-CN" dirty="0"/>
              <a:t>a/b,</a:t>
            </a:r>
            <a:r>
              <a:rPr lang="zh-CN" altLang="en-US" dirty="0"/>
              <a:t>表示方法有很多种，但是哪种最好呢？首先，加数少的比加数多的好，其次，加数个数相同的，最小的分数越大越好。</a:t>
            </a:r>
            <a:endParaRPr lang="en-US" altLang="zh-CN" dirty="0"/>
          </a:p>
          <a:p>
            <a:r>
              <a:rPr lang="zh-CN" altLang="en-US" dirty="0"/>
              <a:t>对于给定的</a:t>
            </a:r>
            <a:r>
              <a:rPr lang="en-US" altLang="zh-CN" dirty="0"/>
              <a:t>a/b</a:t>
            </a:r>
            <a:r>
              <a:rPr lang="zh-CN" altLang="en-US" dirty="0"/>
              <a:t>求最好的分解方法</a:t>
            </a:r>
            <a:endParaRPr lang="en-US" altLang="zh-CN" dirty="0"/>
          </a:p>
          <a:p>
            <a:endParaRPr lang="en-US" altLang="zh-CN" dirty="0"/>
          </a:p>
          <a:p>
            <a:r>
              <a:rPr lang="en-US" altLang="zh-CN" dirty="0"/>
              <a:t>0&lt;</a:t>
            </a:r>
            <a:r>
              <a:rPr lang="en-US" altLang="zh-CN" dirty="0" err="1"/>
              <a:t>a,b</a:t>
            </a:r>
            <a:r>
              <a:rPr lang="en-US" altLang="zh-CN" dirty="0"/>
              <a:t>&lt;1000</a:t>
            </a:r>
            <a:endParaRPr lang="zh-CN" altLang="en-US" dirty="0"/>
          </a:p>
        </p:txBody>
      </p:sp>
    </p:spTree>
    <p:extLst>
      <p:ext uri="{BB962C8B-B14F-4D97-AF65-F5344CB8AC3E}">
        <p14:creationId xmlns:p14="http://schemas.microsoft.com/office/powerpoint/2010/main" val="490525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97CCD-A59B-45B9-93DA-A9415B0025C8}"/>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id="{B8AC48AE-6B08-4744-B03D-156BADC5008C}"/>
              </a:ext>
            </a:extLst>
          </p:cNvPr>
          <p:cNvSpPr>
            <a:spLocks noGrp="1"/>
          </p:cNvSpPr>
          <p:nvPr>
            <p:ph idx="1"/>
          </p:nvPr>
        </p:nvSpPr>
        <p:spPr/>
        <p:txBody>
          <a:bodyPr/>
          <a:lstStyle/>
          <a:p>
            <a:r>
              <a:rPr lang="zh-CN" altLang="en-US" dirty="0"/>
              <a:t>我们考虑限制搜索的深度，即分解出的分数的个数，然后我们再保证从大向小枚举分数，这样每一层的枚举就比较好找到一个上界了，于是就可以去枚举了。</a:t>
            </a:r>
          </a:p>
        </p:txBody>
      </p:sp>
    </p:spTree>
    <p:extLst>
      <p:ext uri="{BB962C8B-B14F-4D97-AF65-F5344CB8AC3E}">
        <p14:creationId xmlns:p14="http://schemas.microsoft.com/office/powerpoint/2010/main" val="1050714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758E4-D220-497F-80DC-08BEE1EC31F8}"/>
              </a:ext>
            </a:extLst>
          </p:cNvPr>
          <p:cNvSpPr>
            <a:spLocks noGrp="1"/>
          </p:cNvSpPr>
          <p:nvPr>
            <p:ph type="title"/>
          </p:nvPr>
        </p:nvSpPr>
        <p:spPr/>
        <p:txBody>
          <a:bodyPr/>
          <a:lstStyle/>
          <a:p>
            <a:r>
              <a:rPr lang="zh-CN" altLang="en-US" dirty="0"/>
              <a:t>启发式搜索</a:t>
            </a:r>
          </a:p>
        </p:txBody>
      </p:sp>
      <p:sp>
        <p:nvSpPr>
          <p:cNvPr id="3" name="内容占位符 2">
            <a:extLst>
              <a:ext uri="{FF2B5EF4-FFF2-40B4-BE49-F238E27FC236}">
                <a16:creationId xmlns:a16="http://schemas.microsoft.com/office/drawing/2014/main" id="{C0DB0CA7-35EC-48CF-83B8-E446F92D00F8}"/>
              </a:ext>
            </a:extLst>
          </p:cNvPr>
          <p:cNvSpPr>
            <a:spLocks noGrp="1"/>
          </p:cNvSpPr>
          <p:nvPr>
            <p:ph idx="1"/>
          </p:nvPr>
        </p:nvSpPr>
        <p:spPr/>
        <p:txBody>
          <a:bodyPr/>
          <a:lstStyle/>
          <a:p>
            <a:r>
              <a:rPr lang="zh-CN" altLang="en-US" dirty="0"/>
              <a:t>对于搜索的状态添加一个估价函数，每次选取最优的一个节点进行扩展即可。</a:t>
            </a:r>
          </a:p>
        </p:txBody>
      </p:sp>
    </p:spTree>
    <p:extLst>
      <p:ext uri="{BB962C8B-B14F-4D97-AF65-F5344CB8AC3E}">
        <p14:creationId xmlns:p14="http://schemas.microsoft.com/office/powerpoint/2010/main" val="221414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3F7BD-1882-4897-AEDB-90C8EEF7AF36}"/>
              </a:ext>
            </a:extLst>
          </p:cNvPr>
          <p:cNvSpPr>
            <a:spLocks noGrp="1"/>
          </p:cNvSpPr>
          <p:nvPr>
            <p:ph type="title"/>
          </p:nvPr>
        </p:nvSpPr>
        <p:spPr/>
        <p:txBody>
          <a:bodyPr/>
          <a:lstStyle/>
          <a:p>
            <a:r>
              <a:rPr lang="en-US" altLang="zh-CN" dirty="0"/>
              <a:t>A*</a:t>
            </a:r>
            <a:r>
              <a:rPr lang="zh-CN" altLang="en-US" dirty="0"/>
              <a:t>和</a:t>
            </a:r>
            <a:r>
              <a:rPr lang="en-US" altLang="zh-CN" dirty="0"/>
              <a:t>IDA*</a:t>
            </a:r>
            <a:endParaRPr lang="zh-CN" altLang="en-US" dirty="0"/>
          </a:p>
        </p:txBody>
      </p:sp>
      <p:sp>
        <p:nvSpPr>
          <p:cNvPr id="3" name="内容占位符 2">
            <a:extLst>
              <a:ext uri="{FF2B5EF4-FFF2-40B4-BE49-F238E27FC236}">
                <a16:creationId xmlns:a16="http://schemas.microsoft.com/office/drawing/2014/main" id="{F56E14F0-914D-4D34-A525-DE9FC373DAFB}"/>
              </a:ext>
            </a:extLst>
          </p:cNvPr>
          <p:cNvSpPr>
            <a:spLocks noGrp="1"/>
          </p:cNvSpPr>
          <p:nvPr>
            <p:ph idx="1"/>
          </p:nvPr>
        </p:nvSpPr>
        <p:spPr/>
        <p:txBody>
          <a:bodyPr/>
          <a:lstStyle/>
          <a:p>
            <a:r>
              <a:rPr lang="en-US" altLang="zh-CN" dirty="0"/>
              <a:t>A*</a:t>
            </a:r>
            <a:r>
              <a:rPr lang="zh-CN" altLang="en-US" dirty="0"/>
              <a:t>和</a:t>
            </a:r>
            <a:r>
              <a:rPr lang="en-US" altLang="zh-CN" dirty="0"/>
              <a:t>IDA*</a:t>
            </a:r>
            <a:r>
              <a:rPr lang="zh-CN" altLang="en-US" dirty="0"/>
              <a:t>都是通过设定一个估价函数来判断搜索的优先级的。</a:t>
            </a:r>
            <a:endParaRPr lang="en-US" altLang="zh-CN" dirty="0"/>
          </a:p>
          <a:p>
            <a:r>
              <a:rPr lang="en-US" altLang="zh-CN" dirty="0"/>
              <a:t>IDA</a:t>
            </a:r>
            <a:r>
              <a:rPr lang="zh-CN" altLang="en-US" dirty="0"/>
              <a:t>*就是迭代加深的</a:t>
            </a:r>
            <a:r>
              <a:rPr lang="en-US" altLang="zh-CN" dirty="0"/>
              <a:t>A*</a:t>
            </a:r>
          </a:p>
          <a:p>
            <a:r>
              <a:rPr lang="zh-CN" altLang="en-US" dirty="0"/>
              <a:t>区别在于</a:t>
            </a:r>
            <a:r>
              <a:rPr lang="en-US" altLang="zh-CN" dirty="0"/>
              <a:t>A*</a:t>
            </a:r>
            <a:r>
              <a:rPr lang="zh-CN" altLang="en-US" dirty="0"/>
              <a:t>需要记录中间状态并且需要加一个堆来取出最优值拓展。而</a:t>
            </a:r>
            <a:r>
              <a:rPr lang="en-US" altLang="zh-CN" dirty="0"/>
              <a:t>IDA</a:t>
            </a:r>
            <a:r>
              <a:rPr lang="zh-CN" altLang="en-US" dirty="0"/>
              <a:t>*是直接通过预设一个最大代价，所有估价函数值超过了最大代价就直接剪去的一种方法。空间消耗较</a:t>
            </a:r>
            <a:r>
              <a:rPr lang="en-US" altLang="zh-CN" dirty="0"/>
              <a:t>A*</a:t>
            </a:r>
            <a:r>
              <a:rPr lang="zh-CN" altLang="en-US" dirty="0"/>
              <a:t>更小且实现更为方便。</a:t>
            </a:r>
            <a:endParaRPr lang="en-US" altLang="zh-CN" dirty="0"/>
          </a:p>
          <a:p>
            <a:r>
              <a:rPr lang="zh-CN" altLang="en-US" dirty="0"/>
              <a:t>而估价函数的选取一般保证是下界以下就可以了，说人话就是估价函数的值一般取得比实际更好。</a:t>
            </a:r>
          </a:p>
        </p:txBody>
      </p:sp>
    </p:spTree>
    <p:extLst>
      <p:ext uri="{BB962C8B-B14F-4D97-AF65-F5344CB8AC3E}">
        <p14:creationId xmlns:p14="http://schemas.microsoft.com/office/powerpoint/2010/main" val="3873934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8FABD-D4EA-46B5-ACD6-99AA179652A3}"/>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id="{B9E91403-D195-4199-ADBD-609A7DF81822}"/>
              </a:ext>
            </a:extLst>
          </p:cNvPr>
          <p:cNvSpPr>
            <a:spLocks noGrp="1"/>
          </p:cNvSpPr>
          <p:nvPr>
            <p:ph idx="1"/>
          </p:nvPr>
        </p:nvSpPr>
        <p:spPr/>
        <p:txBody>
          <a:bodyPr/>
          <a:lstStyle/>
          <a:p>
            <a:r>
              <a:rPr lang="zh-CN" altLang="en-US" dirty="0"/>
              <a:t>有一个数列，每次可以选一个前缀区间翻转，问排成升序所需最小次数。 </a:t>
            </a:r>
            <a:r>
              <a:rPr lang="en-US" altLang="zh-CN" dirty="0"/>
              <a:t>n ≤ 50</a:t>
            </a:r>
            <a:r>
              <a:rPr lang="zh-CN" altLang="en-US" dirty="0"/>
              <a:t>。</a:t>
            </a:r>
          </a:p>
          <a:p>
            <a:endParaRPr lang="zh-CN" altLang="en-US" dirty="0"/>
          </a:p>
        </p:txBody>
      </p:sp>
    </p:spTree>
    <p:extLst>
      <p:ext uri="{BB962C8B-B14F-4D97-AF65-F5344CB8AC3E}">
        <p14:creationId xmlns:p14="http://schemas.microsoft.com/office/powerpoint/2010/main" val="601265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17BCA-E157-46C0-821B-FFD8A4D12B34}"/>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id="{2A7F1D93-BF27-44F6-976F-DE071E745E9B}"/>
              </a:ext>
            </a:extLst>
          </p:cNvPr>
          <p:cNvSpPr>
            <a:spLocks noGrp="1"/>
          </p:cNvSpPr>
          <p:nvPr>
            <p:ph idx="1"/>
          </p:nvPr>
        </p:nvSpPr>
        <p:spPr/>
        <p:txBody>
          <a:bodyPr/>
          <a:lstStyle/>
          <a:p>
            <a:r>
              <a:rPr lang="en-US" altLang="zh-CN" dirty="0"/>
              <a:t>IDA</a:t>
            </a:r>
            <a:r>
              <a:rPr lang="zh-CN" altLang="en-US" dirty="0"/>
              <a:t>*就可以了，估价函数可以取‘相邻两点差值大于</a:t>
            </a:r>
            <a:r>
              <a:rPr lang="en-US" altLang="zh-CN" dirty="0"/>
              <a:t>1</a:t>
            </a:r>
            <a:r>
              <a:rPr lang="zh-CN" altLang="en-US" dirty="0"/>
              <a:t>的对数’。真实情况要操作的步数一定是大于这个的。</a:t>
            </a:r>
          </a:p>
        </p:txBody>
      </p:sp>
    </p:spTree>
    <p:extLst>
      <p:ext uri="{BB962C8B-B14F-4D97-AF65-F5344CB8AC3E}">
        <p14:creationId xmlns:p14="http://schemas.microsoft.com/office/powerpoint/2010/main" val="39746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51AEC-0029-4835-9EB9-91AD7ED8ECB5}"/>
              </a:ext>
            </a:extLst>
          </p:cNvPr>
          <p:cNvSpPr>
            <a:spLocks noGrp="1"/>
          </p:cNvSpPr>
          <p:nvPr>
            <p:ph type="title"/>
          </p:nvPr>
        </p:nvSpPr>
        <p:spPr/>
        <p:txBody>
          <a:bodyPr/>
          <a:lstStyle/>
          <a:p>
            <a:r>
              <a:rPr lang="zh-CN" altLang="en-US" dirty="0"/>
              <a:t>搜索</a:t>
            </a:r>
          </a:p>
        </p:txBody>
      </p:sp>
      <p:sp>
        <p:nvSpPr>
          <p:cNvPr id="3" name="内容占位符 2">
            <a:extLst>
              <a:ext uri="{FF2B5EF4-FFF2-40B4-BE49-F238E27FC236}">
                <a16:creationId xmlns:a16="http://schemas.microsoft.com/office/drawing/2014/main" id="{8ECD65CF-3B5C-499D-B694-CC343BA1BD5A}"/>
              </a:ext>
            </a:extLst>
          </p:cNvPr>
          <p:cNvSpPr>
            <a:spLocks noGrp="1"/>
          </p:cNvSpPr>
          <p:nvPr>
            <p:ph idx="1"/>
          </p:nvPr>
        </p:nvSpPr>
        <p:spPr/>
        <p:txBody>
          <a:bodyPr/>
          <a:lstStyle/>
          <a:p>
            <a:r>
              <a:rPr lang="zh-CN" altLang="en-US" dirty="0"/>
              <a:t>直接暴力地去枚举状态</a:t>
            </a:r>
            <a:endParaRPr lang="en-US" altLang="zh-CN" dirty="0"/>
          </a:p>
          <a:p>
            <a:r>
              <a:rPr lang="zh-CN" altLang="en-US" dirty="0"/>
              <a:t>很多同学想不到正解时的骗分技俩</a:t>
            </a:r>
            <a:endParaRPr lang="en-US" altLang="zh-CN" dirty="0"/>
          </a:p>
          <a:p>
            <a:endParaRPr lang="en-US" altLang="zh-CN" dirty="0"/>
          </a:p>
          <a:p>
            <a:r>
              <a:rPr lang="zh-CN" altLang="en-US" dirty="0"/>
              <a:t>但是搜索也是很有技巧性的事</a:t>
            </a:r>
          </a:p>
        </p:txBody>
      </p:sp>
    </p:spTree>
    <p:extLst>
      <p:ext uri="{BB962C8B-B14F-4D97-AF65-F5344CB8AC3E}">
        <p14:creationId xmlns:p14="http://schemas.microsoft.com/office/powerpoint/2010/main" val="1564485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43D0A8-BD79-4E17-AB82-F1F2D0A170AA}"/>
              </a:ext>
            </a:extLst>
          </p:cNvPr>
          <p:cNvSpPr>
            <a:spLocks noGrp="1"/>
          </p:cNvSpPr>
          <p:nvPr>
            <p:ph type="title"/>
          </p:nvPr>
        </p:nvSpPr>
        <p:spPr/>
        <p:txBody>
          <a:bodyPr/>
          <a:lstStyle/>
          <a:p>
            <a:r>
              <a:rPr lang="zh-CN" altLang="en-US" dirty="0"/>
              <a:t>例题二</a:t>
            </a:r>
          </a:p>
        </p:txBody>
      </p:sp>
      <p:sp>
        <p:nvSpPr>
          <p:cNvPr id="3" name="内容占位符 2">
            <a:extLst>
              <a:ext uri="{FF2B5EF4-FFF2-40B4-BE49-F238E27FC236}">
                <a16:creationId xmlns:a16="http://schemas.microsoft.com/office/drawing/2014/main" id="{31B3EA6D-EB11-443F-B68B-3912791DEE43}"/>
              </a:ext>
            </a:extLst>
          </p:cNvPr>
          <p:cNvSpPr>
            <a:spLocks noGrp="1"/>
          </p:cNvSpPr>
          <p:nvPr>
            <p:ph idx="1"/>
          </p:nvPr>
        </p:nvSpPr>
        <p:spPr/>
        <p:txBody>
          <a:bodyPr>
            <a:normAutofit lnSpcReduction="10000"/>
          </a:bodyPr>
          <a:lstStyle/>
          <a:p>
            <a:r>
              <a:rPr lang="zh-CN" altLang="en-US" dirty="0"/>
              <a:t>给定一个 </a:t>
            </a:r>
            <a:r>
              <a:rPr lang="en-US" altLang="zh-CN" dirty="0"/>
              <a:t>n*m </a:t>
            </a:r>
            <a:r>
              <a:rPr lang="zh-CN" altLang="en-US" dirty="0"/>
              <a:t>的推箱子的局面，求一个不超过 </a:t>
            </a:r>
            <a:r>
              <a:rPr lang="en-US" altLang="zh-CN" dirty="0"/>
              <a:t>10000 </a:t>
            </a:r>
            <a:r>
              <a:rPr lang="zh-CN" altLang="en-US" dirty="0"/>
              <a:t>步的解，题目保证有解，且 </a:t>
            </a:r>
            <a:r>
              <a:rPr lang="en-US" altLang="zh-CN" dirty="0"/>
              <a:t>n</a:t>
            </a:r>
            <a:r>
              <a:rPr lang="zh-CN" altLang="en-US" dirty="0"/>
              <a:t>，</a:t>
            </a:r>
            <a:r>
              <a:rPr lang="en-US" altLang="zh-CN" dirty="0"/>
              <a:t>m≤8</a:t>
            </a:r>
            <a:r>
              <a:rPr lang="zh-CN" altLang="en-US" dirty="0"/>
              <a:t>。</a:t>
            </a:r>
            <a:endParaRPr lang="en-US" altLang="zh-CN" dirty="0"/>
          </a:p>
          <a:p>
            <a:r>
              <a:rPr lang="en-US" altLang="zh-CN" dirty="0"/>
              <a:t># </a:t>
            </a:r>
            <a:r>
              <a:rPr lang="zh-CN" altLang="en-US" dirty="0"/>
              <a:t>表示墙 </a:t>
            </a:r>
            <a:endParaRPr lang="en-US" altLang="zh-CN" dirty="0"/>
          </a:p>
          <a:p>
            <a:r>
              <a:rPr lang="zh-CN" altLang="en-US" dirty="0"/>
              <a:t>。 表示一个目标点 </a:t>
            </a:r>
            <a:endParaRPr lang="en-US" altLang="zh-CN" dirty="0"/>
          </a:p>
          <a:p>
            <a:r>
              <a:rPr lang="en-US" altLang="zh-CN" dirty="0"/>
              <a:t>@ </a:t>
            </a:r>
            <a:r>
              <a:rPr lang="zh-CN" altLang="en-US" dirty="0"/>
              <a:t>初始人的位置 </a:t>
            </a:r>
            <a:endParaRPr lang="en-US" altLang="zh-CN" dirty="0"/>
          </a:p>
          <a:p>
            <a:r>
              <a:rPr lang="en-US" altLang="zh-CN" dirty="0"/>
              <a:t>+ </a:t>
            </a:r>
            <a:r>
              <a:rPr lang="zh-CN" altLang="en-US" dirty="0"/>
              <a:t>初始人的位置且这个位置是一个目标点 </a:t>
            </a:r>
            <a:endParaRPr lang="en-US" altLang="zh-CN" dirty="0"/>
          </a:p>
          <a:p>
            <a:r>
              <a:rPr lang="en-US" altLang="zh-CN" dirty="0"/>
              <a:t>$ </a:t>
            </a:r>
            <a:r>
              <a:rPr lang="zh-CN" altLang="en-US" dirty="0"/>
              <a:t>箱子的位置</a:t>
            </a:r>
            <a:endParaRPr lang="en-US" altLang="zh-CN" dirty="0"/>
          </a:p>
          <a:p>
            <a:r>
              <a:rPr lang="zh-CN" altLang="en-US" dirty="0"/>
              <a:t> * 箱子的位置且这个位置是一个目标点</a:t>
            </a:r>
            <a:endParaRPr lang="en-US" altLang="zh-CN" dirty="0"/>
          </a:p>
          <a:p>
            <a:r>
              <a:rPr lang="zh-CN" altLang="en-US" dirty="0"/>
              <a:t>为了简化问题我们会给出每个箱子的目标点。</a:t>
            </a:r>
          </a:p>
        </p:txBody>
      </p:sp>
    </p:spTree>
    <p:extLst>
      <p:ext uri="{BB962C8B-B14F-4D97-AF65-F5344CB8AC3E}">
        <p14:creationId xmlns:p14="http://schemas.microsoft.com/office/powerpoint/2010/main" val="3872239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54879-6361-49ED-970B-4723E2064CBC}"/>
              </a:ext>
            </a:extLst>
          </p:cNvPr>
          <p:cNvSpPr>
            <a:spLocks noGrp="1"/>
          </p:cNvSpPr>
          <p:nvPr>
            <p:ph type="title"/>
          </p:nvPr>
        </p:nvSpPr>
        <p:spPr/>
        <p:txBody>
          <a:bodyPr/>
          <a:lstStyle/>
          <a:p>
            <a:r>
              <a:rPr lang="zh-CN" altLang="en-US" dirty="0"/>
              <a:t>位运算</a:t>
            </a:r>
          </a:p>
        </p:txBody>
      </p:sp>
      <p:sp>
        <p:nvSpPr>
          <p:cNvPr id="3" name="内容占位符 2">
            <a:extLst>
              <a:ext uri="{FF2B5EF4-FFF2-40B4-BE49-F238E27FC236}">
                <a16:creationId xmlns:a16="http://schemas.microsoft.com/office/drawing/2014/main" id="{3D9EBB5A-2DC2-48C9-9A9C-80531E262F42}"/>
              </a:ext>
            </a:extLst>
          </p:cNvPr>
          <p:cNvSpPr>
            <a:spLocks noGrp="1"/>
          </p:cNvSpPr>
          <p:nvPr>
            <p:ph idx="1"/>
          </p:nvPr>
        </p:nvSpPr>
        <p:spPr/>
        <p:txBody>
          <a:bodyPr/>
          <a:lstStyle/>
          <a:p>
            <a:r>
              <a:rPr lang="zh-CN" altLang="en-US" dirty="0"/>
              <a:t>位运算在</a:t>
            </a:r>
            <a:r>
              <a:rPr lang="en-US" altLang="zh-CN" dirty="0"/>
              <a:t>oi</a:t>
            </a:r>
            <a:r>
              <a:rPr lang="zh-CN" altLang="en-US" dirty="0"/>
              <a:t>中常用就是</a:t>
            </a:r>
            <a:r>
              <a:rPr lang="en-US" altLang="zh-CN" dirty="0"/>
              <a:t>or</a:t>
            </a:r>
            <a:r>
              <a:rPr lang="zh-CN" altLang="en-US" dirty="0"/>
              <a:t>，</a:t>
            </a:r>
            <a:r>
              <a:rPr lang="en-US" altLang="zh-CN" dirty="0"/>
              <a:t>and</a:t>
            </a:r>
            <a:r>
              <a:rPr lang="zh-CN" altLang="en-US" dirty="0"/>
              <a:t>，</a:t>
            </a:r>
            <a:r>
              <a:rPr lang="en-US" altLang="zh-CN" dirty="0" err="1"/>
              <a:t>xor</a:t>
            </a:r>
            <a:r>
              <a:rPr lang="zh-CN" altLang="en-US" dirty="0"/>
              <a:t>这三种。其中</a:t>
            </a:r>
            <a:r>
              <a:rPr lang="en-US" altLang="zh-CN" dirty="0" err="1"/>
              <a:t>xor</a:t>
            </a:r>
            <a:r>
              <a:rPr lang="zh-CN" altLang="en-US" dirty="0"/>
              <a:t>可能是最常见的了。</a:t>
            </a:r>
            <a:endParaRPr lang="en-US" altLang="zh-CN" dirty="0"/>
          </a:p>
          <a:p>
            <a:endParaRPr lang="en-US" altLang="zh-CN" dirty="0"/>
          </a:p>
          <a:p>
            <a:r>
              <a:rPr lang="zh-CN" altLang="en-US" dirty="0"/>
              <a:t>因为位运算每一位相互独立，所以处理的时候常将每一位分开处理。</a:t>
            </a:r>
          </a:p>
        </p:txBody>
      </p:sp>
    </p:spTree>
    <p:extLst>
      <p:ext uri="{BB962C8B-B14F-4D97-AF65-F5344CB8AC3E}">
        <p14:creationId xmlns:p14="http://schemas.microsoft.com/office/powerpoint/2010/main" val="4072520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51CBE-107B-4831-82AF-96403630DB18}"/>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id="{AF314FD6-9D54-4E6A-9792-D78EDED8D496}"/>
              </a:ext>
            </a:extLst>
          </p:cNvPr>
          <p:cNvSpPr>
            <a:spLocks noGrp="1"/>
          </p:cNvSpPr>
          <p:nvPr>
            <p:ph idx="1"/>
          </p:nvPr>
        </p:nvSpPr>
        <p:spPr/>
        <p:txBody>
          <a:bodyPr/>
          <a:lstStyle/>
          <a:p>
            <a:r>
              <a:rPr lang="en-US" altLang="zh-CN" dirty="0" err="1"/>
              <a:t>qizy</a:t>
            </a:r>
            <a:r>
              <a:rPr lang="zh-CN" altLang="en-US" dirty="0"/>
              <a:t>很烦恼，因为他有</a:t>
            </a:r>
            <a:r>
              <a:rPr lang="en-US" altLang="zh-CN" dirty="0"/>
              <a:t>2n+1</a:t>
            </a:r>
            <a:r>
              <a:rPr lang="zh-CN" altLang="en-US" dirty="0"/>
              <a:t>根筷子。稍有常识的人都知道筷子必须要成对使用。在某次洗碗的时候</a:t>
            </a:r>
            <a:r>
              <a:rPr lang="en-US" altLang="zh-CN" dirty="0" err="1"/>
              <a:t>zyqn</a:t>
            </a:r>
            <a:r>
              <a:rPr lang="zh-CN" altLang="en-US" dirty="0"/>
              <a:t>向</a:t>
            </a:r>
            <a:r>
              <a:rPr lang="en-US" altLang="zh-CN" dirty="0" err="1"/>
              <a:t>qizy</a:t>
            </a:r>
            <a:r>
              <a:rPr lang="zh-CN" altLang="en-US" dirty="0"/>
              <a:t>的筷子里偷偷加入了一根筷子，导致了</a:t>
            </a:r>
            <a:r>
              <a:rPr lang="en-US" altLang="zh-CN" dirty="0" err="1"/>
              <a:t>qizy</a:t>
            </a:r>
            <a:r>
              <a:rPr lang="zh-CN" altLang="en-US" dirty="0"/>
              <a:t>有了奇数根筷子。所以</a:t>
            </a:r>
            <a:r>
              <a:rPr lang="en-US" altLang="zh-CN" dirty="0" err="1"/>
              <a:t>qizy</a:t>
            </a:r>
            <a:r>
              <a:rPr lang="zh-CN" altLang="en-US" dirty="0"/>
              <a:t>想找出那根筷子，无奈的是</a:t>
            </a:r>
            <a:r>
              <a:rPr lang="en-US" altLang="zh-CN" dirty="0" err="1"/>
              <a:t>qizy</a:t>
            </a:r>
            <a:r>
              <a:rPr lang="zh-CN" altLang="en-US" dirty="0"/>
              <a:t>的筷子实在太多了，所以他想向你求助。由于</a:t>
            </a:r>
            <a:r>
              <a:rPr lang="en-US" altLang="zh-CN" dirty="0" err="1"/>
              <a:t>qizy</a:t>
            </a:r>
            <a:r>
              <a:rPr lang="zh-CN" altLang="en-US" dirty="0"/>
              <a:t>并不在意被加入的筷子本身，因为一对长度相同筷子就可以正常使用，所以他只关心多加的那根筷子的长度。</a:t>
            </a:r>
            <a:endParaRPr lang="en-US" altLang="zh-CN" dirty="0"/>
          </a:p>
          <a:p>
            <a:endParaRPr lang="en-US" altLang="zh-CN" dirty="0"/>
          </a:p>
          <a:p>
            <a:r>
              <a:rPr lang="en-US" altLang="zh-CN" dirty="0"/>
              <a:t>n&lt;=5e6,Li&lt;=1e9</a:t>
            </a:r>
            <a:endParaRPr lang="zh-CN" altLang="en-US" dirty="0"/>
          </a:p>
        </p:txBody>
      </p:sp>
    </p:spTree>
    <p:extLst>
      <p:ext uri="{BB962C8B-B14F-4D97-AF65-F5344CB8AC3E}">
        <p14:creationId xmlns:p14="http://schemas.microsoft.com/office/powerpoint/2010/main" val="1956328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A9FA5-CEDA-4A07-9F75-AC39652A11DC}"/>
              </a:ext>
            </a:extLst>
          </p:cNvPr>
          <p:cNvSpPr>
            <a:spLocks noGrp="1"/>
          </p:cNvSpPr>
          <p:nvPr>
            <p:ph type="title"/>
          </p:nvPr>
        </p:nvSpPr>
        <p:spPr/>
        <p:txBody>
          <a:bodyPr/>
          <a:lstStyle/>
          <a:p>
            <a:r>
              <a:rPr lang="zh-CN" altLang="en-US" dirty="0"/>
              <a:t>例题二</a:t>
            </a:r>
          </a:p>
        </p:txBody>
      </p:sp>
      <p:sp>
        <p:nvSpPr>
          <p:cNvPr id="3" name="内容占位符 2">
            <a:extLst>
              <a:ext uri="{FF2B5EF4-FFF2-40B4-BE49-F238E27FC236}">
                <a16:creationId xmlns:a16="http://schemas.microsoft.com/office/drawing/2014/main" id="{388500B6-3655-4C20-A8F5-D4AA7C2B89B9}"/>
              </a:ext>
            </a:extLst>
          </p:cNvPr>
          <p:cNvSpPr>
            <a:spLocks noGrp="1"/>
          </p:cNvSpPr>
          <p:nvPr>
            <p:ph idx="1"/>
          </p:nvPr>
        </p:nvSpPr>
        <p:spPr/>
        <p:txBody>
          <a:bodyPr/>
          <a:lstStyle/>
          <a:p>
            <a:r>
              <a:rPr lang="zh-CN" altLang="en-US" dirty="0"/>
              <a:t>给你一棵树，每个节点有点权，树上的每一个联通子图的价值为联通子图中所有节点点权的</a:t>
            </a:r>
            <a:r>
              <a:rPr lang="en-US" altLang="zh-CN" dirty="0"/>
              <a:t>or</a:t>
            </a:r>
            <a:r>
              <a:rPr lang="zh-CN" altLang="en-US" dirty="0"/>
              <a:t>和。求这棵树所有联通子图价值和。</a:t>
            </a:r>
            <a:endParaRPr lang="en-US" altLang="zh-CN" dirty="0"/>
          </a:p>
          <a:p>
            <a:endParaRPr lang="en-US" altLang="zh-CN" dirty="0"/>
          </a:p>
          <a:p>
            <a:r>
              <a:rPr lang="en-US" altLang="zh-CN" dirty="0"/>
              <a:t>n&lt;=1000,Vi&lt;=2^20</a:t>
            </a:r>
            <a:endParaRPr lang="zh-CN" altLang="en-US" dirty="0"/>
          </a:p>
        </p:txBody>
      </p:sp>
    </p:spTree>
    <p:extLst>
      <p:ext uri="{BB962C8B-B14F-4D97-AF65-F5344CB8AC3E}">
        <p14:creationId xmlns:p14="http://schemas.microsoft.com/office/powerpoint/2010/main" val="1679285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82AE8-617B-402F-9D3B-7561BFD43C2E}"/>
              </a:ext>
            </a:extLst>
          </p:cNvPr>
          <p:cNvSpPr>
            <a:spLocks noGrp="1"/>
          </p:cNvSpPr>
          <p:nvPr>
            <p:ph type="title"/>
          </p:nvPr>
        </p:nvSpPr>
        <p:spPr/>
        <p:txBody>
          <a:bodyPr/>
          <a:lstStyle/>
          <a:p>
            <a:r>
              <a:rPr lang="zh-CN" altLang="en-US" dirty="0"/>
              <a:t>光说不练假把式</a:t>
            </a:r>
          </a:p>
        </p:txBody>
      </p:sp>
      <p:sp>
        <p:nvSpPr>
          <p:cNvPr id="3" name="内容占位符 2">
            <a:extLst>
              <a:ext uri="{FF2B5EF4-FFF2-40B4-BE49-F238E27FC236}">
                <a16:creationId xmlns:a16="http://schemas.microsoft.com/office/drawing/2014/main" id="{2FA6B43D-6136-4156-9CA3-D73346D95755}"/>
              </a:ext>
            </a:extLst>
          </p:cNvPr>
          <p:cNvSpPr>
            <a:spLocks noGrp="1"/>
          </p:cNvSpPr>
          <p:nvPr>
            <p:ph idx="1"/>
          </p:nvPr>
        </p:nvSpPr>
        <p:spPr/>
        <p:txBody>
          <a:bodyPr/>
          <a:lstStyle/>
          <a:p>
            <a:r>
              <a:rPr lang="zh-CN" altLang="en-US" dirty="0"/>
              <a:t>斗地主（不强制要求</a:t>
            </a:r>
            <a:endParaRPr lang="en-US" altLang="zh-CN" dirty="0"/>
          </a:p>
          <a:p>
            <a:r>
              <a:rPr lang="en-US" altLang="zh-CN" dirty="0">
                <a:hlinkClick r:id="rId2"/>
              </a:rPr>
              <a:t>http://192.168.110.253/contestoi/problem_show.php?pid=1187</a:t>
            </a:r>
            <a:endParaRPr lang="en-US" altLang="zh-CN" dirty="0"/>
          </a:p>
          <a:p>
            <a:r>
              <a:rPr lang="en-US" altLang="zh-CN" dirty="0"/>
              <a:t>bzoj2824</a:t>
            </a:r>
          </a:p>
          <a:p>
            <a:r>
              <a:rPr lang="en-US" altLang="zh-CN" dirty="0"/>
              <a:t>bzoj4800</a:t>
            </a:r>
          </a:p>
          <a:p>
            <a:r>
              <a:rPr lang="en-US" altLang="zh-CN" dirty="0" err="1"/>
              <a:t>luogu</a:t>
            </a:r>
            <a:r>
              <a:rPr lang="en-US" altLang="zh-CN"/>
              <a:t> p2114</a:t>
            </a:r>
            <a:endParaRPr lang="en-US" altLang="zh-CN" dirty="0"/>
          </a:p>
          <a:p>
            <a:endParaRPr lang="zh-CN" altLang="en-US" dirty="0"/>
          </a:p>
        </p:txBody>
      </p:sp>
    </p:spTree>
    <p:extLst>
      <p:ext uri="{BB962C8B-B14F-4D97-AF65-F5344CB8AC3E}">
        <p14:creationId xmlns:p14="http://schemas.microsoft.com/office/powerpoint/2010/main" val="3106733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13620-0F32-4AFF-808E-13C0574D3129}"/>
              </a:ext>
            </a:extLst>
          </p:cNvPr>
          <p:cNvSpPr>
            <a:spLocks noGrp="1"/>
          </p:cNvSpPr>
          <p:nvPr>
            <p:ph type="title"/>
          </p:nvPr>
        </p:nvSpPr>
        <p:spPr/>
        <p:txBody>
          <a:bodyPr/>
          <a:lstStyle/>
          <a:p>
            <a:r>
              <a:rPr lang="zh-CN" altLang="en-US" dirty="0"/>
              <a:t>剪枝搜索</a:t>
            </a:r>
          </a:p>
        </p:txBody>
      </p:sp>
      <p:sp>
        <p:nvSpPr>
          <p:cNvPr id="3" name="内容占位符 2">
            <a:extLst>
              <a:ext uri="{FF2B5EF4-FFF2-40B4-BE49-F238E27FC236}">
                <a16:creationId xmlns:a16="http://schemas.microsoft.com/office/drawing/2014/main" id="{9656442C-D8C5-4E34-B643-0E6AD6995DA1}"/>
              </a:ext>
            </a:extLst>
          </p:cNvPr>
          <p:cNvSpPr>
            <a:spLocks noGrp="1"/>
          </p:cNvSpPr>
          <p:nvPr>
            <p:ph idx="1"/>
          </p:nvPr>
        </p:nvSpPr>
        <p:spPr/>
        <p:txBody>
          <a:bodyPr/>
          <a:lstStyle/>
          <a:p>
            <a:r>
              <a:rPr lang="zh-CN" altLang="en-US" dirty="0"/>
              <a:t>有部分搜索的搜索空间太过于庞大，强行搜索要消耗太多的时间而我们难以承受。</a:t>
            </a:r>
            <a:endParaRPr lang="en-US" altLang="zh-CN" dirty="0"/>
          </a:p>
          <a:p>
            <a:r>
              <a:rPr lang="zh-CN" altLang="en-US" dirty="0"/>
              <a:t>但是如果对于某个状态如果不合法，扩展出的状态也不合法，或者一个状态一定无法成为最优解的话，我们可以在搜索到这个状态时停止扩展从而达到减小搜索空间的目的。</a:t>
            </a:r>
            <a:endParaRPr lang="en-US" altLang="zh-CN" dirty="0"/>
          </a:p>
          <a:p>
            <a:endParaRPr lang="en-US" altLang="zh-CN" dirty="0"/>
          </a:p>
          <a:p>
            <a:r>
              <a:rPr lang="zh-CN" altLang="en-US" dirty="0"/>
              <a:t>在此之上还有一些技巧比如变换搜索顺序减少上层节点，配合估计函数，记忆化等等</a:t>
            </a:r>
          </a:p>
        </p:txBody>
      </p:sp>
    </p:spTree>
    <p:extLst>
      <p:ext uri="{BB962C8B-B14F-4D97-AF65-F5344CB8AC3E}">
        <p14:creationId xmlns:p14="http://schemas.microsoft.com/office/powerpoint/2010/main" val="89426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662ACC-E231-4DDA-8031-0BD52D9E39CB}"/>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id="{98D369F1-0319-4EBB-A086-8E34C595602A}"/>
              </a:ext>
            </a:extLst>
          </p:cNvPr>
          <p:cNvSpPr>
            <a:spLocks noGrp="1"/>
          </p:cNvSpPr>
          <p:nvPr>
            <p:ph idx="1"/>
          </p:nvPr>
        </p:nvSpPr>
        <p:spPr/>
        <p:txBody>
          <a:bodyPr/>
          <a:lstStyle/>
          <a:p>
            <a:r>
              <a:rPr lang="zh-CN" altLang="en-US" dirty="0"/>
              <a:t>给出很多副手牌，可以使用火箭、炸弹、单张牌、对子牌、三张 牌、三带一、三带二、单顺子、双顺子、三顺子、四带二等方法出 牌。 求把每副牌出完的最少次数。 手牌组数≤ </a:t>
            </a:r>
            <a:r>
              <a:rPr lang="en-US" altLang="zh-CN" dirty="0"/>
              <a:t>10,</a:t>
            </a:r>
            <a:r>
              <a:rPr lang="zh-CN" altLang="en-US" dirty="0"/>
              <a:t>牌数≤ </a:t>
            </a:r>
            <a:r>
              <a:rPr lang="en-US" altLang="zh-CN" dirty="0"/>
              <a:t>23</a:t>
            </a:r>
            <a:endParaRPr lang="zh-CN" altLang="en-US" dirty="0"/>
          </a:p>
        </p:txBody>
      </p:sp>
    </p:spTree>
    <p:extLst>
      <p:ext uri="{BB962C8B-B14F-4D97-AF65-F5344CB8AC3E}">
        <p14:creationId xmlns:p14="http://schemas.microsoft.com/office/powerpoint/2010/main" val="149715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ABEC31-F2C7-4D03-BABC-9D4D96A63306}"/>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id="{84335EDF-13F7-4D30-BF1F-E89FEB25BD6A}"/>
              </a:ext>
            </a:extLst>
          </p:cNvPr>
          <p:cNvSpPr>
            <a:spLocks noGrp="1"/>
          </p:cNvSpPr>
          <p:nvPr>
            <p:ph idx="1"/>
          </p:nvPr>
        </p:nvSpPr>
        <p:spPr/>
        <p:txBody>
          <a:bodyPr/>
          <a:lstStyle/>
          <a:p>
            <a:r>
              <a:rPr lang="zh-CN" altLang="en-US" dirty="0"/>
              <a:t>这里将斗地主提出了说一下减枝技巧实际的应用。</a:t>
            </a:r>
            <a:endParaRPr lang="en-US" altLang="zh-CN" dirty="0"/>
          </a:p>
          <a:p>
            <a:endParaRPr lang="en-US" altLang="zh-CN" dirty="0"/>
          </a:p>
          <a:p>
            <a:r>
              <a:rPr lang="zh-CN" altLang="en-US" dirty="0"/>
              <a:t>如果当前的出牌数已经超过最优解的话减枝。</a:t>
            </a:r>
            <a:endParaRPr lang="en-US" altLang="zh-CN" dirty="0"/>
          </a:p>
          <a:p>
            <a:r>
              <a:rPr lang="zh-CN" altLang="en-US" dirty="0"/>
              <a:t>每次最多出掉三种牌，所以可以记录当前的手牌种类减枝，虽然效果不是很明显</a:t>
            </a:r>
            <a:endParaRPr lang="en-US" altLang="zh-CN" dirty="0"/>
          </a:p>
          <a:p>
            <a:r>
              <a:rPr lang="zh-CN" altLang="en-US" dirty="0"/>
              <a:t>先出消耗牌数多的出法。</a:t>
            </a:r>
            <a:endParaRPr lang="en-US" altLang="zh-CN" dirty="0"/>
          </a:p>
          <a:p>
            <a:r>
              <a:rPr lang="zh-CN" altLang="en-US" dirty="0"/>
              <a:t>记忆化</a:t>
            </a:r>
            <a:endParaRPr lang="en-US" altLang="zh-CN" dirty="0"/>
          </a:p>
          <a:p>
            <a:endParaRPr lang="zh-CN" altLang="en-US" dirty="0"/>
          </a:p>
        </p:txBody>
      </p:sp>
    </p:spTree>
    <p:extLst>
      <p:ext uri="{BB962C8B-B14F-4D97-AF65-F5344CB8AC3E}">
        <p14:creationId xmlns:p14="http://schemas.microsoft.com/office/powerpoint/2010/main" val="187307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82319-10D4-45B9-BD05-49336AF138D5}"/>
              </a:ext>
            </a:extLst>
          </p:cNvPr>
          <p:cNvSpPr>
            <a:spLocks noGrp="1"/>
          </p:cNvSpPr>
          <p:nvPr>
            <p:ph type="title"/>
          </p:nvPr>
        </p:nvSpPr>
        <p:spPr/>
        <p:txBody>
          <a:bodyPr/>
          <a:lstStyle/>
          <a:p>
            <a:r>
              <a:rPr lang="zh-CN" altLang="en-US" dirty="0"/>
              <a:t>例题二</a:t>
            </a:r>
          </a:p>
        </p:txBody>
      </p:sp>
      <p:sp>
        <p:nvSpPr>
          <p:cNvPr id="3" name="内容占位符 2">
            <a:extLst>
              <a:ext uri="{FF2B5EF4-FFF2-40B4-BE49-F238E27FC236}">
                <a16:creationId xmlns:a16="http://schemas.microsoft.com/office/drawing/2014/main" id="{354595E2-6D67-42CA-A575-61D90D4D6411}"/>
              </a:ext>
            </a:extLst>
          </p:cNvPr>
          <p:cNvSpPr>
            <a:spLocks noGrp="1"/>
          </p:cNvSpPr>
          <p:nvPr>
            <p:ph idx="1"/>
          </p:nvPr>
        </p:nvSpPr>
        <p:spPr/>
        <p:txBody>
          <a:bodyPr/>
          <a:lstStyle/>
          <a:p>
            <a:r>
              <a:rPr lang="zh-CN" altLang="en-US" dirty="0"/>
              <a:t>给出一个长方体的体积</a:t>
            </a:r>
            <a:r>
              <a:rPr lang="en-US" altLang="zh-CN" dirty="0"/>
              <a:t>V,</a:t>
            </a:r>
            <a:r>
              <a:rPr lang="zh-CN" altLang="en-US" dirty="0"/>
              <a:t>它的三种棱长都是正整数。求它可能的最 小表面积。 </a:t>
            </a:r>
            <a:r>
              <a:rPr lang="en-US" altLang="zh-CN" dirty="0"/>
              <a:t>V = </a:t>
            </a:r>
            <a:r>
              <a:rPr lang="en-US" altLang="zh-CN" dirty="0" err="1"/>
              <a:t>abc</a:t>
            </a:r>
            <a:r>
              <a:rPr lang="en-US" altLang="zh-CN" dirty="0"/>
              <a:t>, S = 2(ab + </a:t>
            </a:r>
            <a:r>
              <a:rPr lang="en-US" altLang="zh-CN" dirty="0" err="1"/>
              <a:t>bc</a:t>
            </a:r>
            <a:r>
              <a:rPr lang="en-US" altLang="zh-CN" dirty="0"/>
              <a:t> + ac). 500</a:t>
            </a:r>
            <a:r>
              <a:rPr lang="zh-CN" altLang="en-US" dirty="0"/>
              <a:t>组数据</a:t>
            </a:r>
            <a:r>
              <a:rPr lang="en-US" altLang="zh-CN" dirty="0"/>
              <a:t>,V ≤ 1e18.V</a:t>
            </a:r>
            <a:r>
              <a:rPr lang="zh-CN" altLang="en-US" dirty="0"/>
              <a:t>是以唯一分解的形式给出的。 </a:t>
            </a:r>
          </a:p>
        </p:txBody>
      </p:sp>
    </p:spTree>
    <p:extLst>
      <p:ext uri="{BB962C8B-B14F-4D97-AF65-F5344CB8AC3E}">
        <p14:creationId xmlns:p14="http://schemas.microsoft.com/office/powerpoint/2010/main" val="241146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70C68-E52F-4359-B5F7-814F8D9C202A}"/>
              </a:ext>
            </a:extLst>
          </p:cNvPr>
          <p:cNvSpPr>
            <a:spLocks noGrp="1"/>
          </p:cNvSpPr>
          <p:nvPr>
            <p:ph type="title"/>
          </p:nvPr>
        </p:nvSpPr>
        <p:spPr/>
        <p:txBody>
          <a:bodyPr/>
          <a:lstStyle/>
          <a:p>
            <a:r>
              <a:rPr lang="zh-CN" altLang="en-US" dirty="0"/>
              <a:t>例题二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B944ABF-33AF-45A2-8CB7-E617794B88E2}"/>
                  </a:ext>
                </a:extLst>
              </p:cNvPr>
              <p:cNvSpPr>
                <a:spLocks noGrp="1"/>
              </p:cNvSpPr>
              <p:nvPr>
                <p:ph idx="1"/>
              </p:nvPr>
            </p:nvSpPr>
            <p:spPr/>
            <p:txBody>
              <a:bodyPr/>
              <a:lstStyle/>
              <a:p>
                <a:r>
                  <a:rPr lang="zh-CN" altLang="en-US" dirty="0"/>
                  <a:t>首先我们可以强制使</a:t>
                </a:r>
                <a:r>
                  <a:rPr lang="en-US" altLang="zh-CN" dirty="0"/>
                  <a:t>a&lt;b&lt;c </a:t>
                </a:r>
                <a:r>
                  <a:rPr lang="zh-CN" altLang="en-US" dirty="0"/>
                  <a:t>，那么</a:t>
                </a:r>
                <a:r>
                  <a:rPr lang="en-US" altLang="zh-CN" dirty="0"/>
                  <a:t>a&lt;</a:t>
                </a:r>
                <a14:m>
                  <m:oMath xmlns:m="http://schemas.openxmlformats.org/officeDocument/2006/math">
                    <m:rad>
                      <m:radPr>
                        <m:ctrlPr>
                          <a:rPr lang="en-US" altLang="zh-CN" i="1" smtClean="0">
                            <a:latin typeface="Cambria Math" panose="02040503050406030204" pitchFamily="18" charset="0"/>
                          </a:rPr>
                        </m:ctrlPr>
                      </m:radPr>
                      <m:deg>
                        <m:r>
                          <m:rPr>
                            <m:brk m:alnAt="7"/>
                          </m:rPr>
                          <a:rPr lang="en-US" altLang="zh-CN" b="0" i="1" smtClean="0">
                            <a:latin typeface="Cambria Math" panose="02040503050406030204" pitchFamily="18" charset="0"/>
                          </a:rPr>
                          <m:t>3</m:t>
                        </m:r>
                      </m:deg>
                      <m:e>
                        <m:r>
                          <a:rPr lang="en-US" altLang="zh-CN" b="0" i="1" smtClean="0">
                            <a:latin typeface="Cambria Math" panose="02040503050406030204" pitchFamily="18" charset="0"/>
                          </a:rPr>
                          <m:t>𝑣</m:t>
                        </m:r>
                      </m:e>
                    </m:rad>
                  </m:oMath>
                </a14:m>
                <a:r>
                  <a:rPr lang="zh-CN" altLang="en-US" dirty="0"/>
                  <a:t>可以剪枝。</a:t>
                </a:r>
                <a:endParaRPr lang="en-US" altLang="zh-CN" dirty="0"/>
              </a:p>
              <a:p>
                <a:r>
                  <a:rPr lang="zh-CN" altLang="en-US" dirty="0"/>
                  <a:t>当我们知道</a:t>
                </a:r>
                <a:r>
                  <a:rPr lang="en-US" altLang="zh-CN" dirty="0"/>
                  <a:t>a</a:t>
                </a:r>
                <a:r>
                  <a:rPr lang="zh-CN" altLang="en-US" dirty="0"/>
                  <a:t>后，继续搜索</a:t>
                </a:r>
                <a:r>
                  <a:rPr lang="en-US" altLang="zh-CN" dirty="0"/>
                  <a:t>b</a:t>
                </a:r>
                <a:r>
                  <a:rPr lang="zh-CN" altLang="en-US" dirty="0"/>
                  <a:t>，因为均值不等式</a:t>
                </a:r>
                <a:r>
                  <a:rPr lang="en-US" altLang="zh-CN" dirty="0" err="1"/>
                  <a:t>b+c</a:t>
                </a:r>
                <a:r>
                  <a:rPr lang="en-US" altLang="zh-CN" dirty="0"/>
                  <a:t>&gt;=2</a:t>
                </a:r>
                <a14:m>
                  <m:oMath xmlns:m="http://schemas.openxmlformats.org/officeDocument/2006/math">
                    <m:rad>
                      <m:radPr>
                        <m:degHide m:val="on"/>
                        <m:ctrlPr>
                          <a:rPr lang="en-US" altLang="zh-CN" i="1" smtClean="0">
                            <a:latin typeface="Cambria Math" panose="02040503050406030204" pitchFamily="18" charset="0"/>
                          </a:rPr>
                        </m:ctrlPr>
                      </m:radPr>
                      <m:deg/>
                      <m:e>
                        <m:r>
                          <a:rPr lang="en-US" altLang="zh-CN" b="0" i="1" smtClean="0">
                            <a:latin typeface="Cambria Math" panose="02040503050406030204" pitchFamily="18" charset="0"/>
                          </a:rPr>
                          <m:t>𝑏𝑐</m:t>
                        </m:r>
                      </m:e>
                    </m:rad>
                  </m:oMath>
                </a14:m>
                <a:r>
                  <a:rPr lang="en-US" altLang="zh-CN" dirty="0"/>
                  <a:t>=2</a:t>
                </a:r>
                <a14:m>
                  <m:oMath xmlns:m="http://schemas.openxmlformats.org/officeDocument/2006/math">
                    <m:rad>
                      <m:radPr>
                        <m:degHide m:val="on"/>
                        <m:ctrlPr>
                          <a:rPr lang="en-US" altLang="zh-CN" i="1" dirty="0" smtClean="0">
                            <a:latin typeface="Cambria Math" panose="02040503050406030204" pitchFamily="18" charset="0"/>
                          </a:rPr>
                        </m:ctrlPr>
                      </m:radPr>
                      <m:deg/>
                      <m:e>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𝑣</m:t>
                            </m:r>
                          </m:num>
                          <m:den>
                            <m:r>
                              <a:rPr lang="en-US" altLang="zh-CN" b="0" i="1" dirty="0" smtClean="0">
                                <a:latin typeface="Cambria Math" panose="02040503050406030204" pitchFamily="18" charset="0"/>
                              </a:rPr>
                              <m:t>𝑎</m:t>
                            </m:r>
                          </m:den>
                        </m:f>
                      </m:e>
                    </m:rad>
                    <m:r>
                      <a:rPr lang="zh-CN" altLang="en-US" i="1" dirty="0">
                        <a:latin typeface="Cambria Math" panose="02040503050406030204" pitchFamily="18" charset="0"/>
                      </a:rPr>
                      <m:t>，</m:t>
                    </m:r>
                  </m:oMath>
                </a14:m>
                <a:r>
                  <a:rPr lang="zh-CN" altLang="en-US" dirty="0"/>
                  <a:t>所以</a:t>
                </a:r>
                <a:r>
                  <a:rPr lang="en-US" altLang="zh-CN" dirty="0"/>
                  <a:t>a&lt;b&lt;</a:t>
                </a:r>
                <a14:m>
                  <m:oMath xmlns:m="http://schemas.openxmlformats.org/officeDocument/2006/math">
                    <m:rad>
                      <m:radPr>
                        <m:degHide m:val="on"/>
                        <m:ctrlPr>
                          <a:rPr lang="en-US" altLang="zh-CN" i="1" smtClean="0">
                            <a:latin typeface="Cambria Math" panose="02040503050406030204" pitchFamily="18" charset="0"/>
                          </a:rPr>
                        </m:ctrlPr>
                      </m:radPr>
                      <m:deg/>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𝑣</m:t>
                            </m:r>
                          </m:num>
                          <m:den>
                            <m:r>
                              <a:rPr lang="en-US" altLang="zh-CN" b="0" i="1" smtClean="0">
                                <a:latin typeface="Cambria Math" panose="02040503050406030204" pitchFamily="18" charset="0"/>
                              </a:rPr>
                              <m:t>𝑎</m:t>
                            </m:r>
                          </m:den>
                        </m:f>
                      </m:e>
                    </m:rad>
                  </m:oMath>
                </a14:m>
                <a:r>
                  <a:rPr lang="zh-CN" altLang="en-US" dirty="0"/>
                  <a:t>再次剪枝。</a:t>
                </a:r>
              </a:p>
            </p:txBody>
          </p:sp>
        </mc:Choice>
        <mc:Fallback xmlns="">
          <p:sp>
            <p:nvSpPr>
              <p:cNvPr id="3" name="内容占位符 2">
                <a:extLst>
                  <a:ext uri="{FF2B5EF4-FFF2-40B4-BE49-F238E27FC236}">
                    <a16:creationId xmlns:a16="http://schemas.microsoft.com/office/drawing/2014/main" id="{FB944ABF-33AF-45A2-8CB7-E617794B88E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027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1BAF2-F19A-4797-94BC-501B5F5646C6}"/>
              </a:ext>
            </a:extLst>
          </p:cNvPr>
          <p:cNvSpPr>
            <a:spLocks noGrp="1"/>
          </p:cNvSpPr>
          <p:nvPr>
            <p:ph type="title"/>
          </p:nvPr>
        </p:nvSpPr>
        <p:spPr/>
        <p:txBody>
          <a:bodyPr/>
          <a:lstStyle/>
          <a:p>
            <a:r>
              <a:rPr lang="zh-CN" altLang="en-US" dirty="0"/>
              <a:t>折半搜索</a:t>
            </a:r>
            <a:r>
              <a:rPr lang="en-US" altLang="zh-CN" dirty="0"/>
              <a:t>(meet in middle)</a:t>
            </a:r>
            <a:endParaRPr lang="zh-CN" altLang="en-US" dirty="0"/>
          </a:p>
        </p:txBody>
      </p:sp>
      <p:sp>
        <p:nvSpPr>
          <p:cNvPr id="3" name="内容占位符 2">
            <a:extLst>
              <a:ext uri="{FF2B5EF4-FFF2-40B4-BE49-F238E27FC236}">
                <a16:creationId xmlns:a16="http://schemas.microsoft.com/office/drawing/2014/main" id="{2E7E2969-920E-43D2-851C-841158735F0C}"/>
              </a:ext>
            </a:extLst>
          </p:cNvPr>
          <p:cNvSpPr>
            <a:spLocks noGrp="1"/>
          </p:cNvSpPr>
          <p:nvPr>
            <p:ph idx="1"/>
          </p:nvPr>
        </p:nvSpPr>
        <p:spPr/>
        <p:txBody>
          <a:bodyPr/>
          <a:lstStyle/>
          <a:p>
            <a:r>
              <a:rPr lang="zh-CN" altLang="en-US" dirty="0"/>
              <a:t>又称中途相遇法</a:t>
            </a:r>
            <a:endParaRPr lang="en-US" altLang="zh-CN" dirty="0"/>
          </a:p>
          <a:p>
            <a:r>
              <a:rPr lang="zh-CN" altLang="en-US" dirty="0"/>
              <a:t>是一种思想而不是一个技巧。</a:t>
            </a:r>
            <a:endParaRPr lang="en-US" altLang="zh-CN" dirty="0"/>
          </a:p>
          <a:p>
            <a:endParaRPr lang="en-US" altLang="zh-CN" dirty="0"/>
          </a:p>
          <a:p>
            <a:r>
              <a:rPr lang="zh-CN" altLang="en-US" dirty="0"/>
              <a:t>最简单的想法，从两头同时开始搜索是不是就相当于将原本的搜索树高度减半，搜索空间自然就小得多了。</a:t>
            </a:r>
            <a:endParaRPr lang="en-US" altLang="zh-CN" dirty="0"/>
          </a:p>
          <a:p>
            <a:r>
              <a:rPr lang="zh-CN" altLang="en-US" dirty="0"/>
              <a:t>另一种变式是对于某些搜索的东西前后独立并且支持快速合并的话可以拆成大小相等的两半分边暴搜再合并</a:t>
            </a:r>
          </a:p>
        </p:txBody>
      </p:sp>
    </p:spTree>
    <p:extLst>
      <p:ext uri="{BB962C8B-B14F-4D97-AF65-F5344CB8AC3E}">
        <p14:creationId xmlns:p14="http://schemas.microsoft.com/office/powerpoint/2010/main" val="1508091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E1E6A-146F-423D-A5DA-71B2EDA4F78D}"/>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id="{05965BC9-C54D-48B5-8F70-A006A915B81B}"/>
              </a:ext>
            </a:extLst>
          </p:cNvPr>
          <p:cNvSpPr>
            <a:spLocks noGrp="1"/>
          </p:cNvSpPr>
          <p:nvPr>
            <p:ph idx="1"/>
          </p:nvPr>
        </p:nvSpPr>
        <p:spPr/>
        <p:txBody>
          <a:bodyPr/>
          <a:lstStyle/>
          <a:p>
            <a:r>
              <a:rPr lang="zh-CN" altLang="en-US" dirty="0"/>
              <a:t>给出</a:t>
            </a:r>
            <a:r>
              <a:rPr lang="en-US" altLang="zh-CN" dirty="0"/>
              <a:t>n</a:t>
            </a:r>
            <a:r>
              <a:rPr lang="zh-CN" altLang="en-US" dirty="0"/>
              <a:t>个物品，有</a:t>
            </a:r>
            <a:r>
              <a:rPr lang="en-US" altLang="zh-CN" dirty="0"/>
              <a:t>m</a:t>
            </a:r>
            <a:r>
              <a:rPr lang="zh-CN" altLang="en-US" dirty="0"/>
              <a:t>对物品不能同时选，问选出</a:t>
            </a:r>
            <a:r>
              <a:rPr lang="en-US" altLang="zh-CN" dirty="0"/>
              <a:t>c</a:t>
            </a:r>
            <a:r>
              <a:rPr lang="zh-CN" altLang="en-US" dirty="0"/>
              <a:t>个物品重量和为</a:t>
            </a:r>
            <a:r>
              <a:rPr lang="en-US" altLang="zh-CN" dirty="0"/>
              <a:t>v</a:t>
            </a:r>
            <a:r>
              <a:rPr lang="zh-CN" altLang="en-US" dirty="0"/>
              <a:t>能否达到。 </a:t>
            </a:r>
            <a:r>
              <a:rPr lang="en-US" altLang="zh-CN" dirty="0"/>
              <a:t>20</a:t>
            </a:r>
            <a:r>
              <a:rPr lang="zh-CN" altLang="en-US" dirty="0"/>
              <a:t>组数据</a:t>
            </a:r>
            <a:r>
              <a:rPr lang="en-US" altLang="zh-CN" dirty="0"/>
              <a:t>,1 ≤ c ≤ n ≤ 32, 0 ≤ m ≤ 6, 1 ≤ Ai, v ≤ 1e9</a:t>
            </a:r>
          </a:p>
          <a:p>
            <a:endParaRPr lang="zh-CN" altLang="en-US" dirty="0"/>
          </a:p>
        </p:txBody>
      </p:sp>
    </p:spTree>
    <p:extLst>
      <p:ext uri="{BB962C8B-B14F-4D97-AF65-F5344CB8AC3E}">
        <p14:creationId xmlns:p14="http://schemas.microsoft.com/office/powerpoint/2010/main" val="3242587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1342</Words>
  <Application>Microsoft Office PowerPoint</Application>
  <PresentationFormat>宽屏</PresentationFormat>
  <Paragraphs>92</Paragraphs>
  <Slides>24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等线</vt:lpstr>
      <vt:lpstr>等线 Light</vt:lpstr>
      <vt:lpstr>Arial</vt:lpstr>
      <vt:lpstr>Cambria Math</vt:lpstr>
      <vt:lpstr>Office 主题​​</vt:lpstr>
      <vt:lpstr>搜索及位运算</vt:lpstr>
      <vt:lpstr>搜索</vt:lpstr>
      <vt:lpstr>剪枝搜索</vt:lpstr>
      <vt:lpstr>例题一</vt:lpstr>
      <vt:lpstr>例题一</vt:lpstr>
      <vt:lpstr>例题二</vt:lpstr>
      <vt:lpstr>例题二</vt:lpstr>
      <vt:lpstr>折半搜索(meet in middle)</vt:lpstr>
      <vt:lpstr>例题一</vt:lpstr>
      <vt:lpstr>例题二</vt:lpstr>
      <vt:lpstr>折半搜索</vt:lpstr>
      <vt:lpstr>迭代加深搜索</vt:lpstr>
      <vt:lpstr>迭代加深搜索</vt:lpstr>
      <vt:lpstr>例题一</vt:lpstr>
      <vt:lpstr>例题一</vt:lpstr>
      <vt:lpstr>启发式搜索</vt:lpstr>
      <vt:lpstr>A*和IDA*</vt:lpstr>
      <vt:lpstr>例题一</vt:lpstr>
      <vt:lpstr>例题一</vt:lpstr>
      <vt:lpstr>例题二</vt:lpstr>
      <vt:lpstr>位运算</vt:lpstr>
      <vt:lpstr>例题一</vt:lpstr>
      <vt:lpstr>例题二</vt:lpstr>
      <vt:lpstr>光说不练假把式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搜索及位运算</dc:title>
  <dc:creator>梁 宇航</dc:creator>
  <cp:lastModifiedBy>梁 宇航</cp:lastModifiedBy>
  <cp:revision>19</cp:revision>
  <dcterms:created xsi:type="dcterms:W3CDTF">2018-07-21T06:26:52Z</dcterms:created>
  <dcterms:modified xsi:type="dcterms:W3CDTF">2018-07-24T08:17:47Z</dcterms:modified>
</cp:coreProperties>
</file>