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9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65" r:id="rId3"/>
    <p:sldId id="266" r:id="rId4"/>
    <p:sldId id="264" r:id="rId5"/>
    <p:sldId id="1127" r:id="rId6"/>
    <p:sldId id="11089796" r:id="rId7"/>
    <p:sldId id="11089797" r:id="rId8"/>
    <p:sldId id="11089798" r:id="rId9"/>
    <p:sldId id="11089799" r:id="rId10"/>
    <p:sldId id="11089800" r:id="rId11"/>
    <p:sldId id="1128" r:id="rId12"/>
    <p:sldId id="11089803" r:id="rId13"/>
    <p:sldId id="11089801" r:id="rId14"/>
    <p:sldId id="11089802" r:id="rId15"/>
    <p:sldId id="11089804" r:id="rId16"/>
    <p:sldId id="11089805" r:id="rId17"/>
    <p:sldId id="262" r:id="rId18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0.xml"/><Relationship Id="rId24" Type="http://schemas.openxmlformats.org/officeDocument/2006/relationships/customXml" Target="../customXml/item1.xml"/><Relationship Id="rId23" Type="http://schemas.openxmlformats.org/officeDocument/2006/relationships/customXmlProps" Target="../customXml/itemProps9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41000">
              <a:schemeClr val="accent1"/>
            </a:gs>
            <a:gs pos="100000">
              <a:schemeClr val="accent1">
                <a:alpha val="9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0400" y="1990725"/>
            <a:ext cx="7965440" cy="1757362"/>
          </a:xfrm>
        </p:spPr>
        <p:txBody>
          <a:bodyPr vert="horz" lIns="91440" tIns="45720" rIns="91440" bIns="45720" rtlCol="0" anchor="b">
            <a:noAutofit/>
          </a:bodyPr>
          <a:lstStyle>
            <a:lvl1pPr algn="l">
              <a:defRPr lang="zh-CN" altLang="en-US" sz="6000" b="1" dirty="0">
                <a:solidFill>
                  <a:srgbClr val="FFFFFF"/>
                </a:solidFill>
              </a:defRPr>
            </a:lvl1pPr>
          </a:lstStyle>
          <a:p>
            <a:pPr lvl="0" defTabSz="914400"/>
            <a:r>
              <a:rPr lang="zh-CN" altLang="en-US" dirty="0"/>
              <a:t>商务几何扁平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endParaRPr lang="zh-CN" altLang="en-US" dirty="0"/>
          </a:p>
        </p:txBody>
      </p:sp>
      <p:sp>
        <p:nvSpPr>
          <p:cNvPr id="8" name="Speaker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3921191"/>
            <a:ext cx="5568950" cy="2962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en-US" altLang="zh-CN" sz="2000" b="0" smtClean="0">
                <a:solidFill>
                  <a:srgbClr val="FFFFFF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zh-CN" altLang="en-US" dirty="0"/>
              <a:t>汇报人：</a:t>
            </a:r>
            <a:r>
              <a:rPr lang="en-US" altLang="zh-CN" dirty="0"/>
              <a:t>XXX</a:t>
            </a:r>
            <a:endParaRPr lang="en-US" altLang="zh-CN" dirty="0"/>
          </a:p>
        </p:txBody>
      </p:sp>
      <p:sp>
        <p:nvSpPr>
          <p:cNvPr id="9" name="Date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4326535"/>
            <a:ext cx="5568950" cy="3354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en-US" altLang="zh-CN" sz="2000" b="0" smtClean="0">
                <a:solidFill>
                  <a:srgbClr val="FFFFFF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zh-CN" altLang="en-US" dirty="0"/>
              <a:t>日期：</a:t>
            </a:r>
            <a:r>
              <a:rPr lang="en-US" altLang="zh-CN" dirty="0"/>
              <a:t>20XX</a:t>
            </a:r>
            <a:r>
              <a:rPr lang="zh-CN" altLang="en-US" dirty="0"/>
              <a:t>年</a:t>
            </a:r>
            <a:r>
              <a:rPr lang="en-US" altLang="zh-CN" dirty="0"/>
              <a:t>XX</a:t>
            </a:r>
            <a:r>
              <a:rPr lang="zh-CN" altLang="en-US" dirty="0"/>
              <a:t>月</a:t>
            </a:r>
            <a:r>
              <a:rPr lang="en-US" altLang="zh-CN" dirty="0"/>
              <a:t>XX</a:t>
            </a:r>
            <a:r>
              <a:rPr lang="zh-CN" altLang="en-US" dirty="0"/>
              <a:t>日</a:t>
            </a:r>
            <a:endParaRPr lang="en-US" altLang="en-US" dirty="0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643120" y="42334"/>
            <a:ext cx="7182311" cy="6773332"/>
            <a:chOff x="4648426" y="84668"/>
            <a:chExt cx="7182311" cy="6773332"/>
          </a:xfrm>
        </p:grpSpPr>
        <p:sp>
          <p:nvSpPr>
            <p:cNvPr id="34" name="椭圆 33"/>
            <p:cNvSpPr/>
            <p:nvPr userDrawn="1"/>
          </p:nvSpPr>
          <p:spPr>
            <a:xfrm>
              <a:off x="4792887" y="84668"/>
              <a:ext cx="7037850" cy="6773332"/>
            </a:xfrm>
            <a:prstGeom prst="ellipse">
              <a:avLst/>
            </a:prstGeom>
            <a:gradFill flip="none" rotWithShape="1">
              <a:gsLst>
                <a:gs pos="25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chemeClr val="accent1"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椭圆 34"/>
            <p:cNvSpPr/>
            <p:nvPr userDrawn="1"/>
          </p:nvSpPr>
          <p:spPr>
            <a:xfrm>
              <a:off x="7949862" y="3285063"/>
              <a:ext cx="2838859" cy="2950637"/>
            </a:xfrm>
            <a:prstGeom prst="ellipse">
              <a:avLst/>
            </a:prstGeom>
            <a:gradFill flip="none" rotWithShape="1">
              <a:gsLst>
                <a:gs pos="11000">
                  <a:srgbClr val="B1B6D1">
                    <a:alpha val="0"/>
                  </a:srgbClr>
                </a:gs>
                <a:gs pos="44000">
                  <a:srgbClr val="8B93C4">
                    <a:alpha val="42000"/>
                  </a:srgbClr>
                </a:gs>
                <a:gs pos="74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椭圆 35"/>
            <p:cNvSpPr/>
            <p:nvPr userDrawn="1"/>
          </p:nvSpPr>
          <p:spPr>
            <a:xfrm>
              <a:off x="4648426" y="897517"/>
              <a:ext cx="1312288" cy="1363958"/>
            </a:xfrm>
            <a:prstGeom prst="ellipse">
              <a:avLst/>
            </a:prstGeom>
            <a:gradFill flip="none" rotWithShape="1">
              <a:gsLst>
                <a:gs pos="20000">
                  <a:schemeClr val="accent2">
                    <a:alpha val="36000"/>
                  </a:schemeClr>
                </a:gs>
                <a:gs pos="100000">
                  <a:schemeClr val="accent1">
                    <a:alpha val="5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2" name="任意多边形: 形状 41"/>
          <p:cNvSpPr/>
          <p:nvPr userDrawn="1"/>
        </p:nvSpPr>
        <p:spPr>
          <a:xfrm>
            <a:off x="0" y="0"/>
            <a:ext cx="2712356" cy="2713385"/>
          </a:xfrm>
          <a:custGeom>
            <a:avLst/>
            <a:gdLst>
              <a:gd name="connsiteX0" fmla="*/ 0 w 2712356"/>
              <a:gd name="connsiteY0" fmla="*/ 0 h 2713385"/>
              <a:gd name="connsiteX1" fmla="*/ 2635987 w 2712356"/>
              <a:gd name="connsiteY1" fmla="*/ 0 h 2713385"/>
              <a:gd name="connsiteX2" fmla="*/ 2670483 w 2712356"/>
              <a:gd name="connsiteY2" fmla="*/ 139441 h 2713385"/>
              <a:gd name="connsiteX3" fmla="*/ 2712356 w 2712356"/>
              <a:gd name="connsiteY3" fmla="*/ 571172 h 2713385"/>
              <a:gd name="connsiteX4" fmla="*/ 651295 w 2712356"/>
              <a:gd name="connsiteY4" fmla="*/ 2713385 h 2713385"/>
              <a:gd name="connsiteX5" fmla="*/ 38398 w 2712356"/>
              <a:gd name="connsiteY5" fmla="*/ 2617075 h 2713385"/>
              <a:gd name="connsiteX6" fmla="*/ 0 w 2712356"/>
              <a:gd name="connsiteY6" fmla="*/ 2602468 h 2713385"/>
              <a:gd name="connsiteX7" fmla="*/ 0 w 2712356"/>
              <a:gd name="connsiteY7" fmla="*/ 0 h 27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2356" h="2713385">
                <a:moveTo>
                  <a:pt x="0" y="0"/>
                </a:moveTo>
                <a:lnTo>
                  <a:pt x="2635987" y="0"/>
                </a:lnTo>
                <a:lnTo>
                  <a:pt x="2670483" y="139441"/>
                </a:lnTo>
                <a:cubicBezTo>
                  <a:pt x="2697938" y="278894"/>
                  <a:pt x="2712356" y="423283"/>
                  <a:pt x="2712356" y="571172"/>
                </a:cubicBezTo>
                <a:cubicBezTo>
                  <a:pt x="2712356" y="1754284"/>
                  <a:pt x="1789588" y="2713385"/>
                  <a:pt x="651295" y="2713385"/>
                </a:cubicBezTo>
                <a:cubicBezTo>
                  <a:pt x="437865" y="2713385"/>
                  <a:pt x="232012" y="2679667"/>
                  <a:pt x="38398" y="2617075"/>
                </a:cubicBezTo>
                <a:lnTo>
                  <a:pt x="0" y="260246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86000">
                <a:srgbClr val="B1B6D1">
                  <a:alpha val="0"/>
                </a:srgbClr>
              </a:gs>
              <a:gs pos="34000">
                <a:srgbClr val="8B93C4">
                  <a:alpha val="42000"/>
                </a:srgbClr>
              </a:gs>
              <a:gs pos="79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 userDrawn="1"/>
        </p:nvSpPr>
        <p:spPr>
          <a:xfrm>
            <a:off x="0" y="0"/>
            <a:ext cx="425099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itle 1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784096"/>
            <a:ext cx="3045372" cy="594626"/>
          </a:xfrm>
        </p:spPr>
        <p:txBody>
          <a:bodyPr anchor="ctr" anchorCtr="0">
            <a:noAutofit/>
          </a:bodyPr>
          <a:lstStyle>
            <a:lvl1pPr marL="0" indent="0" algn="ctr">
              <a:buFont typeface="+mj-lt"/>
              <a:buNone/>
              <a:defRPr sz="4000" b="1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409575" y="2622550"/>
            <a:ext cx="3762375" cy="3436252"/>
            <a:chOff x="4648426" y="84668"/>
            <a:chExt cx="7182311" cy="6773332"/>
          </a:xfrm>
        </p:grpSpPr>
        <p:sp>
          <p:nvSpPr>
            <p:cNvPr id="35" name="椭圆 34"/>
            <p:cNvSpPr/>
            <p:nvPr userDrawn="1"/>
          </p:nvSpPr>
          <p:spPr>
            <a:xfrm>
              <a:off x="4792887" y="84668"/>
              <a:ext cx="7037850" cy="6773332"/>
            </a:xfrm>
            <a:prstGeom prst="ellipse">
              <a:avLst/>
            </a:prstGeom>
            <a:gradFill flip="none" rotWithShape="1">
              <a:gsLst>
                <a:gs pos="25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chemeClr val="accent1"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椭圆 35"/>
            <p:cNvSpPr/>
            <p:nvPr userDrawn="1"/>
          </p:nvSpPr>
          <p:spPr>
            <a:xfrm>
              <a:off x="7949862" y="3285063"/>
              <a:ext cx="2838859" cy="2950637"/>
            </a:xfrm>
            <a:prstGeom prst="ellipse">
              <a:avLst/>
            </a:prstGeom>
            <a:gradFill flip="none" rotWithShape="1">
              <a:gsLst>
                <a:gs pos="34000">
                  <a:schemeClr val="accent2">
                    <a:alpha val="34000"/>
                  </a:schemeClr>
                </a:gs>
                <a:gs pos="74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4648426" y="897517"/>
              <a:ext cx="1312288" cy="1363958"/>
            </a:xfrm>
            <a:prstGeom prst="ellipse">
              <a:avLst/>
            </a:prstGeom>
            <a:gradFill flip="none" rotWithShape="1">
              <a:gsLst>
                <a:gs pos="20000">
                  <a:schemeClr val="accent2">
                    <a:alpha val="36000"/>
                  </a:schemeClr>
                </a:gs>
                <a:gs pos="100000">
                  <a:schemeClr val="accent1">
                    <a:alpha val="5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任意多边形: 形状 7"/>
          <p:cNvSpPr/>
          <p:nvPr userDrawn="1"/>
        </p:nvSpPr>
        <p:spPr>
          <a:xfrm>
            <a:off x="1" y="1"/>
            <a:ext cx="1543049" cy="1580547"/>
          </a:xfrm>
          <a:custGeom>
            <a:avLst/>
            <a:gdLst>
              <a:gd name="connsiteX0" fmla="*/ 0 w 1543049"/>
              <a:gd name="connsiteY0" fmla="*/ 0 h 1580547"/>
              <a:gd name="connsiteX1" fmla="*/ 1389702 w 1543049"/>
              <a:gd name="connsiteY1" fmla="*/ 0 h 1580547"/>
              <a:gd name="connsiteX2" fmla="*/ 1464863 w 1543049"/>
              <a:gd name="connsiteY2" fmla="*/ 143926 h 1580547"/>
              <a:gd name="connsiteX3" fmla="*/ 1543049 w 1543049"/>
              <a:gd name="connsiteY3" fmla="*/ 546445 h 1580547"/>
              <a:gd name="connsiteX4" fmla="*/ 548121 w 1543049"/>
              <a:gd name="connsiteY4" fmla="*/ 1580547 h 1580547"/>
              <a:gd name="connsiteX5" fmla="*/ 73879 w 1543049"/>
              <a:gd name="connsiteY5" fmla="*/ 1455737 h 1580547"/>
              <a:gd name="connsiteX6" fmla="*/ 0 w 1543049"/>
              <a:gd name="connsiteY6" fmla="*/ 1409087 h 158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3049" h="1580547">
                <a:moveTo>
                  <a:pt x="0" y="0"/>
                </a:moveTo>
                <a:lnTo>
                  <a:pt x="1389702" y="0"/>
                </a:lnTo>
                <a:lnTo>
                  <a:pt x="1464863" y="143926"/>
                </a:lnTo>
                <a:cubicBezTo>
                  <a:pt x="1515209" y="267644"/>
                  <a:pt x="1543049" y="403665"/>
                  <a:pt x="1543049" y="546445"/>
                </a:cubicBezTo>
                <a:cubicBezTo>
                  <a:pt x="1543049" y="1117564"/>
                  <a:pt x="1097605" y="1580547"/>
                  <a:pt x="548121" y="1580547"/>
                </a:cubicBezTo>
                <a:cubicBezTo>
                  <a:pt x="376407" y="1580547"/>
                  <a:pt x="214854" y="1535334"/>
                  <a:pt x="73879" y="1455737"/>
                </a:cubicBezTo>
                <a:lnTo>
                  <a:pt x="0" y="1409087"/>
                </a:lnTo>
                <a:close/>
              </a:path>
            </a:pathLst>
          </a:custGeom>
          <a:gradFill flip="none" rotWithShape="1">
            <a:gsLst>
              <a:gs pos="20000">
                <a:schemeClr val="accent2">
                  <a:alpha val="36000"/>
                </a:schemeClr>
              </a:gs>
              <a:gs pos="100000">
                <a:schemeClr val="accent1">
                  <a:alpha val="5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9" name="矩形: 圆角 38"/>
          <p:cNvSpPr/>
          <p:nvPr userDrawn="1"/>
        </p:nvSpPr>
        <p:spPr>
          <a:xfrm>
            <a:off x="869209" y="2394696"/>
            <a:ext cx="2836561" cy="859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0400" y="3112284"/>
            <a:ext cx="7401560" cy="95105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zh-CN" altLang="en-US" sz="4800">
                <a:solidFill>
                  <a:schemeClr val="tx1"/>
                </a:solidFill>
              </a:defRPr>
            </a:lvl1pPr>
          </a:lstStyle>
          <a:p>
            <a:pPr lvl="0" defTabSz="914400"/>
            <a:r>
              <a:rPr lang="zh-CN" altLang="en-US" dirty="0"/>
              <a:t>单击此处添加主标题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0400" y="4111115"/>
            <a:ext cx="7401560" cy="440729"/>
          </a:xfrm>
        </p:spPr>
        <p:txBody>
          <a:bodyPr>
            <a:normAutofit/>
          </a:bodyPr>
          <a:lstStyle>
            <a:lvl1pPr marL="0" indent="0">
              <a:buNone/>
              <a:defRPr lang="en-US" alt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点击简单描述该章节的大概内容，阐述核心思想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113598"/>
            <a:ext cx="7401186" cy="950912"/>
          </a:xfrm>
        </p:spPr>
        <p:txBody>
          <a:bodyPr anchor="b">
            <a:noAutofit/>
          </a:bodyPr>
          <a:lstStyle>
            <a:lvl1pPr marL="0" indent="0">
              <a:buNone/>
              <a:defRPr sz="6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3" name="任意多边形: 形状 42"/>
          <p:cNvSpPr/>
          <p:nvPr userDrawn="1"/>
        </p:nvSpPr>
        <p:spPr>
          <a:xfrm>
            <a:off x="4907278" y="1"/>
            <a:ext cx="7284723" cy="6857999"/>
          </a:xfrm>
          <a:custGeom>
            <a:avLst/>
            <a:gdLst>
              <a:gd name="connsiteX0" fmla="*/ 1966125 w 7284723"/>
              <a:gd name="connsiteY0" fmla="*/ 0 h 6857999"/>
              <a:gd name="connsiteX1" fmla="*/ 7284723 w 7284723"/>
              <a:gd name="connsiteY1" fmla="*/ 0 h 6857999"/>
              <a:gd name="connsiteX2" fmla="*/ 7284723 w 7284723"/>
              <a:gd name="connsiteY2" fmla="*/ 6857999 h 6857999"/>
              <a:gd name="connsiteX3" fmla="*/ 1340755 w 7284723"/>
              <a:gd name="connsiteY3" fmla="*/ 6857999 h 6857999"/>
              <a:gd name="connsiteX4" fmla="*/ 1292639 w 7284723"/>
              <a:gd name="connsiteY4" fmla="*/ 6810960 h 6857999"/>
              <a:gd name="connsiteX5" fmla="*/ 0 w 7284723"/>
              <a:gd name="connsiteY5" fmla="*/ 3692584 h 6857999"/>
              <a:gd name="connsiteX6" fmla="*/ 1810751 w 7284723"/>
              <a:gd name="connsiteY6" fmla="*/ 11380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84723" h="6857999">
                <a:moveTo>
                  <a:pt x="1966125" y="0"/>
                </a:moveTo>
                <a:lnTo>
                  <a:pt x="7284723" y="0"/>
                </a:lnTo>
                <a:lnTo>
                  <a:pt x="7284723" y="6857999"/>
                </a:lnTo>
                <a:lnTo>
                  <a:pt x="1340755" y="6857999"/>
                </a:lnTo>
                <a:lnTo>
                  <a:pt x="1292639" y="6810960"/>
                </a:lnTo>
                <a:cubicBezTo>
                  <a:pt x="489500" y="5987340"/>
                  <a:pt x="0" y="4893243"/>
                  <a:pt x="0" y="3692584"/>
                </a:cubicBezTo>
                <a:cubicBezTo>
                  <a:pt x="0" y="2251793"/>
                  <a:pt x="704880" y="964452"/>
                  <a:pt x="1810751" y="113805"/>
                </a:cubicBezTo>
                <a:close/>
              </a:path>
            </a:pathLst>
          </a:custGeom>
          <a:gradFill flip="none" rotWithShape="1">
            <a:gsLst>
              <a:gs pos="0">
                <a:srgbClr val="6B78C4"/>
              </a:gs>
              <a:gs pos="32000">
                <a:schemeClr val="accent1">
                  <a:lumMod val="45000"/>
                  <a:lumOff val="55000"/>
                  <a:alpha val="46000"/>
                </a:schemeClr>
              </a:gs>
              <a:gs pos="84000">
                <a:schemeClr val="accent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7528557" y="1698"/>
            <a:ext cx="6891224" cy="9100292"/>
          </a:xfrm>
          <a:custGeom>
            <a:avLst/>
            <a:gdLst>
              <a:gd name="connsiteX0" fmla="*/ 3621363 w 6891224"/>
              <a:gd name="connsiteY0" fmla="*/ 0 h 9100292"/>
              <a:gd name="connsiteX1" fmla="*/ 4663443 w 6891224"/>
              <a:gd name="connsiteY1" fmla="*/ 0 h 9100292"/>
              <a:gd name="connsiteX2" fmla="*/ 4663443 w 6891224"/>
              <a:gd name="connsiteY2" fmla="*/ 8743717 h 9100292"/>
              <a:gd name="connsiteX3" fmla="*/ 6891224 w 6891224"/>
              <a:gd name="connsiteY3" fmla="*/ 8743717 h 9100292"/>
              <a:gd name="connsiteX4" fmla="*/ 6686729 w 6891224"/>
              <a:gd name="connsiteY4" fmla="*/ 8818869 h 9100292"/>
              <a:gd name="connsiteX5" fmla="*/ 4975861 w 6891224"/>
              <a:gd name="connsiteY5" fmla="*/ 9100292 h 9100292"/>
              <a:gd name="connsiteX6" fmla="*/ 0 w 6891224"/>
              <a:gd name="connsiteY6" fmla="*/ 4462457 h 9100292"/>
              <a:gd name="connsiteX7" fmla="*/ 3496192 w 6891224"/>
              <a:gd name="connsiteY7" fmla="*/ 33130 h 9100292"/>
              <a:gd name="connsiteX8" fmla="*/ 3621363 w 6891224"/>
              <a:gd name="connsiteY8" fmla="*/ 0 h 910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1224" h="9100292">
                <a:moveTo>
                  <a:pt x="3621363" y="0"/>
                </a:moveTo>
                <a:lnTo>
                  <a:pt x="4663443" y="0"/>
                </a:lnTo>
                <a:lnTo>
                  <a:pt x="4663443" y="8743717"/>
                </a:lnTo>
                <a:lnTo>
                  <a:pt x="6891224" y="8743717"/>
                </a:lnTo>
                <a:lnTo>
                  <a:pt x="6686729" y="8818869"/>
                </a:lnTo>
                <a:cubicBezTo>
                  <a:pt x="6153253" y="9000932"/>
                  <a:pt x="5577006" y="9100292"/>
                  <a:pt x="4975861" y="9100292"/>
                </a:cubicBezTo>
                <a:cubicBezTo>
                  <a:pt x="2227769" y="9100292"/>
                  <a:pt x="0" y="7023863"/>
                  <a:pt x="0" y="4462457"/>
                </a:cubicBezTo>
                <a:cubicBezTo>
                  <a:pt x="0" y="2381315"/>
                  <a:pt x="1470676" y="620333"/>
                  <a:pt x="3496192" y="33130"/>
                </a:cubicBezTo>
                <a:lnTo>
                  <a:pt x="3621363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45000"/>
                  <a:lumOff val="55000"/>
                  <a:alpha val="45000"/>
                </a:schemeClr>
              </a:gs>
              <a:gs pos="50000">
                <a:schemeClr val="accent1">
                  <a:alpha val="0"/>
                </a:schemeClr>
              </a:gs>
              <a:gs pos="0">
                <a:schemeClr val="accent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0" name="任意多边形: 形状 39"/>
          <p:cNvSpPr/>
          <p:nvPr userDrawn="1"/>
        </p:nvSpPr>
        <p:spPr>
          <a:xfrm>
            <a:off x="6242192" y="3655434"/>
            <a:ext cx="5949809" cy="3202566"/>
          </a:xfrm>
          <a:custGeom>
            <a:avLst/>
            <a:gdLst>
              <a:gd name="connsiteX0" fmla="*/ 4151489 w 5949809"/>
              <a:gd name="connsiteY0" fmla="*/ 0 h 3202566"/>
              <a:gd name="connsiteX1" fmla="*/ 5824340 w 5949809"/>
              <a:gd name="connsiteY1" fmla="*/ 337733 h 3202566"/>
              <a:gd name="connsiteX2" fmla="*/ 5949809 w 5949809"/>
              <a:gd name="connsiteY2" fmla="*/ 394457 h 3202566"/>
              <a:gd name="connsiteX3" fmla="*/ 5949809 w 5949809"/>
              <a:gd name="connsiteY3" fmla="*/ 3202566 h 3202566"/>
              <a:gd name="connsiteX4" fmla="*/ 0 w 5949809"/>
              <a:gd name="connsiteY4" fmla="*/ 3202566 h 3202566"/>
              <a:gd name="connsiteX5" fmla="*/ 47025 w 5949809"/>
              <a:gd name="connsiteY5" fmla="*/ 3019682 h 3202566"/>
              <a:gd name="connsiteX6" fmla="*/ 4151489 w 5949809"/>
              <a:gd name="connsiteY6" fmla="*/ 0 h 320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9809" h="3202566">
                <a:moveTo>
                  <a:pt x="4151489" y="0"/>
                </a:moveTo>
                <a:cubicBezTo>
                  <a:pt x="4744875" y="0"/>
                  <a:pt x="5310173" y="120259"/>
                  <a:pt x="5824340" y="337733"/>
                </a:cubicBezTo>
                <a:lnTo>
                  <a:pt x="5949809" y="394457"/>
                </a:lnTo>
                <a:lnTo>
                  <a:pt x="5949809" y="3202566"/>
                </a:lnTo>
                <a:lnTo>
                  <a:pt x="0" y="3202566"/>
                </a:lnTo>
                <a:lnTo>
                  <a:pt x="47025" y="3019682"/>
                </a:lnTo>
                <a:cubicBezTo>
                  <a:pt x="591160" y="1270231"/>
                  <a:pt x="2222986" y="0"/>
                  <a:pt x="415148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88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0400" y="90325"/>
            <a:ext cx="10858500" cy="792781"/>
          </a:xfrm>
        </p:spPr>
        <p:txBody>
          <a:bodyPr anchor="ctr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单击此处添加主标题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1074400" y="-89836"/>
            <a:ext cx="1117600" cy="972451"/>
            <a:chOff x="4792887" y="84668"/>
            <a:chExt cx="7037850" cy="6773332"/>
          </a:xfrm>
        </p:grpSpPr>
        <p:sp>
          <p:nvSpPr>
            <p:cNvPr id="9" name="椭圆 8"/>
            <p:cNvSpPr/>
            <p:nvPr userDrawn="1"/>
          </p:nvSpPr>
          <p:spPr>
            <a:xfrm>
              <a:off x="4792887" y="84668"/>
              <a:ext cx="7037850" cy="6773332"/>
            </a:xfrm>
            <a:prstGeom prst="ellipse">
              <a:avLst/>
            </a:prstGeom>
            <a:gradFill flip="none" rotWithShape="1">
              <a:gsLst>
                <a:gs pos="25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chemeClr val="accent1"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/>
            <p:cNvSpPr/>
            <p:nvPr userDrawn="1"/>
          </p:nvSpPr>
          <p:spPr>
            <a:xfrm>
              <a:off x="7949863" y="3285061"/>
              <a:ext cx="2838856" cy="2950641"/>
            </a:xfrm>
            <a:prstGeom prst="ellipse">
              <a:avLst/>
            </a:prstGeom>
            <a:gradFill flip="none" rotWithShape="1">
              <a:gsLst>
                <a:gs pos="34000">
                  <a:schemeClr val="accent2">
                    <a:alpha val="34000"/>
                  </a:schemeClr>
                </a:gs>
                <a:gs pos="74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任意多边形: 形状 11"/>
          <p:cNvSpPr/>
          <p:nvPr userDrawn="1"/>
        </p:nvSpPr>
        <p:spPr>
          <a:xfrm>
            <a:off x="0" y="0"/>
            <a:ext cx="792480" cy="792781"/>
          </a:xfrm>
          <a:custGeom>
            <a:avLst/>
            <a:gdLst>
              <a:gd name="connsiteX0" fmla="*/ 0 w 2712356"/>
              <a:gd name="connsiteY0" fmla="*/ 0 h 2713385"/>
              <a:gd name="connsiteX1" fmla="*/ 2635987 w 2712356"/>
              <a:gd name="connsiteY1" fmla="*/ 0 h 2713385"/>
              <a:gd name="connsiteX2" fmla="*/ 2670483 w 2712356"/>
              <a:gd name="connsiteY2" fmla="*/ 139441 h 2713385"/>
              <a:gd name="connsiteX3" fmla="*/ 2712356 w 2712356"/>
              <a:gd name="connsiteY3" fmla="*/ 571172 h 2713385"/>
              <a:gd name="connsiteX4" fmla="*/ 651295 w 2712356"/>
              <a:gd name="connsiteY4" fmla="*/ 2713385 h 2713385"/>
              <a:gd name="connsiteX5" fmla="*/ 38398 w 2712356"/>
              <a:gd name="connsiteY5" fmla="*/ 2617075 h 2713385"/>
              <a:gd name="connsiteX6" fmla="*/ 0 w 2712356"/>
              <a:gd name="connsiteY6" fmla="*/ 2602468 h 2713385"/>
              <a:gd name="connsiteX7" fmla="*/ 0 w 2712356"/>
              <a:gd name="connsiteY7" fmla="*/ 0 h 27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2356" h="2713385">
                <a:moveTo>
                  <a:pt x="0" y="0"/>
                </a:moveTo>
                <a:lnTo>
                  <a:pt x="2635987" y="0"/>
                </a:lnTo>
                <a:lnTo>
                  <a:pt x="2670483" y="139441"/>
                </a:lnTo>
                <a:cubicBezTo>
                  <a:pt x="2697938" y="278894"/>
                  <a:pt x="2712356" y="423283"/>
                  <a:pt x="2712356" y="571172"/>
                </a:cubicBezTo>
                <a:cubicBezTo>
                  <a:pt x="2712356" y="1754284"/>
                  <a:pt x="1789588" y="2713385"/>
                  <a:pt x="651295" y="2713385"/>
                </a:cubicBezTo>
                <a:cubicBezTo>
                  <a:pt x="437865" y="2713385"/>
                  <a:pt x="232012" y="2679667"/>
                  <a:pt x="38398" y="2617075"/>
                </a:cubicBezTo>
                <a:lnTo>
                  <a:pt x="0" y="260246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86000">
                <a:srgbClr val="B1B6D1">
                  <a:alpha val="0"/>
                </a:srgbClr>
              </a:gs>
              <a:gs pos="34000">
                <a:srgbClr val="8B93C4">
                  <a:alpha val="42000"/>
                </a:srgbClr>
              </a:gs>
              <a:gs pos="79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1C77-C049-4AAA-A3C8-544909BBB11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商务</a:t>
            </a:r>
            <a:r>
              <a:rPr lang="en-US" altLang="zh-CN"/>
              <a:t>PPT</a:t>
            </a:r>
            <a:r>
              <a:rPr lang="zh-CN" altLang="en-US"/>
              <a:t>模板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title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1C77-C049-4AAA-A3C8-544909BBB11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商务</a:t>
            </a:r>
            <a:r>
              <a:rPr lang="en-US" altLang="zh-CN"/>
              <a:t>PPT</a:t>
            </a:r>
            <a:r>
              <a:rPr lang="zh-CN" altLang="en-US"/>
              <a:t>模板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1C77-C049-4AAA-A3C8-544909BBB11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商务</a:t>
            </a:r>
            <a:r>
              <a:rPr lang="en-US" altLang="zh-CN"/>
              <a:t>PPT</a:t>
            </a:r>
            <a:r>
              <a:rPr lang="zh-CN" altLang="en-US"/>
              <a:t>模板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41000">
              <a:schemeClr val="accent1"/>
            </a:gs>
            <a:gs pos="100000">
              <a:schemeClr val="accent1">
                <a:alpha val="9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643120" y="42334"/>
            <a:ext cx="7182311" cy="6773332"/>
            <a:chOff x="4648426" y="84668"/>
            <a:chExt cx="7182311" cy="6773332"/>
          </a:xfrm>
        </p:grpSpPr>
        <p:sp>
          <p:nvSpPr>
            <p:cNvPr id="3" name="椭圆 2"/>
            <p:cNvSpPr/>
            <p:nvPr userDrawn="1"/>
          </p:nvSpPr>
          <p:spPr>
            <a:xfrm>
              <a:off x="4792887" y="84668"/>
              <a:ext cx="7037850" cy="6773332"/>
            </a:xfrm>
            <a:prstGeom prst="ellipse">
              <a:avLst/>
            </a:prstGeom>
            <a:gradFill flip="none" rotWithShape="1">
              <a:gsLst>
                <a:gs pos="25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chemeClr val="accent1"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7949862" y="3285063"/>
              <a:ext cx="2838859" cy="2950637"/>
            </a:xfrm>
            <a:prstGeom prst="ellipse">
              <a:avLst/>
            </a:prstGeom>
            <a:gradFill flip="none" rotWithShape="1">
              <a:gsLst>
                <a:gs pos="11000">
                  <a:srgbClr val="B1B6D1">
                    <a:alpha val="0"/>
                  </a:srgbClr>
                </a:gs>
                <a:gs pos="44000">
                  <a:srgbClr val="8B93C4">
                    <a:alpha val="42000"/>
                  </a:srgbClr>
                </a:gs>
                <a:gs pos="74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/>
            <p:nvPr userDrawn="1"/>
          </p:nvSpPr>
          <p:spPr>
            <a:xfrm>
              <a:off x="4648426" y="897517"/>
              <a:ext cx="1312288" cy="1363958"/>
            </a:xfrm>
            <a:prstGeom prst="ellipse">
              <a:avLst/>
            </a:prstGeom>
            <a:gradFill flip="none" rotWithShape="1">
              <a:gsLst>
                <a:gs pos="20000">
                  <a:schemeClr val="accent2">
                    <a:alpha val="36000"/>
                  </a:schemeClr>
                </a:gs>
                <a:gs pos="100000">
                  <a:schemeClr val="accent1">
                    <a:alpha val="5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" name="任意多边形: 形状 5"/>
          <p:cNvSpPr/>
          <p:nvPr userDrawn="1"/>
        </p:nvSpPr>
        <p:spPr>
          <a:xfrm>
            <a:off x="0" y="0"/>
            <a:ext cx="2712356" cy="2713385"/>
          </a:xfrm>
          <a:custGeom>
            <a:avLst/>
            <a:gdLst>
              <a:gd name="connsiteX0" fmla="*/ 0 w 2712356"/>
              <a:gd name="connsiteY0" fmla="*/ 0 h 2713385"/>
              <a:gd name="connsiteX1" fmla="*/ 2635987 w 2712356"/>
              <a:gd name="connsiteY1" fmla="*/ 0 h 2713385"/>
              <a:gd name="connsiteX2" fmla="*/ 2670483 w 2712356"/>
              <a:gd name="connsiteY2" fmla="*/ 139441 h 2713385"/>
              <a:gd name="connsiteX3" fmla="*/ 2712356 w 2712356"/>
              <a:gd name="connsiteY3" fmla="*/ 571172 h 2713385"/>
              <a:gd name="connsiteX4" fmla="*/ 651295 w 2712356"/>
              <a:gd name="connsiteY4" fmla="*/ 2713385 h 2713385"/>
              <a:gd name="connsiteX5" fmla="*/ 38398 w 2712356"/>
              <a:gd name="connsiteY5" fmla="*/ 2617075 h 2713385"/>
              <a:gd name="connsiteX6" fmla="*/ 0 w 2712356"/>
              <a:gd name="connsiteY6" fmla="*/ 2602468 h 2713385"/>
              <a:gd name="connsiteX7" fmla="*/ 0 w 2712356"/>
              <a:gd name="connsiteY7" fmla="*/ 0 h 27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2356" h="2713385">
                <a:moveTo>
                  <a:pt x="0" y="0"/>
                </a:moveTo>
                <a:lnTo>
                  <a:pt x="2635987" y="0"/>
                </a:lnTo>
                <a:lnTo>
                  <a:pt x="2670483" y="139441"/>
                </a:lnTo>
                <a:cubicBezTo>
                  <a:pt x="2697938" y="278894"/>
                  <a:pt x="2712356" y="423283"/>
                  <a:pt x="2712356" y="571172"/>
                </a:cubicBezTo>
                <a:cubicBezTo>
                  <a:pt x="2712356" y="1754284"/>
                  <a:pt x="1789588" y="2713385"/>
                  <a:pt x="651295" y="2713385"/>
                </a:cubicBezTo>
                <a:cubicBezTo>
                  <a:pt x="437865" y="2713385"/>
                  <a:pt x="232012" y="2679667"/>
                  <a:pt x="38398" y="2617075"/>
                </a:cubicBezTo>
                <a:lnTo>
                  <a:pt x="0" y="260246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86000">
                <a:srgbClr val="B1B6D1">
                  <a:alpha val="0"/>
                </a:srgbClr>
              </a:gs>
              <a:gs pos="34000">
                <a:srgbClr val="8B93C4">
                  <a:alpha val="42000"/>
                </a:srgbClr>
              </a:gs>
              <a:gs pos="79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Speaker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3769096"/>
            <a:ext cx="5568950" cy="2962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en-US" altLang="zh-CN" sz="2000" b="0" smtClean="0">
                <a:solidFill>
                  <a:srgbClr val="FFFFFF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zh-CN" altLang="en-US" dirty="0"/>
              <a:t>汇报人：</a:t>
            </a:r>
            <a:r>
              <a:rPr lang="en-US" altLang="zh-CN" dirty="0"/>
              <a:t>XXX</a:t>
            </a:r>
            <a:endParaRPr lang="en-US" altLang="zh-CN" dirty="0"/>
          </a:p>
        </p:txBody>
      </p:sp>
      <p:sp>
        <p:nvSpPr>
          <p:cNvPr id="11" name="Date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4174440"/>
            <a:ext cx="5568950" cy="3354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en-US" altLang="zh-CN" sz="2000" b="0" smtClean="0">
                <a:solidFill>
                  <a:srgbClr val="FFFFFF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zh-CN" altLang="en-US" dirty="0"/>
              <a:t>日期：</a:t>
            </a:r>
            <a:r>
              <a:rPr lang="en-US" altLang="zh-CN" dirty="0"/>
              <a:t>20XX</a:t>
            </a:r>
            <a:r>
              <a:rPr lang="zh-CN" altLang="en-US" dirty="0"/>
              <a:t>年</a:t>
            </a:r>
            <a:r>
              <a:rPr lang="en-US" altLang="zh-CN" dirty="0"/>
              <a:t>XX</a:t>
            </a:r>
            <a:r>
              <a:rPr lang="zh-CN" altLang="en-US" dirty="0"/>
              <a:t>月</a:t>
            </a:r>
            <a:r>
              <a:rPr lang="en-US" altLang="zh-CN" dirty="0"/>
              <a:t>XX</a:t>
            </a:r>
            <a:r>
              <a:rPr lang="zh-CN" altLang="en-US" dirty="0"/>
              <a:t>日</a:t>
            </a:r>
            <a:endParaRPr lang="en-US" alt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753096"/>
            <a:ext cx="10858500" cy="885891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buNone/>
              <a:defRPr lang="en-US" altLang="zh-CN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400">
              <a:spcBef>
                <a:spcPct val="0"/>
              </a:spcBef>
            </a:pPr>
            <a:r>
              <a:rPr lang="en-US" altLang="zh-CN" dirty="0"/>
              <a:t>THANK YOU</a:t>
            </a:r>
            <a:r>
              <a:rPr lang="zh-CN" altLang="en-US" dirty="0"/>
              <a:t>！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400"/>
            <a:r>
              <a:rPr lang="en-US" altLang="zh-CN" dirty="0"/>
              <a:t>Click to edit title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商务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2581C77-C049-4AAA-A3C8-544909BBB11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6.png"/><Relationship Id="rId7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tags" Target="../tags/tag3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5" Type="http://schemas.openxmlformats.org/officeDocument/2006/relationships/slideLayout" Target="../slideLayouts/slideLayout4.xml"/><Relationship Id="rId14" Type="http://schemas.openxmlformats.org/officeDocument/2006/relationships/image" Target="../media/image9.png"/><Relationship Id="rId13" Type="http://schemas.openxmlformats.org/officeDocument/2006/relationships/tags" Target="../tags/tag7.xml"/><Relationship Id="rId12" Type="http://schemas.openxmlformats.org/officeDocument/2006/relationships/image" Target="../media/image8.png"/><Relationship Id="rId11" Type="http://schemas.openxmlformats.org/officeDocument/2006/relationships/tags" Target="../tags/tag6.xml"/><Relationship Id="rId10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论文</a:t>
            </a:r>
            <a:r>
              <a:rPr lang="zh-CN" altLang="en-US" dirty="0"/>
              <a:t>复现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60400" y="3747770"/>
            <a:ext cx="1967865" cy="155067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辛迦诺</a:t>
            </a:r>
            <a:endParaRPr lang="zh-CN" altLang="en-US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PB21111626</a:t>
            </a:r>
            <a:endParaRPr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2023/7/20</a:t>
            </a:r>
            <a:endParaRPr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复现</a:t>
            </a:r>
            <a:r>
              <a:rPr lang="zh-CN" altLang="en-US" dirty="0"/>
              <a:t>过程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649730" y="1673860"/>
            <a:ext cx="7887335" cy="2223063"/>
            <a:chOff x="1440281" y="1712804"/>
            <a:chExt cx="3577293" cy="2222939"/>
          </a:xfrm>
        </p:grpSpPr>
        <p:sp>
          <p:nvSpPr>
            <p:cNvPr id="20" name="矩形 19"/>
            <p:cNvSpPr/>
            <p:nvPr/>
          </p:nvSpPr>
          <p:spPr>
            <a:xfrm>
              <a:off x="1464513" y="2190735"/>
              <a:ext cx="3453345" cy="730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464513" y="1712804"/>
              <a:ext cx="3532635" cy="398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rPr>
                <a:t>环境</a:t>
              </a:r>
              <a:endParaRPr lang="zh-CN" altLang="en-US" sz="2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440281" y="2369921"/>
              <a:ext cx="3577293" cy="1565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latin typeface="+mn-ea"/>
                </a:rPr>
                <a:t>根据文章所提供信息，环境选择</a:t>
              </a:r>
              <a:r>
                <a:rPr lang="zh-CN" altLang="en-US" sz="1600" dirty="0">
                  <a:latin typeface="+mn-ea"/>
                </a:rPr>
                <a:t>如下</a:t>
              </a:r>
              <a:endParaRPr lang="zh-CN" altLang="en-US" sz="1600" dirty="0"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+mn-ea"/>
                </a:rPr>
                <a:t>python==3.9</a:t>
              </a:r>
              <a:endParaRPr lang="zh-CN" altLang="en-US" sz="1600" dirty="0"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+mn-ea"/>
                </a:rPr>
                <a:t>pytorch==2.0</a:t>
              </a:r>
              <a:endParaRPr lang="en-US" altLang="zh-CN" sz="1600" dirty="0"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+mn-ea"/>
                </a:rPr>
                <a:t>cuda==11.7</a:t>
              </a:r>
              <a:endParaRPr lang="en-US" altLang="zh-CN" sz="1600" dirty="0"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>
                  <a:latin typeface="+mn-ea"/>
                </a:rPr>
                <a:t>附带</a:t>
              </a:r>
              <a:r>
                <a:rPr lang="en-US" altLang="zh-CN" sz="1600" dirty="0">
                  <a:latin typeface="+mn-ea"/>
                </a:rPr>
                <a:t>scipy, matplotlib</a:t>
              </a:r>
              <a:r>
                <a:rPr lang="zh-CN" altLang="en-US" sz="1600" dirty="0">
                  <a:latin typeface="+mn-ea"/>
                </a:rPr>
                <a:t>库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649730" y="4110355"/>
            <a:ext cx="7667625" cy="1928424"/>
            <a:chOff x="1440281" y="1712804"/>
            <a:chExt cx="3577293" cy="1928316"/>
          </a:xfrm>
        </p:grpSpPr>
        <p:sp>
          <p:nvSpPr>
            <p:cNvPr id="24" name="矩形 23"/>
            <p:cNvSpPr/>
            <p:nvPr/>
          </p:nvSpPr>
          <p:spPr>
            <a:xfrm>
              <a:off x="1464513" y="2190735"/>
              <a:ext cx="3453345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64513" y="1712804"/>
              <a:ext cx="3532635" cy="398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rPr>
                <a:t>显卡</a:t>
              </a:r>
              <a:endParaRPr lang="zh-CN" altLang="en-US" sz="2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40281" y="2369921"/>
              <a:ext cx="3577293" cy="1271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latin typeface="+mn-ea"/>
                </a:rPr>
                <a:t>在</a:t>
              </a:r>
              <a:r>
                <a:rPr lang="en-US" altLang="zh-CN" sz="1600" dirty="0">
                  <a:latin typeface="+mn-ea"/>
                </a:rPr>
                <a:t>Gitahub</a:t>
              </a:r>
              <a:r>
                <a:rPr lang="zh-CN" altLang="en-US" sz="1600" dirty="0">
                  <a:latin typeface="+mn-ea"/>
                </a:rPr>
                <a:t>上选用</a:t>
              </a:r>
              <a:r>
                <a:rPr lang="en-US" altLang="zh-CN" sz="1600" dirty="0">
                  <a:latin typeface="+mn-ea"/>
                </a:rPr>
                <a:t>TitanXP</a:t>
              </a:r>
              <a:r>
                <a:rPr lang="zh-CN" altLang="en-US" sz="1600" dirty="0">
                  <a:latin typeface="+mn-ea"/>
                </a:rPr>
                <a:t>与</a:t>
              </a:r>
              <a:r>
                <a:rPr lang="en-US" altLang="zh-CN" sz="1600" dirty="0">
                  <a:latin typeface="+mn-ea"/>
                </a:rPr>
                <a:t>3090</a:t>
              </a:r>
              <a:r>
                <a:rPr lang="zh-CN" altLang="en-US" sz="1600" dirty="0">
                  <a:latin typeface="+mn-ea"/>
                </a:rPr>
                <a:t>进行</a:t>
              </a:r>
              <a:r>
                <a:rPr lang="zh-CN" altLang="en-US" sz="1600" dirty="0">
                  <a:latin typeface="+mn-ea"/>
                </a:rPr>
                <a:t>训练</a:t>
              </a:r>
              <a:endParaRPr lang="zh-CN" altLang="en-US" sz="1600" dirty="0"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+mn-ea"/>
                </a:rPr>
                <a:t>folders==5</a:t>
              </a:r>
              <a:endParaRPr lang="en-US" altLang="zh-CN" sz="1600" dirty="0"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+mn-ea"/>
                </a:rPr>
                <a:t>batch_size==4</a:t>
              </a:r>
              <a:endParaRPr lang="en-US" altLang="zh-CN" sz="1600" dirty="0"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+mn-ea"/>
                </a:rPr>
                <a:t>LR==0.0001</a:t>
              </a:r>
              <a:endParaRPr lang="en-US" altLang="zh-CN" sz="1600" dirty="0">
                <a:latin typeface="+mn-ea"/>
              </a:endParaRPr>
            </a:p>
          </p:txBody>
        </p:sp>
      </p:grpSp>
      <p:pic>
        <p:nvPicPr>
          <p:cNvPr id="27" name="图形 27" descr="后引号 纯色填充"/>
          <p:cNvPicPr>
            <a:picLocks noChangeAspect="1"/>
          </p:cNvPicPr>
          <p:nvPr/>
        </p:nvPicPr>
        <p:blipFill>
          <a:blip r:embed="rId1" cstate="hqprint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813858" y="5422900"/>
            <a:ext cx="914400" cy="914400"/>
          </a:xfrm>
          <a:prstGeom prst="rect">
            <a:avLst/>
          </a:prstGeom>
        </p:spPr>
      </p:pic>
      <p:pic>
        <p:nvPicPr>
          <p:cNvPr id="28" name="图形 29" descr="左引号 纯色填充"/>
          <p:cNvPicPr>
            <a:picLocks noChangeAspect="1"/>
          </p:cNvPicPr>
          <p:nvPr/>
        </p:nvPicPr>
        <p:blipFill>
          <a:blip r:embed="rId3" cstate="hq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221" y="889583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复现</a:t>
            </a:r>
            <a:r>
              <a:rPr lang="zh-CN" altLang="en-US" dirty="0"/>
              <a:t>结果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复现</a:t>
            </a:r>
            <a:r>
              <a:t>结果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0400" y="1243965"/>
            <a:ext cx="8888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文章中提到达到最好效果大概需要</a:t>
            </a:r>
            <a:r>
              <a:rPr lang="en-US" altLang="zh-CN"/>
              <a:t>200epoch</a:t>
            </a:r>
            <a:endParaRPr lang="en-US" altLang="zh-CN"/>
          </a:p>
          <a:p>
            <a:r>
              <a:rPr lang="zh-CN" altLang="en-US"/>
              <a:t>但实际测试得到</a:t>
            </a:r>
            <a:r>
              <a:rPr lang="en-US" altLang="zh-CN"/>
              <a:t>40epoch</a:t>
            </a:r>
            <a:r>
              <a:rPr lang="zh-CN" altLang="en-US"/>
              <a:t>时就已经明显体现出了较其他方法的优越</a:t>
            </a:r>
            <a:r>
              <a:rPr lang="zh-CN" altLang="en-US"/>
              <a:t>性</a:t>
            </a:r>
            <a:endParaRPr lang="zh-CN" altLang="en-US"/>
          </a:p>
          <a:p>
            <a:r>
              <a:rPr lang="zh-CN" altLang="en-US"/>
              <a:t>以下为</a:t>
            </a:r>
            <a:r>
              <a:rPr lang="en-US" altLang="zh-CN"/>
              <a:t>40epoch</a:t>
            </a:r>
            <a:r>
              <a:rPr lang="zh-CN" altLang="en-US"/>
              <a:t>结果</a:t>
            </a:r>
            <a:endParaRPr lang="zh-CN" altLang="en-US"/>
          </a:p>
        </p:txBody>
      </p:sp>
      <p:graphicFrame>
        <p:nvGraphicFramePr>
          <p:cNvPr id="12" name="表格 11"/>
          <p:cNvGraphicFramePr/>
          <p:nvPr/>
        </p:nvGraphicFramePr>
        <p:xfrm>
          <a:off x="775335" y="2306320"/>
          <a:ext cx="710946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871"/>
                <a:gridCol w="1421871"/>
                <a:gridCol w="1421871"/>
                <a:gridCol w="1421870"/>
                <a:gridCol w="1421871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spec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fold 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0.9984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0.8639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0.8139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0.9995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fold 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0.9986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0.8332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0.8105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0.9994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fold 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0.9977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0.8516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0.8116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0.9992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fold 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0.9977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0.8588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0.8552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0.9989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fold 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0.9977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0.8373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0.7755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0.9994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others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0.8900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0.9997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17245" y="5685155"/>
            <a:ext cx="7586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fold</a:t>
            </a:r>
            <a:r>
              <a:rPr lang="zh-CN" altLang="en-US"/>
              <a:t>的值为第</a:t>
            </a:r>
            <a:r>
              <a:rPr lang="en-US" altLang="zh-CN"/>
              <a:t>40epoch</a:t>
            </a:r>
            <a:r>
              <a:rPr lang="zh-CN" altLang="en-US"/>
              <a:t>的值，只是近似最大而不是实际最大，尽管这样，各项数值还是超越了其他方法，与作者所提供最大值也相差</a:t>
            </a:r>
            <a:r>
              <a:rPr lang="zh-CN" altLang="en-US"/>
              <a:t>无几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复现</a:t>
            </a:r>
            <a:r>
              <a:rPr lang="zh-CN" altLang="en-US" dirty="0"/>
              <a:t>结果</a:t>
            </a:r>
            <a:endParaRPr lang="zh-CN" altLang="en-US" dirty="0"/>
          </a:p>
        </p:txBody>
      </p:sp>
      <p:pic>
        <p:nvPicPr>
          <p:cNvPr id="5" name="图片 4" descr="Loss_FCDenseNet67_numepoche_40_bs4_tag1_folder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4590" y="883285"/>
            <a:ext cx="5852160" cy="4389120"/>
          </a:xfrm>
          <a:prstGeom prst="rect">
            <a:avLst/>
          </a:prstGeom>
        </p:spPr>
      </p:pic>
      <p:pic>
        <p:nvPicPr>
          <p:cNvPr id="6" name="图片 5" descr="DSC_FCDenseNet67_numepoche_40_bs4_tag1_folder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994410"/>
            <a:ext cx="5852160" cy="43891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0400" y="5647055"/>
            <a:ext cx="965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</a:t>
            </a:r>
            <a:r>
              <a:rPr lang="en-US" altLang="zh-CN"/>
              <a:t>fold2</a:t>
            </a:r>
            <a:r>
              <a:rPr lang="zh-CN" altLang="en-US"/>
              <a:t>为例，</a:t>
            </a:r>
            <a:r>
              <a:rPr lang="en-US" altLang="zh-CN"/>
              <a:t>plot</a:t>
            </a:r>
            <a:r>
              <a:rPr lang="zh-CN" altLang="en-US"/>
              <a:t>绘图输出如上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0400" y="1365250"/>
            <a:ext cx="96551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Bell MT" panose="02020503060305020303" charset="0"/>
                <a:cs typeface="Bell MT" panose="02020503060305020303" charset="0"/>
                <a:sym typeface="+mn-ea"/>
              </a:rPr>
              <a:t>Alessia Rondinella等人的这项工作大幅提升了</a:t>
            </a:r>
            <a:r>
              <a:rPr lang="en-US" altLang="zh-CN">
                <a:latin typeface="Bell MT" panose="02020503060305020303" charset="0"/>
                <a:cs typeface="Bell MT" panose="02020503060305020303" charset="0"/>
                <a:sym typeface="+mn-ea"/>
              </a:rPr>
              <a:t>U-net</a:t>
            </a:r>
            <a:r>
              <a:rPr lang="zh-CN" altLang="en-US">
                <a:latin typeface="Bell MT" panose="02020503060305020303" charset="0"/>
                <a:cs typeface="Bell MT" panose="02020503060305020303" charset="0"/>
                <a:sym typeface="+mn-ea"/>
              </a:rPr>
              <a:t>框架的性能，同时也表明了注意力机制在医学影像分割方面是有很大潜力</a:t>
            </a:r>
            <a:r>
              <a:rPr lang="zh-CN" altLang="en-US">
                <a:latin typeface="Bell MT" panose="02020503060305020303" charset="0"/>
                <a:cs typeface="Bell MT" panose="02020503060305020303" charset="0"/>
                <a:sym typeface="+mn-ea"/>
              </a:rPr>
              <a:t>的。</a:t>
            </a:r>
            <a:endParaRPr lang="zh-CN" altLang="en-US">
              <a:latin typeface="Bell MT" panose="02020503060305020303" charset="0"/>
              <a:cs typeface="Bell MT" panose="02020503060305020303" charset="0"/>
              <a:sym typeface="+mn-ea"/>
            </a:endParaRPr>
          </a:p>
          <a:p>
            <a:r>
              <a:rPr lang="zh-CN" altLang="en-US">
                <a:latin typeface="Bell MT" panose="02020503060305020303" charset="0"/>
                <a:cs typeface="Bell MT" panose="02020503060305020303" charset="0"/>
                <a:sym typeface="+mn-ea"/>
              </a:rPr>
              <a:t>这无疑给多发性硬化症的诊断带来了极大的方便，极高的准确率与通用性</a:t>
            </a:r>
            <a:r>
              <a:rPr lang="zh-CN" altLang="en-US">
                <a:latin typeface="Bell MT" panose="02020503060305020303" charset="0"/>
                <a:cs typeface="Bell MT" panose="02020503060305020303" charset="0"/>
                <a:sym typeface="+mn-ea"/>
              </a:rPr>
              <a:t>意味着自动化识别病灶将可以实际运用在临床中。</a:t>
            </a:r>
            <a:endParaRPr lang="zh-CN" altLang="en-US">
              <a:latin typeface="Bell MT" panose="02020503060305020303" charset="0"/>
              <a:cs typeface="Bell MT" panose="02020503060305020303" charset="0"/>
              <a:sym typeface="+mn-ea"/>
            </a:endParaRPr>
          </a:p>
          <a:p>
            <a:endParaRPr lang="zh-CN" altLang="en-US">
              <a:latin typeface="Bell MT" panose="02020503060305020303" charset="0"/>
              <a:cs typeface="Bell MT" panose="02020503060305020303" charset="0"/>
              <a:sym typeface="+mn-ea"/>
            </a:endParaRPr>
          </a:p>
          <a:p>
            <a:r>
              <a:rPr lang="zh-CN" altLang="en-US">
                <a:latin typeface="Bell MT" panose="02020503060305020303" charset="0"/>
                <a:cs typeface="Bell MT" panose="02020503060305020303" charset="0"/>
                <a:sym typeface="+mn-ea"/>
              </a:rPr>
              <a:t>作为一名初次接触深度学习与科研的本科生，这次的复现结果虽然我没有做出任何的创新，但依旧消耗了我大量精力，实实在在体会到了科研的不易。但是同时我也学会了很多相关方面的知识，阅读别人的代码让我意识到了代码的条理性、可扩展性、健壮性、通用性是多么的重要，不仅方便别人也方便</a:t>
            </a:r>
            <a:r>
              <a:rPr lang="zh-CN" altLang="en-US">
                <a:latin typeface="Bell MT" panose="02020503060305020303" charset="0"/>
                <a:cs typeface="Bell MT" panose="02020503060305020303" charset="0"/>
                <a:sym typeface="+mn-ea"/>
              </a:rPr>
              <a:t>自己。</a:t>
            </a:r>
            <a:endParaRPr lang="zh-CN" altLang="en-US">
              <a:latin typeface="Bell MT" panose="02020503060305020303" charset="0"/>
              <a:cs typeface="Bell MT" panose="02020503060305020303" charset="0"/>
              <a:sym typeface="+mn-ea"/>
            </a:endParaRPr>
          </a:p>
          <a:p>
            <a:endParaRPr lang="zh-CN" altLang="en-US">
              <a:latin typeface="Bell MT" panose="02020503060305020303" charset="0"/>
              <a:cs typeface="Bell MT" panose="02020503060305020303" charset="0"/>
              <a:sym typeface="+mn-ea"/>
            </a:endParaRPr>
          </a:p>
          <a:p>
            <a:r>
              <a:rPr lang="zh-CN" altLang="en-US">
                <a:latin typeface="Bell MT" panose="02020503060305020303" charset="0"/>
                <a:cs typeface="Bell MT" panose="02020503060305020303" charset="0"/>
                <a:sym typeface="+mn-ea"/>
              </a:rPr>
              <a:t>阅读文献的过程同样给了我很大启发，许多尖端知识就在那里触手可得，别人也无私的贡献出了自己的代码，这些工作一是可以学习，二是可以应用，深度学习也许可以在生活和学习的各个方面帮助到</a:t>
            </a:r>
            <a:r>
              <a:rPr lang="zh-CN" altLang="en-US">
                <a:latin typeface="Bell MT" panose="02020503060305020303" charset="0"/>
                <a:cs typeface="Bell MT" panose="02020503060305020303" charset="0"/>
                <a:sym typeface="+mn-ea"/>
              </a:rPr>
              <a:t>我们。</a:t>
            </a:r>
            <a:endParaRPr lang="zh-CN" altLang="en-US">
              <a:latin typeface="Bell MT" panose="02020503060305020303" charset="0"/>
              <a:cs typeface="Bell MT" panose="02020503060305020303" charset="0"/>
              <a:sym typeface="+mn-ea"/>
            </a:endParaRPr>
          </a:p>
          <a:p>
            <a:endParaRPr lang="zh-CN" altLang="en-US"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THANK YOU !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738336" y="1162153"/>
            <a:ext cx="4116864" cy="727292"/>
            <a:chOff x="5504656" y="1818108"/>
            <a:chExt cx="4116864" cy="727292"/>
          </a:xfrm>
        </p:grpSpPr>
        <p:sp>
          <p:nvSpPr>
            <p:cNvPr id="8" name="文本框 7"/>
            <p:cNvSpPr txBox="1"/>
            <p:nvPr/>
          </p:nvSpPr>
          <p:spPr>
            <a:xfrm>
              <a:off x="6406118" y="1889366"/>
              <a:ext cx="3215402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论文</a:t>
              </a:r>
              <a:r>
                <a:rPr lang="zh-CN" altLang="en-US" sz="3200" dirty="0"/>
                <a:t>介绍</a:t>
              </a:r>
              <a:endParaRPr lang="zh-CN" altLang="en-US" sz="32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504656" y="1818108"/>
              <a:ext cx="727292" cy="7272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1</a:t>
              </a:r>
              <a:endParaRPr lang="zh-CN" altLang="en-US" sz="28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38336" y="2202141"/>
            <a:ext cx="4116864" cy="727292"/>
            <a:chOff x="5504656" y="1818108"/>
            <a:chExt cx="4116864" cy="727292"/>
          </a:xfrm>
        </p:grpSpPr>
        <p:sp>
          <p:nvSpPr>
            <p:cNvPr id="12" name="文本框 11"/>
            <p:cNvSpPr txBox="1"/>
            <p:nvPr/>
          </p:nvSpPr>
          <p:spPr>
            <a:xfrm>
              <a:off x="6406118" y="1889366"/>
              <a:ext cx="3215402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复现</a:t>
              </a:r>
              <a:r>
                <a:rPr lang="zh-CN" altLang="en-US" sz="3200" dirty="0"/>
                <a:t>过程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504656" y="1818108"/>
              <a:ext cx="727292" cy="7272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2</a:t>
              </a:r>
              <a:endParaRPr lang="zh-CN" altLang="en-US" sz="28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738336" y="3242129"/>
            <a:ext cx="4116864" cy="727292"/>
            <a:chOff x="5504656" y="1818108"/>
            <a:chExt cx="4116864" cy="727292"/>
          </a:xfrm>
        </p:grpSpPr>
        <p:sp>
          <p:nvSpPr>
            <p:cNvPr id="15" name="文本框 14"/>
            <p:cNvSpPr txBox="1"/>
            <p:nvPr/>
          </p:nvSpPr>
          <p:spPr>
            <a:xfrm>
              <a:off x="6406118" y="1889366"/>
              <a:ext cx="3215402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复现</a:t>
              </a:r>
              <a:r>
                <a:rPr lang="zh-CN" altLang="en-US" sz="3200" dirty="0"/>
                <a:t>结果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5504656" y="1818108"/>
              <a:ext cx="727292" cy="7272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3</a:t>
              </a:r>
              <a:endParaRPr lang="zh-CN" altLang="en-US" sz="28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738336" y="4282117"/>
            <a:ext cx="4116864" cy="727292"/>
            <a:chOff x="5504656" y="1818108"/>
            <a:chExt cx="4116864" cy="727292"/>
          </a:xfrm>
        </p:grpSpPr>
        <p:sp>
          <p:nvSpPr>
            <p:cNvPr id="18" name="文本框 17"/>
            <p:cNvSpPr txBox="1"/>
            <p:nvPr/>
          </p:nvSpPr>
          <p:spPr>
            <a:xfrm>
              <a:off x="6406118" y="1889366"/>
              <a:ext cx="3215402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总结</a:t>
              </a:r>
              <a:endParaRPr lang="zh-CN" altLang="en-US" sz="32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5504656" y="1818108"/>
              <a:ext cx="727292" cy="7272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4</a:t>
              </a:r>
              <a:endParaRPr lang="zh-CN" altLang="en-US" sz="28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论文</a:t>
            </a:r>
            <a:r>
              <a:rPr lang="zh-CN" altLang="en-US"/>
              <a:t>题目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89610" y="1793240"/>
            <a:ext cx="103060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Bell MT" panose="02020503060305020303" charset="0"/>
                <a:cs typeface="Bell MT" panose="02020503060305020303" charset="0"/>
              </a:rPr>
              <a:t>Boosting multiple sclerosis lesion segmentation </a:t>
            </a:r>
            <a:endParaRPr lang="zh-CN" altLang="en-US" sz="3200" b="1">
              <a:latin typeface="Bell MT" panose="02020503060305020303" charset="0"/>
              <a:cs typeface="Bell MT" panose="02020503060305020303" charset="0"/>
            </a:endParaRPr>
          </a:p>
          <a:p>
            <a:r>
              <a:rPr lang="zh-CN" altLang="en-US" sz="3200" b="1">
                <a:latin typeface="Bell MT" panose="02020503060305020303" charset="0"/>
                <a:cs typeface="Bell MT" panose="02020503060305020303" charset="0"/>
              </a:rPr>
              <a:t>through attention mechanism</a:t>
            </a:r>
            <a:r>
              <a:rPr lang="en-US" altLang="zh-CN" sz="3200" b="1">
                <a:latin typeface="Bell MT" panose="02020503060305020303" charset="0"/>
                <a:cs typeface="Bell MT" panose="02020503060305020303" charset="0"/>
              </a:rPr>
              <a:t> </a:t>
            </a:r>
            <a:r>
              <a:rPr lang="en-US" altLang="zh-CN" sz="2000" b="1">
                <a:latin typeface="Bell MT" panose="02020503060305020303" charset="0"/>
                <a:cs typeface="Bell MT" panose="02020503060305020303" charset="0"/>
              </a:rPr>
              <a:t>--</a:t>
            </a:r>
            <a:r>
              <a:rPr lang="zh-CN" altLang="en-US" sz="2000">
                <a:latin typeface="Bell MT" panose="02020503060305020303" charset="0"/>
                <a:cs typeface="Bell MT" panose="02020503060305020303" charset="0"/>
                <a:sym typeface="+mn-ea"/>
              </a:rPr>
              <a:t>Alessia Rondinella</a:t>
            </a:r>
            <a:endParaRPr lang="zh-CN" altLang="en-US" sz="2000" b="1"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89610" y="4014470"/>
            <a:ext cx="9875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使用注意力机制强化多发性硬化症影像分割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——AR</a:t>
            </a:r>
            <a:endParaRPr lang="en-US" altLang="zh-CN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4148667"/>
            <a:ext cx="12192000" cy="2709334"/>
            <a:chOff x="0" y="4148667"/>
            <a:chExt cx="12192000" cy="2709334"/>
          </a:xfrm>
        </p:grpSpPr>
        <p:pic>
          <p:nvPicPr>
            <p:cNvPr id="7" name="图片 6" descr="图片包含 游戏机, 床&#10;&#10;描述已自动生成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0" y="4148668"/>
              <a:ext cx="12192000" cy="2709333"/>
            </a:xfrm>
            <a:custGeom>
              <a:avLst/>
              <a:gdLst>
                <a:gd name="connsiteX0" fmla="*/ 12192000 w 12192000"/>
                <a:gd name="connsiteY0" fmla="*/ 0 h 2709333"/>
                <a:gd name="connsiteX1" fmla="*/ 12192000 w 12192000"/>
                <a:gd name="connsiteY1" fmla="*/ 2709333 h 2709333"/>
                <a:gd name="connsiteX2" fmla="*/ 11938000 w 12192000"/>
                <a:gd name="connsiteY2" fmla="*/ 2709333 h 2709333"/>
                <a:gd name="connsiteX3" fmla="*/ 11831340 w 12192000"/>
                <a:gd name="connsiteY3" fmla="*/ 2709333 h 2709333"/>
                <a:gd name="connsiteX4" fmla="*/ 11703844 w 12192000"/>
                <a:gd name="connsiteY4" fmla="*/ 2709333 h 2709333"/>
                <a:gd name="connsiteX5" fmla="*/ 11558488 w 12192000"/>
                <a:gd name="connsiteY5" fmla="*/ 2709333 h 2709333"/>
                <a:gd name="connsiteX6" fmla="*/ 11398250 w 12192000"/>
                <a:gd name="connsiteY6" fmla="*/ 2709333 h 2709333"/>
                <a:gd name="connsiteX7" fmla="*/ 11045031 w 12192000"/>
                <a:gd name="connsiteY7" fmla="*/ 2709333 h 2709333"/>
                <a:gd name="connsiteX8" fmla="*/ 10668000 w 12192000"/>
                <a:gd name="connsiteY8" fmla="*/ 2709333 h 2709333"/>
                <a:gd name="connsiteX9" fmla="*/ 9144000 w 12192000"/>
                <a:gd name="connsiteY9" fmla="*/ 2709333 h 2709333"/>
                <a:gd name="connsiteX10" fmla="*/ 7620000 w 12192000"/>
                <a:gd name="connsiteY10" fmla="*/ 2709333 h 2709333"/>
                <a:gd name="connsiteX11" fmla="*/ 6096000 w 12192000"/>
                <a:gd name="connsiteY11" fmla="*/ 2709333 h 2709333"/>
                <a:gd name="connsiteX12" fmla="*/ 4572001 w 12192000"/>
                <a:gd name="connsiteY12" fmla="*/ 2709333 h 2709333"/>
                <a:gd name="connsiteX13" fmla="*/ 3048000 w 12192000"/>
                <a:gd name="connsiteY13" fmla="*/ 2709333 h 2709333"/>
                <a:gd name="connsiteX14" fmla="*/ 1524000 w 12192000"/>
                <a:gd name="connsiteY14" fmla="*/ 2709333 h 2709333"/>
                <a:gd name="connsiteX15" fmla="*/ 1146969 w 12192000"/>
                <a:gd name="connsiteY15" fmla="*/ 2709333 h 2709333"/>
                <a:gd name="connsiteX16" fmla="*/ 793750 w 12192000"/>
                <a:gd name="connsiteY16" fmla="*/ 2709333 h 2709333"/>
                <a:gd name="connsiteX17" fmla="*/ 633512 w 12192000"/>
                <a:gd name="connsiteY17" fmla="*/ 2709333 h 2709333"/>
                <a:gd name="connsiteX18" fmla="*/ 488156 w 12192000"/>
                <a:gd name="connsiteY18" fmla="*/ 2709333 h 2709333"/>
                <a:gd name="connsiteX19" fmla="*/ 360660 w 12192000"/>
                <a:gd name="connsiteY19" fmla="*/ 2709333 h 2709333"/>
                <a:gd name="connsiteX20" fmla="*/ 254000 w 12192000"/>
                <a:gd name="connsiteY20" fmla="*/ 2709333 h 2709333"/>
                <a:gd name="connsiteX21" fmla="*/ 0 w 12192000"/>
                <a:gd name="connsiteY21" fmla="*/ 2709333 h 2709333"/>
                <a:gd name="connsiteX22" fmla="*/ 0 w 12192000"/>
                <a:gd name="connsiteY22" fmla="*/ 1083733 h 2709333"/>
                <a:gd name="connsiteX23" fmla="*/ 254000 w 12192000"/>
                <a:gd name="connsiteY23" fmla="*/ 993140 h 2709333"/>
                <a:gd name="connsiteX24" fmla="*/ 1524000 w 12192000"/>
                <a:gd name="connsiteY24" fmla="*/ 767927 h 2709333"/>
                <a:gd name="connsiteX25" fmla="*/ 3048000 w 12192000"/>
                <a:gd name="connsiteY25" fmla="*/ 1174327 h 2709333"/>
                <a:gd name="connsiteX26" fmla="*/ 4572001 w 12192000"/>
                <a:gd name="connsiteY26" fmla="*/ 1219200 h 2709333"/>
                <a:gd name="connsiteX27" fmla="*/ 6096000 w 12192000"/>
                <a:gd name="connsiteY27" fmla="*/ 1670473 h 2709333"/>
                <a:gd name="connsiteX28" fmla="*/ 7620000 w 12192000"/>
                <a:gd name="connsiteY28" fmla="*/ 2167467 h 2709333"/>
                <a:gd name="connsiteX29" fmla="*/ 9144000 w 12192000"/>
                <a:gd name="connsiteY29" fmla="*/ 1805940 h 2709333"/>
                <a:gd name="connsiteX30" fmla="*/ 10668000 w 12192000"/>
                <a:gd name="connsiteY30" fmla="*/ 1535007 h 2709333"/>
                <a:gd name="connsiteX31" fmla="*/ 11938000 w 12192000"/>
                <a:gd name="connsiteY31" fmla="*/ 315807 h 270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192000" h="2709333">
                  <a:moveTo>
                    <a:pt x="12192000" y="0"/>
                  </a:moveTo>
                  <a:lnTo>
                    <a:pt x="12192000" y="2709333"/>
                  </a:lnTo>
                  <a:lnTo>
                    <a:pt x="11938000" y="2709333"/>
                  </a:lnTo>
                  <a:lnTo>
                    <a:pt x="11831340" y="2709333"/>
                  </a:lnTo>
                  <a:lnTo>
                    <a:pt x="11703844" y="2709333"/>
                  </a:lnTo>
                  <a:lnTo>
                    <a:pt x="11558488" y="2709333"/>
                  </a:lnTo>
                  <a:lnTo>
                    <a:pt x="11398250" y="2709333"/>
                  </a:lnTo>
                  <a:lnTo>
                    <a:pt x="11045031" y="2709333"/>
                  </a:lnTo>
                  <a:lnTo>
                    <a:pt x="10668000" y="2709333"/>
                  </a:lnTo>
                  <a:lnTo>
                    <a:pt x="9144000" y="2709333"/>
                  </a:lnTo>
                  <a:lnTo>
                    <a:pt x="7620000" y="2709333"/>
                  </a:lnTo>
                  <a:lnTo>
                    <a:pt x="6096000" y="2709333"/>
                  </a:lnTo>
                  <a:lnTo>
                    <a:pt x="4572001" y="2709333"/>
                  </a:lnTo>
                  <a:lnTo>
                    <a:pt x="3048000" y="2709333"/>
                  </a:lnTo>
                  <a:lnTo>
                    <a:pt x="1524000" y="2709333"/>
                  </a:lnTo>
                  <a:lnTo>
                    <a:pt x="1146969" y="2709333"/>
                  </a:lnTo>
                  <a:lnTo>
                    <a:pt x="793750" y="2709333"/>
                  </a:lnTo>
                  <a:lnTo>
                    <a:pt x="633512" y="2709333"/>
                  </a:lnTo>
                  <a:lnTo>
                    <a:pt x="488156" y="2709333"/>
                  </a:lnTo>
                  <a:lnTo>
                    <a:pt x="360660" y="2709333"/>
                  </a:lnTo>
                  <a:lnTo>
                    <a:pt x="254000" y="2709333"/>
                  </a:lnTo>
                  <a:lnTo>
                    <a:pt x="0" y="2709333"/>
                  </a:lnTo>
                  <a:lnTo>
                    <a:pt x="0" y="1083733"/>
                  </a:lnTo>
                  <a:lnTo>
                    <a:pt x="254000" y="993140"/>
                  </a:lnTo>
                  <a:cubicBezTo>
                    <a:pt x="508000" y="905933"/>
                    <a:pt x="1016000" y="719667"/>
                    <a:pt x="1524000" y="767927"/>
                  </a:cubicBezTo>
                  <a:cubicBezTo>
                    <a:pt x="2032000" y="812800"/>
                    <a:pt x="2540000" y="1083733"/>
                    <a:pt x="3048000" y="1174327"/>
                  </a:cubicBezTo>
                  <a:cubicBezTo>
                    <a:pt x="3556000" y="1261533"/>
                    <a:pt x="4064000" y="1176867"/>
                    <a:pt x="4572001" y="1219200"/>
                  </a:cubicBezTo>
                  <a:cubicBezTo>
                    <a:pt x="5080000" y="1261533"/>
                    <a:pt x="5588000" y="1447800"/>
                    <a:pt x="6096000" y="1670473"/>
                  </a:cubicBezTo>
                  <a:cubicBezTo>
                    <a:pt x="6604000" y="1896533"/>
                    <a:pt x="7112000" y="2167467"/>
                    <a:pt x="7620000" y="2167467"/>
                  </a:cubicBezTo>
                  <a:cubicBezTo>
                    <a:pt x="8128000" y="2167467"/>
                    <a:pt x="8636000" y="1896533"/>
                    <a:pt x="9144000" y="1805940"/>
                  </a:cubicBezTo>
                  <a:cubicBezTo>
                    <a:pt x="9652000" y="1718733"/>
                    <a:pt x="10160000" y="1803400"/>
                    <a:pt x="10668000" y="1535007"/>
                  </a:cubicBezTo>
                  <a:cubicBezTo>
                    <a:pt x="11176000" y="1261533"/>
                    <a:pt x="11684000" y="635000"/>
                    <a:pt x="11938000" y="315807"/>
                  </a:cubicBezTo>
                  <a:close/>
                </a:path>
              </a:pathLst>
            </a:custGeom>
          </p:spPr>
        </p:pic>
        <p:sp>
          <p:nvSpPr>
            <p:cNvPr id="8" name="图形 3"/>
            <p:cNvSpPr/>
            <p:nvPr/>
          </p:nvSpPr>
          <p:spPr>
            <a:xfrm>
              <a:off x="0" y="4148667"/>
              <a:ext cx="12192000" cy="2709333"/>
            </a:xfrm>
            <a:custGeom>
              <a:avLst/>
              <a:gdLst>
                <a:gd name="connsiteX0" fmla="*/ 0 w 12192000"/>
                <a:gd name="connsiteY0" fmla="*/ 1083733 h 2709333"/>
                <a:gd name="connsiteX1" fmla="*/ 254000 w 12192000"/>
                <a:gd name="connsiteY1" fmla="*/ 993140 h 2709333"/>
                <a:gd name="connsiteX2" fmla="*/ 1524000 w 12192000"/>
                <a:gd name="connsiteY2" fmla="*/ 767927 h 2709333"/>
                <a:gd name="connsiteX3" fmla="*/ 3048000 w 12192000"/>
                <a:gd name="connsiteY3" fmla="*/ 1174327 h 2709333"/>
                <a:gd name="connsiteX4" fmla="*/ 4572000 w 12192000"/>
                <a:gd name="connsiteY4" fmla="*/ 1219200 h 2709333"/>
                <a:gd name="connsiteX5" fmla="*/ 6096000 w 12192000"/>
                <a:gd name="connsiteY5" fmla="*/ 1670473 h 2709333"/>
                <a:gd name="connsiteX6" fmla="*/ 7620000 w 12192000"/>
                <a:gd name="connsiteY6" fmla="*/ 2167467 h 2709333"/>
                <a:gd name="connsiteX7" fmla="*/ 9144000 w 12192000"/>
                <a:gd name="connsiteY7" fmla="*/ 1805940 h 2709333"/>
                <a:gd name="connsiteX8" fmla="*/ 10668000 w 12192000"/>
                <a:gd name="connsiteY8" fmla="*/ 1535007 h 2709333"/>
                <a:gd name="connsiteX9" fmla="*/ 11938000 w 12192000"/>
                <a:gd name="connsiteY9" fmla="*/ 315807 h 2709333"/>
                <a:gd name="connsiteX10" fmla="*/ 12192000 w 12192000"/>
                <a:gd name="connsiteY10" fmla="*/ 0 h 2709333"/>
                <a:gd name="connsiteX11" fmla="*/ 12192000 w 12192000"/>
                <a:gd name="connsiteY11" fmla="*/ 2709333 h 2709333"/>
                <a:gd name="connsiteX12" fmla="*/ 11938000 w 12192000"/>
                <a:gd name="connsiteY12" fmla="*/ 2709333 h 2709333"/>
                <a:gd name="connsiteX13" fmla="*/ 10668000 w 12192000"/>
                <a:gd name="connsiteY13" fmla="*/ 2709333 h 2709333"/>
                <a:gd name="connsiteX14" fmla="*/ 9144000 w 12192000"/>
                <a:gd name="connsiteY14" fmla="*/ 2709333 h 2709333"/>
                <a:gd name="connsiteX15" fmla="*/ 7620000 w 12192000"/>
                <a:gd name="connsiteY15" fmla="*/ 2709333 h 2709333"/>
                <a:gd name="connsiteX16" fmla="*/ 6096000 w 12192000"/>
                <a:gd name="connsiteY16" fmla="*/ 2709333 h 2709333"/>
                <a:gd name="connsiteX17" fmla="*/ 4572000 w 12192000"/>
                <a:gd name="connsiteY17" fmla="*/ 2709333 h 2709333"/>
                <a:gd name="connsiteX18" fmla="*/ 3048000 w 12192000"/>
                <a:gd name="connsiteY18" fmla="*/ 2709333 h 2709333"/>
                <a:gd name="connsiteX19" fmla="*/ 1524000 w 12192000"/>
                <a:gd name="connsiteY19" fmla="*/ 2709333 h 2709333"/>
                <a:gd name="connsiteX20" fmla="*/ 254000 w 12192000"/>
                <a:gd name="connsiteY20" fmla="*/ 2709333 h 2709333"/>
                <a:gd name="connsiteX21" fmla="*/ 0 w 12192000"/>
                <a:gd name="connsiteY21" fmla="*/ 2709333 h 270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000" h="2709333">
                  <a:moveTo>
                    <a:pt x="0" y="1083733"/>
                  </a:moveTo>
                  <a:lnTo>
                    <a:pt x="254000" y="993140"/>
                  </a:lnTo>
                  <a:cubicBezTo>
                    <a:pt x="508000" y="905933"/>
                    <a:pt x="1016000" y="719667"/>
                    <a:pt x="1524000" y="767927"/>
                  </a:cubicBezTo>
                  <a:cubicBezTo>
                    <a:pt x="2032000" y="812800"/>
                    <a:pt x="2540000" y="1083733"/>
                    <a:pt x="3048000" y="1174327"/>
                  </a:cubicBezTo>
                  <a:cubicBezTo>
                    <a:pt x="3556000" y="1261533"/>
                    <a:pt x="4064000" y="1176867"/>
                    <a:pt x="4572000" y="1219200"/>
                  </a:cubicBezTo>
                  <a:cubicBezTo>
                    <a:pt x="5080000" y="1261533"/>
                    <a:pt x="5588000" y="1447800"/>
                    <a:pt x="6096000" y="1670473"/>
                  </a:cubicBezTo>
                  <a:cubicBezTo>
                    <a:pt x="6604000" y="1896533"/>
                    <a:pt x="7112000" y="2167467"/>
                    <a:pt x="7620000" y="2167467"/>
                  </a:cubicBezTo>
                  <a:cubicBezTo>
                    <a:pt x="8128000" y="2167467"/>
                    <a:pt x="8636000" y="1896533"/>
                    <a:pt x="9144000" y="1805940"/>
                  </a:cubicBezTo>
                  <a:cubicBezTo>
                    <a:pt x="9652000" y="1718733"/>
                    <a:pt x="10160000" y="1803400"/>
                    <a:pt x="10668000" y="1535007"/>
                  </a:cubicBezTo>
                  <a:cubicBezTo>
                    <a:pt x="11176000" y="1261533"/>
                    <a:pt x="11684000" y="635000"/>
                    <a:pt x="11938000" y="315807"/>
                  </a:cubicBezTo>
                  <a:lnTo>
                    <a:pt x="12192000" y="0"/>
                  </a:lnTo>
                  <a:lnTo>
                    <a:pt x="12192000" y="2709333"/>
                  </a:lnTo>
                  <a:lnTo>
                    <a:pt x="11938000" y="2709333"/>
                  </a:lnTo>
                  <a:cubicBezTo>
                    <a:pt x="11684000" y="2709333"/>
                    <a:pt x="11176000" y="2709333"/>
                    <a:pt x="10668000" y="2709333"/>
                  </a:cubicBezTo>
                  <a:cubicBezTo>
                    <a:pt x="10160000" y="2709333"/>
                    <a:pt x="9652000" y="2709333"/>
                    <a:pt x="9144000" y="2709333"/>
                  </a:cubicBezTo>
                  <a:cubicBezTo>
                    <a:pt x="8636000" y="2709333"/>
                    <a:pt x="8128000" y="2709333"/>
                    <a:pt x="7620000" y="2709333"/>
                  </a:cubicBezTo>
                  <a:cubicBezTo>
                    <a:pt x="7112000" y="2709333"/>
                    <a:pt x="6604000" y="2709333"/>
                    <a:pt x="6096000" y="2709333"/>
                  </a:cubicBezTo>
                  <a:cubicBezTo>
                    <a:pt x="5588000" y="2709333"/>
                    <a:pt x="5080000" y="2709333"/>
                    <a:pt x="4572000" y="2709333"/>
                  </a:cubicBezTo>
                  <a:cubicBezTo>
                    <a:pt x="4064000" y="2709333"/>
                    <a:pt x="3556000" y="2709333"/>
                    <a:pt x="3048000" y="2709333"/>
                  </a:cubicBezTo>
                  <a:cubicBezTo>
                    <a:pt x="2540000" y="2709333"/>
                    <a:pt x="2032000" y="2709333"/>
                    <a:pt x="1524000" y="2709333"/>
                  </a:cubicBezTo>
                  <a:cubicBezTo>
                    <a:pt x="1016000" y="2709333"/>
                    <a:pt x="508000" y="2709333"/>
                    <a:pt x="254000" y="2709333"/>
                  </a:cubicBezTo>
                  <a:lnTo>
                    <a:pt x="0" y="270933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54000">
                  <a:srgbClr val="9CA4D4">
                    <a:alpha val="67000"/>
                  </a:srgbClr>
                </a:gs>
                <a:gs pos="80000">
                  <a:schemeClr val="bg1">
                    <a:alpha val="9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84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文章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1C77-C049-4AAA-A3C8-544909BBB11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9" name="任意多边形: 形状 14"/>
          <p:cNvSpPr/>
          <p:nvPr/>
        </p:nvSpPr>
        <p:spPr>
          <a:xfrm>
            <a:off x="0" y="4136120"/>
            <a:ext cx="12192000" cy="2302779"/>
          </a:xfrm>
          <a:custGeom>
            <a:avLst/>
            <a:gdLst>
              <a:gd name="connsiteX0" fmla="*/ 12192000 w 12192000"/>
              <a:gd name="connsiteY0" fmla="*/ 0 h 2302779"/>
              <a:gd name="connsiteX1" fmla="*/ 12192000 w 12192000"/>
              <a:gd name="connsiteY1" fmla="*/ 135312 h 2302779"/>
              <a:gd name="connsiteX2" fmla="*/ 11938000 w 12192000"/>
              <a:gd name="connsiteY2" fmla="*/ 451119 h 2302779"/>
              <a:gd name="connsiteX3" fmla="*/ 10668000 w 12192000"/>
              <a:gd name="connsiteY3" fmla="*/ 1670319 h 2302779"/>
              <a:gd name="connsiteX4" fmla="*/ 9144000 w 12192000"/>
              <a:gd name="connsiteY4" fmla="*/ 1941252 h 2302779"/>
              <a:gd name="connsiteX5" fmla="*/ 7620000 w 12192000"/>
              <a:gd name="connsiteY5" fmla="*/ 2302779 h 2302779"/>
              <a:gd name="connsiteX6" fmla="*/ 6096000 w 12192000"/>
              <a:gd name="connsiteY6" fmla="*/ 1805785 h 2302779"/>
              <a:gd name="connsiteX7" fmla="*/ 4572000 w 12192000"/>
              <a:gd name="connsiteY7" fmla="*/ 1354512 h 2302779"/>
              <a:gd name="connsiteX8" fmla="*/ 3048000 w 12192000"/>
              <a:gd name="connsiteY8" fmla="*/ 1309639 h 2302779"/>
              <a:gd name="connsiteX9" fmla="*/ 1524000 w 12192000"/>
              <a:gd name="connsiteY9" fmla="*/ 903239 h 2302779"/>
              <a:gd name="connsiteX10" fmla="*/ 254000 w 12192000"/>
              <a:gd name="connsiteY10" fmla="*/ 1128452 h 2302779"/>
              <a:gd name="connsiteX11" fmla="*/ 0 w 12192000"/>
              <a:gd name="connsiteY11" fmla="*/ 1219045 h 2302779"/>
              <a:gd name="connsiteX12" fmla="*/ 0 w 12192000"/>
              <a:gd name="connsiteY12" fmla="*/ 1083733 h 2302779"/>
              <a:gd name="connsiteX13" fmla="*/ 254000 w 12192000"/>
              <a:gd name="connsiteY13" fmla="*/ 993140 h 2302779"/>
              <a:gd name="connsiteX14" fmla="*/ 1524000 w 12192000"/>
              <a:gd name="connsiteY14" fmla="*/ 767927 h 2302779"/>
              <a:gd name="connsiteX15" fmla="*/ 3048000 w 12192000"/>
              <a:gd name="connsiteY15" fmla="*/ 1174327 h 2302779"/>
              <a:gd name="connsiteX16" fmla="*/ 4572000 w 12192000"/>
              <a:gd name="connsiteY16" fmla="*/ 1219200 h 2302779"/>
              <a:gd name="connsiteX17" fmla="*/ 6096000 w 12192000"/>
              <a:gd name="connsiteY17" fmla="*/ 1670473 h 2302779"/>
              <a:gd name="connsiteX18" fmla="*/ 7620000 w 12192000"/>
              <a:gd name="connsiteY18" fmla="*/ 2167467 h 2302779"/>
              <a:gd name="connsiteX19" fmla="*/ 9144000 w 12192000"/>
              <a:gd name="connsiteY19" fmla="*/ 1805940 h 2302779"/>
              <a:gd name="connsiteX20" fmla="*/ 10668000 w 12192000"/>
              <a:gd name="connsiteY20" fmla="*/ 1535007 h 2302779"/>
              <a:gd name="connsiteX21" fmla="*/ 11938000 w 12192000"/>
              <a:gd name="connsiteY21" fmla="*/ 315807 h 2302779"/>
              <a:gd name="connsiteX22" fmla="*/ 12192000 w 12192000"/>
              <a:gd name="connsiteY22" fmla="*/ 0 h 2302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2302779">
                <a:moveTo>
                  <a:pt x="12192000" y="0"/>
                </a:moveTo>
                <a:lnTo>
                  <a:pt x="12192000" y="135312"/>
                </a:lnTo>
                <a:lnTo>
                  <a:pt x="11938000" y="451119"/>
                </a:lnTo>
                <a:cubicBezTo>
                  <a:pt x="11684000" y="770312"/>
                  <a:pt x="11176000" y="1396845"/>
                  <a:pt x="10668000" y="1670319"/>
                </a:cubicBezTo>
                <a:cubicBezTo>
                  <a:pt x="10160000" y="1938712"/>
                  <a:pt x="9652000" y="1854045"/>
                  <a:pt x="9144000" y="1941252"/>
                </a:cubicBezTo>
                <a:cubicBezTo>
                  <a:pt x="8636000" y="2031845"/>
                  <a:pt x="8128000" y="2302779"/>
                  <a:pt x="7620000" y="2302779"/>
                </a:cubicBezTo>
                <a:cubicBezTo>
                  <a:pt x="7112000" y="2302779"/>
                  <a:pt x="6604000" y="2031845"/>
                  <a:pt x="6096000" y="1805785"/>
                </a:cubicBezTo>
                <a:cubicBezTo>
                  <a:pt x="5588000" y="1583112"/>
                  <a:pt x="5080000" y="1396845"/>
                  <a:pt x="4572000" y="1354512"/>
                </a:cubicBezTo>
                <a:cubicBezTo>
                  <a:pt x="4064000" y="1312179"/>
                  <a:pt x="3556000" y="1396845"/>
                  <a:pt x="3048000" y="1309639"/>
                </a:cubicBezTo>
                <a:cubicBezTo>
                  <a:pt x="2540000" y="1219045"/>
                  <a:pt x="2032000" y="948112"/>
                  <a:pt x="1524000" y="903239"/>
                </a:cubicBezTo>
                <a:cubicBezTo>
                  <a:pt x="1016000" y="854979"/>
                  <a:pt x="508000" y="1041245"/>
                  <a:pt x="254000" y="1128452"/>
                </a:cubicBezTo>
                <a:lnTo>
                  <a:pt x="0" y="1219045"/>
                </a:lnTo>
                <a:lnTo>
                  <a:pt x="0" y="1083733"/>
                </a:lnTo>
                <a:lnTo>
                  <a:pt x="254000" y="993140"/>
                </a:lnTo>
                <a:cubicBezTo>
                  <a:pt x="508000" y="905933"/>
                  <a:pt x="1016000" y="719667"/>
                  <a:pt x="1524000" y="767927"/>
                </a:cubicBezTo>
                <a:cubicBezTo>
                  <a:pt x="2032000" y="812800"/>
                  <a:pt x="2540000" y="1083733"/>
                  <a:pt x="3048000" y="1174327"/>
                </a:cubicBezTo>
                <a:cubicBezTo>
                  <a:pt x="3556000" y="1261533"/>
                  <a:pt x="4064000" y="1176867"/>
                  <a:pt x="4572000" y="1219200"/>
                </a:cubicBezTo>
                <a:cubicBezTo>
                  <a:pt x="5080000" y="1261533"/>
                  <a:pt x="5588000" y="1447800"/>
                  <a:pt x="6096000" y="1670473"/>
                </a:cubicBezTo>
                <a:cubicBezTo>
                  <a:pt x="6604000" y="1896533"/>
                  <a:pt x="7112000" y="2167467"/>
                  <a:pt x="7620000" y="2167467"/>
                </a:cubicBezTo>
                <a:cubicBezTo>
                  <a:pt x="8128000" y="2167467"/>
                  <a:pt x="8636000" y="1896533"/>
                  <a:pt x="9144000" y="1805940"/>
                </a:cubicBezTo>
                <a:cubicBezTo>
                  <a:pt x="9652000" y="1718733"/>
                  <a:pt x="10160000" y="1803400"/>
                  <a:pt x="10668000" y="1535007"/>
                </a:cubicBezTo>
                <a:cubicBezTo>
                  <a:pt x="11176000" y="1261533"/>
                  <a:pt x="11684000" y="635000"/>
                  <a:pt x="11938000" y="315807"/>
                </a:cubicBezTo>
                <a:lnTo>
                  <a:pt x="12192000" y="0"/>
                </a:lnTo>
                <a:close/>
              </a:path>
            </a:pathLst>
          </a:custGeom>
          <a:gradFill flip="none" rotWithShape="1">
            <a:gsLst>
              <a:gs pos="14000">
                <a:schemeClr val="accent1">
                  <a:alpha val="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846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66763" y="1578593"/>
            <a:ext cx="2283139" cy="3391733"/>
            <a:chOff x="764861" y="1526627"/>
            <a:chExt cx="2283139" cy="3391733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1122322" y="2301669"/>
              <a:ext cx="1" cy="2616691"/>
            </a:xfrm>
            <a:prstGeom prst="line">
              <a:avLst/>
            </a:prstGeom>
            <a:noFill/>
            <a:ln w="15875">
              <a:gradFill>
                <a:gsLst>
                  <a:gs pos="5400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prstDash val="dash"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764861" y="1526627"/>
              <a:ext cx="714923" cy="71492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b="1" dirty="0"/>
                <a:t>1</a:t>
              </a:r>
              <a:endParaRPr lang="zh-CN" altLang="en-US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79784" y="2213339"/>
              <a:ext cx="1568213" cy="2451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latin typeface="+mn-ea"/>
                </a:rPr>
                <a:t>多发性硬化症的诊断大多使用核磁共振影像，但是识别病灶费时费力，人为因素过强，自动化图像分割很有</a:t>
              </a:r>
              <a:r>
                <a:rPr lang="zh-CN" altLang="en-US" sz="1600" dirty="0">
                  <a:latin typeface="+mn-ea"/>
                </a:rPr>
                <a:t>必要</a:t>
              </a:r>
              <a:endParaRPr lang="zh-CN" altLang="en-US" sz="1600" dirty="0">
                <a:latin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79785" y="1690072"/>
              <a:ext cx="15682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rPr>
                <a:t>研究</a:t>
              </a:r>
              <a:r>
                <a: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rPr>
                <a:t>背景</a:t>
              </a:r>
              <a:endParaRPr lang="zh-CN" altLang="en-US" sz="2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493183" y="1578593"/>
            <a:ext cx="2283139" cy="3827125"/>
            <a:chOff x="764861" y="1526627"/>
            <a:chExt cx="2283139" cy="3827125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1122323" y="2301669"/>
              <a:ext cx="0" cy="3052083"/>
            </a:xfrm>
            <a:prstGeom prst="line">
              <a:avLst/>
            </a:prstGeom>
            <a:noFill/>
            <a:ln w="15875">
              <a:gradFill>
                <a:gsLst>
                  <a:gs pos="5400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prstDash val="dash"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764861" y="1526627"/>
              <a:ext cx="714923" cy="71492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b="1" dirty="0"/>
                <a:t>2</a:t>
              </a:r>
              <a:endParaRPr lang="zh-CN" altLang="en-US" sz="20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79784" y="2213339"/>
              <a:ext cx="1568213" cy="3041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latin typeface="+mn-ea"/>
                </a:rPr>
                <a:t>相关的图像分割已经有了很好的发展，目前最佳模型为</a:t>
              </a:r>
              <a:r>
                <a:rPr lang="en-US" altLang="zh-CN" sz="1600" dirty="0">
                  <a:latin typeface="+mn-ea"/>
                </a:rPr>
                <a:t>U-net</a:t>
              </a:r>
              <a:r>
                <a:rPr lang="zh-CN" altLang="en-US" sz="1600" dirty="0">
                  <a:latin typeface="+mn-ea"/>
                </a:rPr>
                <a:t>，作者在此基础上加入了注意力等机制，尝试提高性能并</a:t>
              </a:r>
              <a:r>
                <a:rPr lang="zh-CN" altLang="en-US" sz="1600" dirty="0">
                  <a:latin typeface="+mn-ea"/>
                </a:rPr>
                <a:t>降低对数据集的</a:t>
              </a:r>
              <a:r>
                <a:rPr lang="zh-CN" altLang="en-US" sz="1600" dirty="0">
                  <a:latin typeface="+mn-ea"/>
                </a:rPr>
                <a:t>依赖</a:t>
              </a:r>
              <a:endParaRPr lang="zh-CN" altLang="en-US" sz="1600" dirty="0">
                <a:latin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79785" y="1690072"/>
              <a:ext cx="15682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rPr>
                <a:t>研究</a:t>
              </a:r>
              <a:r>
                <a: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rPr>
                <a:t>起点</a:t>
              </a:r>
              <a:endParaRPr lang="zh-CN" altLang="en-US" sz="2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946020" y="1578593"/>
            <a:ext cx="2283141" cy="4391901"/>
            <a:chOff x="764859" y="1553316"/>
            <a:chExt cx="2283141" cy="4391901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1122320" y="2328358"/>
              <a:ext cx="0" cy="3616859"/>
            </a:xfrm>
            <a:prstGeom prst="line">
              <a:avLst/>
            </a:prstGeom>
            <a:noFill/>
            <a:ln w="15875">
              <a:gradFill>
                <a:gsLst>
                  <a:gs pos="5400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prstDash val="dash"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764859" y="1553316"/>
              <a:ext cx="714923" cy="71492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b="1" dirty="0"/>
                <a:t>4</a:t>
              </a:r>
              <a:endParaRPr lang="zh-CN" altLang="en-US" sz="2000" b="1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79784" y="2213339"/>
              <a:ext cx="1568213" cy="2451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latin typeface="+mn-ea"/>
                </a:rPr>
                <a:t>文章选取</a:t>
              </a:r>
              <a:r>
                <a:rPr lang="en-US" altLang="zh-CN" sz="1600" dirty="0">
                  <a:latin typeface="+mn-ea"/>
                </a:rPr>
                <a:t>ACC, DICE, Sens, Spec,EF, IOU, PPV, NPV</a:t>
              </a:r>
              <a:r>
                <a:rPr lang="zh-CN" altLang="en-US" sz="1600" dirty="0">
                  <a:latin typeface="+mn-ea"/>
                </a:rPr>
                <a:t>多种评判标准，其中以</a:t>
              </a:r>
              <a:r>
                <a:rPr lang="en-US" altLang="zh-CN" sz="1600" dirty="0">
                  <a:latin typeface="+mn-ea"/>
                </a:rPr>
                <a:t>DICE</a:t>
              </a:r>
              <a:r>
                <a:rPr lang="zh-CN" altLang="en-US" sz="1600" dirty="0">
                  <a:latin typeface="+mn-ea"/>
                </a:rPr>
                <a:t>和</a:t>
              </a:r>
              <a:r>
                <a:rPr lang="en-US" altLang="zh-CN" sz="1600" dirty="0">
                  <a:latin typeface="+mn-ea"/>
                </a:rPr>
                <a:t>Sens</a:t>
              </a:r>
              <a:r>
                <a:rPr lang="zh-CN" altLang="en-US" sz="1600" dirty="0">
                  <a:latin typeface="+mn-ea"/>
                </a:rPr>
                <a:t>为主要</a:t>
              </a:r>
              <a:r>
                <a:rPr lang="zh-CN" altLang="en-US" sz="1600" dirty="0">
                  <a:latin typeface="+mn-ea"/>
                </a:rPr>
                <a:t>依据。</a:t>
              </a:r>
              <a:endParaRPr lang="zh-CN" altLang="en-US" sz="1600" dirty="0">
                <a:latin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79785" y="1690072"/>
              <a:ext cx="15682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rPr>
                <a:t>研究</a:t>
              </a:r>
              <a:r>
                <a: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rPr>
                <a:t>指标</a:t>
              </a:r>
              <a:endParaRPr lang="zh-CN" altLang="en-US" sz="2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219603" y="1578593"/>
            <a:ext cx="2283139" cy="4612282"/>
            <a:chOff x="764861" y="1526627"/>
            <a:chExt cx="2283139" cy="4612282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1122322" y="2301669"/>
              <a:ext cx="1" cy="3744905"/>
            </a:xfrm>
            <a:prstGeom prst="line">
              <a:avLst/>
            </a:prstGeom>
            <a:noFill/>
            <a:ln w="15875">
              <a:gradFill>
                <a:gsLst>
                  <a:gs pos="5400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prstDash val="dash"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764861" y="1526627"/>
              <a:ext cx="714923" cy="71492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b="1" dirty="0"/>
                <a:t>3</a:t>
              </a:r>
              <a:endParaRPr lang="zh-CN" altLang="en-US" sz="20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79784" y="2213339"/>
              <a:ext cx="1568213" cy="392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latin typeface="+mn-ea"/>
                </a:rPr>
                <a:t>文章主要创新为：引入注意力机制、长短时记忆卷积层。由此构建了时空网络，大大提升了性能。数据集方面采用了交叉验证的方法，降低对数据集的依赖，提高通用</a:t>
              </a:r>
              <a:r>
                <a:rPr lang="zh-CN" altLang="en-US" sz="1600" dirty="0">
                  <a:latin typeface="+mn-ea"/>
                </a:rPr>
                <a:t>性。</a:t>
              </a:r>
              <a:endParaRPr lang="zh-CN" altLang="en-US" sz="1600" dirty="0">
                <a:latin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79785" y="1690072"/>
              <a:ext cx="15682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rPr>
                <a:t>研究</a:t>
              </a:r>
              <a:r>
                <a: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rPr>
                <a:t>方法</a:t>
              </a:r>
              <a:endParaRPr lang="zh-CN" altLang="en-US" sz="2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0400" y="1349375"/>
            <a:ext cx="104501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由于该方向数据集较少，以及为了方便进行比较，文章选择了公开挑战数据集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ISBI2015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来训练。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该数据集内包含训练数据，掩盖面具，验证集，测试集四个部分。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由于核磁共振图像中大部分为底色黑色，所以引入了面具防止底色造成过大影响。最后统一处理为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160X160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大小的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图片。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在训练结束后，作者还加入了画图部分，方便查看指标的波动情况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模型</a:t>
            </a:r>
            <a:r>
              <a:rPr lang="zh-CN" altLang="en-US"/>
              <a:t>结构</a:t>
            </a:r>
            <a:endParaRPr lang="zh-CN" altLang="en-US"/>
          </a:p>
        </p:txBody>
      </p:sp>
      <p:pic>
        <p:nvPicPr>
          <p:cNvPr id="4" name="C9F754DE-2CAD-44b6-B708-469DEB6407EB-2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883285"/>
            <a:ext cx="8086090" cy="59747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83550" y="1231265"/>
            <a:ext cx="34353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DenseBlock</a:t>
            </a:r>
            <a:r>
              <a:rPr lang="zh-CN" altLang="en-US"/>
              <a:t>为稠密</a:t>
            </a:r>
            <a:r>
              <a:rPr lang="zh-CN" altLang="en-US"/>
              <a:t>块。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SqueezeAttentionBlock</a:t>
            </a:r>
            <a:r>
              <a:rPr lang="zh-CN" altLang="en-US"/>
              <a:t>为文章引入的注意力机制的主要部分。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ConvLSTM</a:t>
            </a:r>
            <a:r>
              <a:rPr lang="zh-CN" altLang="en-US"/>
              <a:t>为长短时记忆卷积</a:t>
            </a:r>
            <a:r>
              <a:rPr lang="zh-CN" altLang="en-US"/>
              <a:t>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卷积块由Conv2d、BatchNorm2d、ReLU、Conv2d、BatchNorm2d、ReLU五部分</a:t>
            </a:r>
            <a:r>
              <a:rPr lang="zh-CN" altLang="en-US"/>
              <a:t>组成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评判</a:t>
            </a:r>
            <a:r>
              <a:rPr lang="zh-CN" altLang="en-US"/>
              <a:t>标准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7550" y="1296035"/>
            <a:ext cx="2648585" cy="763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5150" y="1917065"/>
            <a:ext cx="2340610" cy="739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74675" y="2541905"/>
            <a:ext cx="2350770" cy="701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21335" y="3181350"/>
            <a:ext cx="1946275" cy="739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88950" y="3930650"/>
            <a:ext cx="2560320" cy="640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27050" y="4589145"/>
            <a:ext cx="2044700" cy="763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27050" y="5397500"/>
            <a:ext cx="2165985" cy="7016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67530" y="3562350"/>
            <a:ext cx="65893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DICE, sens</a:t>
            </a:r>
            <a:r>
              <a:rPr lang="zh-CN" altLang="en-US" sz="2800"/>
              <a:t>为主要评判标准</a:t>
            </a:r>
            <a:endParaRPr lang="zh-CN" altLang="en-US" sz="2800"/>
          </a:p>
          <a:p>
            <a:r>
              <a:rPr lang="en-US" altLang="zh-CN" sz="2800"/>
              <a:t>TP</a:t>
            </a:r>
            <a:r>
              <a:rPr lang="zh-CN" altLang="en-US" sz="2800"/>
              <a:t>，</a:t>
            </a:r>
            <a:r>
              <a:rPr lang="en-US" altLang="zh-CN" sz="2800"/>
              <a:t>TF</a:t>
            </a:r>
            <a:r>
              <a:rPr lang="zh-CN" altLang="en-US" sz="2800"/>
              <a:t>，</a:t>
            </a:r>
            <a:r>
              <a:rPr lang="en-US" altLang="zh-CN" sz="2800"/>
              <a:t>FP</a:t>
            </a:r>
            <a:r>
              <a:rPr lang="zh-CN" altLang="en-US" sz="2800"/>
              <a:t>，</a:t>
            </a:r>
            <a:r>
              <a:rPr lang="en-US" altLang="zh-CN" sz="2800"/>
              <a:t>FN</a:t>
            </a:r>
            <a:r>
              <a:rPr lang="zh-CN" altLang="en-US" sz="2800"/>
              <a:t>为验证后</a:t>
            </a:r>
            <a:r>
              <a:rPr lang="zh-CN" altLang="en-US" sz="2800"/>
              <a:t>结果</a:t>
            </a:r>
            <a:endParaRPr lang="zh-CN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复现</a:t>
            </a:r>
            <a:r>
              <a:rPr lang="zh-CN" altLang="en-US" dirty="0"/>
              <a:t>过程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#782110"/>
  <p:tag name="COMMONDATA" val="eyJoZGlkIjoiNGQ1YzZkZWVhODQ1MWZlYzVjOGUzYzgzYTU5NTI5YT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51PPT模板网">
  <a:themeElements>
    <a:clrScheme name="蓝色几何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3848A8"/>
      </a:accent1>
      <a:accent2>
        <a:srgbClr val="DDDEE0"/>
      </a:accent2>
      <a:accent3>
        <a:srgbClr val="7A85B8"/>
      </a:accent3>
      <a:accent4>
        <a:srgbClr val="9CA3BD"/>
      </a:accent4>
      <a:accent5>
        <a:srgbClr val="242431"/>
      </a:accent5>
      <a:accent6>
        <a:srgbClr val="F4B919"/>
      </a:accent6>
      <a:hlink>
        <a:srgbClr val="F84D4D"/>
      </a:hlink>
      <a:folHlink>
        <a:srgbClr val="979797"/>
      </a:folHlink>
    </a:clrScheme>
    <a:fontScheme name="自定义 1">
      <a:majorFont>
        <a:latin typeface="思源黑体 CN Bold"/>
        <a:ea typeface="思源黑体 CN Bold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2">
      <extobjdata type="C9F754DE-2CAD-44b6-B708-469DEB6407EB" data="ewoJIkZpbGVJZCIgOiAiMjQzNjQxMDI4NjgzIiwKCSJHcm91cElkIiA6ICIxNTI1MDMyNzA2IiwKCSJJbWFnZSIgOiAiaVZCT1J3MEtHZ29BQUFBTlNVaEVVZ0FBQm00QUFBVEFDQVlBQUFENXQ3ZzFBQUFBQ1hCSVdYTUFBQXNUQUFBTEV3RUFtcHdZQUFBZ0FFbEVRVlI0bk96ZGUxUlZkZDdIOGMrUnd4RUlvVW01ZUJ0MUVzZTBVaVM4WnQ1QXhSU2R0TlFwSFMwMU5TM1RuQ3pIbkpuVnMzSklMUE94MGxGYjlyanlNUzhvVGhPSklCSm1tSkRnRFlWRVI4UFFSS0JBaEFQbitjUEZlVHdDeWtWbEYrL1hXck5XN1AzNzdmM2RQN2ZPV3Z2RDcvY3oyV3cybXdBQUFBQUFBQUFBQUZEdkd0VjNBUUFBQUFBQUFBQUFBTGlHNEFZQUFBQUFBQUFBQU1BZ0NHNEFBQUFBQUFBQUFBQU1ndUFHQUFBQUFBQUFBQURBSUFodUFBQUFBQUFBQUFBQURJTGdCZ0FBQUFBQUFBQUF3Q0FJYmdBQUFBQUFBQUFBQUF5QzRBWUFBQUFBQUFBQUFNQWdDRzRBQUFBQUFBQUFBQUFNZ3VBR0FBQUFBQUFBQUFEQUlBaHVBQUFBQUFBQUFBQUFESUxnQmdBQUFBQUFBQUFBd0NBSWJnQUFBQUFBQUFBQUFBeUM0QVlBQUFBQUFBQUFBTUFnQ0c0QUFBQUFBQUFBQUFBTWd1QUdBQUFBQUFBQUFBREFJQWh1QUFBQUFBQUFBQUFBRElMZ0JnQUFBQUFBQUFBQXdDQUliZ0FBQUFBQUFBQUFBQXlDNEFZQUFBQUFBQUFBQU1BZ0NHNEFBQUFBQUFBQUFBQU1ndUFHQUFBQUFBQUFBQURBSUFodUFBQUFBQUFBQUFBQURJTGdCZ0FBQUFBQUFBQUF3Q0FJYmdBQUFBQUFBQUFBQUF5QzRBWUFBQUFBQUFBQUFNQWdDRzRBQUFBQUFBQUFBQUFNZ3VBR0FBQUFBQUFBQUFEQUlBaHVBQUFBQUFBQUFBQUFESUxnQmdBQUFBQUFBQUFBd0NBSWJnQUFBQUFBQUFBQUFBeUM0QVlBQUFBQUFBQUFBTUFnQ0c0QUFBQUFBQUFBQUFBTWd1QUdBQUFBQUFBQUFBREFJQWh1QUFBQUFBQUFBQUFBRElMZ0JnQUFBQUFBQUFBQXdDQUliZ0FBQUFBQUFBQUFBQXlDNEFZQUFBQUFBQUFBQU1BZ0NHNEFBQUFBQUFBQUFBQU1ndUFHQUFBQUFBQUFBQURBSUFodUFBQUFBQUFBQUFBQURJTGdCZ0FBQUFBQUFBQUF3Q0FJYmdBQUFBQUFBQUFBQUF5QzRBWUFBQUFBQUFBQUFNQWdDRzRBQUFBQUFBQUFBQUFNZ3VBR0FBQUFBQUFBQUFEQUlBaHVBQUFBQUFBQUFBQUFESUxnQmdBQUFBQUFBQUFBd0NBSWJnQUFBQUFBQUFBQUFBeUM0QVlBQUFBQUFBQUFBTUFnQ0c0QUFBQUFBQUFBQUFBTWd1QUdBQUFBQUFBQUFBREFJQWh1QUFBQUFBQUFBQUFBRElMZ0JnQUFBQUFBQUFBQXdDQUliZ0FBQUFBQUFBQUFBQXlDNEFZQUFBQUFBQUFBQU1BZ0NHNEFBQUFBQUFBQUFBQU1ndUFHQUFBQUFBQUF1TUdJRVNNVUhCeGMzMlVBQUJvZ2MzMFhBQUFBQUFBQUFPTW9LeXRUWEZ5YzR1TGlkUExrU2VYbTVzcGtNc25EdzBOdDI3YlZ1SEhqNU8vdlg5OWxWdW5zMmJQYXVuV3JrcEtTOU9PUFA4ckZ4VVVQUHZpZ0prNmNLRDgvdi9vdUR3Q0FXeUs0QVFBQUFBQUFnQ1RwekpreitxLy8raTlsWm1iS3hjVkZuVHQzbHJlM3Q4ckt5cFNWbGFYVTFGUjE3dHpac01GTlJrYUdacytlTFNjbkovbjcreXNnSUVDblQ1L1cxMTkvcmFTa0pDMWJ0a3dkTzNhczd6SUJBTGdwZ2hzQUFBQUFBQURvOU9uVGV2bmxsMVZRVUtEeDQ4ZHIzTGh4Y25OemMyaFRVRkNnaXhjdjFsT0Z0NWFmbjY5Ky9mcHB4b3daOHZUMHRCL2ZzR0dEMXE5ZnIzWHIxaWtzTEt3ZUt3UUE0TlpNTnB2TlZ0OUZBQUFBQUFBQW9QNVlyVlpObXpaTlo4K2UxZno1OHpWNDhPRDZMcWxXcmw2OXFzYU5HMWM0WGxSVXBORFFVRFZ1M0ZnN2QrNnMxclZHakJpaG9xSWlSVWRIMys0eUFRQzRLV2JjQUFBQUFBQUFOSEF4TVRFNmUvYXMrdlRwVTZ2UUppMHRUZHUyYmRQaHc0ZVZtNXNyVjFkWGRlalFRYUdob2VyZHUzZUY5c0hCd1hKeGNkSDI3ZHUxY2VOR2ZmNzU1OHJKeVpHdnI2L0dqeDl2citGdmYvdWJFaElTTkdmT0hEMysrT01WcmpObnpod2RQWHBVSzFhc1VNZU9IU3NOYlNTcGNlUEdjbkp5VW1XL3Y3eDc5MjV0Mzc1ZHAwK2Zsc1ZpVVdCZ29LWlBuMTdqTVFBQTRIWWh1QUVBQUFBQUFHamc0dUxpSkYyYlpWSlRPM2JzME1xVksyVXltZVR2NzY4ZVBYcm8wcVZMU2s1T1ZsSlNrc2FPSGFzcFU2WlUyamM4UEZ5cHFha0tDQWhRZG5hMmtwT1Q5ZmJiYjh2ZDNWMjllL2ZXNE1HRGxaQ1FvUGo0K0FyQlRYWjJ0bzRkTzZaMjdkcmRjdCthek14TVdhM1dDdTFXcjE2dHpaczN5OFhGUlQxNjlKQ3JxNnVTazVPMVlNRUNsWldWMVhnc0FBQzRIUWh1QUFBQUFBQUFHcmlNakF4SlVxZE9uV3JVNy9qeDQxcTVjcVhjM2QyMVpNa1NkZWpRd1g0dUt5dEw4K2JOMDZaTm0rVHY3NitBZ0FDSHZrVkZSZnJoaHgrMGR1MWErMHlaZGV2V2FlUEdqWXFJaUZEdjNyMFZHQmdvVDA5UEhUcDBTSGw1ZVE3NzF1elpzMGMybTAwaElTRzNySFBUcGsyUzVCRCtIRHAwU0pzM2IxYXpaczMwemp2dnlOZlhWOUsxNWRiZWVPTU5uVHAxcWtaakFRREE3VUp3QXdBQUFBQUFZRkRwNmVsS1NVbFJWbGFXU2twS2J0bStWNjllbFM1TmRpdjUrZmx5ZG5hV3E2dHJqZnB0MmJKRk5wdE5VNmRPZFFodEpLbEZpeFo2OXRsbkZSWVdwczgrKzZ4Q2NDTkpNMmJNY0ZqZUxEUTBWQnMzYnJRSFNXYXpXUU1IRGxSRVJJUVNFaEljZ3BmWTJGZzVPenRyMEtCQk42MHhKaVpHc2JHeDZ0cTFxMFBiOHIxdXBreVpZZzl0cEd2THFyMzQ0b3VhTkdsUzlRY0NBSURiaU9BR0FBQUFBQURBWUs1Y3VhS1ltQmlkT0hGQ1RaczJWZnYyN2VYcDZTbVR5WFRUZnExYnQ2N1YvVnhjWEZSWVdLalMwbEk1T1RsVnU5K1JJMGNrU1gzNzlxMzBmSGxZYy9Ma3lRcm56R2F6MnJkdjczQ3NXYk5tTXB2TktpZ29zQjhMRGc1V1JFU0V3M0pwcDArZlZtWm1wdnIzN3k4UEQ0OHE2MHROVFZWNGVMaDhmWDIxY09GQ2gvRTdldlNvSktsSGp4NFYrclZzMlZJV2kwWEZ4Y1ZWWGhzQWdEdUY0QVlBQUFBQUFNQkF5c3JLdEhYclZ1WG41MnZFaUJFVlpyTGNDVDQrUHNyTXpOU3BVNmZrNStkWDdYN2xNM1hjM2QwclBWKyt0Tm4xUVV3NXM5bGNhUkJsTnB0bHRWcnRQL3Y1K2FsdDI3WU95NlhGeHNaS2tvWU9IVnBsYldscGFWcTBhSkdhTkdtaUpVdVc2TjU3NzNVNG41dWJLNHZGVW1YdGpSbzFxdkxhQUFEY1Nmdy9FQUFBQUFBQWdJRjgvZlhYdW5qeG9zYU1HWE5YUWh0SjZ0YXRtNlJyeTRyVmhLdXJxMHBLU25UbHlwVkt6K2ZuNTB1U3c5NDB0UkVVRktTeXNqSWxKQ1JJa3VMaTR1VGo0Mk92KzBicDZlbDY3YlhYNU9MaW9yQ3dNTFZzMmJKQ0c0dkZvcEtTa2txWG9Dc3RMV1cyRFFDZzNoRGNBQUFBQUFBQUdNU1ZLMWVVbUppb3dNQkFlWHQ3MzdYN2podzVVazVPVHRxeFk0ZlMwdEtxM2UrQkJ4NlFKTzNmdjcvUzg4bkp5WktraHg1NnFFNzFCUVVGeVdReUtUNCtYbWxwYVRwLy9yeUdEQmxTNll5ZHpNeE1MVml3UUJhTFJVdVhMbFdiTm0wcXZXYnIxcTFsczltVW1wcGE0VnhxYXFyS3lzcnFWRE1BQUxWRmNBTUFBQUFBQUdBUW1abVpLaXNyVTd0MjdlN3FmWnMzYjY0cFU2YklhclhxMVZkZlZVeE1qR3cyVzRWMkZ5OWUxUEhqeCswL1AvSEVFNUtrRHovOFVLZE9uWEpvZS83OGVhMWR1MVptczFtalI0K3VVMzFObXpaVnQyN2RsSktTb3Vqb2FKbE1KZzBaTXFSQ3UvLzg1ei82ODUvL0xJdkZvdkR3OEp2dStkTy9mMzlKMHVyVnEvWHp6ei9iaitmbDVXbmx5cFYxcWhjQWdMcGdqeHNBQUFBQUFBQ0R5TXZMa3lSNWVYbmQ5WHVQR1ROR2tyUm16Um90V2JKRS8vem5QOVc1YzJkNWVIam95cFVyT25QbWpMNzc3anM5ODh3ejlwazJBUUVCbWpoeG9qNysrR1BObkRsVC92Nys4dkh4VVU1T2pwS1NrbFJhV3FxNWMrZXFiZHUyZGE1djhPREJTa3BLMHU3ZHV4VVFFRkRwaktUNTgrY3JOemRYM2J0M1YwUkVSS1hYbVQxN3RpUnAxS2hSMnJObmo5TFQwelZwMGlRRkJnYktack1wTVRGUjNidDNWM1oydG9xS2l1cGNOd0FBTlVWd0F3QUFBQUFBWUJEbHMxd3NGa3U5M0gvTW1ESHEzYnUzZHV6WW9lVGtaQjA4ZUZCRlJVVnlkWFZWaXhZdE5HclVLQTBjT05DaHo0UUpFOVNwVXlkdDI3Wk54NDhmMTdmZmZpdFBUMC8xNmROSFR6NzVwUHo4L0c1TGJYMzY5SkdibTVzS0N3c1ZFaEpTYVp1Y25CeEowb0VEQjZxOFRubHc0K3pzckxmZmZsdnIxNjlYZkh5ODl1elpJeTh2TDQwZVBWcmp4NC9YcUZHamJrdmRBQURVbE1sVzJieFhBQUFBQUFBQTNIVmZmZldWOXUvZnIzbno1dFYzS1FBQW9KNnd4dzBBQUFBQUFBQUFBSUJCRU53QUFBQUFBQUFBQUFBWUJNRU5BQUFBQUFBQUFBQ0FRUkRjQUFBQUFBQUFBQUFBR0FUQkRRQUFBQUFBQUFBQWdFRVEzQUFBQUFBQUFBQUFBQmdFd1EwQUFBQUFBQUFBQUlCQkVOd0FBQUFBQUFBQUFBQVlCTUVOQUFBQUFBQUFBQUNBUVJEY0FBQUFBQUFBQUFBQUdBVEJEUUFBQUFBQUFBQUFnRUVRM0FBQUFBQUFBQUFBQUJnRXdRMEFBQUFBQUFBQUFJQkJFTndBQUFBQUFBQUFBQUFZQk1FTkFBQUFBQUFBQUFDQVFSRGNBQUFBQUFBQUFBQUFHQVRCRFFBQUFBQUFBQUFBZ0VFUTNBQUFBQUFBQUFBQUFCZ0V3UTBBQUFBQUFBQUFBSUJCRU53QUFBQUFBQUFBQUFBWUJNRU5BQUFBQUFBQUFBQ0FRUkRjQUFBQUFBQUFBQUFBR0FUQkRRQUFBQUFBQUFBQWdFRVEzQUFBQUFBQUFBQUFBQmdFd1EwQUFBQUFBQUFBQUlCQkVOd0FBQUFBQUFBQUFBQVlCTUVOQUFBQUFBQUFBQUNBUVJEY0FBQUFBQUFBQUFBQUdBVEJEUUFBQUFBQUFBQUFnRUVRM0FBQUFBQUFBQUFBQUJnRXdRMEFBQUFBQUFBQUFJQkJFTndBQUFBQUFBQUFBQUFZQk1FTkFBQUFBQUFBQUFDQVFSRGNBQUFBQUFBQUFBQUFHQVRCRFFBQUFBQUFBQUFBZ0VFUTNBQUFBQUFBQUFBQUFCZ0V3UTBBQUFBQUFBQUFBSUJCRU53QUFBQUFBQUFBMVJBY0hLd1JJMGI4NnU4SkFLaGY1dm91QUFBQUFBQUFBUFV2T0RqWTRXZXoyU3hQVDAvNStmbXBUNTgrQ2dvS2t0bjg2L21VZE9Qem1rd21lWGg0Nk1FSEg5UzRjZVBVc1dQSGVxb010MU5EZTYrckl6ZzRXQzR1THRxNWMyZDlsMklvTjc0cjEvdnJYLytxUG4zNjNNVnEwTkExckgrVkFBQUFBQUFBVUNXejJheGh3NFpKa3F4V3F5NWR1cVNqUjQvcTY2Ky8xb1lORy9UYWE2K3BjK2ZPOVZ6bDdYUDk4NWFVbE9qVXFWUGF0MitmRWhNVDllYWJieW9nSUtDZUs4VHQwTkRlYTlUZTllL0s5Wm8zYjE0UDFhQWhJN2dCQUFBQUFBQ0FwR3NmTFdmUG51MXd6R3ExS2lvcVN2Lzg1ei8xeWl1djZPOS8vN3NDQXdQcnFjTGJxN0xuallpSTBQdnZ2NjkxNjlZUjNQeEtOTFQzR3JWWDJic0MxQWYydUFFQUFBQUFBRUNWekdhemhnOGZyckN3TURrNU9lbXR0OTVTWGw1ZWZaZDF4NVQvdG4xV1ZsWTlWNEk3cVNHOTE2V2xwZlZkd2gzeGEzMHVRR0xHRFFBQUFBQUFBS3JoOTcvL3ZVYU5HcVZObXpZcE1qSlNFeVpNY0RpZmxwYW1Uejc1UkVlT0hGRlJVWkY4ZlgzVnIxOC9qUnMzVG8wYk4zWm9XNzdIeHZidDI3Vng0MFo5L3ZubnlzbkprYSt2cjhhUEg2L0Jnd2M3dEkrTmpkV09IVHYwM1hmZnlXUXlxVldyVnBveVpVcUZHVEUxcWFFcStmbjVrcVFXTFZyVWFIelMwdEswYmRzMkhUNThXTG01dVhKMWRWV0hEaDBVR2hxcTNyMTdWOXJuNU1tVCt2VFRUM1g0OEdIbDVlWEozZDFkWGJwMDBhSkZpMjU2cjZ5c0xMMzQ0b3ZLeTh2VHZIbnpOSFRvMEJyVml2LzNhM3V2eTJ2WXZIbXpWcXhZb1MrLy9GSlhybHhSZEhSMHJjWW5JeU5Ea1pHUlNrbEowWVVMRjJRMm0zWC8vZmRyM0xoeDZ0bXpweVFwUFQxZE0yZk9WTk9tVGJWeDQwYVpUQ2FIYS96blAvL1JjODg5cDQ0ZE8yckZpaFYzN2JtU2s1UDE2cXV2eXR2Yld4OTk5SkVzRm92OTNQcjE2N1Zod3diOTRROS8wTXlaTTJzMU5zQ2R4SXdiQUFBQUFBQUFWTXVBQVFNa1NmdjM3M2M0L3Zubm4rdWxsMTVTY25LeS9QMzlGUlFVSkpQSnBBMGJOdWpWVjErVjFXcXQ5SHJoNGVHS2lvcFNRRUNBSG43NFlaMDdkMDV2di8yMnZ2cnFLM3ViLy8zZi85VmJiNzJsYytmTzZiSEhIbFBmdm4xVldGaW85UFQwMjFMRDlheFdxMWF0V2lWSkdqdDJiTFhIWmNlT0hYcnh4UmUxZCs5ZXRXblRSa09HREZIbnpwMTErUEJoTFY2OFdHdldyS25RSnlvcVNyTm56MVo4Zkx4Kys5dmZhdWpRb2ZyOTczL3Y4T3lWeWMvUDErdXZ2NjY4dkR4Tm5UcVYwT1kyK0RXKzErKzk5NTVTVWxMVXYzOS9kZXZXcmRaanMyREJBc1hHeHFwNTgrWWFQSGl3dW5idHF1UEhqMnZSb2tYNjVwdHZKRWwrZm42Ni8vNzdkZW5TSmFXbXBsYTR4dTdkdXlWSklTRWhkL1c1dW5YcnBrR0RCdW5DaFF1S2lJaXdIOC9PenRibXpadlZ2SGx6UGZmY2N3NTlyRmFyVnF4WW9WV3JWaWtpSWtMbno1K3Yza0FCdHhremJnQUFBQUFBQUZBdGJkcTBrU1NkTzNmT2Zpd2pJMFBMbHk5WDgrYk5GUllXSm05dmIwbVN6V2JUMHFWTHRXdlhMa1ZHUnVxSko1NXd1RlpSVVpGKytPRUhyVjI3MXY3YjlldldyZFBHalJzVkVSRmhuNld5WmNzV21Vd21mZmpoaC9MeThyTDN2M3o1Y3AxcktQOUlLMG1GaFlWS1NVbFJhV21wWG5ubEZUMzIyR1BWR3BQang0OXI1Y3FWY25kMzE1SWxTOVNoUXdmN3VheXNMTTJiTjArYk5tMlN2NysvZlNiRnFWT250SHo1Y3JtNHVPak5OOS9VUXc4OVpPK1RuWjFkNWIyS2k0djF4aHR2NlB2dnY5ZllzV1AxMUZOUFZhdEczTnl2N2IyK2V2V3F6cHc1b3pWcjFzakZ4YVZPWXpOcTFDaU5IRGxTVFpvMHNSLzcxNy8rcGVYTGwydkxsaTMyZllHR0RSdW1GU3RXS0M0dVRsMjZkTEczdGRsc2lvMk5sYXVycXowZ3U1dlBOWDM2ZENVbUptcmp4bzBLQ1FtUmg0ZUhWcTllcmVMaVlzMmRPN2ZDekI2cjFhckl5RWo3eng5KytLRW1USmlnWjU1NXBnYWpCdFFkd1EwQUFBQUFBSUJCcGFlbkt5VWxSVmxaV1NvcEtibGwrMTY5ZWxXNUxOZnRZRGFiWlRhYmRmWHFWZnV4VHovOVZLV2xwWm83ZDY3OUE2d2ttVXdtVFp3NFVidDI3Vko4Zkh5Rmo3Q1NOR1BHREljUHA2R2hvZHE0Y2FNeU1qTHN4OHJ2ZGVQeVM3LzV6Vy9xWE1PTkgya2x5Y1hGUlhGeGNXclRwbzA2ZHV4NHl6SFpzbVdMYkRhYnBrNmQ2aERhU05lV1czdjIyV2NWRmhhbXp6Nzd6QjdjYk5teVJWYXJWYzgvLzd4RGFDTkpQajQrbGQ3SFpyUHBILy80aDQ0ZVBhcVFrQkJObVRMbGxyWGRUSGg0ZUozNjMwMjgxeldyd1dhemFmTGt5WFVPYlNSVkdsZ01HREJBeTVjdlYyWm1wdjNZd0lFRHRXclZLbjM1NVplYU5XdVduSnljSkVsSGpoeFJkbmEyUWtKQzVPcnFldGVmNjk1Nzc5VzBhZE8wYk5reWJkaXdRWDM3OWxWOGZMeUdEeCt1cmwyN09yVGR0R21UbWpScG9rYU5HdW5TcFV2YXMyZVBQdjc0WTYxZnYxNHRXN2EwQjAvQTNVQndBd0FBQUFBQVlEQlhybHhSVEV5TVRwdzRvYVpObTZwOSsvYnk5UFNzOEpIM1JxMWJ0NzZqZFJVVkZjbHF0Y3JUMDlOK0xDVWxSU2FUU1h2Mzd0WGV2WHNyN2ZmOTk5OVhPR1kybTlXK2ZYdUhZODJhTlpQWmJGWkJRWUg5Mk1DQkEvWHZmLzliTDc3NG92NzR4ejhxS0Npb3dvZmIydGJnNHVLaW5UdDNTcnEyMFhsT1RvNFNFeE8xYnQwNnZmenl5d29MQzZzUXJOem95SkVqa3FTK2ZmdFdlcjQ4ckRsNThxUkR2WkpxOUNGNHpabzFpbytQMTZPUFBxbzVjK1pVdTE5VmV2WHFWZWRyM0MyODF6V3J3V1F5NmVHSEg2NzZnV3ZvdSsrKzA3Rmp4M1R1M0RtZFAzL2V2bnhZVVZHUnZZMjd1N3Y2OXUycm1KZ1lKU2NuMjJmaVZMWk0ydDErcnFGRGh5bzZPbG83ZCs3VXdZTUg1ZVhscGFsVHAxWm9kOTk5OTluLzI5dmJXMlBIanBXSGg0ZVdMVnVtaUlnSWdodmNWUVEzQUFBQUFBQUFCck4xNjFibDUrZHJ4SWdSRldaeDFLZnk4T0grKysrM0g4dkx5NVBOWnFzd2MrVjYxODlrS0djMm15c05vc3htczhQK0ZyTm56NWFYbDVjMmI5NnM1Y3VYYSszYXRYcnFxYWMwZHV4WU5XclVxRTQxWE0vSnlVbGVYbDRhUG55NHZMMjl0WERoUW4zMDBVZGF0bXpaVGZ2bDUrZkwyZGxaN3U3dWxaNHZEd091LzJpZms1TWpaMmRuaDZEZ1prcEtTclI5KzNaSjBwTlBQbWwvN3JxNGt6TllmbWwrYmUrMXhXS1J4V0twc2s5MTVlYm02dTkvLzdzT0h6NnN4bzBiNjdlLy9hMThmWDMxeUNPUDZQVHAwN0xaYkE3dFEwSkNGQk1UbzdpNE9BVUdCcXFrcEVUeDhmRnEyN2F0SG5qZ0FYdTd1LzFjSnBOSmt5ZFAxdHk1YzNYMjdGbTk4TUlMY25OenExYmZnUU1INnAxMzNuR1lYUVRjRFFRM0FBQUFBQUFBQm5QeDRrVTkvZlRURHNzSUdjRVhYM3doeVhGMmladWJtd29LQ2hRVkZYWExHVUcxWVRhYjljd3p6K2lKSjU3UTd0Mjc5Y2tubjJqZHVuVzZkT21TWnMyYWRVZHE4UGYzbHlTZFBuMzZsbTFkWFYzMTAwOC82Y3FWSy9hbG9LNlhuNTh2U1E0aGpjVmlVV0Zob2E1ZXZWcGhqNDNLT0RzN2EvNzgrWHJ6elRlMWVQRml2ZnZ1dTJyWnNtVTFud2EzOG10N3IyOVh2Y3VYTDlmaHc0YzFZY0lFalI4L1hzN096cEtrc3JJeWJkbXlwVUw3aHg5K1dDMWF0TkMrZmZzMFo4NGNIVGh3UUQvLy9MTW1UcHpvMEs0K25tdno1czB5bTgxcTNMaXhJaUlpRkJJU1VxMi9leGFMUlkwYU5hb1FVZ0YzV3QzamVRQUFBQUFBQU53VzViK1JIeGdZYUxqUTVzQ0JBNHFPamxiejVzMDFlUEJnKy9IMjdkdXJyS3pNdm1UWW5lTG01cWJRMEZBdFg3NWNKcE5KdTNidHVtTTFYTHg0VVpLcU5TT21mQ2JCL3YzN0t6MmZuSndzU1E1THJwWFBva3BNVEt4MlRZODk5cGltVFp1bTNOeGN2ZnJxcS9yeHh4K3IzUmRWYTBqdmRVMTk4ODAzOW9DcFBMU1JwRk9uVGxYYTNtUXlhZWpRb1Nvb0tOQ0JBd2UwZS9kdU9UczdLeWdveUtIZDNYNnVYYnQyYWYvKy9SbzllclFtVEppZ3JLd3NyVisvdmxwOWp4MDdwdExTVXJWcDArWU9Wd2s0SXJnQkFBQUFBQUF3aU11WEwwdVMyclZyVjgrVi9ML2k0bUp0MmJKRml4Y3ZscXVycXhZdFd1U3dYTkd3WWNNa1NlKzk5NTQ5OENobnM5bVVtSmhZcDVBaEtTbko0ZWZ5ZTkrcEdxNWN1YUtWSzFkS2t2cjM3My9MOXVVYnFILzQ0WWNWUG1pZlAzOWVhOWV1bGRsczF1alJvKzNIaHc4ZmJ1OXo3dHc1aHo0M20rVXpac3dZalJ3NVV0bloyVnF3WUlGKyt1bW42andTS3RIUTN1dmFjSFoybHRWcWRWZ21yTEN3MFA3M296SkRoZ3lSazVPVFltTmpsWmlZcUVjZmZWUk5talJ4YUhNM24rdml4WXQ2Ly8zMzFheFpNejM5OU5NYU9YS2tXcmR1cmExYnQrckVpUlAyZGtlUEhsVnVicTVEMzV5Y0hMMzMzbnNPTlFOM0MwdWxBUUFBQUFBQUdFVDV2ZzVlWGw3MWNuK3IxYW9WSzFaSXVyYXZ5cVZMbDNUMDZGRVZGQlNvVFpzMmV2MzExL1c3My8zT29VLy8vdjN0c3hZbVRab2tmMzkvZVhsNXFhQ2dRTWVPSFZOMmRyYisrYzkvcWxtelpyV3FhY0dDQldyWHJwMSsvL3ZmeTJhejZlREJnN0xaYkJvelpreWRhN2orZWFWcmUzb2NPblJJK2ZuNTZ0YXRtOGFQSDMvTCtnSUNBalJ4NGtSOS9QSEhtamx6cHZ6OS9lWGo0Nk9jbkJ3bEpTV3B0TFJVYytmT1ZkdTJiZTE5K3ZYcnArVGtaUDM3My8vVzFLbFQ5Y2dqajZocDA2YjYvdnZ2bFpLUzRqRHI0a1l2dlBDQ0xseTRvUDM3OSt2MTExL1gyMisvWFdGVGV6aHFhTzkxZFJRWEYrdTExMTZyOU54YmI3MGw2ZHIrTHBHUmtYcnBwWmZVcTFjdk9Uczc2K0RCZzNya2tVZXFuQzF6MzMzM3FYdjM3dnJ5eXk5bHM5a3FEVHp1OU5pV3M5bHNDZzhQVjBGQmdWNTY2U1g3VW9ZdnZQQ0NGaXhZb0tWTGwrcUREejZRMld4V1VsS1M1cytmcnk1ZHVzakh4MGQ1ZVhrNmVQQ2dpb3FLTkhEZ1FJSWIzSFVFTndBQUFBQUFBQVpSdm8vQzdkaFl2RGFzVnF0OXczQW5KeWY5NWplLzBjTVBQNngrL2ZxcGYvLytjbkp5cXJUZi9QbnoxYlZyVi8zNzMvL1c0Y09IZGZYcVZYbDRlTWpQejA5VHBreXAwekpEZi9qREgvVDExMThyT2pwYXpzN091di8rK3pWdDJqUU5IRGl3empWYy83elN0V1dyMnJWcnArRGdZQTBiTnF6YWUycE1tREJCblRwMTByWnQyM1Q4K0hGOSsrMjM4dlQwVko4K2ZmVGtrMC9LejgrdlFwK1hYMzVaRHozMGtQNzFyMy9wMEtGRHNscXRhdDY4dVo1Kyt1bWIzc3RrTW1uaHdvVjY1WlZYbEphV3ByLys5YTlhc21SSnRlcHNxQnJhZTEwZFpXVmxPbmp3NEUzYnpKZ3hRL2ZjYzQ5Mjc5NnRoSVFFTlczYVZLR2hvUm8vZnJ5aW82T3I3RGQwNkZEdDM3OWZMVnEwVUpjdVhTcHRjeWZIdHR5Ly92VXZKU1VscVV1WExob3dZSUQ5ZUVCQWdQcjA2YU45Ky9icGswOCswY1NKRTlXMWExY2RPblJJYVdscFNrcEswajMzM0tNT0hUcG8yTEJoR2pSb1VKMXJBV3JLWkdObkpRQUFBQUFBQUVQWXRHbVR6cDA3cDNuejV0VjNLUUJRSzVHUmtWcXhZb1dlZmZiWmFzMWFBMUFSZTl3QUFBQUFBQUFBQUc2THlNaEltYzFtRFJreXBMNUxBWDZ4Q0c0QUFBQUFBQUFBQUhXMmE5Y3VuVGx6Um9NR0RkSjk5OTFYMytVQXYxanNjUU1BQUFBQUFBQUFxTFZGaXhiSlpESXBNVEZSelpvMTA1UXBVK3E3Sk9BWGplQUdBQUFBQUFBQUFGQnJSNDRjMGRXclYvWElJNDlvMXF4WnV2ZmVlK3U3Sk9BWGplQUdBQUFBQUFBQUFGQnJFUkVSOVYwQzhLdkNIamNBQUFBQUFBQUFBQUFHUVhBREFBQUFBQUFBQUFCZ0VBUTNBQUFBQUFBQUFBQUFCa0Z3QXdBQUFBQUFBQUFBWUJBRU53QUFBQUFBQUFBQUFBWkJjQU1BQUFBQUFBQUFBR0FRQkRjQUFBQUFBQUFBQUFBR1FYQURBQUFBQUFBQUFBQmdFQVEzQUFBQUFBQUFBQUFBQmtGd0F3QUFBQUFBQUFBQVlCQUVOd0FBQUFBQUFBQUFBQVpCY0FNQUFBQUFBQUFBQUdBUUJEY0FBQUFBQUFBQUFBQUdRWEFEQUFBQUFBQUFBQUJnRUFRM0FBQUFBQUFBQUFBQUJrRndBd0FBQUFBQUFBQUFZQkFFTndBQUFBQUFBQUFBQUFaQmNBTUFBQUFBQUFBQUFHQVFCRGNBQUFBQUFBQUFBQUFHUVhBREFBQUFBQUFBQUFCZ0VBUTNBQUFBQUFBQUFBQUFCa0Z3QXdBQUFBQUFBQUFBWUJBRU53QUFBQUFBQUFBQUFBWkJjQU1BQUFBQUFBQUFBR0FRQkRjQUFBQUFBQUFBQUFBR1FYQURBQUFBQUFBQUFBQmdFQVEzQUFBQUFBQUFBQUFBQmtGd0F3QUFBQUFBQUFBQVlCQUVOd0FBQUFBQUFBQUFBQVpCY0FNQUFBQUFBQUFBQUdBUUJEY0FBQUFBQUFBQUFBQUdRWEFEQUFBQUFBQUFBQUJnRUFRM0FBQUFBQUFBQUFEOENnUUhCMnZFaUJGMzdQb2pSb3hRY0hEd0hicytyakhYZHdFQUFBQUFBQUFBQUZUSGlSTW5OR3ZXTEVuU2tpVkxGQkFRVUcrMTNCaGdPRHM3eThmSFJ6MTc5dFFmLy9oSE5XblNwSjRxcStqczJiUGF1bldya3BLUzlPT1BQOHJGeFVVUFB2aWdKazZjS0Q4L3Yvb3VEemRneGcwQUFBQUFBQUFBNEJjaEtpcksvdDlmZlBGRlBWWnlqZGxzVm1ob3FFSkRRL1hZWTQvcDZ0V3IyckpsaTJiT25LbmMzTno2TGsrU2xKR1JvV25UcG1uMzd0MXEyN2F0aGd3Wm9qWnQydWpycjcvV1N5KzlwTFMwdFBvdUVUZGd4ZzBBQUFBQUFBQUF3UEN1WHIycVBYdjJxRldyVmlvcEtkRytmZnYwODg4L3k5M2R2ZDVxTXB2Tm1qMTd0djFucTlXcXQ5NTZTL0h4OFZxL2ZyMWVldW1sZXF1dFhINSt2dnIxNjZjWk0yYkkwOVBUZm56RGhnMWF2MzY5MXExYnA3Q3dzSHFzRURkaXhnMEFBQUFBQUFBQXdQQysvUEpMRlJRVXFGZXZYdXJaczZlS2k0c1ZFeE5UMzJVNU1Kdk5talp0bWdydG0yTUFBQ0FBU1VSQlZDUXBNVEd4bnF1NXBuUG56bHF3WUlGRGFDTkpZOGFNa2NsazB2SGp4K3VwTWxTRkdUY0FBQUFBQUFBQUFNTXJYeVl0S0NoSXhjWEYyckZqaDZLaW9qUnk1RWlIZG4vNzI5K1VrSkNnT1hQbTZQSEhINjl3blRsejV1am8wYU5hc1dLRk9uYnNhRCsrYTljdTdkaXhRMmZPbkpIRllsR1BIajAwZmZwMFBmUE1NeW9xS2xKMGRIUzE2dlR4OFpIWmJOYmx5NWNkanFlbHBXbmJ0bTA2ZlBpd2NuTno1ZXJxcWc0ZE9pZzBORlM5ZS9ldTlGcTE2WE9qeG8wYlYzbmN5Y2xKTnB1dHdybmR1M2RyKy9idE9uMzZ0Q3dXaXdJREF6VjkrdlJxM1E5MVIzQURBQUFBQUFBQUFEQzA4K2ZQS3pVMVZXM2J0dFh2ZnZjN1NWS3JWcTJVa1pHaGpJd010Vy9mM3Q1MjhPREJTa2hJVUh4OGZJWGdKanM3VzhlT0hWTzdkdTBjUXBzUFB2aEEyN1p0azZ1cnEzcjA2Q0ZYVjFjbEpTWHAxVmRmVlZsWldZMXFMU29xa3RWcTFYMzMzV2MvdG1QSERxMWN1VkltazBuKy92N3EwYU9ITGwyNnBPVGtaQ1VsSlduczJMR2FNbVdLdzNWcTA2Y21Nak16WmJWYUhjWkJrbGF2WHEzTm16Zkx4Y1hGUGhiSnljbGFzR0JCamNjQ3RVTndBd0FBQUFBQUFBQXd0S2lvS05sc05nVUZCZG1QRFJvMFNPdlhyMWRVVkpSbXpacGxQeDRZR0NoUFQwOGRPblJJZVhsNURrdUU3ZG16UnphYlRTRWhJZlpqaHc0ZDByWnQyK1RsNWFWMzNubEhQajQra3E3dHFmT1h2L3hGeGNYRk5hbzFMaTVPa3VUdjd5OUpPbjc4dUZhdVhDbDNkM2N0V2JKRUhUcDBzTGZOeXNyU3ZIbnp0R25USnZuNyt5c2dJS0RXZldwcTA2Wk5rdVFRYmgwNmRFaWJOMjlXczJiTjlNNDc3OGpYMTFmU3RiRjQ0NDAzZE9yVXFWcmRDelZEY0FNQUFBQUFBQUFBcUxiQ3drSWRPSEJBR1JrWnlzdkxxMWFmWHIxNlZYdHByeHZaYkRaRlIwZkxaREpwNE1DQjl1TkJRVUg2K09PUEZSc2JxK2VmZjE3T3pzNlNydTB6TTNEZ1FFVkVSQ2doSWNFaG1JaU5qWld6czdNR0RScGtQN1p6NTA1SjBuUFBQV2NQYmFSclM0bTk5TkpMbWp4NWNyWHF6TXZMMDVkZmZxbFZxMWJKemMxTkV5Wk1rQ1J0MmJKRk5wdE5VNmRPZFFoZ0pLbEZpeFo2OXRsbkZSWVdwczgrKzh3ZXd0U21UMDNFeE1Rb05qWldYYnQyclhRc3BreVpZZzl0eXNmaXhSZGYxS1JKazJwOEw5UWN3UTBBQUFBQUFBQUFvRnJTMDlNVkhSMnQwdEpTTlcvZVhPM2J0NWZGWXJsbHY5YXRXOWY2bnQ5ODg0MHVYcnlvcmwyN3lzdkx5MzdjMTlkWG5UdDMxcEVqUjVTUWtLQUJBd2JZendVSEJ5c2lJc0podWJUVHAwOHJNek5UL2Z2M2w0ZUhoNzN0OGVQSEpVazlldlNvY085V3JWckpZckZVT2V1bXFLaEl3Y0hCRHNlOHZiMjFjT0ZDdFd6WlVwSjA1TWdSU1ZMZnZuMHJ2VVo1OEhMeTVFbjdzZHIwcWE3VTFGU0ZoNGZMMTlkWEN4Y3VsTWxrc3A4N2V2U29wTXJIb21YTGxqY2RDOXcrQkRjQUFBQUFBQUFBZ0Z0S1QwOVhaR1NrT25Ub29LQ2dJTG02dXQ2ViszN3h4UmVTcEV1WExtbng0c1VPNXk1ZnZteHZjMzF3NCtmbnA3WnQyem9zbHhZYkd5dEpHanAwYUlWck9Eczd5OTNkdmRMN04yclVxTXJhekdhemhnMGJKcFBKSkRjM04zWG8wRUU5ZS9hVTJmei9uOTd6OC9OdmV2M3lwZHdLQ2dycTFLYzYwdExTdEdqUklqVnAwa1JMbGl6UnZmZmU2M0ErTnpkWEZvdWxWbU9CMjRmZ0JnQUFBQUFBQUFCd1U0V0ZoWXFPamxhSERoMDBZc1NJdTNiZi9QeDhmZlhWVjVLa3MyZlA2dXpaczVXMlMwNU8xb1VMRitUdDdXMC9GaFFVcERWcjF0aVhTNHVMaTVPUGo0KzZkZXZtME5mSnlVbkZ4Y1d5V3EwT2dZc2tsWmFXM25TR2lkbHMxdXpaczIvNkRLNnVydnJwcDU5MDVjcVZTc091L1B4OFNYTFlpNmMyZlc0bFBUMWRyNzMybWx4Y1hCUVdGbWFmRVhROWk4V2lvcUlpbFpTVTJKZWVLM2Vyc2NEdFF6d0dBQUFBQUFBQUFMaXBBd2NPcUxTMFZFRkJRWGYxdnJ0Mzc1YlZhbFcvZnYwVUhSMWQ2ZjhlZSt3eDJXdzIrOHljY2tGQlFUS1pUSXFQajFkYVdwck9ueit2SVVPR09Dd05Ka20vL2UxdlpiUFpsSktTVXVIK2h3OGZWbGxaV1oyZTRZRUhIcEFrN2QrL3Y5THp5Y25Ka3FTSEhucW9UbjF1SmpNelV3c1dMSkRGWXRIU3BVdlZwazJiU3R1MWJ0MWFOcHROcWFtcEZjNmxwcWJXZVN4UVBRUTNBQUFBQUFBQUFJQ2J5c2pJVVBQbXplL2E4bWpsb3FLaUpPbW1nVkZJU0lpa2E4dWwyV3cyKy9HbVRadXFXN2R1U2tsSlVYUjB0RXdtazRZTUdWS2hmNzkrL1NSSnExYXQwazgvL1dRL25wdWJxLy8rNy8rdTh6TTg4Y1FUa3FRUFAveFFwMDZkY2poMy92eDVyVjI3Vm1heldhTkhqNjVUbjZyODV6Ly8wWi8vL0dkWkxCYUZoNGZmZEwraC92MzdTNUpXcjE2dG4zLysyWDQ4THk5UEsxZXV2T1c5Y0h1d1ZCb0FBQUFBQUFBQTRLYnk4dkxVdm4zN3UzclBFeWRPS0RNelU1NmVuZ29NREt5eVhVQkFnTHk4dkpTZG5hMXZ2LzNXWVNtMHdZTUhLeWtwU2J0MzcxWkFRSUREVW1ybG5uamlDZTNkdTFmcDZlbWFQSG15dW5mdnJ0TFNVaDA0Y0VBOWUvWlVkbmEyaW9xS2F2MGNBUUVCbWpoeG9qNysrR1BObkRsVC92Nys4dkh4VVU1T2pwS1NrbFJhV3FxNWMrZXFiZHUyZGVwVGxmbno1eXMzTjFmZHUzZFhSRVJFcFczS2wzc2JOV3FVOXV6Wm8vVDBkRTJhTkVtQmdZR3kyV3hLVEV4VTkrN2Q2endXcUI2Q0d3QUFBQUFBQUFEQUxWa3NscnQ2di9MWk5nTUdESkNUazFPVjdjcG4wbXpZc0VGUlVWRU93VTJmUG4zazV1YW13c0pDKzh5Y0d6azdPK3Z0dDkvVyt2WHJGUjhmcjlqWVdIbDdlK3VwcDU3UzJMRmpGUmNYVitkbm56QmhnanAxNnFSdDI3YnArUEhqK3ZiYmIrWHA2YWsrZmZyb3lTZWZsSitmMzIzcFU1bWNuQnhKMTVhN3EwcDVjSFBqV096WnMwZGVYbDRhUFhxMHhvOGZyMUdqUnRYaTZWRlRKdHYxYzhjQUFBQUFBQUJRYnpadDJxUno1ODVwM3J4NTlWMEtBRGdJRHc5WHIxNjkxTHQzNy9vdTVhNjZmUG15bm5ycUtmbjYrdXAvL3VkLzZyc2NOQkRzY1FNQUFBQUFBQUFBUUNYMjdkc25TZXJjdVhNOVY0S0doT0FHQUFBQUFBQUFBTkJnL2ZEREQvcm1tMjkwNCtKVWFXbHBXcmR1blV3bWs0WVBIMTVQMWFFaFlvOGJBQUFBQUFBQUFFQ0RkZm55WmIzKyt1dnk5dlpXcDA2ZDFMaHhZNTA3ZDA3SGpoMlR6V2JUbi83MEp6MzQ0SVAxWFNZYUVJSWJBQUFBQUFBQUFFQ0QxYnAxYXozNTVKTTZlUENnOXUvZnI5TFNVbmw0ZUtoMzc5NEtEUTFWdDI3ZDZydEVOREFFTndBQUFBQUFBQUNBQnN2ZDNWM1RwazNUdEduVDZyc1VRQko3M0FBQUFBQUFBQUFBQUJnR3dRMEFBQUFBQUFBQUFJQkJFTndBQUFBQUFBQUFBQUFZQk1FTkFBQUFBQUFBQUFDQVFSRGNBQUFBQUFBQUFBQUFHQVRCRFFBQUFBQUFBQUFBZ0VFUTNBQUFBQUFBQUFBQUFCZ0V3UTBBQUFBQUFBQUFBSUJCRU53QUFBQUFBQUFBQUFBWUJNRU5BQUFBQUFBQUFBQ0FRUkRjQUFBQUFBQUFBQUFBR0FUQkRRQUFBQUFBQUFBQWdFRVEzQUFBQUFBQUFBQUFBQmdFd1EwQUFBQUFBQUFBQUlCQkVOd0FBQUFBQUFBQUFBQVlCTUVOQUFBQUFBQUFBQUNBUVJEY0FBQUFBQUFBQUFBQUdBVEJEUUFBQUFBQUFBQUFnRUVRM0FBQUFBQUFBQUFBQUJnRXdRMEFBQUFBQUFBQUFJQkJFTndBQUFBQUFBQUFBQUFZQk1FTkFBQUFBQUFBQUFDQVFSRGNBQUFBQUFBQUFBQUFHQVRCRFFBQUFBQUFBQUFBZ0VFUTNBQUFBQUFBQUFBQUFCZ0V3UTBBQUFBQUFBQUFBSUJCRU53QUFBQUFBQUFBQUFBWUJNRU5BQUFBQUFBQUFBQ0FRUkRjQUFBQUFBQUFBQUFBR0FUQkRRQUFBQUFBQUFBQWdFRVEzQUFBQUFBQUFBQUFBQmdFd1EwQUFBQUFBQUFBQUlCQkVOd0FBQUFBQUFBQXFKTzVjK2ZxTDMvNVMzMlhVUzNCd2NFYU1XTEVyLzZlK0dXb3pidkJPL3pyWjY3dkFnQUFBQUFBQUZEL0Nnc0xGUkVSb1lTRUJKMDdkMDdGeGNWeWMzTlQ2OWF0TlgzNmRIWHExS20rUy94Rk9uSGloR2JObWlWSldySmtpUUlDQW03WnA3Q3dVRzV1YnJVK2Y2ZFZkdjhMRnk3b25udnV1ZXUxQkFjSE8veHNNcG5rNGVHaEJ4OThVT1BHalZQSGpoM3ZlazBBNnViczJiUGF1bldya3BLUzlPT1BQOHJGeFVVUFB2aWdKazZjS0Q4L3Yvb3U3NjRndUFFQUFBQUFBR2pnTGx5NG9GZGVlVVhuejU5WHUzYnQxTDkvZjVsTUp2M3d3dzg2Y3VTSXpwdzVRM0JUUzFGUlVmYi8vdUtMTDI0WjNNeWZQMThaR1JtS2lJaW8xZms3cmFyN3IxNjlXbzBhMWMvaVBtYXpXY09HRFpNa2xaU1U2TlNwVTlxM2I1OFNFeFAxNXB0dlZpc3NBMkFNR1JrWm1qMTd0cHljbk9Udjc2K0FnQUNkUG4xYVgzLzl0WktTa3JSczJiSUdFY2dTM0FBQUFBQUFBRFJ3NzcvL3ZzNmZQNi9ubjM5ZVk4YU1jVGlYbjUrdnZMeThlcXJzbCszcTFhdmFzMmVQV3JWcXBaS1NFdTNidDA4Ly8veXozTjNkcSt4ejZOQWh1Ymk0MVByOG5WYlYvZXR6QnBEWmJOYnMyYk1kamtWRVJPajk5OS9YdW5YckNHNkFYNUQ4L0h6MTY5ZFBNMmJNa0tlbnAvMzRoZzBidEg3OWVxMWJ0MDVoWVdIMVdPSGR3UjQzQUFBQUFBQUFEVnh5Y3JMTVpyTkdqeDVkNFp5SGg0ZGF0MjVkRDFYOThuMzU1WmNxS0NoUXIxNjkxTE5uVHhVWEZ5c21KcWEreTJvUXltZmdaR1ZsMVhNbEFHcWljK2ZPV3JCZ2dVTm9JMGxqeG95UnlXVFM4ZVBINjZteXU0c1pOd0FBQUFBQUFBMmN5V1NTMVdyVkR6LzhvT2JObTFlcno2NWR1N1JqeHc2ZE9YTkd6czdPQ2d3TTFQVHAwL1duUC8xSlJVVkZpbzZPdHJjTkRnNldpNHVMZHU3Y1dlRTZJMGFNcU5DK1hGcGFtajc1NUJNZE9YSkVSVVZGOHZYMVZiOSsvVFJ1M0RnMWJ0eTRUdTF2M0J2bGVxNnVyb3FNakt4VExkTC9MNU1XRkJTazR1Smk3ZGl4UTFGUlVSbzVjbVNGdHRmWFUxUlVaUCs1ZkZ4dWRiNjJZK0RpNHFMdDI3ZHI0OGFOK3Z6eno1V1RreU5mWDErTkh6OWVnd2NQcmxGOWxmMFpwNldsYWR1MmJUcDgrTEJ5YzNQbDZ1cXFEaDA2S0RRMFZMMTc5NjUwSEtwYjA4M2s1K2RMa2xxMGFGR3Q5cld0VjVKT25qeXBUei85VkljUEgxWmVYcDdjM2QzVnBVc1hMVnEwNktiM3lzckswb3N2dnFpOHZEek5temRQUTRjT3JWR3REVTExeC9sT3ZYTi8rOXZmbEpDUW9EbHo1dWp4eHgrdmNKMDVjK2JvNk5HaldyRmlSYTJXOHJMWmJOcStmYnQyN3R5cHJLd3NlWHA2NnRGSEg5WGt5Wk52T2t2dlJrWjhoNU9Uay9YcXE2L0syOXRiSDMzMGtTd1dpLzNjK3ZYcnRXSERCdjNoRDMvUXpKa3pxL3ozdEhIanhuSnljcExOWnF2bVNQeXlFZHdBQUFBQUFBQTBjTDE3OTlidTNidjFsNy84UlFzV0xMamw1czhmZlBDQnRtM2JKamMzTi9YczJWTXVMaTVLVGs3V2E2Kzlwckt5c3R0UzArZWZmNjUzMzMxWHpzN082dEdqaCs2NTV4NGRQWHBVR3paczBMZmZmcXVsUzVmS2JEYlh1bjFvYUdpRmUzNzExVmY2OGNjZk5XM2F0RHJWSWtubno1OVhhbXFxMnJadHE5Lzk3bmVTcEZhdFdpa2pJME1aR1JscTM3NjlRL3Z5ZWlJakl4MzJiS251K2RyV0tVbmg0ZUZLVFUxVlFFQ0Fzck96bFp5Y3JMZmZmbHZ1N3U3MkQ3M1Z1ZitOZHV6WW9aVXJWOHBrTXNuZjMxODlldlRRcFV1WGxKeWNyS1NrSkkwZE8xWlRwa3lwdEc5MWFxcUsxV3JWcWxXckpFbGp4NDY5WloxMXFUY3FLa3J2dlBPT2JEYWJ1blRwb3BZdFcrcml4WXY2NnF1dmJucXYvUHg4dmY3NjY4ckx5OVBVcVZNSmJXNmh1dU44SjkrNXdZTUhLeUVoUWZIeDhSV0NtK3pzYkIwN2RrenQycldyOWY0cjc3Ly92bmJ0MnFYQXdFQTk4TUFEU2twS1VtUmtwSTRlUGFyMzNudlBJZXlvaWxIZjRXN2R1bW5Rb0VHS2lZbFJSRVNFL2U5bGRuYTJObS9lck9iTm0rdTU1NTY3NmYweU16Tmx0Vm9ieFA0MkVzRU5BQUFBQUFCQWd6ZDkrblJsWm1icXUrKyswd3N2dktBQkF3Ym9tV2VlcVhTSnRHKy8vVmJidG0yVHQ3ZTMzbjMzWFhsNWVVbTZ0cC9MRzIrOG9WT25UdFc1bm95TURDMWZ2bHpObXpkWFdGaVl2TDI5SlYzN2pmU2xTNWRxMTY1ZGlveU0xQk5QUEZHcjlwSXE3SW1TbEpTa25UdDNLaUFnUU1PSEQ2OTFMZVdpb3FKa3M5a1VGQlJrUHpabzBDQ3RYNzllVVZGUm1qVnJsa1A3OG5yS2c1RWI2N3ZWK2RyV1dWUlVwQjkrK0VGcjE2NjEvNmI3dW5YcnRISGpSa1ZFUk5oRGtsdmQvMGJIangvWHlwVXI1ZTd1cmlWTGxxaERodzcyYzFsWldabzNiNTQyYmRwazMzeThOaldWczFxdFdyRmloU1Nwc0xCUUtTa3BLaTB0MVN1dnZLTEhIbnZzcG5YV3BkNVRwMDVwK2ZMbGNuRngwWnR2dnFtSEhuckkzaWM3Tzd2S2V4VVhGK3VOTjk3UTk5OS9yN0ZqeCtxcHA1NnFWbzBOVlhYSCtVNi9jNEdCZ2ZMMDlOU2hRNGVVbDVmbnNKVFhuajE3WkxQWkZCSVNVcXRudkhyMXFwS1RrL1hSUngvcHZ2dnVreVJkdVhKRmYvN3puNVdXbHVZUWRsVEY2Ty93OU9uVGxaaVlxSTBiTnlva0pFUWVIaDVhdlhxMWlvdUxOWGZ1M0NwbjJwVGJ0R21USkZVNjIrblhpT0FHQUFBQUFBREFvTkxUMDVXU2txS3NyQ3lWbEpUY3NuMnZYcjF1T1J1aE1wNmVubnJ2dmZmMHlTZWZhTXVXTFlxTmpWVmNYSnlHRHgrdXFWT25PbXhHWDc0VTFwUXBVK3loalhSdEdadlpzMmRyOHVUSk5iNy9qVDc5OUZPVmxwWnE3dHk1OWdCQ3VyYWsyOFNKRTdWcjF5N0Z4OGZiUTRpYXRyL1I1Y3VYOVk5Ly9FT3VycTZhTjI5ZW5XcVJyb1VsMGRIUk1wbE1Hamh3b1AxNFVGQ1FQdjc0WThYR3h1cjU1NStYczdOejNRYXFqbldXbXpGamhzTkgwOURRVUczY3VGRVpHUm0xcm1mTGxpMnkyV3lhT25XcXd3ZGs2ZHJ5WmM4Kys2ekN3c0wwMldlZlZmaUlYdE9hckZacmhhWHRYRnhjRkJjWHB6WnQybFRyTi9SclUrK1dMVnRrdFZyMS9QUFBPM3p3bGlRZkg1OUs3Mk96MmZTUGYveERSNDhlVlVoSVNKV3pQNm9yUER5OFR2MXJhdi8rL2RxL2YzK3QrdGIyMzZmcWp2T2RmdWZNWnJNR0RoeW9pSWdJSlNRa09BUUlzYkd4Y25aMjFxQkJnMnI4Zk5LMTkyTDI3Tm4yMEVhNnRtVGp0R25UTkhmdVhPM2R1L2VXd1kzUjMrRjc3NzFYMDZaTjA3Smx5N1Jod3diMTdkdFg4Zkh4R2o1OHVMcDI3WHJUdmpFeE1ZcU5qVlhYcmwxclBjYS9OQVEzQUFBQUFBQUFCblBseWhYRnhNVG94SWtUYXRxMHFkcTNieTlQVDArWlRLYWI5cXRzaGt4MVdTd1dUWm8wU2FHaG9kcTBhWk4yN3R5cHlNaElIVGx5UkV1WExsV1RKazBrU2NlT0haTWtCUVlHVnJoR3ExYXRaTEZZVkZ4Y1hPczZKQ2tsSlVVbWswbDc5KzdWM3IxN0syM3ovZmZmMTdyOTlXdzJtOExDd25UNThtWE5temZQSVl5cTdiVy8rZVliWGJ4NFVWMjdkblc0bnErdnJ6cDM3cXdqUjQ0b0lTRkJBd1lNcVBSNnRWSGJNVENielJXV2JXdldySm5NWnJNS0NncHFYYytSSTBja1NYMzc5cTMwZlBtSDQ1TW5UOWE1cHV2MzFpa3RMVlZPVG80U0V4TzFidDA2dmZ6eXl3b0xDNnZ3VWZwMjFKdVNraUpKTmZwelhMTm1qZUxqNC9Yb280OXF6cHc1MWU1WEZROFBqenBmbzdyeTgvUGw1ZVZWNGMrbXVtcjc3MU4xeC9sdXZIUEJ3Y0dLaUlod1dDN3Q5T25UeXN6TVZQLysvV3Y5NTlHb1VTTTkvUERERlk1MzZ0UkpKcE5KNTg2ZHUrVTFmZ252OE5DaFF4VWRIYTJkTzNmcTRNR0Q4dkx5MHRTcFUyL2FKelUxVmVIaDRmTDE5ZFhDaFF0ditmK0R2eFlFTndBQUFBQUFBQWF6ZGV0VzVlZm5hOFNJRVJWK2MvcE91KysrK3pSanhneU5IRGxTZi8zclgzWHExQ210V3JWS3I3enlpaVFwTnpkWHpzN09WVzZXM2FoUm96clhrSmVYSjV2TlZtRVd4Zld1WHIxYTYvYlgyN3g1c3c0ZVBLanUzYnRYdWtkRGJhNzl4UmRmU0pJdVhicWt4WXNYTzV5N2ZQbXl2YzN0REc1cU93Wm1zN25TRDZGbXMxbFdxN1hXOWVUbjU5LzBQU2xmWnFxeUlLWXVOVGs1T2NuTHkwdkRodytYdDdlM0ZpNWNxSTgrK2tqTGxpMjc3ZlhtNU9USTJkblpZY21zbXlrcEtkSDI3ZHNsU1U4KytlUnQrYnR5cTQvZXQxTjRlTGphdDI5ZnExa3pkVkhkY2I0Yjc1eWZuNS9hdG0zcnNGeGFiR3lzSk5WcG55S0x4VkxwKytEazVDUW5KNmRxemJqOEpiekRKcE5Ka3lkUDF0eTVjM1gyN0ZtOThNSUxjbk56cTdKOVdscWFGaTFhcENaTm1takpraVc2OTk1N2EzUy9YektDR3dBQUFBQUFBSU81ZVBHaW5uNzZhWWNscis2MkZpMWFhUEhpeFpvMGFaSVNFaExzd1kzRllsRlJVWkdzVm11RmplN0x5c29xblcxak1wbFVXbHBhNlgwcSt4RHY1dWFtZ29JQ1JVVkZWZXUzcTJ2YXZ0eUpFeWYwMFVjZnlkM2RYWFBuenIwdDE4N1B6N2R2Nm4zMjdGbWRQWHUyMG5iSnljbTZjT0hDYmZzenJ1MFkzQ211cnE3NjZhZWZkT1hLRmJtNnVsWTRuNStmTDBuVi9tQmNHLzcrL3BLdXpZaTRsZHJVYTdGWVZGaFlxS3RYcjk1eWZ3NUpjbloyMXZ6NTgvWG1tMjlxOGVMRmV2ZmRkOVd5WmN0cVBrM0RWZDF4dmx2dlhGQlFrTmFzV1dOZkxpMHVMazQrUGo3cTFxMWJyYTlaVmxaVzZmRzh2RHhacmRZS013RXI4MHQ1aHpkdjNpeXoyYXpHalJzcklpSkNJU0VobGQ0N1BUMWRyNzMybWx4Y1hCUVdGdGJnL3E3VVBkWUZBQUFBQUFEQWJWSCs4UzR3TUxCZVE1dHlMVnEwa0pPVDAvK3hkK2R4VlZYNy84ZGZCdzV3UkpRY2NNeFpuQ2NjVTNNV0szT290Qnh1ZHMwMEd6UXpjK2cyM2N4cm1WbVh6QVpMSytlYk01b21vR1lPcUlXaW9PSUlUaWlTQ2lqek9aemZIL3c0WDA4Y0JoRUY5ZjE4UEh3WWU2Mjk5bWR2RDFiN3pWckw3cVhpZ3c4K2lOVnF0UzNMYzZQdzhIQ0hMeUE5UER4SVQwL255cFVyZHNlam9xSWNCamQxNjlZbEl5UEQ0VFVjdWRuK2tMbUovZlRwMHpHYnpZd1pNNFp5NWNvVnl0aEJRVUdZeldhNmRPbENZR0NndzErZE8zZkdhclhhWnViOG5kVnF6ZlVhanRvTDhnd0tLcS82QUJvMmJBaVE0MzRvKy9idEE4aHpDYk5iRVJzYkMrVHZSWDFCNnMyYURiZG56NTU4MTlTNWMyZGVmUEZGNHVMaW1EeDVNbi85OVZlK3o3MWY1ZmM1MzZuUFhNK2VQVEVZRFB6KysrOUVSRVJ3NGNJRkhubmtrVnNLVE5QUzBod3VoNVoxejFuM2xwdTc0VE1jRUJCQWNIQXdBd1lNWU5pd1lVUkhSL1BUVHo5bDZ4Y1pHY21VS1ZOd2RYWGwwMDgvcFVhTkd2bSt4cjFDd1kySWlJaUlpSWlJU0RHUmtwSUNRSzFhdGU3b2RXZlBucDB0VkFIWXNHRURGb3ZGN2tWZmx5NWRBUGoyMjIvdGx0eEpTRWhnenB3NURzZlBlam1ZdGNRT1pNNjArZTY3N3h6Mjc5MjdOd0JmZlBHRjdlVjdGcXZWeXA0OWUreGVGdDVzZndBL1B6K2lvNlBwMkxGanJwdGQzK3pZdi83Nks1RDVjamNuanozMkdKQzVYTnJmUTVBU0pVcVFtcHBLZkh5OHczTnphaS9JTXlpSXZPckw4dFJUVHdId3pUZmZjT3JVS2J1MkN4Y3VNRy9lUEl4R0l3TUdETGpsbWh4SlRrNjJmUjY3ZHUyYVovK0MxTnVuVHgvYk9YOS82WjdiTEorQkF3ZlN2MzkvWW1KaW1ESmxDdGV1WGN2UExkMjM4dnVjNzlSbnJseTVjclJzMlpJREJ3NFFHQmlJd1dEZ2tVY2V1YVV4SWZQdjRSdVhNNHlKaWVHSEgzNEEvdThaNUthNGY0WmpZMlA1NnF1dktGKytQUC80eHovbzM3OC8xYXBWWStYS2xSdzlldFRXNzh5Wk0weWFOQWxYVjFkbXpacDFTM3UzM2MyMFZKcUlpSWlJaUlpSVNER1JOZnNrUDh2aUZDWi9mMzkrK2VVWDZ0ZXZUN1ZxMVhCeWNpSXlNcEtJaUFnOFBUMFpQWHEwcmUrVFR6N0oxcTFiT1hIaUJNOC8venh0MnJUQmJEYnp4eDkvMExadFc2S2pvMjBCVkphbm5ucUtrSkFRbGk1ZHlwRWpSNmhTcFFvSER4N2t3UWNmeEdReVpldmZ0V3RYOXU3ZFMyQmdJTU9IRDhmSHh3Y3ZMeThTRXhNNWZQZ3dNVEV4ZlBmZGQ1UXZYNzVBL1FNQ0FtejdVaGlOUm1iUG5wM3RtWXdkTy9hbXh6NTY5Q2lSa1pGNGVuclNwazJiSEo5M3ExYXQ4UEx5SWlZbWh2Mzc5OXN0c2RTb1VTTkNRa0tZTW1VS0ZTcFU0SU1QUHJBN042ZjJtMzBHQlpWWGZUZmU0M1BQUGNlQ0JRdDQ1WlZYOFBIeG9XTEZpbHk1Y29XUWtCQXNGZ3R2dlBFR05Xdld2S1Y2SVBQNzVzWS93N2k0T0VKRFEwbElTS0JseTVZTUdUSWt6ekVLVW0rWExsM1l0MjhmR3pac1lOU29VYlJ1M1pweTVjcHgvdng1RGh3NFFFQkFRSTdYZS9YVlY3bDA2UkxCd2NIODYxLy9ZdWJNbVpoTXBsdDZEdmVxL0Q3bk8vbVo2OVdyRnlFaElRUUZCZEdxVmF0Ym5pSHA1dVpHVWxJU3c0Y1BwMVdyVnFTa3BMQjM3MTZTazVONThza25iY3YrNWFZNGY0YXRWaXV6WnMwaU1UR1JjZVBHMlpaeWUvWFZWNWt5WlFxZmZ2b3BYMy85TlVhamtZa1RKeElYRjBmYnRtMVp2WHExdy9HeS9uNitseW00RVJFUkVSRVJFUkVwWmx4ZFhlL285VjU5OVZYMjdObERaR1FrUjQ4ZXhXZzBVcmx5Wlo1NTVoa0dEQmhBMmJKbDdXcjc5Tk5QV2JCZ0FkdTNiMmZ6NXMyVUwxK2VKNTU0Z3FGRGg3Sno1ODVzNDdkdDI1YTMzMzZiSlV1V0VCNGV6cGt6WitqYXRTc2pSb3hnNE1DQkRtdWFPSEVpTFZxMFlNT0dEWVNGaFpHYW1rcnAwcVh4OXZabTVNaVIyWmJPdVpuK1gzNzVwZTJmdDIzYjV2RDZONzRZek8vWVdiTnR1blhyaHJPemM0N1BPK3NuOUJjdFdzU3Z2LzVxRjl5TUdUT0c2ZE9uRXhrWjZYQy9vTnphYi9hWkZVUmU5ZDFvMkxCaE5HclVpRldyVm5Ia3lCSDI3OStQcDZjbkhUdDI1T21ubjhiYjIvdVc2NEhNNE1iZjM5LzJ0YnU3TzdWcTFjTFgxNWZldlh2bmV3bXJndFE3ZnZ4NG1qWnR5dnIxNndrTkRjVnNObE81Y21YKzhZOS81SG90ZzhIQTIyKy96WnR2dmtsRVJBVC8vdmUvK2ZqamoyL3V4dThqK1gzT2Qrb3oxN0ZqUjl6ZDNVbEtTckxOb0xzVkJvT0Jqejc2aUxsejU3Sno1MDVTVWxLb1VhTUdmZnYydmFueGkvb3pQRzNhdEd4N253R3NYNytla0pBUW1qZHZUcmR1M1d6SFc3VnFSY2VPSGRtNWN5ZExsaXpodWVlZXM4MyszTHQzYjQ3WHZoK0NHNE0xUDR0U2lvaUlpSWlJaUlqSWJmZmRkOStSa0pEQWhBa1RpcnFVQXV2YnR5OHBLU2tFQmdZV2RTa2lVb2htelpwRisvYnQ2ZENoUTFHWEluTFAwNHdiRVJFUkVSRVJFUkVSRVpGQzRtajV4Yis3SDJhTlNNRXB1QkVSRVJFUkVSRVJFUkVSS1NRM0x0MlhFd1Uza2hzRk55SWlJaUlpSWlJaUlpSWloVVJMUmNxdGNpcnFBa1JFUkVSRVJFUkVSRVJFUkNTVFp0eUlpSWlJaUlpSWlFaWhXYmR1WFZHWElDSWljbGZUakJzUkVSRVJFUkVSRVJFUkVaRmlRc0dOaUlpSWlJaUlpSWlJaUloSU1hSGdSa1JFUkVSRVJFUkVSRVJFcEpoUWNDTWlJaUlpSWlJaUlpSWlJbEpNS0xnUkVSRVJFUkVSRVJFUkVSRXBKaFRjaUlpSWlJaUlpSWlJaUlpSUZCTUtia1JFUkVSRVJFUkVSRVJFUklvSkJUY2lJaUlpSWlJaUlpSWlJaUxGaElJYkVSRVJFUkVSRVJFUkVSR1JZa0xCallpSWlJaUlpSWlJaUlpSVNER2g0RVpFUkVSRVJFUkVSRVJFUktTWVVIQWpJaUlpSWlJaUlpSWlJaUpTVENpNEVSRVJFUkVSRVJFUkVSRVJLU1lVM0lpSWlJaUlpSWlJaUlpSWlCUVRDbTVFUkVSRVJFUkVSRVJFUkVTS0NRVTNJaUlpSWlJaUlpSWlJaUlpeFlTQ0d4RVJFUkVSRVJFUkVSRVJrV0pDd1kySWlJaUlpSWlJaUlpSWlFZ3hvZUJHUkVSRVJFUkVSRVJFUkVTa21GQndzY2FRVFFBQUlBQkpSRUZVSXlJaUlpSWlJaUlpSWlJaVVrd291QkVSRVJFUkVSRVJFUkVSRVNrbUZOeUlpSWlJaUlpSWlJaUlpSWdVRXdwdVJFUkVSRVJFUkVSRVJFUkVpZ2tGTnlJaUlpSWlJaUlpSWlJaUlzV0VnaHNSRVJFUkVSRVJFUkVSRVpGaVFzR05pSWlJaUlpSWlJaUlpSWhJTWFIZ1JrUkVSRVJFUkVSRVJFUkVwSmhRY0NNaUlpSWlJaUlpSWlJaUlsSk1LTGdSRVJFUkVSRVJFUkVSRVJFcEpoVGNpSWlJaUlpSWlJaUlpSWlJRkJQR29pNUFSRVJFUkVUdUxXYXptZE9uVHhNYkcwdHljaklXaTZXb1N4SVJ5Wk96c3pNbFNwVEF5OHVMR2pWcVlEVHFsWW1JaUlnVURmMVhpSWlJaUlpSUZKb3JWNjV3K1BCaHlwVXJSOE9HRGZIdzhNRFoyYm1veXhJUnlaUEZZdUg2OWV0RVIwZXplL2R1R2pWcVJObXlaWXU2TEJFUkVia1BLYmdSRVJFUkVaRkNjZVhLRlE0ZE9rU1RKazBvVTZaTVVaY2pJbkpUbkoyZDhmVDB4TlBUazZ0WHJ4SWVIazdqeG8wVjNvaUl5RjNQMTljWGs4bkV1blhyaXJvVXlTZnRjU01pSWlJaUlyZk1iRFp6K1BCaGhUWWljazhvVTZZTVRabzA0ZkRodzVqTjVxSXVSMFRrdnVmcjYwdmZ2bjF6N2RPM2IxOThmWDN2VUVVaXQ1ZUNHeEVSRVJFUnVXV25UNSttWExseUNtMUU1SjVScGt3WnlwVXJ4K25UcDR1NkZCR1JZc05xdFJaMUNTTDNCUVUzSWlJaUlpSnl5MkpqWTZsU3BVcFJseUVpVXFpcVZLbkNYMy85VmRSbGlJZ1VDeTR1THNUSHh4ZDFHU0wzQlFVM0lpSWlJaUp5eTVLVGsvSHc4Q2pxTWtSRUNwV0hod2RKU1VsRlhZYUlTTEZRcFVvVkxsMjZWTlJsaU53WGpFVmRnSWlJaUlpSTNQMHNGZ3ZPenM1RlhZYUlTS0Z5ZG5iR1lyRVVkUmtpSXNWQzgrYk44ZmYzNTlpeFk5U3JWNitveThrM1gxOWZUQ1lUL3Y3K3JGbXpoblhyMWhFZEhZMm5weWNkTzNaa3hJZ1IyWDRBYWN1V0xheGR1NWFUSjA5aU1CaDQ4TUVIR1RseUpLMWF0YkwxT1hIaUJQNysvaHc0Y0lCTGx5NWhOQnFwVTZjT2d3Y1A1cUdISG5KWXc1bzFhMWkyYkJtYk5tMGlOamFXcWxXck1uejRjQjUrK0dIaTQrT1pOMjhldTNidElqRXhrUWNmZkpBaFE0YlF2WHYzVzc2ZjNFUkVSTEJreVJMQ3c4TkpTVW1oVXFWS2RPblNoY0dEQitQbTVsYUFKeTZGUVROdVJFUkVSRVJFUkVSRVJDUlgzdDdlMUs5Zm42Q2dvTHR5NXMxWFgzM0Zqei8rU08zYXRlblJvd2RPVGs2c1c3ZU9DUk1ta0phV1p1dTNiTmt5UHZyb0k4NmRPMGZuenAzcDFLa1RTVWxKSEQ5KzNHNjhLVk9tc0dYTEZpcFhya3l2WHIxbzBhSUZSNDRjNGQxMzMrV1BQLzV3V01Nbm4zekM1czJiOGZIeG9XSERocHcrZlpxcFU2ZXljK2RPeG84ZnovNzkrK25Rb1FQTm16Y25LaXFLano3NmlMMTc5OTdTL2VSbTQ4YU5qQnMzam4zNzl1SGo0MFBQbmoweEdBd3NXclNJeVpNbll6YWI4L2wwcGJCcHhvMklpSWlJaUlpSWlJaUk1S2xIang2c1hMbVN4WXNYMDdwMWEyclhybzJYbHhldXJxNUZYVnF1VWxOVDJiZHZIei84OEFObHk1WUZJQ1VsaFNsVHBuRG8wQ0ZXcjE3Tm9FR0RBRml4WWdVR2c0RnZ2dmtHTHk4djJ4aFhyMTYxRy9PSko1NmdmLy8rbENwVnluWnMvZnIxK1BuNXNXTEZDdHEwYVdQWFB5VWxoWVNFQk9iT25ZdlJtUGxhZnU3Y3VTeGZ2cHhwMDZaUnYzNTlac3lZWVp2bHNuRGhRaFlzV01EYXRXdHAyN1p0Z2U4bkp5ZE9uTURQejQvS2xTdnp5U2VmVUtGQ0JRQ3NWaXVmZnZvcEFRRUIrUHY3ODlSVFQrWHZJVXVoVW5BaklpSWlJaUlpSWlJaUlua3FVYUlFUTRjT1pjK2VQZXpldlR2SDJTQ090Ry9mbmc0ZE90ekc2bkptdFZvWk8zYXNMZVFBTUpsTWpCbzFpdGRmZjUxdDI3YlpnbzdVMUZRQURBYUQzUmhseXBTeCsvclpaNS9OZHAxdTNicmg1K2RIWkdTa3d6cEdqUnBsQzIwQSt2ZnZ6L0xseXpHYnpiejAwa3QyUzVQMTZ0V0xCUXNXY09yVXFWdTZuNXo4L1BQUFdDd1czbmpqRFZ0b2szWGZ6ejMzSEFFQkFmeisrKzhLYm9xSWdoc1JFUkVSRVJFUkVSRVJ5UmNuSnlmYXQyOVBpeFl0aUl5TUpENCtIcXZWbXVkNTFhcFZ1d1BWT2ViazVFU3paczJ5SFcvUW9BRUdnNEZ6NTg3WmpuWHYzcDBOR3pidzJtdXZNWFRvVUhyMjdJbkpaSEk0N3NtVEp6bDgrRERuenAzandvVUxYTGh3QWNpYy9mSjNScU9SMnJWcjJ4M0xDa3lNUmlQMTY5ZTNhOHVhN1pPVWxIUkw5NU9UQXdjT1lEQVkyTFp0Rzl1MmJYUFk1L3o1ODNtT0k3ZUhnaHNSRVJFUkVSRVJFUkVSdVNrbFNwU2dVYU5HZCtSYUxpNHVwS2VuNTlySGJEYm5HTEM0dXJyaTVKUjl1M2RuWjJlY25aM3R4aDQ3ZGl4ZVhsNHNYNzRjUHo4LzVzMmJ4elBQUE1PZ1FZTnNZOFRGeFRGMTZsVEN3c0p3YzNPamV2WHFWS3BVaWRhdFd4TVZGZVV3eUxweHBrMldyRms5UnFNeDJ3eWZyR3RsWkdUYzB2M2tKQ3R3OC9mM3o3RlAxdXdqdWZNVTNJaUlpSWlJaUlpSWlJaElzZlhBQXc4UUd4dExURXdNRlN0V3pOWisrZkpsekdZemxTdFhkbmkrby9BRE1zTUxzOWxzdDVlTjBXamsyV2VmNWFtbm5pSW9LSWdsUzVZd2YvNThMbCsrekpneFl3RHc4L01qTEN5TVljT0dNV1RJRUZ4Y1hHelhXYkZpeGEzZWJwNXU1bjV5NHU3dVRtSmlJci8rK211MjBFaUtYdlpZVGtSRVJFUkVSRVJFUkVTa21HalFvQUVBdi8zMm04UDJIVHQyQU5DNGNXT0g3V2xwYVE2WEQ5dXpadzhBRFJzMnpOYm03dTVPdjM3OThQUHp3MkF3RUJBUVlHdjc0NDgvYkFGUFZtZ0RPTnlQNW5Zb3lQMzhYZDI2ZGNuSXlDQThQTHpRNjVOYnArQkdSRVJFUkVSRVJFUkVSSXF0Ung5OUZJQkZpeGJ4eHg5LzJMV0ZoWVh4NDQ4L1lqQVk2Tk9uVDQ1anpKNDkyMjdwcjVpWUdINzQ0UWNBdS9OQ1FrTHN6bk4xZGJYN0hUS1hiak9ielVSR1J0cU9KU1VsTVdmT25KdTl0UUxMNy8za3BIZnYzZ0I4OGNVWHhNYkcyclZaclZiMjdObkRYMy85VllnVnk4M1FVbWtpSWlJaUlpSWlJaUlpVW15MWJkdVdQbjM2c0g3OWV2NzFyMzlSdFdwVnZMeTh1SHIxS3FkUG53Wmd4SWdSMUs5ZjMrSDVibTV1SkNjbk0zejRjRnExYWtWS1NncDc5KzRsT1RtWko1NTRBaDhmSDF2ZktWT21VS3RXTGVyWHI0L1ZhdVhQUC8vRWFyVXljT0JBVzUvdTNidmo3Ky9QdUhIamFOKytQUzR1THZ6NTU1KzBidDM2anN4Z3Vabjd5VW5YcmwzWnUzY3ZnWUdCREI4K0hCOGZIN3k4dkVoTVRPVHc0Y1BFeE1UdzNYZmZVYjU4K2R0K1A1S2RnaHNSRVJFUkVSRVJFUkVSS2RiR2pSdEhreVpOMkxoeEl5ZFBudVRpeFl1VUxsMmE5dTNiODhRVFQ5Q3laY3NjenpVWURFeWZQcDN2dnZ1T0hUdDJrSktTUXZYcTFlblhyeCtQUGZhWVhkOG5uM3lTM2J0M0V4Z1lpSXVMQzNYcTFPSEZGMStrZS9mdXRqNHZ2L3d5SlV1V0pDZ29pQjA3ZGxDdVhEbjY5ZXZIa0NGRENBd012RzNQb0NEM2s1dUpFeWZTb2tVTE5tellRRmhZR0ttcHFaUXVYUnB2YjI5R2poeEpqUm8xYnVOZFNHNE1WcXZWV3RSRmlJaUlpSWpJM1Mwb0tJaWVQWHNXZFJraUlvWHVUdi85OXQxMzM1R1FrTUNFQ1JQdTJEVkZSTzVsdnI2K21Fd20xcTFiVjlTbEZJcDc3WDdFTWUxeEl5SWlJaUlpSWlJaUlpSWlVa3dvdUJFUkVSRVJFUkVSRVJFUkVTa21GTnlJaUlpSWlJaUlpSWlJaUlnVUV3cHVSRVJFUkVSRVJFUkVSRVJFaWdsalVSY2dJaUlpSWlJaUlpSWlJbkk3QkFZR0ZuVUpoZXBldXg5eFRETnVSRVJFUkVSRVJFUkVSRVJFaWdrRk55SWlJaUlpSWlJaUlpSWlJc1dFZ2hzUkVSRVJFUkVSRVJFUkVaRmlRc0dOaUlpSWlJaElFYnQrL1RvV2l5WEhkb3ZGUW5KeThoMnNTTzVudnI2KytQcjY4dTIzMzJacm16ZHZIdjM2OVdQKy9QbEZVSm1JaUlqSS9jRlkxQVdJaUlpSWlJamNUZExUMDBsTlRTVTVPWm5rNUdTU2twSzRmdjA2dFdyVm9seTVjZzdQR1RGaUJHZlBublc0bWV5cFU2ZDQ1NTEzYU5La0NXKzk5UllHZ3lGYm42VkxsN0oyN1ZxZWYvNTVldmZ1bld0OUZvdUZ5Wk1uYytEQUFaNS8vbm1HRGgxcWEvUDE5WFY0anNsa29uejU4bmg3ZTlPdVhUczZkZXFFcTZ0cnJ0ZVIrOU9hTld0SVNVbGh6Wm8xakJneG9xakxBU0F4TVpIUm8wZHo2ZElsM24vL2ZUcDI3RmpVSlltSWlJamNFZ1UzSWlJaUlpSlNMTVRIeDkvVzhWMWNYSEIzZHljMU5aV1BQLzZZakl3TUxCWUxHUmtabU0xbUxCWUxGb3NGczlsTWVucTY3ZmYwOUhUUzB0SklTMHNqTlRVVnE5WHFjUHd4WThiUXYzLy9tNjZyY3VYS2VIcDZzblhyVmp3OFBIanR0ZGZzMmlNaUlsaTBhQkVaR1JtNHVibmxPZDY4ZWZNNGNPQUFqUnMzWnNpUUlmbXFJU1VsaFhQbnpuSHUzRG0yYnQzS045OTh3NGdSSTNqc3NjZHUrbjdrM3RhblR4L1dyMTlQdjM3OWlyb1VtNUlsU3pKNThtUW1USmpBakJreitPYWJiNmhTcFVwUmx5VWlJaUpTWUFwdVJFUkVSRVNrV0JnNGNPQnRIYjlEaHc1ODhNRUh1TG01Y2ZUb1VXSmpZL04xbnBPVEUyNXVicmk2dWxLcVZDbGNYVjF4YzNQRFpETFpmamVaVEpRcFU2WkFkWlVvVVlJUFAveVFWMTU1aFhYcjFsRzdkbTM2OU9rRHdMVnIxL2p3d3creFdDeTgrT0tMOU9qUkk5ZXhEaDgreklvVkszQnljdUsxMTE1ek9Ic0g0TEhISG1QdzRNRUFXSzFXa3BPVHVYRGhBcUdob1d6WnNvVzR1RGcrKyt3elFrSkNtRHg1TWk0dUxnVzZON24zakI0OW10R2pSeGQxR2RrMGJkb1VYMTlmQWdJQ21EbHpKcDk5OWxtT24zOFJFUkdSNGs3QmpZaUlpSWlJM0hjKytPQURVbEpTTUJxTnRsOHVMaTYyWDBhamtmRHdjQ3BWcWtUdDJyVnpIV3ZSb2tXMGE5Y09iMi92QXRkVHZueDUzbjMzWFlLRGcrblpzeWNBR1JrWi9PYy8vK0hTcFVzTUdqU0lwNTkrT3RjeHJGWXJYMzMxRlZhcmxaNDllK1phZDhtU0piUE5TS2hidHk2ZE9uWGloUmRlWU42OGVmajcrN050MnpiUzA5UDU5Ny8vclpmZ1V1d05IejZjTFZ1MkVCNGV6bSsvL1VhM2J0Mkt1aVFSRVJHUkFsRndJeUlpSWlJaXhZS2ovVjhjeWRxblpmNzgrVlNyVnExQTEvTDI5aVlnSUFCWFYxZTZkdTJhclQwb0tJZ1pNMlpRcFVvVjVzeVpnNGVIaDhOeGxpNWR5azgvL2NUU3BVdVpQMzgrRlN0V0JDQWdJSUFEQnc3WStsMitmQm1BbVRObjJvNU5uRGpSNFI0aHUzZnZCaUF0TFkyWW1CZ0FkdTNheGE1ZHUyeDlPbmJzeUFzdnZHQjMzcDQ5ZXpoNjlDaUFiVFpOUWJpN3V6TjI3RmdxVjY3TXQ5OSt5NjVkdTFpNWN1VnRueEVsY3F1OHZMem8wYU1IbXpadFl1SENoWFR0MmxXQm80aUlpTnlWRk55SWlJaUlpTWg5SnlvcUNqOC9QOHhtTTA1T1RuVHUzTm11dlVlUEhtemV2SmsvLy95VEdUTm1NSFhxMUd3dmdEZHYzc3dQUC93QVpPNXZreFhhQUJ3NWNvU0FnSUJzMTczeDJNU0pFemw3OW15KzZ2MTd2eXRYcm1UcnMyYk5HZ0FhTjI1TTllclY4elZ1YmdZT0hNakJnd2NKRGc1bTRjS0ZQUHJvb3prR1dDTEZ4ZU9QUDg2bVRaczRlL1lzKy9idG8xV3JWa1Zka29pSWlNaE5VM0FqSWlJaUlpTDNuWm8xYXpKNThtU21UWnZHOU9uVE1ScU5kT2pRd2RadU1CaVlNbVVLTDcvOE1ydDM3K2JubjM5bTBLQkJ0dmE5ZS9meTZhZWZZclZhZWY3NTUzbnNzY2ZzeG4vdXVlZDQ2cW1uQURoLy9qenZ2dnN1a0RsTDZFWTV6VEx5OWZYRnljbUpUWnMyNWV0KzR1UGoyYjkvUHdCZHVuVEoxem41OGR4enp4RWNIRXhTVWhKYnRteHh1Q0Y5ZEhRMGE5ZXVaZCsrZlZ5NGNBR0x4VUtaTW1WbzNMZ3hqei8rT0MxYXRMRHIvKzIzMzdKaXhRcWNuWjFaczJZTkpwTXAyNWpEaGczajRzV0x0Ry9mbnFsVHAyWnIzNzU5dXkxTVc3NThPWjZlbnNEL3pjWWFPSEFnbzBlUEpqUTBsR1hMbGhFUkVVRmFXaHFWSzFlbVo4K2VQUDMwMHhpTjJmOTMyR3Exc21YTEZnSURBemx4NGdUWHIxK25SSWtTMUtoUmd5NWR1dkRrazA5bU8rZkVpUk5zMnJTSmd3Y1BjdkhpUmRMUzB2RDA5S1JKa3lZTUdqVEk0Uko2ZjY5eisvYnRyRnk1a2hNblRnRFFxRkVqaGc4ZlRxTkdqUUF3bTgyc1hMbVNvS0FnenAwN2g2dXJLL1hxMVdQdzRNRU9nNG0vajMvNDhHR1dMVnRHZUhnNHljbkplSGw1OGRCRER6RjA2RkFlZU9DQmJPZm5KdXZQRDdKL2ZtLzErV2Y1L2ZmZldiOStQY2VPSFNNbEpZV0tGU3ZTclZzM2hnd1p3bzgvL3BqajlRRWFObXlJbDVjWHNiR3hiTm15UmNHTmlJaUkzSldjaXJvQUVSRVJFUkdSZ3JKYXJRVSt0M1Buem93WU1RS0x4Y0swYWROc3dVY1dUMDlQM256elRRd0dBd3NYTHJRdGQzYnc0RUdtVHAySzJXem15U2VmWk9qUW9kbkdMbE9tRE5XcVZhTmF0V3FjUDMvZWRqenJXRUdYZU12SjNyMTd5Y2pJQUtCTm16YUZObTdkdW5WdE00bisrT09QYk8xcjFxemhoUmRlWU5XcVZVUkZSWkdhbW9yWmJDWTJOcGJmZnZ1TmlSTW5NbXZXTEN3V2krMmNyUG9zRmd1SERoM0tOdWFGQ3hlNGVQRWlBR0ZoWWJiN3VsRllXSml0dnF6UTV1OVdyRmpCeElrVENRa0pJVEV4a2ZUMGRNNmNPY1A4K2ZNZGhrRkpTVWxNbWpTSmp6LyttSkNRRU9MajQ3RllMRnkvZnAxRGh3NnhjdVhLYk9jc1c3YU1sMTkrbVRWcjFuRHExQ21Ta3BJd204MWN2bnlaYmR1MjhkcHJyeEVjSE95d3Zpeno1czFqNnRTcEhEcDBpTlRVVkZKVFU5bS9mejhUSmt4Zzc5NjlwS1NrOE9hYmIvTDk5OThURlJXRjJXd21LU21KME5CUTNucnJMWDcvL2ZkY3g5KzRjU092di80NndjSEJYTHQyRGJQWnpJVUxGMWk5ZWpVdnZ2aGl2bWQ5M2F5YmZmNlErZjA4WThZTVB2endRL2J2MzA5aVlpSVdpNFhvNkdnV0wxN001TW1UU1U5UHovUGFyVnUzQmpLL0wwUkVSRVR1UnBweEl5SWlJaUlpZDZYejU4L3oxbHR2TVhqd1lCNS8vUEVDN1dVeGVQQmdUcDA2eGRhdFc5bTJiUnMrUGo1MjdTMWJ0bVRTcEVrMGJkcVVjdVhLa1pHUndheFpzMGhOVGFWSGp4NjgvUExMZVY1ano1NDlOMTNYelRwOCtEQUFIaDRlUFBqZ2c0VTZ0cmUzTnpFeE1VUkdSdG9kMzdScEUzUG16QUdnUW9VS0RCbzBpSVlORytMczdFeGtaQ1FyVjY3aytQSGovUHJycjVRb1VZSlhYbmtGZ0taTm0ySXltVWhKU2VIZ3dZUFpaa1RzMjdmUDlzL1hyMS9uK1BIajFLOWYzNjVQZUhnNGtITklGUjRlenRHalIrbldyUnU5ZS9mbWdRY2VJQ0lpZ25uejVoRVhGMGR3Y0RBN2R1emc0WWNmdHAwemI5NDhRa05EQWVqWHJ4ODllL2FrWk1tU1hMNThtZERRVUx1NnNrUkhSMk0wR3VuU3BRc1BQZlFRVmF0V3hXZzA4dWVmZi9Mamp6K1NscGJHWjU5OXhwSWxTM0J4Y2NsMi9wOS8vc25wMDZjWk5HZ1FYYnQyeFd3MkV4UVV4TnExYXpHYnpmajUrZUhqNDhPaFE0Zm8wNmNQdlh2M3htcTFzbVBIRHBZdFc0YlZhdVhMTDcra1E0Y09EbWV3SEQ5K25OV3JWOU9nUVFPZWZ2cHBxbFdyUmx4Y0hCczNibVRMbGkxY3ZYcVZxVk9uOHZYWFgrYzZBK1ptRmVUNUF5eGN1SkNnb0NBZ001UWJOR2dRTld2V0pDRWhnUTBiTnJCNTgyWk9uVHFWNS9VYk5HakF4bzBiaVl1TEl6bzZtaXBWcWhUYXZZbUlpSWpjQ1FwdVJFUkVSRVFFeUp3QmtaaVlTRXBLQ3FtcHFkbCtUMDFOeFdLeFlMRll5TWpJc1B1OWRPblNkN3plYjc3NWhwaVlHUHo4L1BqbGwxOFlNMllNalJzM3Z1bHhKa3lZUUtkT25lalVxVk8yTmw5ZlgxeGNYTml3WVFNQVRrNU92UHZ1dTdiWkJIbUZSVmV1WE9IQWdRTzJydzhlUEVqcDBxV3BXYlBtVGRlWm02eFFwVWFOR29VNkxrRFpzbVVCdUhyMXF1MVlYRndjczJmUEJxQldyVnJNbWpXTFVxVksyZHByMTY1Tmx5NWRlT2VkZHdnSkNXSDE2dFgwN3QyYm1qVnI0dUxpUXZQbXpkbXpadzhIRHg3TWRyMnNtVTlWcTFibC9QbnpoSWFHMmdVM1NVbEpuRHg1RXNnNXVJbUlpR0RBZ0FHODlOSkx0bU0xYTlha1dyVnF2UDc2NndBRUJRWFpCUWZidG0wRG9HUEhqb3dkTzlaMnZIcjE2dmo0K0RCczJMQnMxMm5Zc0NHREJ3L09GZ3pVcWxVTFoyZG52djc2YStMaTR0aTNieC90MnJYTGRuNVVWQlNqUjQ5bTRNQ0J0bU1OR2pRZ0xTMk5qUnMzY3VuU0pUWnQybVJiZWl4THZYcjFTRTFOWmRXcVZWeTllcFd3c0xCc29TUEFnUU1IZU9paGgvajN2LytOczdPejdYaUxGaTBvWGJvMGE5YXNJU29xaXQ5Ly81M3UzYnM3ZkpZRlVaRG5IeHNieTlLbFM0SE1mWnBtenB4cEYzWTFhOWFNU3BVcXNYang0anl2ZitQM1YxUlVWS0VFTjdObXpicmxNVVJFUkVUeVM4R05pSWlJaU1oOXhHcTFrcFNVeExWcjEyeS9ybCsvenJWcjEwaEtTc3JXMzJBdzRPYm1oc2xrd3MzTkRUYzNONXlkblhGeWNyTDcvZEtsUzNmOFhpWk5tc1NtVFp2WXVIRWpKMDZjWVB6NDhUenl5Q09NSERreXgrV3pISEZ6YzNNWTJ1U2tidDI2VEpreUpWOTlOMi9lVEVaR0JxNnVycVNscGZIT08rL2c3T3pNZi83ekh4bzFha1JJU0lodDFzcmZaV1JrTUdMRUNJZHRmOThySnlZbUJzaWMrVkxZc2w2ZW04MW0yN0gxNjllVG1wb0t3TVNKRSsxQ215eEdvNUh4NDhjemJOZ3dyRllydi96eUM2KysraXFRR2JqczJiT0hpSWdJVWxOVGNYTnpBekkvbjZHaG9SZ01CdnIxNjhmWFgzL04vdjM3N2ZZWE9uVG9FQmtaR1pRc1daS0dEUnM2ckxsMDZkSU9uMTNqeG8ycFhiczJwMDZkNHRpeFkzWnRXWjkvUi9lU2RUOS85L2U5alc3VXVYTm52djc2YXdCT25UcmxNTGdwVzdhc3czMXpldmZ1emNhTkc0SE1XVlREaHcvUDFxZEhqeDZzV3JVS2dKTW5Uem9NYmx4ZFhaa3dZWUpkYUpObHhJZ1JCQVFFa0pTVVZPakJUVUdlLzZaTm0yeWZzWEhqeGptY29UUnMyRENDZ29Kc24vZWNlSGw1MmY0NXI3NzVsZlVadlJPeXZyZEVSRVRrL3FYZ1JrUkVSRVRrSHBhU2tzS1ZLMWZzZnQyNFI0U0xpd3VsU3BYQ3k4c0xEdzhQUER3OE1KbE10cURHMWRVMVgwdVFaUzF2ZENlVktsWEtGdFo4L3ZublJFVkY4ZXV2djdKcjF5NUdqeDVOcjE2OTduaE5ON0phcld6WXNJR2FOV3Rpc1ZnNGUvWXNBd1lNWU5HaVJVeWVQSmtQUC95UXhNVEVYUGNZeWUvK0k5ZXVYUU15WC9JWHRxeEF3OTNkM1hZc0pDUUV5SnhaNCszdG5lTzVGU3RXcEVHREJodzVjc1J1ZGszV1RCbXoyY3lSSTBkbzBhSUZrQmxBeE1mSDA3QmhRMXZ3RVI0ZWp0bHN0Z1VuV2Z2YitQajRPQXdrc3RwY1hWMGR0dFd0VzVkVHAwNFJIeDl2ZDd4ZXZYb2NPblNJclZ1MzBySmxTN3AxNjVielE4bEZVbElTNTgrZjU5eTVjN1pqaVltSkR2czJiOTdjNFQzY09IT3FaY3VXRGtPREc1ZkVTMGhJY0RoK2l4WXRlT0NCQnh5MmxTaFJnbWJObXJGNzkyNU9uRGpoK0dZS3FDRFBQMnVadXBvMWExS3JWaTJINXpvN08rUGo0OE92di82YTYvVnZETit5dmpkdTFaZ3hZd3BsblB6WXRXdFhubnNqaVlpSXlMMU53WTJJaUlpSXlEMGtNVEdSbUpnWUxsMjZ4T1hMbDIwdjNRMEdBNTZlbmxTclZvMHlaY3BRdW5ScFNwVXFkVWQvaXZ4MmFkU29FVjkvL1RXTEZ5OW0yYkpsSkNRa01IUG1URFp2M3N6cnI3OU81Y3FWYlgzLzg1Ly84TnR2djkzVStPbnA2Zmo2K3VhN2YyQmdJQUE3ZCs3azNMbHp2UERDQ3dRRUJBRHd6My8razB1WExoRVFFTUE3Nzd6RGpCa3piUDF2NU92cmk1T1RFNXMyYmNyWE5kUFMwZ0J5ZkZsK0t5NWN1QUJraGpCWnNnS2x1blhyNW5sK3pabzFPWExraU4yc3JDcFZxbENsU2hXaW82TTVlUENnTGJqSldpYXRiZHUybEM5Zm51clZxM1BtekJtT0hEbEMwNlpOZ2J6M3R3RW9WNjVjam0xWkwvV3pubG1XVWFOR01YbnlaRkpUVTVrK2ZUcExsaXloZi8vKzlPalJneElsU3VRNFhtUmtKSnMzYitidzRjT2NPWE1tV3lBQm1jc1FPbEttVEJtSHgyKzhYdm55NWZQc2MyTVllNk84bGdqTG1xRVZGeGVYYTcrYlZaRG5mK2JNR1NEdnoxUit3c2tiLzE3NyszVkVSRVJFN2dZS2JrUkVSRVJFN21KbXM1bExseTRSRXhQRHhZc1h1WDc5T3BENVVyZDgrZko0ZTN0VHRteFp5cFFwaytQc2hIdUIwV2prbi8vOEo1MDZkV0xHakJtY09uV0tmZnYyOGVLTEx6SnExQ2o2OXUyTHdXREEzZDA5WC92eEpDVWwyUzBOQnRpV2lzc1BxOVhLa2lWTE1CcU5QUExJSTdiZ0JtRDgrUEhFeE1SUXZYcjFYR2VyM0F3WEZ4ZlMwdEp5ZklGZlVHYXoyYmFrVllNR0RXekhzejVuK1htSmJqS1pBRWhPVHJZNzNycDFhL3o5L2UxbTR1emJ0dy9JREc0Z2M3YkptVE5uQ0EwTnBXblRwcVNucHhNUkVRSGtIdHc0T1RubDJKYlRETExHalJ2ejVaZGY4dlhYWDdOdjN6NmlvcUx3OC9OajNyeDVEQjQ4bUlFREIyYjdIdnJtbTI5WXRXb1ZWcXNWeVB5TTFLeFoweFpNclZpeElzYzY4cW96cno3NW1Rbm5hSGszUjJQbkZDd1ZWRUdlZjliTW1KeVdxcnNaTjRZMWpwWmNFeEVSRVNudUZOeUlpSWlJaU54bDB0TFNPSGZ1SEdmUG5pVTJOaGFyMVlxenN6TmVYbDdVclZ1WFNwVXFGY3JMejd0UjdkcTFtVE5uRGovKytDTS8vL3d6S1NrcC9Qenp6L1RzMlJOM2QzZkdqeC9QK1BIamN4MWo3OTY5ZlBEQkI1UXZYNTYvL3ZvTEp5Y25QRDA5TVJnTWZQNzU1L25hNkR3b0tJamp4NC9UclZ1M2JMTXFqRVlqTTJiTUtOUWd6ZDNkbmJTMHRCeVg1Q3FvM2J0MzIyWnRkZWpRd1hiY1pES1JtSmlZTFl4eEpDVWxCY2dlOHJScDB3Wi9mMzhpSWlKc0lWbFlXQmhseXBTeEJWcXRXclZpelpvMTdOKy9uMkhEaG5IMDZGSFMwOU9wWHIyNjNUNG1oYVZtelpyTW1ER0Q0OGVQczM3OWVqWnYzc3oxNjlmNS92dnZPWFRvRUI5ODhJRXRlRmkvZmowclY2NEVNdmU2R1RCZ0FOV3JWN2NMSnZJS2JvcGExdXlnL0lTWnQxdldjOHNyZk14UE9Ibmo5MEhKa2lWdnJUQVJFUkdSSXBEM2ovZUlpSWlJaUVpUlMwOVA1L1RwMDJ6ZnZoMS9mMzlDUWtKSVNrcWlYcjE2ZE83Y21mNzkrOU9wVXllOHZiM3YyOUFtaTlGb1pPVElrY3lZTVlNS0ZTcnd6anZ2Mk8zUGtwdGR1M2J4L3Z2djQrcnF5a2NmZlFSazdxdngvdnZ2azVDUXdLUkprNGlOamMxem5LdzlPQVlOR3VTd3ZiQm5QMlV0ZVpXZjJ2TExiRGF6WU1FQ0FLcFdyV28zdzZWU3BVcEE1cDQwZVltS2lnTHM5MlNCelAxWFhGeGNTRTFOSlNJaWdzT0hENU9hbWtxYk5tMXNML0diTld1R3M3TXpSNDRjSVRVMTFiYS9UVzZ6YlFxRHQ3YzM0OGVQWjhHQ0JiUnUzUnFBNE9CZzl1elpZK3V6YnQwNklIT216aHR2dkVHTkdqWHNRcHVzV1VsRkthZTliN0ljUDM0Y2dPclZxOStKY25LVnRSZlBqWHNET1pLMWRGOXVibHlXTCt0N1EwUkVST1J1b2hrM0lpSWlJaUxGbE5WcTVlTEZpMFJHUm5MaHdnVXlNakp3ZDNlblhyMTZWSzllUGNkTnh5V1RqNDhQUC8zMFU1N0xSUUZrWkdTd2NPRkNGaTllakp1Ykc5T21UYU5telpxMjlzYU5Hek4rL0hobXpwekptREZqZU91dHQyejdzampTbzBjUFNwVXFSWjA2ZFJ5MmYvVFJSN2FYNXJuVk5HTEVpQnpiNTgrZmIvdm5HalZxY096WU1kcytJWVZoenB3NVJFWkdBdkRLSzYvWWhSSStQajZjUEhtU1k4ZU9FUlVWWmZlc2JoUVRFMk5iMml3ckFNbGlNcGxvMHFRSisvZnY1K0RCZzdibHJXNE1aZHpkM1duUW9BR0hEaDBpUER6OGpnVTNXY3FXTGN1VUtWTVlPSEFnQUVlT0hPR2hoeDRDL205UGxucjE2ams4TjJ1L25xSzBmLzkrTEJhTHc2RHc2TkdqdHBBa3Q4L3luVkt2WGoxaVkyTUpEdy9ueXBVcmxDMWJObHVmdUxpQm12M1hBQUFnQUVsRVFWUTRRa05EOHh3cmF3OG1LQjZobElpSWlNak5VbkFqSWlJaUlsTE1wS2FtRWhrWnlhbFRwMGhNVE1Sa01sR25UaDJxVmF1VzY2YmZrbDErUXBzTEZ5NHdjK1pNd3NMQ0tGZXVIQjkrK0tIRHZXZDY5ZXBGUmtZRy8vM3ZmNWswYVJLREJnMWk2TkNoRGpldTc5cTFLODJiTjgveG1qRXhNWFl2bDNPU256NEFEUnMySkRBd2tMaTRPQzVkdW5STHN3emk0K09aUFhzMjI3WnRBekpuRFdYdE9aT2xiOSsrckZxMWlveU1ER2JPbk1uTW1UT3p6V295bTgxOC92bm5XSzFXM056YzZOdTNiN1pydFduVGh2Mzc5eE1XRmtaeWNqSk9UazdaQXA2V0xWdHk2TkFoRGh3NHdPSERoM0Z6YzZOcDA2WUZ2citjSEQ5KzNPR2YrNDM3cGR5NDdKYXJxeXRtczlsaEFIZnQyalhtelp0WDZEWGVyTmpZV0JZdVhNanc0Y1B0anFlbHBmSGxsMThDbWQ4anZYcjFLb0xxN0hYcDBvV2RPM2RpTnB1WlBYczI3NzMzbmwxWW1KR1J3ZWVmZjI3MzU1R1RyTERRM2QyZEdqVnEzTGFhUlVSRVJHNFhCVGNpSWlJaUlzVkViR3dzSjArZTVQejU4MlJrWkZDeFlrV2FOMjlPbFNwVjhyVVJ1ZHljcEtRa0ZpOWV6S3BWcXpDYnpkU3RXNWNQUC95UTh1WEw1M2pPbzQ4K1N2bnk1Zm53d3c5WnRtd1pHemR1Wk9EQWdmVHYzOTh1d0hGM2Q4OTFlYmIvL3ZlL3VkYm02K3VMazVNVG16WnR5dGU5M0Jpcy9Qbm5uL1R1M1R2WC9vbUppVVJIUndPWk03dVNrcEk0Zi80OCsvYnQ0N2ZmZnJQdFhUTm8wQ0JlZU9HRmJPZFhxVktGNGNPSE0zLytmSTRkTzhaTEw3M0VNODg4UThPR0RYRnljaUl5TXBJVksxYllRbzNYWG5zTlQwL1BiT08wYWRPR3VYUG5jdnIwYWE1ZnYwNmpSbzJ5N1lYVHFsVXJGaTVjeU83ZHUwbE1US1JObXphNHVycm02N25jakRGanh0Q3hZMGM2ZGVwRWpSbzFNQnFObkR0M2pzV0xGd09aQWNlTisvdzBiOTZjNE9CZ3dzUEQrZmpqajIyZmdXUEhqckZvMFNKY1hGd0t2Y2FiNWVIaHdlTEZpN2w0OFNLUFBmWVlEenp3QUtkUG4yYkpraVcyWmU2R0RCbHlXL1lMdWxtZE8zZm1mLy83SHlkUG5tVEhqaDI4OWRaYkRCdzRFQzh2TDZLam8xbStmRG5oNGVFMGFOREFGc3prNU04Ly93UXlaM25wNzA0UkVSRzVHeW00RVJFUkVSRXBRbGFybGZQbnp4TVJFY0hWcTFkeGNYR2hUcDA2MUtsVDU3N2ZxK1oyaVkrUDU1ZGZmbUhWcWxYRXg4Zmo3T3pNa0NGREdEWnNXTDVldHJkdTNacTVjK2ZpNStmSEgzLzh3Yng1ODFpNmRDbnQyclhqNFljZnBtM2J0cGhNcGp0d0ovK25Zc1dLTkd6WWtDTkhqckI5Ky9ZOGc1dU5HemV5Y2VQR0hOdXJWS25DSzYrOFFydDI3WExzTTNqd1lCSVRFL241NTUrNWNPRUNmbjUrMmZvNE96dno0b3N2NWppam8yYk5tbmg1ZWRuMjV2bjd6QjZBQmcwYTRPN3VibHUyN1hZdGs1YVJrY0gyN2R2WnZuMTd0amFqMGNqcnI3OXV0MC9QQ3krOHdNR0RCMGxNVEdUejVzMXMzcnpaMWxhNmRHbG16WnJGcUZHamJrdXQrZVhyNjh1NWMrZXkxWmVsZS9mdVBQdnNzMFZRV1hiT3pzNjg5OTU3dlBubW04VEd4aElTRWtKSVNJaGRuNWRlZW9tLy92b3IxK0FtTWpMU0ZrcDI2ZExsdHRZc0lpSWljcnNvdUJFUkVSRVJLUUlaR1JtY1BYdVdpSWdJRWhJUzhQRHdvSFhyMWxTdlhyM1FONjZYLy9QOTk5K3pldlZxMjNKTGRlclVZY0tFQ1E2WHlNcE54WW9WbVQ1OU9sdTNibVgrL1BsY3ZIaVJyVnUzc212WExyNzQ0Z3RxMTY1OU84clBWZi8rL1RseTVBZ2hJU0hFeE1SUXNXTEZmSjFuTUJnd21VeFVyRmlSZXZYcThmREREOU91WFR1Y25KenlQRy9reUpGMDZ0U0p0V3ZYY3ZEZ1FmNzY2eThNQmdPVktsWEN4OGVISjU5OGttclZxdVU2VHV2V3JXMGhrcVBneHRuWm1XYk5tckY3OTI1Yi85dmhYLy82RjF1MmJPSDQ4ZVBFeGNWaE5CcXBVS0VDUGo0K1BQSEVFOW51bzBhTkduejExVmNzV0xDQS9mdjNFeGNYaDZlbkoyM2F0T0dmLy96bkxTMVhWMWljbloyWk9uVXFLMWFzWU5PbVRVUkhSMk15bWZEMjlxWnYzNzdGTHRpb1VxVUszMzc3TFV1WExtWG56cDFjdW5RSms4bEV3NFlOZWVhWloyalJvZ1d6Wjg4R3lERmsvZVdYWHdEdzh2S2lZOGVPZDZ4MkVSRVJrY0prc0ZxdDFxSXVRa1JFUkVUa2ZwR1JrVUZrWkNSSGp4NGxNVEVSVDA5UEdqWnN5SU1QUG5oWEwra1RGQlJFejU0OTc4aTFmSDE5QVpnL2YzNmVvY0RmSFR4NGtNbVRKMU9wVWlXZWUrNDV1bmJ0bXV0ejkvWDF4Y1hGaFEwYk51VFl4MnExc25QblRsYXRXa1gzN3QzcDA2ZFB0ajRqUm96ZzdObXpCQVlHNXF2T20xMHFEY0Jpc1RCcTFDak9uajFMdjM3OUdEdDJiTDdQbFh0TDF2Zkl3SUVER1QxNmRCRlhVN2crK09BRGR1ellnWmVYRjB1V0xMRnJpNHVMNDlsbm55VTFOWlhYWDMrZHh4OS92RkN1ZVNmL2ZnUFl0V3NYd2NIQlRKZ3c0WTVkVTBSRVJJb1h6YmdSRVJFUkVia0RyRllyWjgrZUpUdzhuTVRFUk1xV0xVdUxGaTJvVXFWS1VaZDJYMm5XckJtelo4K21kdTNhZWM0b3lTK0R3Y0RERHovTXd3OC9YQ2pqRlpTenN6T3Z2dm9xVTZaTVllUEdqUXdZTUVDZkw3bW5XSzFXamg0OUNrRDE2dFd6dFM5Y3VKRFUxRlM4dmIxNTdMSEg3blI1SWlJaUlvV21jUDVQUlVSRVJFUkVjaFFiRzh2bXpadlpzMmNQTGk0dWRPN2NtUjQ5ZXVpbGVoR3BXN2R1b1lVMnhVMnJWcTNvMTY4ZjZlbnBmUEhGRjBWZGpraWhDZ2tKc2UySDVPUGpZOWNXRVJIQnVuWHJjSE56WTlLa1NmZnM5N2lJaUlqY0h6VGpSa1JFUkVUa05rbElTQ0FzTEl6bzZHamMzZDFwMjdZdDFhdFh2NnVYUkNzT09uWHFCSUM3dS90dHY5YWNPWE1LNWMvTDA5T1Q2OWV2NTd0L21USmxDcnpYMGNzdnYweGtaQ1FoSVNHc1hMbVNBUU1HRkdnY2tUc3RLQ2lJSGoxNk9QeWVpNDJOeGMvUER3QTNOemZiY25BQVNVbEpmUFRSUndCTW1qU0ptalZyM3BGNlJVUkVSRzRYQlRjaUlpSWlJb1hNYkRaejZOQWhqaDgvanRGb3BHblRwbmg3ZXhmNFJielllKys5OSs3WXRlclZxMWNvNDN6KytlYzMxZi9ubjM4dThMV01SaU9mZmZaWmdjOFhLU296Wjg1azhlTEY5T3JWaThhTkcxT3FWQ2tTRWhJSURRMWx6Wm8xdHZCeitQRGhsQzFiMW5hZXU3czdQLzMwVTFHVkxTSWlJbExvRk55SWlJaUlpQlNpNk9obzl1L2ZUMUpTRW5YcTFLRng0OGE0dWJrVmRWa2lJc1dld1dEZzNMbHp6SjgvMzJHN2s1TVR3NFlOWStEQWdYZTRNaEVSRVpFN1M4R05pSWlJaUVnaFNFNU9KalEwbEhQbnp1SHA2VW1QSGozc2ZpSmNSRVJ5TjN2MmJBSUNBZ2dMQytQQ2hRc2tKeWRqTXBtb1ZLa1NMVnEwNFBISEg2ZEdqUnBGWGFhSWlJakliYWZnUmtSRVJFVGtGbGl0Vms2ZE9rVllXQmdaR1JrMGE5WU1iMjl2Yll3dElrVW1NREN3cUVzb0VHOXZiN3k5dll1NkRCRVJBWHg5ZlRHWlRLeGJ0NjZvUzdubjlPM2JsNVNVbEx2MjM5ZHlaeWk0RVJFUkVSRXBvT1RrWlA3NDR3OWlZbUtvVktrU0xWdTJwR1RKa2tWZGxvaUlpSWdVVTc2K3ZuWmZHd3dHU3BjdVRaTW1UUmc4ZURBTkdqUW9sT3NrSlNYaDd1NWVLR1BsUjlaOU5XM2FOTmU5OXU3bTBPTHMyYk9zWExtU2tKQVEvdnJyTDB3bUUwMmFOT0c1NTU3VER4NUlvVk53SXlJaUlpSlNBT2ZPblNNa0pJU01qQXhhdDI1TnJWcTFpcm9rRVJFUkVia0xHSTFHZXZmdURVQjZlanFuVHAxaTU4NmQ3Tm16aDJuVHB0R3FWYXRiR24vaXhJbWNPSEdDMWF0WEYwYTVOeVVzTEl5QWdBQjY5ZXAxeDY5OU81MDRjWUt4WThmaTdPeU1qNDhQclZxMUlpb3FpdDI3ZHhNU0VzSm5uMzFXYUtHYkNDaTRFUkVSRVJHNUtlbnA2ZXpmdjUvVHAwOVRybHc1MnJadGk0ZUhSMUdYSlNJaUlpSjNDYVBSeU5peFkrMk9yVjY5bXErKytvcjU4K2ZmY25BVEdocUt5V1M2cFRFS29tVEprbGl0VnViT25Vdjc5dTBwVmFyVUhhL2hka2xJU0tCTGx5NjgvUExMZUhwNjJvNHZXclNJbjM3Nmlmbno1L1BKSjU4VVlZVnlyOUhDMnlJaUlpSWkrWFQ1OG1VQ0FnSTRjK1lNalJzM3BsdTNiZ3B0UkVSRVJPU1daYzNBaVk2T0x1SkticzNRb1VPSmo0L251KysrSzVMcld5eVcyekp1NDhhTm1USmxpbDFvQXpCdzRFQU1CZ05Iamh5NUxkZVYrNWRtM0lpSWlJaUk1TU9KRXljSURRMmxaTW1TZE8vZW5iSmx5eFoxU1NJaUlpSnlqMGhJU0FDZ1NwVXEyZHBPbkRpQnY3OC9CdzRjNE5LbFN4aU5SdXJVcWNQZ3dZTjU2S0dIYlAxdTNEOG5KU1hGOXZYZjk1TTVkdXdZUC8vOE0yRmhZY1RIeCtQaDRVSHo1czE1OTkxM3MxM2JZckd3ZE9sU05tN2N5SlVyVjZoUW9RSlBQLzAwZmZyMHlkWTNJeU9EQVFNR0VCUVV4SysvL3Nvamp6eEM0OGFOOC8wTUlpSWlXTFZxRldGaFljVEZ4VkdpUkFucTFhdEh2Mzc5Nk5DaFE3Yit2cjYrbUV3bWxpOWZ6dXpaczltK2ZUdkp5Y2wyOTV2Vlo4MmFOU3hidG94Tm16WVJHeHRMMWFwVkdUNThPQTgvL0REeDhmSE1temVQWGJ0MmtaaVl5SU1QUHNpUUlVUG8zcjI3YlJ3M056ZUhOYnU1dWVIczdJelZhczNXRmhRVXhKbzFhNGlLaXNMVjFaVTJiZHJ3MGtzdjVmdDV5UDFOd1kySWlJaUlTQzdNWmpNaElTR2NPWE9HcWxXcjBxWk5HMXhjWElxNkxCRVJFUkc1UjVqTlpyNzk5bHNBQmcwYWxLMTl5cFFwcEtTazBLUkpFMXEwYU1HVksxZll1M2N2Nzc3N0x0T25UNmRObXpZQTlPdlhEd0IvZjMrN2ZYUnU5T3V2di9MNTU1OWp0VnBwM3J3NVZhdFdKVFkybGwyN2RqbXM3YlBQUGlNME5KUldyVnB4NmRJbFFrSkM4UFB6bzJUSmtuVHIxczJ1cjlWcXhXZzBNbTdjT041NDR3MysrOS8vOHMwMzMrRHM3SnpuTTFpN2RpMXo1c3pCWUREZzQrTkR1M2J0dUh6NU12djI3U01rSklSQmd3WXhjdVJJaCtkKzhjVVhIRHg0a0s1ZHV4SVRFK093enllZmZNTHg0OGZ4OGZIaDdObXpoSVdGTVhYcVZONS8vMzNtelp0SGVubzZIVHAwc04zalJ4OTloSWVIQjIzYnRzMjE3c2pJU014bWM3YjliZWJPbmN2eTVjc3htVXkwYTllT0VpVktzRy9mUHFaTW1VSkdSa2FlejBORXdZMklpSWlJU0E2dVg3L09ybDI3U0VoSW9GbXpadFN2WDcrb1N4SVJFUkdSdTV6WmJHYjI3TmtBSkNVbGNlREFBU3dXQzIrKytTYWRPM2ZPMXYrSko1NmdmLy8rZG52R3JGKy9IajgvUDFhc1dHRUxickwyemNrS2J2NitqODZwVTZmdzgvUERaREl4YmRvMG1qWnRhbXR6Rkhpa3BLUVFIUjNOL1BuemJUTk9mdnJwSnhZdFdzUzZkZXV5QlRkWm1qUnB3cU9QUHNyR2pSdFpzV0tGd3pEcVJrZU9IR0hPbkRsNGVIanc4Y2NmVTY5ZVBWdGJkSFEwRXlaTTRILy8reDgrUGo3Wjl2OUpUVTNsOU9uVGZQLzk5em51NjVPU2trSkNRZ0p6NTg3RmFNeDhIWjRWckV5Yk5vMzY5ZXN6WThZTTJ6MHVYTGlRQlFzV3NIYnQyanlEbS8vOTczOEFQUDc0NDdaam9hR2hMRisrblBMbHkvUDU1NTlUcVZJbFc2M3Z2ZmNlcDA2ZHluVk1FVkJ3SXlJaUlpTGlVSFIwTkh2MzdzWEp5WW5PblR0VG9VS0ZvaTVKUkVSRVJBcFpVbElTZS9mdTVjU0pFOFRIeCtmcm5QYnQyenRjdWl1L3pHWXovdjcrZHNkTUpoTy8vZlliTldyVXlEWjc0OWxubjgwMlJyZHUzZkR6OHlNeU1qTGYxMTJ4WWdWbXM1blJvMGZiaFRZQUZTdFdkSGpPeXkrL2JMZE1XTisrZlZtMGFGR2U0Y09MTDc1SWNIQXdpeFl0b2x1M2Jybit0L1NLRlN1d1dxMk1HalhLTHJTQnpLWGpSb3dZd1NlZmZNSXZ2L3lTTGJpeFdxMDgvL3p6T1lZMldVYU5HbVVMYlFENjkrL1A4dVhMTVp2TnZQVFNTM2IzMkt0WEx4WXNXSkRuUFc3ZXZKa3RXN2JRb2tVTGV2VG9ZVHUrYnQwNkFFYU9IR2tMYlNCeldiWFhYbnVONGNPSDV6cXVDQ2k0RVJFUkVSSEo1dGl4WXh3NGNJQ3laY3ZTb1VNSFNwUW9VZFFsaVlpSWlFZ2hPMzc4T0lHQmdWZ3NGaXBYcmt6ZHVuVnhkWFhOODd4cTFhcmQwblZOSnBQdDViN0ZZdUhLbFN2czJiT0grZlBuTTM3OGVENzU1Sk5zd2NySmt5YzVmUGd3NTg2ZDQ4S0ZDMXk0Y0FISW5FMlNYd2NPSEFESWNhYk0zeG1OUnJ5OXZlMk9sUzFiRmhjWEY1S1Nrbkk5MThQRGc1ZGVlb21QUC82WUw3LzhrcWxUcCtiWU56dzhISUJPblRvNWJNOEthNDRkTzVhdHpXQXcwS3hac3p6dm8zYnQybmJIc29Ja285R1liVmE5bDVjWFFLNzNlUERnUVdiTm1rV2xTcFY0KysyM01SZ010clpEaHc0QjBLNWR1MnpuVmExYUZWZFhWOUxTMG5LdFdVVEJqWWlJaUlqSS8yZTFXdG0vZno4blQ1NmtSbzBhdEc3ZEdpY25wNkl1UzBSRVJFUUsyZkhqeC9IMzk2ZGV2WHIwN05tenlINVF4OW5aR1M4dkwvcjA2VU9GQ2hWNCsrMjMrZUdISC9qc3M4OEFpSXVMWStyVXFZU0ZoZUhtNWtiMTZ0V3BWS2tTclZ1M0ppb3FDcXZWbXU5clhibHlCUmNYRnp3OVBmUFYzMmcwMmdVU045YWNucDZlNS9rOWV2UmcwNlpOQkFjSHMydlhyaHhuS1NVa0pPRGk0b0tIaDRmRDlxeDZFeE1UczdXNXVycm1HYmJkT05NbVM5WjlPYnJIclAvK3oya3Ztb2lJQ041OTkxMUtsU3JGeHg5L3pBTVBQR0RYSGhjWGg2dXJhNDczby8rL2tQeFFjQ01pSWlJaVF1YVNGY0hCd1Z5OGVKRkdqUnJSdUhIam9pN3BydUxzN0l6Rllzblg1ck1pSW5jTC9iMG1jbTlLU2tvaU1EQ1FldlhxMGJkdjM2SXV4OGJIeHdlQXFLZ28yekUvUHovQ3dzSVlObXdZUTRZTXdjWEZCY2dNRlZhc1dIRlQ0N3U2dXBLVWxFUnFhcXJkMG1DMzA3aHg0eGcxYWhSejVzeWhaY3VXRHZ1VUtGR0NhOWV1a1p5YzdEQkFTMGhJQUhBWU9Ea0tsbTZuNDhlUDg5WmJiMkV5bWZqa2swK29XclZxdGo2dXJxNmtwS1NRbnA1dSsvUEtZckZZTk50RzhrWHhub2lJaUlqYzk1S1RrOW15WlFzeE1URzBhZE5Hb1UwQmxDaFJndXZYcnhkMUdTSWloZXI2OWV1NHU3c1hkUmtpVXNqMjd0Mkx4V0toWjgrZVJWMktuZGpZV01BK29Qampqejh3R28wOCsreXpkaUZBWHZ1dk9KcUprN1Yveko0OWV3cWozSHlwV3JVcVE0Y081ZEtsU3l4Y3VORGg3SmVHRFJzQ0VCd2M3SENNZmZ2MkFXUmJQdTVPaTR5TVpNcVVLYmk2dXZMcHA1OVNvMFlOaC8ycVZhdUcxV3JsNE1HRDJkb09IanlZNDB3ZWtSc3B1QkVSRVJHUis5cTFhOWZZdkhrelNVbEpkTzdjbVpvMWF4WjFTWGNsTHk4dm9xT2ppN29NRVpGQ0ZSMGRUZm55NVl1NkRCRXBaQ2RPbktCeTVjckZhaC9ENU9SazVzeVpBMERYcmwxdHgxMWNYRENielVSR1J0cU9KU1VsMmZvNlVxSkVDVkpUVTRtUGo3YzczcWRQSHdDKytlWWJ6cDA3WjlkMjR5eWZ3alo0OEdDcVZhdkdxbFdyTUp2TjJkcWZldW9wVzExL0Q2UXVYTGpBdkhuek1CcU5EQmd3NExiVm1KY3paODR3YWRJa1hGMWRtVFZyVnE3N0hHWDkrYzJkTzlmdUI1dmk0K056L1hNVHVaR1dTaE1SRVJHUisxWmNYQnkvLy80N1RrNU9kTy9lbmRLbFN4ZDFTWGV0R2pWcXNIdjNicTVldlVxWk1tV0t1aHdSa1Z0MjllcFZMbCsrVFB2MjdZdTZGQkVwWlBIeDhkU3RXN2ZJcm04Mm01azllN2J0NjdpNE9FSkRRMGxJU0tCbHk1WU1HVExFMXRhOWUzZjgvZjBaTjI0YzdkdTN4OFhGaFQvLy9KUFdyVnNUSGg3dWNQeEdqUm9SRWhMQ2xDbFRxRkNoQWg5ODhBRUFYYnAwWWQrK2ZXellzSUZSbzBiUnVuVnJ5cFVyeC9uejV6bHc0QUFCQVFHMzVYNk5SaVBqeG8zanpUZmZkQmpjdEdyVml1ZWVlNDRGQ3hid3lpdXY0T1BqUThXS0ZibHk1UW9oSVNGWUxCYmVlT09OSXYwQnE0a1RKeElYRjBmYnRtMVp2WHExd3o1ang0NEY0SWtubm1EcjFxMGNQMzZjNGNPSDA2Wk5HNnhXSzN2MjdLRnQyN2JFeE1TUWtwSnlKOHVYdTVDQ0d4RVJFUkc1TC8zMTExL3MyTEVEVjFkWHVuVHBRc21TSll1NnBMdWEwV2lrVWFOR2hJZUgwNlJKRTRVM0luSlh1M3IxS3VIaDRUUnUzRmg3M0lqY28vTGEwUDUyTXB2TitQdjcyNzUyZDNlblZxMWErUHI2MHJ0M2I3dDlXMTUrK1dWS2xpeEpVRkFRTzNic29GeTVjdlRyMTQ4aFE0WVFHQmpvY1B3eFk4WXdmZnAwSWlNanMrMm5Nbjc4ZUpvMmJjcjY5ZXNKRFEzRmJEWlR1WEpsL3ZHUGY5eWVtLzMvbWpkdlRxOWV2WElNaDRZTkcwYWpSbzFZdFdvVlI0NGNZZi8rL1hoNmV0S3hZMGVlZnZwcHZMMjliMnQ5ZWJseTVRcVF1Y3hlVHJLQ0d4Y1hGMmJPbk1sUFAvM0U3Ny8venRhdFcvSHk4bUxBZ0FFTUdUS0VKNTU0NG83VUxIYzNnOVhSZ29kU3JQajYrbUl5bVZpM2JsMVJsM0xQNmR1M0x5a3BLVG4raTA1RVJFVHVUVEV4TWV6Y3VaT1NKVXZTdVhQbllyVk14dDN1eXBVckhENThtSExseWxHbFNoVThQRHowMGxORTdnb1dpNFhyMTY4VEhSM041Y3VYYWRTb0VXWExscjNqZGV6YXRZdmc0R0FtVEpod3g2OHRjcitZTldzVzdkdTNwME9IRGtWZGlvaUlRL2YxakJ0ZlgxKzdydzBHQS8rUHZUdVBhdXBPL3dmK0Rra2dMQWFVZlZOVWNBTVhSRVhjVjZ5T29sWTdZa2NkeCtxM3RhZlUxbTdZT2UxTS9YWmFSNHVPZFd5dHJVNXQvZFoyM0NwYWJRVjNxNmdFV1pVQ3NnaUNnQ0NFeFFCWmZuLzRJelVTRkJHNFFONnZjendrOTM3dXZjKzlSRTN5M00venlPVnkrUG41SVRRMEZQMzY5V3VSNDFSWFY3ZHBNOFA2OHhvNGNDQTJidHpZNkxpT25MVEl6YzNGL3YzN29WQW9jT2ZPSGNoa012ajUrV0hKa2lXQ1orQ0ppSWlvZmN2UHo4ZkZpeGRoYTJ1THNXUEh3c0xDUXVpUU9wVnUzYnBoNU1pUnlNbkpRV3BxS3FxcnE2SFJhSVFPaTRqb3NjUmlNYXlzck9EZzRJQ1JJMGNhYmFCTlJFUkUxQlpNL2wySVJDTEJqQmt6QUFCMWRYWEl6TXpFcjcvK2lrdVhMdUhERHo5RVFFREFVKzMvcmJmZVFrWkdScU8xRDF0VFVsSVNqaDgvanVEZzREWS9kbXZLeU1oQVdGZ1l4R0l4L1AzOUVSQVFnT3pzYk1URXhFQ2hVR0RqeG8wdGxuUWpJaUtpemlVL1B4OFhMbHlBdmIwOXhvd1pBNmxVS25SSW5aSkVJa0h2M3IzUnUzZHZvVU9oVHVyckc2dWhyTHNEdWRRQklSNXZvcHVGbTlBaEVSRVJFUkcxR0NadUpCSjkvY0Y2Qnc4ZXhHZWZmWWFkTzNjK2RlSW1QajRlTXBuc3FmYlJITmJXMXREcGROaStmVHVDZ29MUXBVdVhObytodFNpVlNvd2ZQeDRyVjY2RXJhMnRmdm51M2J1eGE5Y3U3Tnk1RSt2WHJ4Y3dRaUlpSW1xUGJ0KytqWXNYTDhMQndRRmp4b3pobmRSRUhWaHUxVFhjcmMwSEFJUjRzSndVRVJFUkVYVXVaa0lIMEI3Vno4REp6ODhYT0pLbjgvenp6Nk84dkJ4ZmZ2bWxJTWR2clpJWXZyNitDQThQTjBqYUFNRDgrZk1oRW9sdy9mcjFWamt1RVJFUmRWeEZSVVc0Y09FQ3VuYnR5cVFOVVNkUVVYY0hBQ0NDQ0Yya0RnSkhRMFJFUkVUVXN2aUoxUWlsVWdrQWNITnJPTjArSXlNRGtaR1JTRWhJUUZGUmtiNE1SR2hvS0VhT0hLa2Y5MkQvSEpWS3BYLytjRCtadExRMC9QZS8vMFZTVWhMS3k4dGhZMk9Ed1lNSDQ3MzMzbXR3YkkxR2d6MTc5dURZc1dNb0xTMkZrNU1Ubm52dU9jeWNPYlBCV0sxV2kzbno1aUU2T2hvLy8vd3pwazJiQmw5ZjN5WmZnOVRVVkJ3NGNBQkpTVWtvS3l1RHBhVWwrdlRwZzVDUUVLT04yNlpPblFxWlRJYTllL2RpeTVZdE9IZnVITzdkdTJkd3Z2Vmpmdnp4UjN6Ly9mZjQ1WmRmVUZ4Y0RIZDNkeXhkdWhSanhveEJlWGs1ZHV6WWdRc1hMcUNxcWdvZUhoNVl1SEFoSmsyYXBOOVBZM1hvTFN3c0lCYUxvZFBwR3F5TGpvN0dqei8raU96c2JKaWJtMlA0OE9GNDZhV1htbnc5aUlpSXFPTzZjK2NPenA4L0Q3bGNqckZqeHpKcFE5VEJWYXZMb2RiVkFnQmtZaHRJemRpbmlvaUlpSWc2RjM1cWZZaGFyY1lYWDN3QkFGaXdZRUdEOWVIaDRWQ3BWUER6ODhPUUlVTlFXbHFLeTVjdjQ3MzMzc05ISDMyRTRjT0hBd0JDUWtJQUFKR1JrUVo5ZEI3MDg4OC9ZOU9tVGREcGRCZzhlRERjM2QxUlhGeU1DeGN1R0kxdDQ4YU5pSStQUjBCQUFJcUtpcUJRS0xCNTgyWllXMXRqNHNTSkJtTjFPaDBrRWdsV3JWcUYxYXRYNDEvLytoZTJiZHNHc1ZqODJHdHc2TkFoYk4yNkZTS1JDUDcrL2dnTURFUkpTUW5pNHVLZ1VDaXdZTUVDTEYrKzNPaTJuMzc2S1JJVEV6Rmh3Z1FVRmhZYUhiTisvWHFrcDZmRDM5OGZ1Ym01U0VwS3d0cTFhL0czdi8wTk8zYnNRRjFkSFVhTkdxVS94NDgvL2hnMk5qWVlNV0xFSStQT3lzcUNXcTF1ME45bSsvYnQyTHQzTDJReUdRSURBMkZwYVltNHVEaUVoNGREcTlVKzlub1FFUkZSeDFWYVdvcHo1ODdCeHNZRzQ4YU5ZMDhib2s2Z2ZyWU5BTTYySVNJaUlxSk95ZVFUTjJxMUdsdTJiQUVBVkZkWEl5RWhBUnFOQm0rKytTYkdqUnZYWVB5Y09YTXdlL1pzZzU0eFI0NGN3ZWJObTdGdjN6NTk0cWErYjA1OTR1YmhQanFabVpuWXZIa3paRElaUHZ6d1F3d2NPRkMvemxqQ1E2VlNJVDgvSHp0Mzd0VFBPTm0xYXhkMjc5Nk53NGNQTjBqYzFQUHo4OE16enp5RFk4ZU9ZZCsrZlVhVFVRKzZmdjA2dG03ZENoc2JHNnhidHc1OSt2VFJyOHZQejhjYmI3eUJIMzc0QWY3Ky9nMzYvOVRVMUNBbkp3ZGZmZlZWbzMxOVZDb1ZsRW9sdG0vZnJyL2J0VDZ4OHVHSEg2SnYzNzc0NXovL3FUL0hiNy85RnQ5ODh3ME9IVHIwMk1UTkR6LzhBQUQ0d3gvK29GOFdIeCtQdlh2M3dzSEJBWnMyYllLTGk0cysxdmZmZngrWm1abVAzQ2NSRVJGMVhCVVZGVGgzN2h3c0xTMHhidHc0bUp1YkN4MFNFYlVBcGJwRS8xak94QTBSRVJFUmRVSW0zK05HclZZak1qSVNrWkdSaUk2T1JuRnhNYXFycTNINjlHbWtwcVkyR0w5bzBTS0RwQTBBZmRJa0t5dXJ5Y2ZkdDI4ZjFHbzEvdktYdnhna2JRREEyZG5aNkRZclY2NDBLQk0yYTlZc0FIaHM4dUYvL3VkL1lHZG5oOTI3ZDZPb3FPaXhjZWwwT3F4WXNjSWdhUVBjTHgyM2JOa3lBTUJQUC8zVVlGdWRUb2UvL09VdmpTWnQ2cTFZc2NLZ1JNbnMyYk1CM1A5ZHZQVFNTd2JuR0J3Y0RPRHg1M2ppeEFtY1BIa1NRNFlNd2VUSmsvWExEeDgrREFCWXZueTVQbWtEM0Mrcjl1cXJyejV5bjBSRVJOUnhxVlFxbkQxN0ZtS3hHT1BHalh2cyt4TWk2amdNWjl6WUN4Z0pFUkVSRVZIck1Qa1pOektaVFAvbHZrYWpRV2xwS1M1ZHVvU2RPM2ZpOWRkZngvcjE2eHNrVm03Y3VJRnIxNjRoTHk4UEJRVUZLQ2dvQUhEL0M0S21Ta2hJQUlCR1o4bzhUQ0tSd01mSHgyQlp0MjdkSUpWS1VWMWQvY2h0Yld4czhOSkxMMkhkdW5YNDk3Ly9qYlZyMXpZNk5qazVHUUF3ZHV4WW8rdnJaOW1rcGFVMVdDY1NpVEJvMEtESG5rZXZYcjBNbGprNU9lblg5ZTNiMTJDZG82TWpBRHp5SEJNVEV4RVJFUUVYRnhmODlhOS9oVWdrMHE5TFNVa0JBQVFHQmpiWXp0M2RIZWJtNXFpdHJYMWt6SThURVJIUnBIRlNxUlJ1Ym00WVBIaHdnOThsRVJFUnRaeTZ1anFjTzNjT2RYVjFtRGh4SXF5c3JJUU9pWWhhRUV1bEVSRVJFVkZuWi9LSm13ZUp4V0k0T2pwaTVzeVpjSEp5d2wvLytsZjg1ei8vd2NhTkd3RUFaV1ZsV0x0MkxaS1NrbUJoWVlIdTNidkR4Y1VGdzRZTlEzWjJOblE2WFpPUFZWcGFDcWxVQ2x0YjJ5YU5sMGdrQmdtSkIyT3VxNnQ3N1BhVEowL0dMNy84Z29zWEwrTENoUXNZTldxVTBYRktwUkpTcVJRMk5qWkcxOWZIVzFWVjFXQ2R1Ym41WTB1UUdHc0dYSDlleHM3UnpPeitwTERHZXRHa3BxYml2ZmZlUTVjdVhiQnUzVHJZMmRrWnJDOHJLNE81dVhtajUxTy8vNUZ0M3ZFQUFDQUFTVVJCVktjUkZCVDAyREU2blE3bDVlVW9LaXBDWkdRayt2YnRpOG1USjhQUzB2S3BqMDlFUkVTLzAycTF1SERoQXBSS0pjYU5HOWZrOTFwRTFIRW9IMGpjc0ZRYUVSRVJFWFZHVE53MHd0L2ZId0NRbloydFg3WjU4MllrSlNWaDhlTEZXTGh3b2I2NXJWYXJ4YjU5KzU1by8rYm01cWl1cmtaTlRZMUJhYkRXdEdyVktxeFlzUUpidDI3RjBLRkRqWTZ4dExSRVJVVUY3dDI3WnpTcG9GUXFBY0RvbHlER0VrdXRLVDA5SFd2V3JJRk1Kc1A2OWV2aDd1N2VZSXk1dVRsVUtoWHE2dW9hTkNQV2FEUlBQZHNHUUtOSnNNYWtwYVVoT2pvYSsvZnZ4L1BQUDk4aXlTTWlJaUs2ZjZQRWxTdFhVRlJVaEtDZ0lQM01YU0xxWENycWZ1OXh3eGszUkVSRVJOUVo4UnZqUmhRWEZ3TXdURkJjdVhJRkVva0VpeFl0TWtnQ1BLNy9pckdaT1BYOVl5NWR1dFFTNFRhSnU3czdubi8rZVJRVkZlSGJiNzgxT3Z1bGYvLytBSUNMRnk4YTNVZGNYQndBTkNnZjE5YXlzcklRSGg0T2MzTnpmUExKSitqUm80ZlJjWjZlbnREcGRFaE1UR3l3TGpFeHNkR1pQSzJwVDU4K21EOS9Qb3FMaTl2MDkwOUVSTlRacGFhbTR1Yk5teGd5WkFnOFBEeUVEb2VJV2dsbjNCQVJFUkZSWjhmRWpSSDM3dDNEMXExYkFRQVRKa3pRTDVkS3BWQ3IxY2pLeXRJdnE2NnUxbzgxeHRMU0VqVTFOU2d2THpkWVBuUG1UQURBdG0zYmtKZVhaN0R1d1ZrK0xTMDBOQlNlbnA0NGNPQUExR3AxZy9YUFB2dXNQcTZIRTFJRkJRWFlzV01ISkJJSjVzMmIxMm94UHM3Tm16Zng5dHR2dzl6Y0hCRVJFZkQwOUd4MGJQM3ZiL3YyN2Fpc3JOUXZMeTh2ZitUdnJiVTVPVGxoMkxCaGlJbUp3YjE3OXdTTGc0aUlxTE1vS0NoQWNuSXl2TDI5MlV1T3FKTmpqeHNpSWlJaTZ1eE12bFNhV3EzR2xpMWI5TS9MeXNvUUh4OFBwVktKb1VPSFl1SENoZnAxa3laTlFtUmtKRmF0V29XZ29DQklwVkxFeHNaaTJMQmhTRTVPTnJyL0FRTUdRS0ZRSUR3OEhFNU9UdmpnZ3c4QUFPUEhqMGRjWEJ5T0hqMktGU3RXWU5pd1liQzN0OGV0VzdlUWtKQ0E0OGVQdDhyNVNpUVNyRnExQ20rKythYlJ4RTFBUUFDV0xGbUNiNzc1QmkrLy9ETDgvZjNoN095TTB0SlNLQlFLYURRYXJGNjlHbDVlWHEwU1gxTzg5ZFpiS0Nzcnc0Z1JJM0R3NEVHalk4TEN3Z0FBYytiTXdhbFRwNUNlbm82bFM1ZGkrUERoME9sMHVIVHBFa2FNR0lIQ3drS29WS3EyREYrdlY2OWV1SHo1TXJLenMvVXpuWWlJaU9qSlZWWlc0dEtsUzNCd2NNRGd3WU9GRG9lSVdwbXlybGovbUROdWlJaUlpS2d6WXVKR3JVWmtaS1QrdVpXVkZYcjI3SW1wVTZkaXhvd1pCbjFiVnE1Y0NXdHJhMFJIUitQOCtmT3d0N2RIU0VnSUZpNWNpS2lvS0tQN2YrV1ZWL0RSUng4aEt5dXJRVCtWMTE5L0hRTUhEc1NSSTBjUUh4OFB0Vm9OVjFkWC9PbFBmMnFkay8zL0JnOGVqT0RnNEVhVFE0c1hMOGFBQVFOdzRNQUJYTDkrSFZldlhvV3RyUzFHang2TjU1NTdUdkM3V0V0TFN3RUFseTlmYm5STWZlSkdLcFZpdzRZTjJMVnJGODZlUFl0VHAwN0IwZEVSOCtiTnc4S0ZDekZuenB3MmlkbVkrcnI3WldWbGdzVkFSRVRVMGFuVmF2ejY2NitRU0NRSUNncGk3emlpVGs2alU2TmFmYi92cHBsSURHdUpuY0FSRVJFUkVSRzFQSkhPV0FNV0ltb1RFUkVSQ0FvS3dxaFJvNFFPaFlpSXFFTzZjT0VDQ2dvS01HSENCTmpiMndzZERoRzFzckxhUXF4Tm5Bb0FrRXNkOGZmQkp3U09pS2psWGJod0FSY3ZYc1FiYjd3aGRDaEVuUmEvanlHaTlvNjNKQklSRVJGUmg1U2Ftb3BidDI3QjM5K2ZTUnNpRS9GZ2Z4dVdTU01pSWlLaXpvcUpHeUlpSWlMcWNHN2Z2bzJrcENUMDdOa1R2WHIxRWpvY0ltb2pGZXJmRXpkZG1MZ2hJaUlpb2s2S2lSc2lJaUlpNmxBcUt5c1JFeE9EYnQyNlllalFvVUtIUTBSdFNGbFhvbi9NR1RkRVJFUkUxRmt4Y1VORVJFUkVIWVphcmNhRkN4ZGdabWFHVWFOR3djeU1iMmVKVE1tRHBkSTQ0NGFJaUlpSU9pdCswaVVpSWlLaURpTTJOaFpLcFJKQlFVR3d0TFFVT2h3aWFtUHNjVU5FUkVSRXBvQ0pHeUlpSWlMcUVINzc3VGZrNXVaaXlKQWhjSFIwRkRvY0loS0Frak51aUlpSWlNZ0VNSEZEUkVSRVJPMWVhV2twa3BLUzBLTkhEM2g3ZXdzZERoRUpSTWtaTjBSRVJFUmtBcGk0SVNJaUlxSjJUYVBSNFBMbHk3Q3hzVUZBUUlEUTRSQ1JnQXg3M05nTEdBa1JFUkVSVWV0aDRvYUlpSWlJMnJXa3BDUlVWbFppeElnUkVJdkZRb2REUkFLcVlLazBJaUlpSWpJQlROd1FFUkVSVWJ0VldGaUk5UFIwOU8vZkg5MjZkUk02SENJU2tFcFRpVnF0Q2dCZ1lXWUZDek1yZ1NNaUlpSWlJbW9kVE53UUVSRVJVYnRVVjFlSEsxZXVvR3ZYcnVqZnY3L1E0UkNSd0NycVN2U1BPZHVHaUlpSWlEb3pKbTZJaUlpSXFGMjZldlVxYW1wcU1HTEVDSmlaOFcwcmthbFRQbEFtVGM3RURSRVJFUkYxWXZ3RVRFUkVSRVR0VGw1ZUhuSnljakJ3NEVESTVYS2h3eUdpZG9EOWJZaUlpSWpJVkRCeFEwUkVSRVR0aWtxbGdrS2hnS09qSTN4OGZJUU9oNGphQ2M2NElTSWlJaUpUd2NRTkVSRVJFYlVyc2JHeDBHcTFHRDU4T0VRaWtkRGhFRkU3d1JrM1JFUkVSR1FxbUxnaElpSWlvbllqTXpNVEJRVUY4UGYzaDdXMXRkRGhFRkU3b2xRL21MaXhGekFTSWlJaUlxTFd4Y1FORVJFUkViVUxsWldWU0VoSWdKdWJHN3k4dklRT2g0amFtUXFXU2lNaUlpSWlFOEhFRFJFUkVSRUpUcWZUNGNxVkt4Q0x4UWdJQ0JBNkhDSnFoeXJxU3ZTUFdTcU5pSWlJaURvekptNklpSWlJU0hEWjJkbTRjK2NPQWdJQ0lKUEpoQTZIaU5vaEpXZmNFQkVSRVpHSllPS0dpSWlJaUFSVlcxdUx4TVJFdUxtNXdkM2RYZWh3aUtnZDB1cTBxRktYQWdETVJHYXdrWFFUT0NJaUlpSWlvdGJEeEEwUkVSRVJDU29wS1FscXRScERoZ3dST2hRaWFxZXExS1hRNnJRQUFHdEpWNWlKeEFKSFJFUkVSRVRVZXBpNElTSWlJaUxCbEphV0lqTXpFLzM3OTRlMXRiWFE0UkJSTy9WZ21UVDJ0eUVpSWlLaXprNGlkQUJFUkVSRVpKcDBPaDNpNHVKZ2JXMk52bjM3Q2gwT0ViVmpCdjF0SlBZQ1JrSkVSUFIwcGs2ZGF2QmNKQkxCenM0T2d3WU53cUpGaStEbDVmWFUrNWZKWkRoOCtIQ0xqSjAxYXhaVUtoV2lvcUtlS2k0aWVqSk0zQkFSRVJHUklMS3lzbkQzN2wyTUdUTUdZakhMSGhGUjR5bzQ0NGFJaURvUmlVU0NHVE5tQUFBMEdnM1MwdEp3NXN3WnhNVEVJQ0lpZ2pjMUVSRVROMFJFUkVUVTltcHFhcENVbEFRM056ZTR1cm9LSFE0UnRYTk0zQkFSVVdjaWtVZ1FGaFptc0d6bnpwM1lzMmNQdnZycUsyellzRUdneUlpb3ZXQ1BHeUlpSWlKcWMwbEpTVkNyMVJneVpJalFvUkJSQjZDc0s5RS9sak54UTBSRW5kRHp6ejhQa1VpRTFOUlVvVU1ob25hQU0yNklpSWlJcUUyVmxKUWdLeXNMdnI2K3NMYTJGam9jSXVvQUt0U2NjVU5FUkoyYmhZVUZ6TXpNb05QcEdxeExUVTNGZDk5OWgrVGtaS2hVS3JpNHVHRDgrUEVJRFEyRmhZV0ZBTkVTVVd0ajRvYUlpSWlJMm94T3A4UFZxMWRoYlczTjJ0MUUxR1NHcGRMc0JZeUVpSWlvZFNnVUNtZzBHZ3djT05CZytiRmp4L0N2Zi8wTFVxa1VnWUdCc0xhMlJrcEtDbmJ2M28yclY2L2lrMDgrZ1VUQ3IzaUpPaHYrclNZaUlpS2lOcE9abVltN2QrOWl6Smd4RUl2RlFvZERSQjJFOG9IRWpWenFLR0FrUkVSRUxhdTJ0aFp4Y1hIWXVIRWp6TTNOc1d6Wk12MjZqSXdNYk42OEdhNnVybGkvZmoyY25Kd0EzTDhaNnBOUFBzSHg0OGNSR1JtSlo1OTlWcWp3aWFpVk1IRkRSRVJFUkcyaXBxWUdTVWxKY0hOemc2dXJxOURoRUZFSFVzRWVOMFJFMUVxcXE2dHgrZkpsWkdSa29MeTh2RW5iQkFVRllkU29VYzArcGtxbHd0U3BVL1hQUlNJUmhnNGRpaGRlZUFFK1BqNzY1Zi85NzMraDBXaXdldlZxZmRLbWZ2eVNKVXR3L1BoeG5EMTdsb2tib2s2SWlSc2lJaUlpYWhNcEtTblFhRFFZTW1TSTBLRVFVUWRTcTcySEdrMFZBRUJxWmdHWjJFYmdpSWlJcUxOSVQwOUhWRlFVTkJvTlhGMWQ0ZTN0RFhOejg4ZHU1K25wK1ZUSGxVZ2ttREZqQm1wcmE2RlFLRkJhV29vQkF3WVlKRzBBSUNFaEFTS1JDR2ZPbk1HWk0yZU03dXZXclZ0UEZRc1J0VTlNM0JBUkVSRlJxNnVzckVSbVppYjY5dTBMYTJ0cm9jTWhvZzZrb3U0T2RMamZxTGtMWjlzUUVWRUxLUzB0eGNXTEY5R25UeDlNbVRJRmxwYVdiWFpzaVVTQ3NMQXdBUGRuMzd6OTl0djQ5dHR2NGV6c2pHblRwdW5IbFplWFE2ZlRJVEl5c3RGOTFkVFVORHNPcVZTS3VycTZSNDVScTlXUXlXVE5QZ1lSTlE4VE4wUkVSRVRVNmxKU1VpQ1JTTkMzYjEraFF5R2lEc2F3dncwVE4wUkUxREp1M0xpQlBuMzZZTmFzV1lMR0laUEpzR2JOR2l4ZnZoemJ0bTFEWUdBZzdPenNBQUJXVmxhb3FxckN6ei8vREpGSTFPTEh0ck96UTNGeE1Rb0xDK0hzN054Z2ZVbEpDZFJxTmNzY0V3bkFUT2dBaUlpSWlLaHpLeXNydzgyYk45R3ZYNzhtbFo0Z0luclFnLzF0T09PR2lJaGFpazZudzVRcFU0UU9Bd0RnNnVxS2VmUG1vYkt5RXR1M2I5Y3Y5L2IyaGxhclJYSnljcXNjdDErL2ZnQ0EwNmRQRzExLy92eDVBSUN2cjIrckhKK0lHc2ZFRFJFUkVSRzFxdVRrWk1oa3NnWTF1NG1JbXVMQkdUZGRKUFlDUmtKRVJKMUpseTVkMnJRODJ1T0Vob2FpYTlldWlJNk8xaWRxWnN5WUFRRDQ5Tk5QVVZ4Y2JEQmVwOVBoMHFWTHVIUG5Ub045TmRVenp6d0RBTmk5ZXpldVhMbGlzQzRwS1FsZmYvMDFSQ0lSWnM2YzJleGpFRkh6c0ZRYUVSRVJFYldhNHVKaUZCUVVJQ0FnQUdLeFdPaHdpS2dEcW1DcE5DSWlhZ1h0S1drRDNDK0x0blRwVW16YXRBbGJ0bXpCNTU5L2pna1RKdUR5NWN1SWlvckMwcVZMNGUvdkQwZEhSMVJWVmVIYXRXc29MQ3pFbDE5K0NRY0h3LzhmYTJ0cnNXYk5HcVBIK2ZqamovV1BSNHdZZ1prelorTElrU040OTkxMzRlN3VEa2RIUjl5OWV4YzVPVGtBZ0dYTGxySGNNWkVBbUxnaE1rRnF0Um81T1Rrb0xpN0d2WHYzb05Gb2hBNko2SW1JeFdKWVdsckMwZEVSUFhyMGdFVEMvODZJMnF1a3BDVFkyTmpBeTh0TDZGQ0lxSU15VE53NENoZ0pFUkYxSnUzeHBxTHAwNmZqMEtGRHlNek14S0ZEaHpCMzdseTg5ZFpiR0RKa0NJNGVQWXFrcENUVTFOUkFMcGZEeDhjSHk1Y3ZSNDhlUFJyc1I2dlZJalkydGtuSFhMVnFGZno4L0hEczJESGN1SEVEdDIvZmhsd3VSMUJRRU9iTW1ZT2hRNGUyOUdrU1VSUHdteTRpRTFOYVdvcHIxNjdCM3Q0ZS9mdjNoNDJOVGJ0OHMwTDBLQnFOQnBXVmxjalB6MGRNVEF3R0RCaUFidDI2Q1IwV0VUMGtQejhmSlNVbEdEbHlKTXpNV0tHWGlKcEh5UjQzUkVUVWlVUkZSVFc2VGlRUzRZc3Z2bWl3TERnNEdNSEJ3VSs5LzhaTW5qd1preWRQZnVMdGlLajFNSEZETFdycTFLa0d6MFVpRWV6czdEQm8wQ0FzV3JUb3FlKzJuVHAxS21ReUdRNGZQdHdpWTJmTm1nV1ZTdFdzLzlRNm90TFNVcVNrcE1EUHp3OWR1M1lWT2h5aVpoT0x4YkMxdFlXdHJTM3UzcjJMNU9SaytQcjZNbmxEMUk3b2REb2tKeWZEenM0T0hoNGVRb2REUkIyWXN1NzNtdjVkcE94eFEwUkVSRVNkSDI5OXBCWW5rVWdRRWhLQ2tKQVF6Smd4QXc0T0RqaHo1Z3hlZWVVVi9QYmJiMEtIWjdMVWFqV3VYYnZHcEExMU9sMjdkb1dmbngrdVhic0d0Vm90ZERoRTlQL2R2SGtUNWVYbEdEaHdJRVFpa2REaEVGRUhWcUZtanhzaUlpSWlNaTJjY1VNdFRpS1JJQ3dzekdEWnpwMDdzV2ZQSG56MTFWZllzR0dEUUpHWnRweWNITmpiMnpOcFE1MVMxNjVkWVc5dmo1eWNIUFR1M1Z2b2NJaE1ubGFyUlVwS0Nod2RIZUhpNGlKME9FVFVnZW1nUTJWZEtRQkFCQkZuM0JBUkVSR1JTZUNNRzJvVHp6Ly9QRVFpRVZKVFU0VU94V1FWRnhmRHpjMU42RENJV28yYm14dnUzTG56K0lGRTFPb3lNek5SVlZXRmdRTUhDaDBLRVhWd1Zlb3lhSFQzWjlSYVNXd2hGa2tGam9pSWlJaUlxUFZ4eGcyMUNRc0xDNWlabVVHbjB6VllsNXFhaXUrKyt3N0p5Y2xRcVZSd2NYSEIrUEhqRVJvYUNnc0xDd0dpN1p6dTNic0hHeHNib2NNZ2FqVTJOamFvcnE0V09nd2lrMWRmbXRQTnpRMzI5cnd6bm9pZVRrWGQ3emRsY0xZTkVSRVJFWmtLSm02b1RTZ1VDbWcwbWdaMzNoNDdkZ3ovK3RlL0lKVktFUmdZQ0d0cmE2U2twR0QzN3QyNGV2VXFQdm5rRTBna2ZKbTJCSTFHQTdGWUxIUVlSSzFHTEJaRG85RUlIUWFSeWJ0eDR3WnFhbXJnNStjbmRDaEUxQWtZSm03WTM0YUlpSWlJVEFPL0VhZFdWVnRiaTdpNE9HemN1QkhtNXVaWXRteVpmbDFHUmdZMmI5NE1WMWRYckYrL0hrNU9UZ0FBblU2SFR6NzVCTWVQSDBka1pDU2VmZlpab2NJbklpS2lKNkRWYXBHV2xnWVBEdy9ZMnRvS0hRNFJkUUxLQnhJM2NpWnVpSWlJaU1oRU1IRkRMVTZsVW1IcTFLbjY1eUtSQ0VPSERzVUxMN3dBSHg4Zi9mTC8vdmUvMEdnMFdMMTZ0VDVwVXo5K3laSWxPSDc4T002ZVBjdkVEUkVSVVFlUm5aME5sVXFGZnYzNkNSMEtFWFVTRlhVbCtzZHlxYU9Ba1JBUkVSRVJ0UjBtYnFqRlNTUVN6Smd4QTdXMXRWQW9GQ2d0TGNXQUFRTU1rallBa0pDUUFKRkloRE5uenVETW1UTkc5M1hyMXEyMkNQbXBSRVJFTkdtY1ZDcUZtNXNiQmc4ZTNPQmFFQkVSZFhRNm5RNi8vZllibkoyZDBiVnJWNkhESWFKT1FsbFhySC9NSGpkRVJFUkVaQ3FZdUtFV0o1RklFQllXQnVEKzdKdTMzMzRiMzM3N0xaeWRuVEZ0MmpUOXVQTHljdWgwT2tSR1JqYTZyNXFhbW1iSElaVktVVmRYOThneGFyVWFNcG1zMmNjQWdLQ2dvTWVPMGVsMEtDOHZSMUZSRVNJakk5RzNiMTlNbmp6NXFZNUxSRVRVbnVUbDVhR3lzaElCQVFGQ2gwSkVuWWhCanhzSlM2VVJFUkVSa1dsZzRvWmFsVXdtdzVvMWE3QjgrWEpzMjdZTmdZR0JzTE96QXdCWVdWbWhxcW9LUC8vOE0wUWlVWXNmMjg3T0RzWEZ4U2dzTElTenMzT0Q5U1VsSlZDcjFYQjFkWDJxNDR3YU5lcUp4cWVscFNFNk9ocjc5KzkvcXVNU0VSRzFKNm1wcWVqV3JadEIrVk1pb3FlbE5DaVZ4c1FORVJFUkVaa0dNNkVEb003UDFkVVY4K2JOUTJWbEpiWnYzNjVmN3UzdERhMVdpK1RrNUZZNWJuMTkvZE9uVHh0ZGYvNzhlUUNBcjY5dnF4eS9NWDM2OU1IOCtmTlJYRno4K01GRVJFUWR3TzNidDFGV1ZzYmVOa1RVNGd4bTNEQnhRMFJFUkVRbWdva2JhaE9ob2FIbzJyVXJvcU9qOVltYUdUTm1BQUErL2ZUVEJra01uVTZIUzVjdTRjNmRPdzMyMVZUUFBQTU1BR0QzN3QyNGN1V0t3YnFrcENSOC9mWFhFSWxFbURselpyT1AwVnhPVGs0WU5td1lnUHZsMm9pSWlEcXkxTlJVZE9uU0JXNXVia0tIUWtTZGpOSWdjY01lTjBSRVJFUmtHbGdxamRxRWxaVVZsaTVkaWsyYk5tSExsaTM0L1BQUE1XSENCRnkrZkJsUlVWRll1blFwL1AzOTRlam9pS3FxS2x5N2RnMkZoWVg0OHNzdjRlQmdlR2RkYlcwdDFxeFpZL1E0SDMvOHNmN3hpQkVqTUhQbVRCdzVjZ1R2dnZzdTNOM2Q0ZWpvaUx0Mzd5SW5Kd2NBc0d6Wk12VHQyN2YxVHZ3UmV2WHFoY3VYTDZPc3JFeVE0eE1SRWJXRWtwSVNGQmNYWTlpd1lhMVMrcFNJVEpkYVd3T1ZwZ0lBSUJaSllTV3hGVGdpSWlJaUlxSzJ3Y1FOdFpucDA2ZmowS0ZEeU16TXhLRkRoekIzN2x5ODlkWmJHREprQ0k0ZVBZcWtwQ1RVMU5SQUxwZkR4OGNIeTVjdlI0OGVQUnJzUjZ2VklqWTJ0a25IWExWcUZmejgvSERzMkRIY3VIRUR0Mi9maGx3dVIxQlFFT2JNbVlPaFE0ZTI5R2sybWFPakl3QkFwVklKRmdNUkVkSFR1bjc5T2l3dExZMytuMDFFOURRcTFDWFFRUWZnL213YkVaZ2NKaUlpSWlMVHdNUU50YWlvcUtoRzE0bEVJbnp4eFJjTmxnVUhCeU00T1BpcDk5K1l5Wk1uWS9Ma3lVKzhYV3N6TnpjSGNMOHNIQkVSVVVkVVhsNk9nb0lDREI0OEdHWm1yTUJMUkMxTFdWZWlmeXhuZnhzaUlpSWlNaUg4aEUxRVJFUkV6WkthbWdwemMzUDA2dFZMNkZDSXFCT3FNT2h2dzhRTkVSRVJFWmtPSm02SWlJaUk2SWxWVlZVaE56Y1gzdDdla0VnNGladUlXcDZ5cmxqL21ETnVpSWlJaU1pVU1IRkRSRVJFUkU4c0xTME5abVptOFBiMkZqb1VJdXFrS2g0b2xjWVpOMFJFUkVSa1NwaTRJU0lpSXFJbm9sYXJrWjJkRFM4dkwxaFlXQWdkRGhGMVVzb0hTcVZ4eGcwUkVSRVJtUkltYm9pSWlJam9pZVRrNUVDdFZuTzJEUkcxS29NZU54SjdBU01oSWlJaUltcGJUTndRRVJFUjBSUEp5TWlBazVNVDVISzUwS0VRVVNkbWtMamhqQnNpSWlJaU1pRk0zQkFSRVJGUmt4VVZGVUdwVkhLMkRSRzFPdVVEUFc1WUtvMklpSWlJVEFrVE4wUkVSRVRVWkJrWkdiQzB0SVNibTV2UW9SQlJKMWMvNDBZRUVXZmNFQkVSRVpGSlllS0dpSWlJaUpxa3Vyb2ErZm41Nk4yN04wUWlrZERoRUZFbmRrK2poRnBYQ3dDUWlXMGdOYk1RT0NJaUlpSWlvcllqRVRvQUl1cDRwazZkYW5TNVRDYURnNE1EZkh4OEVCZ1lpTEZqeDhMYzNMeU5vK3Y0NnEvdi9Qbno4ZUtMTHdvY0RSSFI3ekl6TXlFU2lkQ3paMCtoUXlHaVRrNVpXNngvek5rMlJFUkVSR1JxT09PR2lGcU1TcVZDWGw0ZVRwMDZoWFhyMXVGUGYvb1RqaDA3Sm5SWVJFVFVBclJhTFRJek0rSGg0UUdaVENaME9FVFV5U25WN0c5RFJFUkVSS2FMTTI2SXFObW1UNStPME5CUUFJQk9wOE85ZS9kUVVGQ0ErUGg0bkR4NUVtVmxaZGk0Y1NNVUNnWGVlZWNkU0tWU2dTTW1JcUxteXMzTlJVMU5EYnk5dllVT2hZaE1RSDEvR3dEb0lyVVhNQklpSWlJaW9yYkh4QTBSTlp1MXRYV0Q1dFRlM3Q0WU8zWXNYbmpoQmV6WXNRT1JrWkU0YytZTTZ1cnE4UGUvLzUwOUVZaUlPcWlNakF6WTJkbkIzcDVmb0JKUjZ6Tk0zSERHRFJFUkVSR1pGcFpLSTZKV1lXVmxoYkN3TUgyUGxnc1hMbUQvL3YwQ1IwVkVSTTF4OSs1ZGxKYVdjcllORWJVWjVRT0pHNVpLSXlJaUlpSlR3OFFORWJXcStmUG5JeWdvQ0FEdzdiZmZvckt5VXVDSWlJam9TV1ZrWk1EYzNCemR1M2NYT2hRaU1oRVZkYi8zdU9HTUd5SWlJaUl5TlN5VlJrU3Ric21TSmJoNDhTS3FxNnR4OHVSSmhJU0VOQmh6NDhZTjdOMjdGL0h4OFNncks0TzF0VFY4Zkh3d1k4WU1qQnMzenVoK3AwNmRDdUIrY3VqRkYxOUVmSHc4dnYvK2U2U21wcUsydGhhdXJxNllNbVVLbm52dU9VZ2tEZis1MCtsME9IbnlKS0tpb3BDUmtZSEt5a3BZV2xxaVI0OGVHRDkrUE9iT25XdjB1RThiNndzdnZJQ2RPM2NpS2lvS1pXVmxXTHg0TVpZc1dkS2thL2tvR1JrWitPV1hYNUNZbUlqYnQyK2p0cllXdHJhMjhQUHp3NElGQytEajQ2TWYrK3V2ditMdmYvODdBT0RWVjEvRnJGbXpHdDN2bTIrK2lZU0VCUFRyMXc5YnRtd3hXTmRlcndVUnRaeWFtaHJjdkhrVDN0N2VFSXZGUW9kRFJDWkN5VkpwUkVSRVJHVENtTGdob2xibjdlME5aMmRuRkJZVzRzcVZLdzBTTi92MjdjT1hYMzRKclZhclg2WlVLcUZRS0tCUUtEQjU4bVM4ODg0N2oreVBzMi9mUG56eHhSY0d5MjdldkltZE8zZmkrdlhyV0x0MnJjRzY2dXBxL08xdmYwTjhmTHpCOHNyS1NxU2twT0RPblR0R0V6Y3RFZXVtVFp0dy9QanhSdGMzeC9mZmY0OGRPM1kwV0Y1U1VvSXpaODdnMTE5L3hmdnZ2NitmL1JRWUdBaTVYQTZsVW9sejU4NDFtcmdwTFMxRlltSWlBQ0E0T05oZ1hYdTlGa1RVc25KeWNxRFZhdEc3ZDIraFF5RWlFMUxCVW1sRVJFUkVaTUtZdUNHaU51SGo0NFBDd2tKa1pXVVpMSStLaXRJblhJWU1HWUw1OCtmRDFkVVZwYVdsT0h6NE1NNmVQWXNUSjA2Z1o4K2VXTEJnZ2RGOUp5Y240N2ZmZnNQRWlSTXhZOFlNMk5uWklUVTFGVHQyN0VCWldSa3VYcnlJOCtmUFk4eVlNZnB0ZHV6WW9VL2FoSVNFWU1xVUtiQzJ0a1pKU1FuaTQrTVJGeGZYNERndEVldU5HemNRSHgrUHVYUG5Jamc0R0NxVkNqcWQ3c2t2NkVQeTgvTWhrVWd3ZnZ4NGpCdzVFdTd1N3BCSUpJaU5qY1hYWDMrTjJ0cGFiTnk0RWQ5OTl4MmtVaWtrRWdrbVRKaUF5TWhJSkNZbVFxbFVRaTZYTjlqdjJiTm5vZFBwSUpGSU1ISGl4QTV4TFlpb1pXVm5aOFBKeVFrMk5qWkNoMEpFSmtSWlY2eC96TVFORVJFUkVaa2FKbTZJcUUxMDY5WU53UDBHMS9XVVNpWCsvZTkvQXdDbVRadUdOOTU0UXo4N28zdjM3aGd5WkFqV3JWdUhFeWRPNFB2dnY4ZWNPWE5nWVdIUllOK3BxYW1ZTjI4ZVhucnBKZjB5THk4dmVIcDY0clhYWGdNQVJFZEhHeVJ1enB3NUF3QVlQWG8wd3NMQzlNdTdkKzhPZjM5L0xGNjgyT0FZTFJYcjFhdFhNWGZ1WEx6ODhzdE52WFJOMHI5L2Y0U0doc0xOemMxZ2VjK2VQU0VXaS9INTU1K2pyS3dNY1hGeENBd01CSEMvWkZsa1pDUTBHZzErL2ZWWFRKOCt2Y0YrVDU4K0RRQUlDZ3JTZjJuYjNxOUZjWEV4N3R5NUE1RklCSkZJQkRNek00T2ZZckVZRW9sRW44Q3EvMW4vaDRoK2QvZnVYWlNYbDJQRWlCRkNoMEpFSmtTalU2TmFyUVFBbUluRXNKYllDUndSRVJFUkVWSGI0amRVUkFMTHk4dERSRVJFbXh3ck5UVVZyN3p5U3BzYzYyRlNxUlFBb0ZhcjljdCsrdWtuVkZkWHc5YldGbUZoWVVaTGF2M3hqMy9FaVJNblVGbFppY1RFUkF3ZlByekJHTGxjam1YTGxqVlk3dXZyaTE2OWVpRXpNeE5wYVdrRzY2cXJxd0VBWGJwME1ScnZ3MS9ndDFTc1VxbTBWWHE0R0V1NjFCczNiaHcrLy94ekFFQm1acVkrY2RPdlh6OTRlbm9pTnpjWDU4NmRhN0NQNHVKaVhMdDJEY0R2ZldtQTluOHRpb3FLOUhFL0tUTXpNMWhZV01EQ3dnSXltVXovcy82UGxaVVZySzJ0SVpQSkhsa0NqcWl6eU03T2hrUWlnYnU3dTlDaEVKRUpxYWdyZ1E3M1M3SGFTTHBCQkRPQkl5SWlJaUlpYWx0TTNCQzFBOFptSTdTMHVybzZlSHA2dHZweEdsT2ZLTEd5c3RJdnUzTGxDZ0JnMEtCQktDa3BNYnJkZzQyd3M3S3lqQ1lBL1AzOVlXNXViblI3YjI5dlpHWm1vcnk4M0dCNW56NTlrSktTZ2xPblRtSG8wS0VHWmNDTWFhbFlmWDE5MjZ6Y1VIVjFOVzdkdW9XOHZEejlzcXFxS29NeFU2Wk13WC8rOHg5Y3ZYb1ZsWldWQnJIVmwwbXp0YlUxT0pmMmZpMThmWDB4WU1BQWFMVmE2SFM2Qmo4MUdnM3E2dXFnVnF2MVArc2YxOWJXb3FhbUJqVTFOVkNwVkZBcWxWQ3BWQVo5ZklEN0NSNUxTMHRZVzF2RHlzb0tOalkya012bGtNdmxzTGEyaHBrWnYyQ2lqaytyMWVMbXpadnc5UFRrYkRRaWFsUHNiME5FUkVSRXBvNmZ3b2tFNXVIaDBXZ1BrSllVSFIyTktWT210UHB4R2xOUVVBQUFjSFoyMWkvTHlja0JBSnc3ZHc3bnpwMTc3RDRxS2lxTUxyZTN0MjkwbS9vWk5iVzF0UWJMVjZ4WWdYZmVlUWMxTlRYNDZLT1A4TjEzMzJIMjdObVlQSGt5TEMwdEcreW5wV0wxOFBCNDdMYk5sWldWaFJNblR1RGF0V3U0ZWZObWcyUVZBR2cwR29QblU2Wk13ZGRmZncyMVdvMkxGeThhekt5cEw1TTJhZElrZ3k5dE84SzFxQytKMWxMcTZ1cWdVcWxRVlZXRjZ1cHFnNSszYjkrR1NxWFNqelV6TXpOSTVOaloyYUZyMTY0R1NVdWlqaUEvUHgrMXRiWHc4dklTT2hRaU1qRVY2dDhUTjEyWXVDR2labHE5ZWpXc3JLenc0WWNmdHNwNEltb1pzMmJOZ2txbFFsUlVsTkNoRUxVclROd1FVYXRUcTlYNlVtWDkrdlhUTDM5NDlrZFQ5bVBNbzJZM05GYk95dGZYRi8vK0FVTUNWd0FBSUFCSlJFRlU5Ny94K2VlZkl5NHVEdG5aMmRpOGVUTjI3TmlCME5CUXpKOC8zK0NMLzVhS1ZTYVRQZEYrbW1yYnRtMDRjT0FBZERvZGdQdXp1THk4dk9EbTVnWTNOemZzMjdmUDZIWk9UazRZTkdnUUVoSVNjTzdjT1gzaXByQ3dFS21wcVFBTXk2UUI3ZjlhdEFhcFZBcXBWTnBvYVQyMVdvMktpZ29vbFVyOW4vTHljdHk2ZGN2Z2Q5SzFhMWY5bjI3ZHVobE5FaEsxRjluWjJiQ3hzWUdEQTc4MEphSzJwYXo3ZlVZdlo5d1F0WjJIMy9jL1NrZjRncldvcUFqVzF0WkcxMVZYVnplNHNlcFI0MXZUdzlkZElwSEExdFlXUGo0K0dEMTZOS1pNbWNMWno1MlVWcXZGNmRPbmNmcjBhYVNscGFHc3JBd2lrUWh5dVJ4ZVhsNElEUTJGdjcrLzBHRTJLamMzRi92Mzc0ZENvY0NkTzNjZ2s4bmc1K2VISlV1V3dNZkhSK2p3aURvOC9zdFBSSzB1SmlaR1h5cHQxS2hSK3VVV0ZoYW9ycTVHU0VnSXdzTEMyand1THk4di9QT2YvMFI2ZWpxT0hEbWk3OG55MVZkZklTVWxCUjk4OElFKzhTTjBySTl5NU1nUjdOKy9IOEQ5WGpmejVzMUQ5KzdkRFpKV2pTVnVnUHNmRkJJU0VxQlFLSER2M2oxWVdscml6Smt6QU81Zm80ZmZjTFhuYXlFVWlVU2lUOGc4U0tQUm9MeThISGZ2M3RYL1NVMU4xU2R6cksydDRlam9DQWNIQnpnNk9yWlpHVDJpeDFHcFZMaDkrelo4ZlgyRkRvV0lUTkNEcGRLNlNCdWZXVTNVMmVsMHVqYnRxeGdTRW1Mdy9PalJvMUNyMVEyV2R4VGJ0MjgzZXBQZlcyKzloWXlNREJ3OGVMQko0OXVDUkNMQmpCa3pBTnkvS2F5a3BBUXBLU21JaVluQjd0MjdzV2JOR3I0djYyUnljbkx3ajMvOEExbFpXWkRKWlBEMTlZV1RreE8wV2kzeTgvT1JtSmdJWDEvZmRwdTR5Y2pJUUZoWUdNUmlNZno5L1JFUUVJRHM3R3pFeE1SQW9WQmc0OGFOQmpmdUV0R1RZK0tHaUZxVldxM0dOOTk4QXdCd2QzYzM2SFhpNU9TRTdPeHNmUmsxb2ZqNCtPRDExMS9Ibi8vOFoyellzQUd4c2JHNGVQRWlMbDI2aEpFalI3YXJXSTA1ZlBnd2dQdXppRmF2WHQxZ2ZXVmw1U08zSHp0MkxMWnMyWUthbWhyRXhNUmc0c1NKK2pKcHh1NjZhOC9Yb3IwUmk4WG8xcTBidW5YcnBsOVduOHdwS1NsQmNYRXhDZ29La0oyZERlRCtMQ1FIQndlNHVMakEyZG1aNWRWSU1EazVPZERwZE9qUm80ZlFvUkNSQ1RMc2NlTW9ZQ1JFd3FqdjMxbGVYZzQ3TzdzMk8rN0ROMlVkUDM0Y2FyVzZ3OTZzMWRoNzZmajRlS096LzRWODd5MlJTQnBjWjdWYWpaOS8vaGxmZnZrbDNuenpUYXhkdTlabzcxRHFlTEt6cy9INjY2K2pxcW9LQ3hjdVJHaG9hSVBYWDFWVkZZcUxpd1dLOFBHVVNpWEdqeCtQbFN0WHd0YldWcjk4OSs3ZDJMVnJGM2J1M0luMTY5Y0xHQ0ZSeDhmdXlVVFVxclp1M1lxc3JDd0F3TXN2djJ4d3gxajlIVU9KaVlsRys3RzB0VzdkdWlFOFBGei8vUHIxNi9ySDdTM1dCOTI4ZVJNQTBLZFBINlBycjE2OStzanRyYXlzTUhyMGFBREErZlBua1orZmovVDBkSmlabVJudGk5U2VyMFZIVUovTThmSHh3YWhSb3hBU0VvSnAwNlloSUNBQVRrNU91SFBuRG1KalkvSFRUei9obDE5K1FVSkNBbTdmdnQyZ1B4RlJhOHJPem9hVGt4T1RoMFFrQ0dVZGU5eVFhWE56Y3dOd3YzUlhSOFAzckMxSElwRmc1c3laV0w5K1BjUmlNVDcrK0dOKy91b0UxR28xMXE1ZGk4cktTcno1NXB0WXRteVowZmZjMXRiVzdiclhwSyt2TDhMRHd3MlNOZ0F3Zi81OGlFUWlnKzlUaUtoNU9PT0dpRnBGZVhrNXRtelpvaSs1dFdEQkFvd1lNY0pnekxScDAvRFRUeitocHFZR0d6ZHV4SHZ2dldlMGRtOXBhU2t5TXpNeGJOaXdGb3N2UFQzZGFNM1YydHBhL2VNSDZ4c0xHZXZqbUp1YlE2MVdJejA5dmNHNmlvb0s3Tml4NDdIN21EcDFLazZlUEluTGx5K2pkKy9lQUlDaFE0Y2F6QlNwMTU2dlJVY2xsOHNobDh2UnExY3ZBUGYvL3R5K2ZSdTNiOTlHUmtZRzB0TFNJQmFMNGVibUJrOVBUN2k0dUJqMFlDSnFTYVdscFZBcWxTeHRRRVNDVVJyTXVHSGloa3lQcTZzckhCMGRjZW5TSmZUdTNidmR2dStiT25VcVpESVo5dTdkaXkxYnR1RGN1WE80ZCsrZVFmK2JqSXdNUkVaR0lpRWhBVVZGUlpCSUpPamR1emRDUTBQMTFRMGUzdCtQUC82SVBYdjI0Tml4WXlndExZV0xpd3NXTGx5STRPQmdnL0VuVDU3RW9VT0hjT1BHRFloRUluaDRlR0Q1OHVVSUNBZ3cyRjk5aFlJSHF3bW9WQ3I5OC9wNEh4NWZMelUxRlFjT0hFQlNVaExLeXNwZ2FXbUpQbjM2SUNRa3hLQVVlSFBQNDNINjl1MkxPWFBtNEljZmZrQmtaQ1FXTDE3Y3JQZzJiZHFFbzBlUElqdzhISk1uVDlZdnI2bXB3ZHk1YzZIVDZYRGd3QUdEUHB3SERoekE1NTkvanRkZWV3MS8rTU1mV3VYOFRNMkpFeWVRbTV1TDBhTkhOK3RhdGRicjhZTVBQc0Q1OCtjTmZ0Y1BldTIxMTVDU2tvSXRXN2FnWDc5K3NMQ3dNQnFmaFlVRnhHS3h2ano0ZzZLam8vSGpqejhpT3pzYjV1Ym1HRDU4T0Y1NjZhVW52Z1pFcG9LSkd5SnF0cXFxS3VUbjV3TzRYMys1dXJvYXQyN2RRbHhjSEU2ZlBvMTc5KzRCdUorMGVlR0ZGeHBzMzc5L2YweWVQQmtuVHB6QWhRc1g4TW9ycitEWlo1K0Z0N2Mzek16TWNQdjJiVnk1Y2dYSGp4L0g3Tm16V3pRQjhNb3JyMkQwNk5FWU8zWXNldlRvQVlsRWdyeThQUHpmLy8wZmdQdDNOejM0cGtlSVdQUHk4bkRxMUtsRzEvZnMyUk5lWGw0WVBIZ3dMbDY4aU9Ua1pLeGJ0dzZ6WjgrR3BhVWwwdExTc0h2M2JraWwwc2NlcXo1SlUxcGFxcS8xM05pYlNDRi9iNmJDMXRZV3RyYTI2TnUzTDlScU5ZcUtpcENmbjQ5YnQyNGhOemNYVXFrVTd1N3U4UFQwaEpPVGsyQzF1S2x6eXM3T2hrUWlnYnU3dTlDaEVKR0pZbzhiTW5VaWtRalRwMC9IN3QyN2NlclVLVXljT0xIZEptOEE0Tk5QUDBWaVlpSW1USmlBd3NKQ2czWGg0ZUZRcVZUdzgvUERrQ0ZEVUZwYWlzdVhMK085OTk3RFJ4OTlaTFQwVjBSRUJCSVRFeEVRRUlEQ3drTEV4Y1ZodzRZTnNMR3gwWDlHKy83Nzc3Rmp4dzdJNVhLTUd6Y09BSkNTa29MMDlIUjk0dVpoOWIxNklpTWpEWHJLUE1xaFE0ZXdkZXRXaUVRaStQdjdJekF3RUNVbEpZaUxpNE5Db2NDQ0JRdXdmUGx5bzlzMjVUeWFhdUxFaWZqaGh4OXc4ZUpGZzhUTms4UVhHQmlJbzBlUDR1clZxd2FKbTRTRUJOVFYxUUc0WDFVaE1EQlF2eTQrUGg0QUd0eUUyZExuWjBycXk1TFBtalhyaWJkdHpkZGpjSEF3enA4L2o3Tm56elpJM0JRV0Z1TGF0V3ZvMmJQblkyL3V5c3JLZ2xxdGJqQnUrL2J0Mkx0M0wyUXlHUUlEQTJGcGFZbTR1RGlFaDRkRHE5VSs4YlVnTWdWTTNCQlJzeDA3ZGd6SGpoMXJkTDJibXh0ZWZ2bGxnemQrRDN2OTlkZFJXVm1KUzVjdTRjYU5HOWl3WVVPRE1TS1JDQzR1TGkwU2N6MnRWb3R6NTg3aDNMbHpEZFpKSkJLODl0cHI4UER3RURUV21KZ1l4TVRFTkxwKzhlTEY4UEx5d2dzdnZJREV4RVJVVlZYaHhJa1RPSEhpaEg2TVhDNUhSRVFFVnF4WThjaGptWm1aWWZMa3lkaTdkeS9LeXNwZ1pXWDF5RGZiUXYzZVRKRkVJb0dibXh2YzNOd3dkT2hRRkJZV0lqYzNGM2w1ZWNqT3pvYUZoUVU4UER6ZzZla0pCd2VITm0xZ1M1MlBScVBCelpzMzRlbnBhWFFtSFJGUlc2aGdxVFFpT0RvNjZtK1d5cy9QUjJCZ0lKeWRuV0ZyYTl1dTN1L1YxTlFnSnljSFgzMzFsZEcrTVhQbXpNSHMyYlBScFVzWC9iSWpSNDVnOCtiTjJMZHZYNFBFalVxbHd1M2J0N0ZqeHc3OUhmMDdkKzdFbmoxN2NQRGdRZjFubEgzNzlrRWtFbUhidG0xd2RQeTlGOWJkdTNjYmpiVytoMHg5NHVaeHZYdXVYNytPclZ1M3dzYkdCdXZXclRNb1RaMmZuNDgzM25nRFAvendnNzR4ZTNQT282bnErdzdtNWVVMU83NmhRNGRDS3BYcWt6SDFZbU5qWVdOamc3cTZPaWdVQ3YzbmQ1MU9oNlNrSlBUcTFjdmdHcmZHK1ptU2pJd01BTUNBQVFPZWFMdldmajBPSHo0Y3RyYTJpSStQUjNsNXVVRUp0Rk9uVGtHbjAySDY5T21QamZPSEgzNEFBSVBrVDN4OFBQYnUzUXNIQndkczJyUkovejFCVFUwTjNuLy9mV1JtWmo3UnRTQXlGZnhFVGtRdFFpUVNRU2FUd2RuWkdYMzY5TUdZTVdNUUdCajQySmtBRmhZVytOLy8vVitjUFhzV3g0OGZSMXBhR2lvcUttQmhZUUZuWjJjTUhEZ1F6enp6ak5HeVprL2ozWGZmeGNtVEo1R2VubzZ5c2pKSUpCSTRPVG5CMzk4ZmMrYk1nYWVuWjd1SjlYRjY5T2lCeno3N0ROOTg4dzJ1WHIyS3NySXkyTnJhWXZqdzRmanpuLzhNSnllbkp1MG5PRGdZZS9mdUJRQ01IeisrMGFuUFFQdTlGcDJkbVprWlhGMWQ0ZXJxQ28xR2c0S0NBdVRtNWlJN094czNidHlBcGFVbFBEdzgwTDE3ZDZObDdvZ2VKejgvSDNWMWRlMjZuallSZFc0cVRTVnF0U29BZ0lXWkZTek0yR3VMVE5lZ1FZUGc2dXFLWThlTzRjaVJJMDNlTGlnb3FNMitPTmZwZFBqTFgvNWlOR2tEQUlzV0xXcXdiT0xFaWRpOGViTytGK3JEVnE1Y2FmQlpKQ1FrQkh2MjdORi80UTNjLzhJWFFJTWtWdGV1WFovNEhCcXpiOTgrNkhRNnJGaXhva0UvVVRjM055eGJ0Z3pyMTYvSFR6LzlaSFNXVDFQT282a2tFZ2trRW9uK3ZKc1RuMHdtdzZCQmc2QlFLRkJRVUFCWFYxY0E5eE0zZ3dZTlFubDVPZUxpNHZUN3lNaklRR1ZsWmFNelExcnkvT3BGUkVRMGU5dm15TXZMYS9ZeG0vdjNUS2xVUWlxVkdwU2thNHJXZmoxS0pCSk1talFKQnc4ZXhQbno1dzBTTHlkUG5vUlVLaldZcVdYTWlSTW5jUExrU1F3Wk1zUmdiSDM1d2VYTGx4dmMzR2xoWVlGWFgzMFZTNWN1YmZxRklESWhUTndRMFJON3NHWnhTeENKUkJnL2ZqekdqeC9mNG5HOCtPS0xlUEhGRnhzc256aHhJaVpPblBoRXh3TmFOOWJtakszbjV1YUc4UER3cDlxblNxWFNQMzZ3L25OajJ1SmFVT1BFWWpFOFBEemc0ZUVCdFZxTi9QeDgzTHg1RXhrWkdVaFBUNGRjTG9lM3Q3ZStGQ0JSVTl5OGVSTTJOalp3Y09BZDdrUWtqSXE2RXYxanpyWWh1ai96WnZIaXhTZ29LRUIrZnI1QlQ4N0dHTHNKcmJXSVJDSU1HalRva1dOdTNMaUJhOWV1SVM4dkR3VUZCU2dvS0FCZytQbWpua1FpZ2JlM3Q4RXlCd2NIU0NRU1ZGVlY2WmRObWpRSlI0OGV4YXV2dm9ybm4zOGVVNlpNYVRSNTFGekp5Y2tBZ0xGanh4cGRYLy9sZUZwYVdvTjFUVDJQcGxLcFZGQ3IxUWF6SUpvVDM4aVJJNkZRS0JBZkh3OVhWMWY5YlA3bm5uc09KU1VsMkxWckYwcEtTbUJ2YjQrRWhBUUFNRnBCbzZYUHIxNWJsZ1RVYURTUXlXVHc5L2R2MXZiTi9Yc21rOGxRWFYwTmpVYnpST2ZiRnEvSHFWT240dURCZ3dibDByS3pzNUdWbFlVSkV5WkFMcGMzR2w5aVlpSWlJaUxnNHVLQ3YvNzFyd1pKMVpTVUZBREdYMHZ1N3U0d056ZHYwcjl0UkthRzMrUVFFUkVBNE9qUm93QUFGeGNYK1BuNUNSd05QUW1KUklMdTNidWplL2Z1cUsydFJWNWVIakl5TWhBWEY2Y3ZiK0R0N1Ewcks5NjFUSTJycTZ2RDdkdTMwYmR2WDZGRElTSVRwbVIvRzZJR1JDS1J2blJ1ZTJOdWJnNXpjM09qNjhyS3lyQjI3Vm9rSlNYQndzSUMzYnQzaDR1TEM0WU5HNGJzN0d5anpjc2xFb25SVW5BU2lRUnF0VnIvUEN3c0RJNk9qdGk3ZHk4MmI5Nk1IVHQyNEk5Ly9DTVdMRmpRWXYwZjYyZEcyTmpZR0YxZm4wUXhscWhvNm5rMFZmMlg4YjE3OTM2cStBSURBN0YxNjFiRXg4ZGordlRwaUkyTmhVZ2t3c2lSSTFGWVdJaGR1M1pCb1ZBZ09EZ1lDUWtKa012bFJrdDZ0ZlQ1MVh2dHRkZWF2ZTJUaW9pSWdJT0RRNXVYZFhOMmRrWldWaFl5TXpPZnFFSkZXN3dlZlh4ODRPWGxaVkF1N2VUSmt3Q0FaNTU1cHRIWVVsTlQ4ZDU3NzZGTGx5NVl0MjRkN096c0ROYVhsWlhCM055ODBkalpzNVhJT1A3TklDSWlWRmRYNDlTcFV3Q0FhZE9tdGF1NjJmUmt6TTNOMGF0WEx3UUhCMlBDaEFsd2NuSkNXbG9hamg0OWlnc1hMcUM0dUZqb0VLbWR5cy9QaDFhcmJkTzdkSW1JSHZaZ2Z4dTUxUEVSSTRtb1BYalU1NGJObXpjaktTa0ppeGN2eHNHREIvSFpaNS9oL2ZmZmYyei96YWFRU0NSWXRHZ1I5dXpaZzdDd01GaFlXR0RuenAzNDdMUFBubnJmOVN3dExWRlhWNGQ3OSs0WlhhOVVLZ0hBWUJaTWEvbmxsMThBR002MmFFNThycTZ1OFBUMDFQZTVpWTJOUmQrK2ZkRzFhMWYwN2RzWGNya2NjWEZ4K3Y0Mnc0Y1A1MmZERmpaMDZGQUFNT2hOMnhSdDlYcWNNbVVLdEZvdHpwOC9Ed0E0ZmZvMG5KMmQ5WEUvTEQwOUhXdldySUZNSnNQNjlldmg3dTdlWUl5NXVUbnE2dXBRVjFmWFlKMUdvK0ZzRzZKR01IRkRSRVRZdjM4L1ZDb1ZMQ3dzREdyWlVzZm02T2lJVWFOR1lmcjA2ZkR4OFVGUlVSRk9uejZOcUtnb1pHVmxRYVBSQ0IwaXRTTzV1Ym5vMHFWTG0zejVRRVRVbUFyMWc0a2Jsa29qNnNpdVhMbWlUN0JJcFZMOThwWnNSRzVsWllXUWtCQnMzcndaSXBFSXg0OGZiOUoyeG1iN1BLeC8vLzRBZ0lzWEx4cGRYOThQWnVEQWdVMk10bmt1WDc2TXFLZ291THE2SWpnNCtLbmpDd3dNUkdscEtiS3lzbkQxNmxVRUJRVUJ1SitFQ3dnSVFGeGNITkxUMDFGVlZXVzB0QlU5bmRtelowTXNGdVBRb1VOSVRVMXQ4blp0OVhxY01tVUtSQ0lSenA0OWk5VFVWQlFVRkRSNmMyZFdWaGJDdzhOaGJtNk9Uejc1QkQxNjlEQzZUMDlQVCtoME9pUW1KalpZbDVpWUNLMVcrMVF4RTNWV1ROd1FFWm1vVTZkT0lTVWxCYnQyN2NLMzMzNExBQWdORFczUmhwN1VQbGhiVzJQdzRNR1lPWE1taGc0ZENvMUdnOWpZV1B6MDAwOUlUazQyYUhKS3BxbTJ0aGFGaFlXY2JVTkVnbFBXUGxncWpZa2JvbzVNS3BWQ3JWWWpLeXRMdjZ5NnVocGJ0MjU5Nm4wckZBcUQ1L1hsMmhvcjIvWWdTMHRMMU5UVW9MeTgvSkhqbm4zMldRREF0bTNiR2lTYkNnb0tzR1BIRGtna0VzeWJOKzlKUW0reTJ0cGE3TnUzRDMvNzI5OWdhV21KOTk1N3orRDhtaHZmeUpFakFRQjc5KzVGVlZXVlBuRURBTU9HRGNQZHUzZHgrUEJobUptWllkaXdZYTF5YnFiTTFkVVZ5NWN2aDFxdHhqdnZ2SU1USjA0WVRTUVdGeGZqK3ZYcit1ZHQ5WHEwdDdmSDBLRkRrWkNRZ0tpb0tJaEVJa3liTnEzQnVKczNiK0x0dDkrR3ViazVJaUlpSHZrNVlzS0VDUUNBN2R1M283S3lVcis4dkx5OFJmNDlJT3FzMk9PR2lNaEVmZlRSUndiUFI0d1lnWVVMRndvVURiVUZpVVNDM3IxN28xZXZYaWdzTEVSNmVqcXVYNytPOVBSMDlPblRCMzM2OURHNEc1Sk1COHVrRVZGN29WU3p4dzFSWnpGcDBpUkVSa1ppMWFwVkNBb0tnbFFxUld4c0xJWU5HNlp2dE41YzRlSGg2Tm16Si9yMjdRdWRUb2ZZMkZqb2REck1uei8vc2RzT0dEQUFDb1VDNGVIaGNISnl3Z2NmZkdCMFhFQkFBSllzV1lKdnZ2a0dMNy84TXZ6OS9lSHM3SXpTMGxJb0ZBcG9OQnFzWHIwYVhsNWVUM1V1QUtCV3E3Rmx5eFlBOS9zT2xwU1VJQ1VsQlZWVlZlalJvd2ZlZmZkZDlPclZxMFhpOC9Qemc3VzFOWDc5OVZjNE96dWpaOCtlK25YMWlacXpaODlpd0lBQjZOS2x5MU9mR3pWVS96cjk2cXV2c0c3ZE9uejU1WmZ3OWZXRlhDN0h2WHYza0pPVGd4czNibURSb2tYNm1UWnQrWG9NRGc2R1FxRkFkSFEwQWdJQzRPVGsxR0RNVzIrOWhiS3lNb3dZTVFJSER4NDB1cCt3c0RBQXdKdzVjM0RxMUNta3A2ZGo2ZEtsR0Q1OE9IUTZIUzVkdW9RUkkwYWdzTEFRS3BYcXFlTW02bXlZdUNFaU1sR09qbzRvTFMyRmc0TURubm5tR1lTR2hrSXNGZ3NkRnJVQmtVZ0VGeGNYdUxpNG9MeThITW5KeWJoMjdSb3lNakxRdjM5LzlPN2RtNjhGRTVPYm13dTVYQTY1WEM1MEtFUms0Z3g3M0hER0RWRkh0bkxsU2xoYld5TTZPaHJuejUrSHZiMDlRa0pDc0hEaFFrUkZSVDNWdnVmT25ZdVltQmhFUlVWQktwV2lkKy9lK0ovLytSOU1talRwc2R1Kzhzb3IrT2lqajVDVmxmWFkzaHFMRnkvR2dBRURjT0RBQVZ5L2ZoMVhyMTZGcmEwdFJvOGVqZWVlZSs2Sm1zcy9pbHF0Um1Sa0pBQkFMQmFqYTlldUdEUm9FTWFQSDQ4SkV5WTArdDY4T2ZHSnhXSUVCQVRnN05tekJxWFhBS0JidDI3bzFhc1hNak16TVdMRWlCWTVOekp1L3Z6NUdEVnFGQTRkT29TNHVEakV4c1pDcFZMQjB0SVNibTV1bUROblRvUFhjMXU5SGtlUEhnMHJLeXRVVjFkait2VHBSc2VVbHBZQ3VGL0tyekgxaVJ1cFZJb05HelpnMTY1ZE9IdjJMRTZkT2dWSFIwZk1temNQQ3hjdXhKdzVjMW9rYnFMT1JxUnJTbUZQb2s1cTFxeFpVS2xVVC8ybXNia2lJaUxnNGVHQkJRc1d0UHF4b3FPak1XWEtsRlkvRHBHUStEcHZ2cEtTRWlRbEphRzR1QmlXbHBZWU1HQUFldmJzeVdha0pxQzJ0aGFSa1pFWU1HQUFCZ3dZSUhRNFJHVGlJcTc5RWJlcTc5ZjhYejNnQjNoWTlSYzRJaUlpNm96YTh2c1lJcUxtNEl3YkU2WFZhbkg2OUdtY1BuMGFhV2xwS0NzcmcwZ2tnbHd1aDVlWEYwSkRRK0h2N3k5MG1JM0t6YzNGL3YzN29WQW9jT2ZPSGNoa012ajUrV0hKa2lVdGRvY0JFWkVwc2JlM3g0UUpFMUJZV0lpa3BDUW9GQXI4OXR0djhQUHpnNGVIQnhNNG5kaXRXN2VnMCtsWUpvMkkyZ1VsWjl3UUVSRVJFVEZ4WTRweWNuTHdqMy84QTFsWldaREpaUEQxOVlXVGt4TzBXaTN5OC9PUm1KZ0lYMS9mZHB1NHljaklRRmhZR01SaU1mejkvUkVRRUlEczdHekV4TVJBb1ZCZzQ4YU42TmV2bjlCaEVoRjFTTTdPem5CMmRrWmVYaDZTazVNUkV4TURPenM3REJ3NEVDNHVMa0tIUjYwZ056Y1h0cmEyckdGT1JJTFQ2clNvVXQ4dnZXSW1Nb09OcEp2QUVSRVJFUkVSQ1lPSkd4T1RuWjJOMTE5L0hWVlZWVmk0Y0NGQ1EwTmhaV1ZsTUthcXFnckZ4Y1VDUmZoNFNxVVM0OGVQeDhxVksyRnJhNnRmdm52M2J1emF0UXYvajcxN2o0NnF2dmYvLzVwa1pwSUp1UUc1YzcrRVcwUUlJVnhDS1FnaTlVSktBWCtXVmppVUF6MXFDL3JWWW1OZDZsZlhPaGJCNkxkbDBlTkJ4T0pDV1N5UWEyMjEzQVJSQ0RRSUNTRVJrSVRMQ1FUTWJVTElKSm5KL1A3Z0pNMDBFMGdnWVNmbStmaW5rNzMzWjM5ZU0zUkptUGYrdkQ5cjFxelJzbVhMREV6WU5IUXBCTkNXZGUvZVhkMjZkZE81YytlVWxaV2xMNzc0UWxGUlVSb3hZb1E2ZGVwa2REeTBrTXJLU2wyNWNrVnhjWEZHUndFQWxUdUxWT091a1NRRitJYkt4OFIrYXdBQUFPaVlLTngwSUU2blU2Kzk5cHF1WGJ1bUpVdVdOTmlFcmxhblRwM2E5SmR5Y1hGeEdqRmlSSVBqczJiTjBnY2ZmS0RzN0d3RFVqVmZhV21wSkxFQk9JQTJ5MlF5cVhmdjN1clpzNmRPbno2dHJLd3NmZmJaWjRxTGkxTnNiS3g4Zkh5TWpvZzdWTnNtclh2MzdrWkhBUURQTm1uV2NBT1RBQUFBQU1haWNOT0I3TjY5V3hjdVhOQzRjZU1hTGRyY1RFNU9qalp2M3F6TXpFeVZsSlRJWnJOcHdJQUJTazVPVmxKU1VvUHJwMHlaSW45L2YyM2R1bFhyMTYvWDMvNzJOeFVWRlNrcUtrcXpaOCt1eS9EcXE2L3F3SUVEZXVhWlovVHd3dzgzdU04enp6eWpyS3dzclZpeFFvTUdEWktmbjUvWGZINStmdkwxOWZXNmttWFhybDNhdW5Xcjh2THlaTFZhbFppWXFDZWVlS0xabjBGTEtpZ29rQ1JhMHdCbzgzeDhmRFJ3NEVCMTc5NWRSNDhlVlVaR2hzNmRPNmVSSTBlcVN4ZmEyTFJuRnk1Y1VHaG9LSDhYQVdnVFBBbzM1cTRHSmdFQUFBQ014YU95SGNqbm4zOHVTWm8yYlZxengyN2J0azJMRnkvV3ZuMzcxS3RYTDAyZE9sVnhjWEhLek16VUs2KzhvdFdyVnpjNk5qVTFWWjkrK3FrU0VoSjA3NzMzNnVMRmkxcStmTG0rK3VvclNhb3I0T3pmdjcvQjJJS0NBcDA4ZVZKOSt2UzU1YjQxdWJtNWNqcWRpbzJOOVRpK2F0VXF2ZkhHR3pwMzdweEdqeDZ0cEtRa1pXWm1LaVVsUlRVMU5jMzlLRnFFeStWU1dscWFKQW8zQU5xUFRwMDZhZno0OFJvelpvd3FLeXUxZS9kdWZmMzExNnF1cmpZNkdtNkR3K0hRMWF0WDFhTkhENk9qQUlBa3FheGU0U2JJRW1aZ0VnQUFBTUJZckxqcFFNNmNPU05KR2pKa1NMUEdaV2RuYStYS2xRb01ETlRTcFVzMVlNQ0F1blA1K2ZsNjdybm50R0hEQnNYSHh5c2hJY0Zqck1QaDBPWExsL1hlZSsvVnJaUlpzMmFOMXE5ZnJ5MWJ0aWdwS1VtSmlZa0tDUW5Sc1dQSFZGcGE2ckZ2emQ2OWUrVjJ1L1hnZ3cvZU11ZUdEUnNreVdQVnpyRmp4N1J4NDBhRmhZWHA3YmZmcnR0WXU3S3lVaSsvL0xMT25qM2JyTStpSmJoY0x1M2R1MWVGaFlWM2ZXNEFhQWs5ZXZSUVZGU1VNakl5ZE9iTUdWMjhlRkh4OGZHMDIycG44dlB6YVpNR29FMmhjQU1BQUFEY3dJcWJEc1J1dDh0aXNjaG1zelZyM0taTm0rUjJ1N1Z3NFVLUG9vMGt4Y1RFYVA3OCtaS2tUejc1eE92NEo1OTgwcU85V1hKeXNxUi9GcExNWnJNbVRacWttcG9hSFRod3dHUHNuajE3WkxGWU5Ibnk1SnRtM0wxN3QvYnMyYVBodzRkN1hMdGp4dzVKMG9JRkMrcUtOdEtOdG1xTEZ5Kys2VDFia3R2dFZrbEppYjc1NWh0OStPR0h5c3pNdk9WN0FvQzJ6R0t4S0NFaFFmZmRkNStzVnFzT0hqeW9Bd2NPNlByMTYwWkhReE5kdW5SSklTRWhDZ3dNTkRvS0FFaVM3TlgvZkxBcG1NSU5BQUFBT2pCVzNIUWcvdjcrdW43OXVsd3VsM3g5ZlpzODdzU0pFNUtrOGVQSGV6MWZ1OHJtMUtsVERjNlp6V2IxNzkvZjQxaFlXSmpNWnJQS3k4dnJqazJaTWtWYnRtelIvdjM3NjFiTTVPWGxLVGMzVnhNblRsUndjSENqK1RJeU1wU2FtcXFvcUNpOStPS0xNcGxNZGVleXNySWtTYU5IajI0d3JsdTNickphcmFxcXFtcjAzazJSbXByYXJPdkR3OFAxK09PUEt6dzhYRHQzN3J5anVRSEFhR0ZoWVpveVpZcSsrZVliblR4NVVuLy8rOStWa0pCQSs2MDJ6dVZ5cWFDZ29NRURHUUJncERJbksyNEFBQUFBaWNKTmh4SVpHYW5jM0Z5ZFBYdTJ3VDR3TjFPN1VxZXhKM0pyVzV2Vkw4VFVNcHZOSG9XVStzZWRUbWZkejdHeHNlcmR1N2RIdTdROWUvWklrbjcwb3g4MW1pMG5KMGN2dmZTU2dvS0N0SFRwVW9XR2hucWNMeWtwa2RWcWJUUzdqOCtkTHpvYk8zWnNrNjZ6V3EyS2lZbFJkSFMwMTg4RUFOb3JIeDhmRFI0OFdOMjdkMWRhV3BvT0hUcWtnb0lDeGNmSE4rdEJBZHc5QlFVRmNybGNpbzZPTmpvS0FOVHhiSlhXMWNBa0FBQUFnTEVvM0hRZ0kwYU1VRzV1cm5idjN0MnN3bzNOWmxOWldaa3FLaXE4dGxtejIrMlM1TEUzemUyNC8vNzd0WHIxYWgwNGNFQVBQL3l3UHYvOGMwVkdSbXJFaUJGZXJ6OTkrclJlZU9FRitmdjdhOW15WmVyV3JWdURhNnhXcXh3T2g2cXJxMld4V0R6T3VWeXVPMTV0STBsSlNVbDNmQThBK0Q0SUNnclNwRW1UbEptWnFWT25UcW13c0ZCanhveTU0NzhmMFBMeTgvUGw1K2VuTGwyNkdCMEZBT3JZNnhWdWFKVUdBQUNBam93OWJqcVFILy80eC9MMTlkVzJiZHVVazVQVDVIR0RCdytXSkIwOGVORHIrYU5IajBxU2hnNGRla2Y1N3IvL2ZwbE1KdTNmdjE4NU9UbTZkT21TcGs2ZDZuVjFTbTV1cmxKU1VtUzFXdlhtbTIrcVY2OWVYdS9abzBjUHVkMXVaV1JrTkRpWGtaR2htcHFhTzhyY252ajYrc3JsY2hrZEEyZzF6VzBEaWRiaDQrT2pZY09HNlFjLytJRWNEb2QyNzk2dHMyZlBHaDBMOWJqZGJsMjZkRWt4TVRHc0FBWFFwcFI1N0hFVGJtQVNBQUFBd0ZnVWJqcVE2T2hvTFZpd1FFNm5VNy85N1crMWUvZHV1ZDN1QnRkZHZYcFYyZG5aZFQvUG1ERkRrdlRPTys4MCtQTHQwcVZMZXUrOTkyUTJtelZ6NXN3N3l0ZTFhMWVOR0RGQ3g0OGYxODYyVUtMaUFBQWdBRWxFUVZTZE8yVXltVFIxNnRRRzE1MC9mMTdQUC8rOHJGYXJVbE5UYjdxUHdzU0pFeVZKcTFhdDByVnIxK3FPbDVhV2F1WEtsWGVVdDcyeDJXd2Vud0h3ZlhQdDJqVUZCQVFZSFFQL0t6bzZXZzg4OElDNmRPbWk5UFIwSFR4NFVOWFYxVWJIZ3FUaTRtSTVIQTdGeE1RWUhRVUE2bFRWVktqU2RhUDFzc1hIVC82KzNsc2RBd0FBQUIwQnJkSTZtRm16WmttU1ZxOWVyYVZMbCtyZGQ5OVZYRnljZ29PRFZWRlJvWFBuenVuYmI3L1Y0NDgvWHJmU0ppRWhRWFBuenRVSEgzeWdwNTU2U3ZIeDhZcU1qRlJSVVpIUzA5UGxjcm4wN0xQUHFuZnYzbmVjNzRFSEhsQjZlcnAyN2RxbGhJUUVSVVJFTkxobXlaSWxLaWtwMGFoUm83Umx5eGF2OTFtMGFKRWthZnIwNmRxN2Q2OU9uejZ0ZWZQbUtURXhVVzYzVzJscGFSbzFhcFFLQ2dya2NEanVPSGQ3RUI0ZXJ2ejhmRm9XNFhzclB6OWZZV0cwVldsTGJEYWJKa3lZb096c2JKMDhlVkpGUlVVYU0yYU11blpsM3dJajVlZm55OGZIeCt2ZnNRQmdsTExxNytUV2pZZktnbWlUQmdBQWdBNk93azBITkd2V0xDVWxKV25idG0wNmV2U28vdkdQZjhqaGNNaG1zeWttSmtiVHAwL1hwRW1UUE1iTW1UTkhRNFlNMGViTm01V2RuYTJ2di81YUlTRWhHamR1bkI1OTlORm03Wmx6TStQR2pWTkFRSUN1WDcrdUJ4OTgwT3MxUlVWRmtxVERodzgzZXAvYXdvM0ZZdEh5NWN1MWR1MWE3ZCsvWDN2MzdsVjRlTGhtenB5cDJiTm5hL3IwNlMyU3V6M28xYXVYRGgwNnBPTGlZblh1M05ub09FQ0xLaTR1Vm1GaG9jYU9IV3QwRlB3TGs4bWtJVU9HS0NJaVFvY09IZExldlhzMWJOaXdGdnQ3QTgyWG41K3Z5TWhJbWMzOEdnaWc3V0IvR3dBQUFPQ2ZURzV2dmJJQTNCV3BxYWthTzNhc2twS1M3c3A4UlVWRnlzckswajMzM0VQeEJ0OGJ4Y1hGT25IaWhPTGk0dGhvdlkycnFxclM0Y09IZGVuU0pmWHIxMC9EaHcrWGp3OWRXKyttOHZKeS9mV3ZmMVZDUW9MNjl1MXJkQndBcUpOUnZFdC8vdlpaU2RMUXpwUDFpMzV2RzV3SUFQQjlscHFhcXU3ZHUrdXh4eDR6T2dvQWVNV2psa0FIMHFWTEY4WEZ4U2tySzB0ZHUzWlZURXlNQWdNRDJkQWQ3WTdMNWRLMWE5ZVVuNSt2d3NKQ2lqYnRoTlZxMWJoeDQzVDgrSEdkUG4xYTE2NWQwOWl4WTJXeFdJeU8xbUhrNStkTHVyRUhFUUMwSmZWWDNBU1phYWtKQUFDQWpvM0NEZERCZE9uU1JXUEdqTkc1YytlVWs1T2o2OWV2eStWeUdSMExhQlpmWDE4RkJBUW9MQ3hNWThhTW9lVlRPMkl5bVRSOCtIQUZCUVhwNjYrLzFwNDllL1NESC94QW5UcDFNanBhaDVDZm42L09uVHZMWnJNWkhRVUFQSlRSS2cwQUFBQ293emRkUUFka05wdlZyMTgvOWV2WHorZ29BRHFvZnYzNktUQXdVQWNQSHRUdTNidVZsSlNrc0RDK3FHdE4xZFhWdW5yMXFvWU1HV0owRkFCb29IN2hKb2pDRFFBQUFEbzRHc3NEQUFCRFJFWkdhdEtrU1RLYnpkcTNiNS9Pbno5dmRLVHZ0Y3VYTDh2dGRpc21Kc2JvS0FEUWdMMjZzTzUxc0NYY3dDUUFBQUNBOFNqY0FBQUF3d1FIQjJ2eTVNbnEzTG16MHRMU2xKV1ZaWFNrNzYxTGx5N0pack1wTkRUVTZDZ0EwRUNacy82S0cvYTRBUUFBUU1kRzRRWUFBQmpLejg5UEV5Wk1VTStlUFhYeTVFa2RPWEpFYnJmYjZGamZPd1VGQllxS2lqSTZCZ0I0WmErK1d2ZWFQVzRBQUFEUTBiSEhEUUFBTUp5dnI2OUdqeDZ0Z0lBQTVlVGt5T1Z5YWRTb1VmTHg0Um1UbGxCYVdpcUh3MEhoQmtDYjVKWmIxNnFMSkVrbW1WaHhBd0FBZ0E2UHdnMEFBR2d6aGc0ZEtyUFpyQk1uVHFpbXBrWmp4b3loZU5NQ0xsKytMRW1LaUlnd09Ba0FORlR1TEpITDdaUWtCWmhENUd1eUdKd0lBQUFBTUJiZmhBQUFnRFpsOE9EQnV2ZmVlL1UvLy9NLyt1cXJyK1J5dVl5TzFPNFZGQlNvUzVjdXNscXRSa2NCZ0FiS3F0bmZCZ0FBQUtpUHdnMEFBR2h6Qmc0Y3FQajRlRjI2ZEVsZmZ2a2x4WnM3NEhLNWRQWHFWVVZHUmhvZEJRQzg4aXpjc0w4TkFBQUFRT0VHQUFDMFNmMzc5MWRDUW9JS0NncDA0TUFCT1oxT295TzFTMWV2WGxWTlRRMkZHd0J0bHIxZTRTYVl3ZzBBQUFCQTRRWUFBTFJkZmZ2MlZXSmlvcTVjdWFJdnZ2aEMxZFhWUmtkcWR3b0tDbVEybTlXMUsrMkhBTFJOWmRXRmRhK0R6QlJ1QUFBQUFBbzNBQUNnVGV2ZHU3ZEdqeDZ0d3NKQzdkKy9uNVUzelhUNThtVkZSRVRJeDRkZit3QzBUUjRyYnF3VWJnQUFBQUQrQlE4QUFOcThuajE3YXN5WU1Tb3VMdFpYWDMybG1wb2FveU8xQ3hVVkZiTGI3YlJKQTlDbWxWVmZyWHZOaWhzQUFBQ0F3ZzBBQUdnbnVuZnZYcmZuelpFalIrUjJ1NDJPMU9aZHZueFpraWpjQUdqVDdQVmFwYkhIRFFBQUFDQ1pqUTRBQUFEUVZIMzY5SkhENGRDSkV5Zms1K2VuNGNPSEd4MnBUU3NvS0ZCQVFJQ0Nnb0tNamdJQWpTcXIxeW90aU1JTkFBQUFRT0VHQUFDMEw0TUhENWJENGREcDA2Zmw1K2Vud1lNSEd4MnBUWEs3M1Nvb0tGQzNidDJNamdJQU4yWDNLTngwTlRBSkFBQUEwRFpRdUFFQUFPM084T0hEVlZsWnFSTW5Uc2pmMzE5OSt2UXhPbEtiVTF4Y3JLcXFLa1ZGUlJrZEJRQWE1WFJYeWVFcWt5VDVtaXdLTUljWW5BZ0FBQUF3SG9VYkFBRFE3cGhNSm8wYU5VcFZWVlZLVDArWG41K2ZZbUppakk3VnBseTVja1dTRkJFUllYQVNBR2hjV2ZWM2N1dkdubVZCbHE0eXlXUndJZ0FBQU1CNFBrWUhBQUFBdUIwK1BqNUtTa3BTYUdpb0RoMDZwTysrKys3V2d6cVFxMWV2S2pRMFZGYXIxZWdvQU5Bb2UzVmgzZXRnOXJjQkFBQUFKRkc0QVFBQTdaalpiTmI0OGVObHM5bjA1WmRmNnRxMWEwWkhhaFBjYnJlKysrNDdoWWVIR3gwRkFHNnF6R04vR3dvM0FBQUFnRVRoQmdBQXRITitmbjRhUDM2ODNHNjN2dnJxS3ptZFRxTWpHYTY0dUZoT3A1UENEWUEycjM3aGhoVTNBQURBQ05PbVRkT1VLVk9NamdGNFlJOGJBQURRN2dVR0Jtck1tREU2Y09DQWpodzVvckZqeHhvZHlWQlhyMTZWSklXRjhTVW9nTGJOem9vYkFFQUg4NjhGQXJQWnJKQ1FFTVhHeG1yY3VIRzYvLzc3WlRiemxXMTkxNjlmVjBCQVFJUGpGeTVjME1jZmY2ejA5SFI5OTkxMzh2ZjMxejMzM0tPNWMrY3FOamJXZ0tSQXkrRy9BZ0FBNEhzaEtpcEtRNGNPVlVaR2hyS3pzelY0OEdDakl4bm02dFdyQ2c0T2xwK2ZuOUZSQU9DbTdLeTRBUUIwUUdheldRODk5SkFreWVsMHFyQ3dVRmxaV1RwMDZKRFdyVnVuRjE1NFFYRnhjUWFuYkJ1V0xGbWlNMmZPYU11V0xSN0h6NXc1bzBXTEZzblgxMWZ4OGZGS1NFaFFYbDZlRGgwNnBQVDBkTDMxMWxzYU5HaVFRYW1CTzBmaEJnQUFmRzhNSERoUXhjWEZPbkhpaEVKRFF4VWRIVzEwcEx1dWRuK2JuajE3R2gwRkFHN0pZNDhiYzFjRGt3QUFPaHFIdzJIWTNHYXpXWXNXTGZJNDVuUTY5ZW1ubityZGQ5L1ZiMzd6RzczMjJtdEtURXcwS0dIYmNlellNZm43K3pjNGJyZmJOV0hDQkQzNTVKTUtDUW1wTzc1dTNUcXRYYnRXYTlhczBiSmx5KzVtVktCRnNjY05BQUQ0WGtsTVRGUm9hS2pTMHRKVVZsWm1kSnk3cnFTa1JOWFYxZXh2QTZCZEtLTlZHZ0RBSU9YbDVVWkg4R0EybS9YSUk0OW8yYkpsOHZYMTFlOS8vM3VWbHBiZWNwekw1Ym9MNmRxZXVMZzRwYVNrZUJSdEpHbldyRmt5bVV6S3pzNDJLQm5RTWxoeEF3QUF2bGQ4ZlgyVmxKU2tYYnQyNmNzdnY5VGt5Wk5sc1ZpTWpuWFgxTzV2UStFR1FIdGdyeTZzZTAyck5BREEzVlJSVWFGVHAwNXB3SUFCUmtmeE1IRGdRRTJmUGwwYk5telE5dTNiTldmT25McHpVNlpNa2IrL3Z6WnUzS2dWSzFib2l5KytVRVZGaFhidTNPbHhqNXljSEczZXZGbVptWmtxS1NtUnpXYlRnQUVEbEp5Y3JLU2twQVp6MXQ1MysvYnQycnAxcTNiczJLSDgvSHlGaElSbzNMaHhtajkvdmdJREF4dU1hODQ4dFhQczJMR2p3WDJtVFpzbWg4UGg4VDdxN3dYa2NEanFmcTY5cHJHMjBINStmdkwxOVpYYjdXNXdidGV1WGRxNmRhdnk4dkprdFZxVm1KaW9KNTU0d3V0OUFLT3g0Z1lBQUh6dmRPclVTV1BIanRXMWE5ZVVscGJtOVpmMjc2dXJWNjhxS0NqSWF6c0JBR2hyYWxmY21HUml4UTBBNEs3cTJyV3JkdTNhcFN0WHJoZ2RwWUg3N3J0UGtuVHc0RUd2NS8vNHh6L3ErUEhqbWpoeG9rYU1HT0Z4YnR1MmJWcThlTEgyN2R1blhyMTZhZXJVcVlxTGkxTm1acVplZWVVVnJWNjl1dEY1Ly9TblArblBmLzZ6K3ZidHE4bVRKOHZIeDBjN2R1elFjODg5cDZxcXFoYWJweW1TazVPVm5Kd3M2Y1pxcFBvLzMweHVicTZjVHFkaVkyTTlqcTlhdFVwdnZQR0d6cDA3cDlHalJ5c3BLVW1abVpsS1NVbFJUVTNOSFdVRldnTXJiZ0FBd1BkU1JFU0VoZzBicG1QSGp1blVxVk1hT0hDZzBaRmFYZTMrTnQyN2R6YzZDZ0RjVW9YTExxZjd4cGRBL3I2QnN2aDRmM0lXQUlEVzBMZHZYNTAvZjE0ZmZ2aWhSbzRjcWI1OSt5bzhQRnhXcTlYb2FPclZxNWNrNmVMRml3M09WVlpXNnR5NWMxcTllbldEaDdXeXM3TzFjdVZLQlFZR2F1blNwUjZyaWZMejgvWGNjODlwdzRZTmlvK1BWMEpDUW9QN0hqMTZWTysvLzc2NmRPa2k2Y1pLbDVTVUZHVmxaV25MbGkxNjdMSEg3bmllcHFyZEEyajc5dTFlOXdScXpJWU5HeVJKRHovOGNOMnhZOGVPYWVQR2pRb0xDOVBiYjcrdHFLaW91dmY4OHNzdjYrelpzN2VWRVdoTkZHNEFBTUQzVm14c3JLNWN1YUlUSjA0b0lpSkNuVHQzTmpwU3F5b3RMVlZWVlJWdDBnQzBDM2IydHdFQUdNaHNOdXRuUC91WjB0TFNkT2pRSVIwK2ZMakpZOGVPSGV1MTVWaExaak9iemFxc3JHeHd6dTEyNnhlLytJWFhGZmFiTm0yUzIrM1d3b1VMRzdTQWk0bUowZno1ODdWczJUSjk4c2tuRFFvcWJyZGJpeFl0cWl2YVNKSy92NzhXTGx5b1o1NTVSdnYyN2FzcjNOekpQSzFwOSs3ZDJyTm5qNFlQSDY3Smt5ZlhIYTl0ejdaZ3dZSzZvbzEwbzYzYTRzV0xOVy9ldkx1V0VXZ3FDamNBQU9CN2JlVElrZHE1YzZmUzB0SjAvLzMzeTJ6Ky92NzZ3LzQyQU5xVCtvVWI5cmNCQUJqQng4ZEhZOGVPMWZEaHc1V2JtNnZTMHRJbXRWbnUwYU5IcStaeU9CeHlPcDBLQ1FscGNNNWtNdW5lZSsvMU91N0VpUk9TcFBIangzczlYMXRFT1hYcVZJTnpQajQrWHU4N2FOQWdtVXdtajlVL2R6SlBhOG5JeUZCcWFxcWlvcUwwNG9zdnltUXkxWjNMeXNxU0pJMGVQYnJCdUc3ZHVzbHF0VFpvQlFjWTdmdjd6UVVBQUlCdVBFVTFhdFFvN2R1M1Q4ZU9IZFBJa1NPTmp0UnFybDY5cXNEQVFObHNOcU9qQU1BdGxYbXN1T2xxWUJJQVFFZG5zOWswWk1nUW8yUFVxUzE0OU92WHI4RTVxOVhhYURzM3U5MHVpOFdpd01CQXIrZHJDMEhsNWVWZTcrdmowM0E3ZEY5ZlgvbjYrcXE2dXJwRjVta05PVGs1ZXVtbGx4UVVGS1NsUzVjcU5EVFU0M3hKU1ltc1ZtdWplYjI5YjhCby9MOFNBQUI4NzBWRVJHalFvRUhLemMzMTJpZjYrNkt3c0ZCaFlUeTFEcUI5S0tOVkdnQUFYbjMyMldlU3ZLOW9xYitTNUYvWmJEWlZWMWVyb3FMQzYzbTczUzVKWGxmeTFOVFVlQjFUV2xvcXA5UHAwWGI2ZHVZeG1VeHl1VnhlcjNjNm5WNlBOOFhwMDZmMXdnc3Z5Ti9mWDh1V0xWTzNidDBhWEdPMVdsVmRYZTFSZktybGNybFliWU0yaWNJTkFBRG9FT0xpNHRTbFN4ZWxwNmZyK3ZYclJzZHBjZVhsNVhJNEhPcmFsYWZXQWJRUHRFb0RBS0NodzRjUGErZk9uWXFPanRZRER6elFyTEdEQncrV0pCMDhlTkRyK2FOSGowcVNoZzRkMnVCY1ZWV1YxNGZjMHRMU1BPNTl1L01FQmdhcXVycGFSVVZGSHRmbTVlWGRzbkRUV1B1NjNOeGNwYVNreUdxMTZzMDMzMVN2WHIyOFh0ZWpSdys1M1c1bFpHUTBPSmVSa2RGbzBRb3dFb1ViQUFEUUlmajQrR2owNk5HcXFhblI0Y09IbTlTN3VqMHBMQ3lVSkFvM0FOcU5zdXJDdXRlc3VBRUFkSFJWVlZYYXRHbVRYbm5sRmRsc05yMzAwa3VOdGtScnpJd1pNeVJKNzd6empzNmVQZXR4N3RLbFMzcnZ2ZmRrTnBzMWMrWk1yK05YckZpaHlzckt1cDhMQ2dyMC92dnZTNUllZWVTUk81cG53SUFCa3FTdFc3ZldIWE02blhyMzNYZHYrcDVzTnBzcUt5dFZXbHJxY2Z6OCtmTjYvdm5uWmJWYWxacWFldE45aHlaT25DaEpXclZxbGE1ZHUxWjN2TFMwVkN0WHJyenAvSUJSMk9NR0FBQjBHSUdCZ1lxUGo5ZVJJMGVVazVQajhkUlllMWRZV0NpTHhhTGc0R0Nqb3dCQWs5aHBsUVlBNktDY1RxZFdyRmdoU2FxdXJsWmhZYUd5c3JKVVhsNnVYcjE2NlhlLys1MzY5dTNiN1BzbUpDUm83dHk1K3VDREQvVFVVMDhwUGo1ZWtaR1JLaW9xVW5wNnVsd3VsNTU5OWxuMTd0Mjd3VmcvUHo5VlZGUm8zcng1U2toSWtNUGgwT0hEaDFWUlVhSHAwNmNyUGo3K2p1YVpNV09HMHRQVHRYNzllbVZuWnlzbUprWVpHUm5xM3IyNy9QMzk1WEE0dkw2bklVT0dLRDA5WFNrcEtZcUlpTkNycjc0cVNWcXlaSWxLU2tvMGF0UW9iZG15eGV2WVJZc1dTWkttVDUrdXZYdjM2dlRwMDVvM2I1NFNFeFBsZHJ1VmxwYW1VYU5HcWFDZ29OSDVBYU5RdUFFQUFCMUs3OTY5ZGZueVpaMDhlVkl4TVRGZSt6dTNSNFdGaGVyU3BjdE5lMTREUUZ0U2Y0K2JZRE9yQlFFQUhZZlQ2ZFQyN2RzbFNiNit2dXJjdWJQdXZmZGVUWmd3UVJNblRwU3ZyKzl0MzN2T25Ea2FNbVNJTm0vZXJPenNiSDM5OWRjS0NRblJ1SEhqOU9pamp5bzJOdGJyT0pQSnBOZGZmMTN2dnZ1dURodzRJSWZEb1o0OWV5bzVPVmtQUHZqZ0hjOHphdFFvdmZqaWkvcm9vNDkwNHNRSm5UOS9YaE1uVHRUOCtmTTFhOWFzUnQvUHIzLzlhNzMrK3V2S3pjMzEySXVtdHVYYTRjT0hHeDFiVzdpeFdDeGF2bnk1MXE1ZHEvMzc5MnZ2M3IwS0R3L1h6Smt6Tlh2MmJFMmZQcjN4RHhRd2lNbjlmZXNUQWpURHRHblQ1SEE0dEhQblRrUG1UMDFOMWRpeFk1V1VsR1RJL0FEUVVWVlZWZW5UVHo5VnAwNmROR25TcEhaZjdIQTZuZHE2ZGFzR0R4NnN1TGc0bytNQVFKTzhmR3lDcmptTEpVbXZEZjljZ2VZdUJpY0NBSFFVZkIvamFjcVVLZkwzOTllT0hUdU1qZ0xnZjdIaTVpNmFNbVdLeDg5bXMxa2hJU0dLalkzVnVISGpkUC85OTh0czVvK2t2dXZYcnlzZ0lLREI4UXNYTHVqamp6OVdlbnE2dnZ2dU8vbjcrK3VlZSs3UjNMbHpHMzF5QUFDQVdsYXJWZkh4OFRwMDZKRE9uRG5UN3YvdUtDNHVsdHZ0Wm44YkFPMkd5KzFVdWZOR3Izb2ZrNjg2bVVNTlRnUUFBQUMwSFZRSjdqS3oyYXlISG5wSTBvMm5ZMnQ3V0I0NmRFanIxcTNUQ3krOHdKT3kvMnZKa2lVNmMrWk1nejZWWjg2YzBhSkZpK1RyNjZ2NCtIZ2xKQ1FvTHk5UGh3NGRVbnA2dXQ1NjZ5ME5HalRJb05RQWdQYWlSNDhlT25mdW5ESXpNeFVURTZOT25Ub1pIZW0yRlJiZTJPQzdTeGVlVmdmUVBwUlZGOHF0R2tsU29MbUxUUEl4T0JFQUFBRFFkbEM0dWN2TVpuTmRmOFZhVHFkVG4zNzZxZDU5OTEzOTVqZS8wV3V2dmFiRXhFU0RFcllkeDQ0ZGs3Ky9mNFBqZHJ0ZEV5Wk0wSk5QUHVteEw4RzZkZXUwZHUxYXJWbXpSc3VXTGJ1YlVXOExYUW9Cd0hnalJvelFaNTk5cHZUMGRQM3doejgwT3M1dEt5d3NWSEJ3c0t4V3E5RlJBS0JKUFBhM3NZUVptQVFBQUFCb2UzaXNxUTB3bTgxNjVKRkh0R3paTXZuNit1cjN2Lys5U2t0TGJ6bk81WExkaFhSdFQxeGNuRkpTVWhwc0pqMXIxaXlaVENabFoyY2JsS3g1YXYrTStaSU5BSXdURUJDZ29VT0hxcUNnUUhsNWVVYkh1VzJGaFlXMFNRUFFycFE1LzFtNENhSndBd0FBQUhoZ3hVMGJNbkRnUUUyZlBsMGJObXpROXUzYk5XZk9uTHB6dFp1RWJkeTRVU3RXck5BWFgzeWhpb29LN2R5NTArTWVPVGs1MnJ4NXN6SXpNMVZTVWlLYnphWUJBd1lvT1RuWjY0WnJ0ZmZkdm4yN3RtN2RxaDA3ZGlnL1AxOGhJU0VhTjI2YzVzK2ZyOERBd0Fiam1qUFB6VFk0bXpadG1od09oOGY3cUw4WGtNUGhxUHU1OWhvL1B6K3ZuNStmbjU5OGZYMjlybVRadFd1WHRtN2Rxcnk4UEZtdFZpVW1KdXFKSjU3d2VwKzdwYUNnUUpJVUV4TmphQTRBNk9qNjlldW44K2ZQNi9qeDQ0cUtpdks2MnJNdHUzYnRtaW9yS3luY0FHaFg3TldGZGE5WmNRTUFnTEgrOWZ0RkFNWmp4VTBiYzk5OTkwbVNEaDQ4NlBYOEgvLzRSeDAvZmx3VEowN1VpQkVqUE01dDI3Wk5peGN2MXI1OSs5U3JWeTlOblRwVmNYRnh5c3pNMUN1dnZLTFZxMWMzT3UrZi92UW4vZm5QZjFiZnZuMDFlZkprK2ZqNGFNZU9IWHJ1dWVkVVZWWFZZdk0wUlhKeXNwS1RreVhkV0kxVS8rZWJ5YzNObGRQcGJMREI5S3BWcS9UR0cyL28zTGx6R2oxNnRKS1NrcFNabWFtVWxCVFYxTlRjVWRiYjVYSzVsSmFXcHZEd2NFVkhSeHVTQVFCd2c4bGswc2lSSStWME9uWHMyREdqNHpSYjdmNDJGRzRBdENmMVc2VUZXZmp2RndBQUFGQWZLMjdhbUY2OWVrbVNMbDY4Mk9CY1pXV2x6cDA3cDlXclZ6ZDRHamc3TzFzclY2NVVZR0NnbGk1ZHFnRURCdFNkeTgvUDEzUFBQYWNOR3pZb1BqNWVDUWtKRGU1NzlPaFJ2Zi8rKzNXYkdqc2NEcVdrcENnckswdGJ0bXpSWTQ4OWRzZnpORlh0SGtEYnQyLzN1aWRRWXpaczJDQkpldmpoaCt1T0hUdDJUQnMzYmxSWVdKamVmdnR0UlVWRjFiM25sMTkrV1dmUG5yMnRqSGZDNVhKcDc5NjlLaXdzMU9PUFB5NlR5WFRYTXdBQVBBVUhCMnZ3NE1IS3lzcFNuejU5RkJrWmFYU2tKaXNzTEpURllsRlFVSkRSVVFDZ3lUd0xONnk0QVFBQUFPcGp4VTBiWXphYlpUYWJWVmxaMmVDYzIrM1dMMzd4QzY4dFhEWnQyaVMzMjYyRkN4ZDZGRk9rRzYyNDVzK2ZMMG42NUpOUHZONTMwYUpGZFVVYlNmTDM5OWZDaFFzbFNmdjI3V3VSZVZyVDd0Mjd0V2ZQSGcwZlBseVRKMCt1TzE3Ym5tM0JnZ1YxUlJ2cFJsdTF4WXNYMzdWOGJyZGJKU1VsK3VhYmIvVGhoeDhxTXpOVGt5ZFBWbmg0K0YzTEFBQzR1VUdEQmlrd01GREhqaDN6Mm5henJTb3FLbEtYTGwxNEVBQkF1Mkt2VjdnSnR2QTdNUUFBQUZBZksyN2FHSWZESWFmVHFaQ1FrQWJuVENhVDdyMzNYcS9qVHB3NElVa2FQMzY4MS9PMXExOU9uVHJWNEp5UGo0L1grdzRhTkVnbWs4bGo5Yytkek5OYU1qSXlsSnFhcXFpb0tMMzQ0b3NlWDF4bFpXVkpra2FQSHQxZ1hMZHUzV1MxV2h1MGdtdXUxTlRVWmwwZkhoNnV4eDkvbktJTkFMUXhQajQrR2pac21MNzg4a3Q5KysyMzZ0Ky92OUdSYnFtbXBrYWxwYVVhT0hDZzBWRUFvRm5LMk9NR0FBQUFhQlNGbXphbXR1RFJyMSsvQnVlc1ZxdXNWcXZYY1hhN1hSYUxSWUdCZ1Y3UDF4YUN5c3ZMdmQ3WHg2Zmg0aXRmWDEvNSt2cXF1cnE2UmVacERUazVPWHJwcFpjVUZCU2twVXVYS2pRMDFPTjhTVW1KckZacm8zbTl2ZS9tR2p0MmJKT3VzMXF0aW9tSlVYUjBORTlGQTBBYkZSTVRvOGpJU0dWbFphbG56NTZOL3IzYlZwU1dscXFtcGthZE8zYzJPZ29BTkl1OSttcmRhL2E0QVFBQUFEeFJ1R2xqUHZ2c00wbmVWN1RjN010K204Mm1zckl5VlZSVXlHYXpOVGh2dDlzbHlldEtucHFhR3EvM0xDMHRsZFBwOUZnWmNqdnptRXdtdVZ3dXIzTTRuYzVHMzlPdG5ENTlXaSs4OElMOC9mMjFiTmt5ZGV2V3JjRTFWcXRWRG9kRDFkWFZzbGdzSHVkY0x0Y2RyN2FScEtTa3BEdStCd0NnN1JnMmJKaDI3dHlwckt3c3hjZkhHeDNucG9xTGl5V0p3ZzJBZG9jOWJnQUFBSURHc2NkTkczTDQ4R0h0M0xsVDBkSFJldUNCQjVvMWR2RGd3WktrZ3djUGVqMS85T2hSU2RMUW9VTWJuS3VxcXZKb2gxWXJMUzNONDk2M08wOWdZS0NxcTZ0VlZGVGtjVzFlWHQ0dEN6ZU43VEdRbTV1cmxKUVVXYTFXdmZubW0rclZxNWZYNjNyMDZDRzMyNjJNakl3RzV6SXlNaG90V2dFQU9xNlFrQkQxNjlkUDMzNzdiZDBEQ1cxVmNYR3gvUHo4RkJBUVlIUVVBR2d5aCt1YXFtb2NraVEvbndENStmRGZNQUFBQUtBK0NqZHRRRlZWbFRadDJxUlhYbmxGTnB0Tkw3MzBVck5iczh5WU1VT1M5TTQ3NytqczJiTWU1eTVkdXFUMzNudFBack5aTTJmTzlEcCt4WW9WcXF5c3JQdTVvS0JBNzcvL3ZpVHBrVWNldWFONUJnd1lJRW5hdW5WcjNUR24wNmwzMzMzM3B1L0pack9wc3JKU3BhV2xIc2ZQbnordjU1OS9YbGFyVmFtcHFlclJvMGVqOTVnNGNhSWthZFdxVmJwMjdWcmQ4ZExTVXExY3VmS204d01BT3E2NHVEaFpMQllkTzNiTTZDZzNWVlJVeEdvYkFPMU8vZjF0V0cwREFBQUFORVNydEx2TTZYUnF4WW9Wa3FUcTZtb1ZGaFlxS3l0TDVlWGw2dFdybDM3M3U5K3BiOSsremI1dlFrS0M1czZkcXc4KytFQlBQZldVNHVQakZSa1pxYUtpSXFXbnA4dmxjdW5aWjU5Vjc5NjlHNHoxOC9OVFJVV0Y1czJicDRTRUJEa2NEaDArZkZnVkZSV2FQbjI2UjV1WTI1bG54b3daU2s5UDEvcjE2NVdkbmEyWW1CaGxaR1NvZS9mdTh2ZjNsOFBoOFBxZWhnd1pvdlQwZEtXa3BDZ2lJa0t2dnZxcUpHbkpraVVxS1NuUnFGR2p0R1hMRnE5akZ5MWFKRW1hUG4yNjl1N2RxOU9uVDJ2ZXZIbEtURXlVMisxV1dscWFSbzBhcFlLQ2drYm5Cd0IwWEZhclZYRnhjZnI2NjYrVm41K3ZtSmdZb3lNMTRISzVWRnBhMmlhekFjRE4yRDNhcExHL0RRQUFBUEN2S056Y1pVNm5VOXUzYjVjaytmcjZxblBuenJyMzNuczFZY0lFVFp3NFViNit2cmQ5N3psejVtaklrQ0hhdkhtenNyT3o5ZlhYWHlza0pFVGp4bzNUbzQ4K3F0allXSy9qVENhVFhuLzlkYjM3N3JzNmNPQ0FIQTZIZXZic3FlVGtaRDM0NElOM1BNK29VYVAwNG9zdjZxT1BQdEtKRXlkMC92eDVUWnc0VWZQbno5ZXNXYk1hZlQrLy92V3Y5ZnJycnlzM045ZGpMNXJhbG11SER4OXVkR3h0NGNaaXNXajU4dVZhdTNhdDl1L2ZyNzE3OXlvOFBGd3paODdVN05tek5YMzY5TVkvVUFCQWgxYmJMdTM0OGVPS2pvNis2VjV6UmlndExaWGI3V2JGRFlCMnAvNytOc0dzdUFFQUFBQWFNTGtiMjBRRUhjS1VLVlBrNysrdkhUdDJHQjBGQUlBMjU5S2xTenB3NElCR2poeXBQbjM2R0IzSHc3ZmZmcXVqUjQvcWtVY2VrYzFtTXpvT0FEVFpGMWMrMUpiemIwaVN4a2Y4VEQvcG1XSndJZ0JBUjVPYW1xcXhZOGNxS1NuSjZDZ0E0QlY3M0FBQUFEUWlPanBhWGJ0MjFjbVRKMVZUVTJOMEhBL0Z4Y1h5OS9lbmFBT2czYkd6eHcwQUFBQndVeFJ1QUFBQWJ1S2VlKzdSOWV2WGRmYnNXYU9qZUNndUxxWk5Hb0IyeVY1OXRlNDFlOXdBQUFBQURWRzRBUUFBdUltSWlBaEZSRVRvNU1tVGNqcWRSc2VSSkxsY0xwV1dsbEs0QWRBdXNjY05BQUFBY0hNVWJnQUFBRzdobm52dVVXVmxwYzZjT1dOMEZFbFNhV21wM0c0M2hSc0E3VklacmRJQUFBQ0FtekliSFFERzJybHpwOUVSQUFCbzg3cDI3YXJvNkdoOTg4MDM2dGV2bnl3V2k2RjVpb3VMSlluQ0RZQjJ5YzZLR3dBQUFPQ21XSEVEQUFEUUJIRnhjYXFxcXRJMzMzeGpkQlNWbHBiS3o4OVBOcHZONkNnQTBDdzE3aHFWTzRza1NTYjVLTkRjeGVCRUFBQUFRTnRENFFZQUFLQUpPbmZ1ck83ZHUrdjA2ZE9xcXFveU5FdEpTWWxDUWtJTXpRQUF0NlBjV2FRYWQ0MGtxWk01VkQ0bVg0TVRBUUFBQUcwUGhSc0FBSUFtR2pKa2lKeE9wNkY3M2JqZGJwV1dsaW8wTk5Td0RBQnd1enphcEZuRERVd0NBQUFBdEYwVWJnQUFBSm9vSkNSRTBkSFJPbjM2dEp4T3B5RVpybCsvTHFmVHlZb2JBTzFTV1hWaDNRdmUzTEFBQUNBQVNVUkJWT3RnYzFjRGt3QUFBQUJ0RjRVYkFBQ0FaaGc4ZUxDcXFxcVVtNXRyeVB3bEpTV1NST0VHUUx0a3I3NWE5enJJRW1aZ0VnQUFBS0R0b25BREFBRFFERjI3ZGxWWVdKaE9uVHFsbXBxYXV6NS9hV21wVENhVGdvT0Q3L3JjQUhDbnl1cTFTcU53QXdBQUFIaEg0UVlBQUtDWkJnMGFwT3ZYcit2OCtmTjNmZTZTa2hJRkJRWEoxNWNOdlFHMFAvYjZyZElvM0FBQUFBQmVVYmdCQUFCb3B1am9hSVdFaE9pYmI3NlIyKzIrcTNPWGxwYlNKZzFBdTFYbVpNVU5BQUFBY0NzVWJnQUFBRzdEb0VHRFpMZmJkZW5TcGJzMnA5UHAxTFZyMXhRYUduclg1Z1NBbHVUWktxMnJnVWtBQUFDQXRvdkNEUUFBd0czbzBhT0hPblhxcEp5Y25MczJaMmxwcVNTeDRnWkF1Mld2VjdpaFZSb0FBQURnSFlVYkFBQ0EyMkF5bVRSZ3dBQVZGaGFxdUxqNHJzeFpXN2hoeFEyQTlxcXMzaDQzdEVvREFBQUF2S053QXdBQWNKdDY5KzR0czltc00yZk8zSlg1U2twS1pMVmFaYlBaN3NwOEFOQ1NxbW9jcW5TVlM1SXNQbjZ5K1FZWm5BZ0FBQUJvbXlqY0FBQUEzQ2F6MmF6ZXZYdnIvUG56cXF5c2JQWDV5c3JLRkJ3YzNPcnpBRUJyS0t1K0tyZmNrbGh0QXdBQUFOd01oUnNBQUlBNzBMOS9mOVhVMUNnM043ZlY1eW9ySzFOUUVFK29BMmlmMk44R0FBQUFhQm9LTndBQUFIY2dLQ2hJa1pHUit2YmJiK1YydTF0dG51cnFhbFZVVkxEaUJrQzd4ZjQyQUFBQVFOTlF1QUVBQUxoRC9mdjMxL1hyMTVXZm45OXFjNVNWbFVrU0syNEF0RnYxVjl3RW1ic2FtQVFBQUFCbzJ5amNBQUFBM0tIbzZHZ0ZCQVRvekprenJUWUhoUnNBN1YwWnJkSUFBTUJ0bWpKbGlxWk5tOVpxOTU4MmJacW1USm5TYXZjSG1zdHNkQUFBQUlEMnptUXlxWC8vL3NySXlKRGRibStWZG1aMnUxMCtQajdxMUtsVGk5OGJBTzZHK29VYldxVUJBRHFxMnVKQVVGQ1ExcTlmTHo4L3YxdU8rWS8vK0ErZFBYdFcvdjcrMnJGalIydEhiRkRBc0Znc2lveU0xSmd4WS9Tem4vMnNUVDFNZHVIQ0JYMzg4Y2RLVDAvWGQ5OTlKMzkvZjkxenp6MmFPM2V1WW1OampZNEgzRFpXM0FBQUFMU0EzcjE3eThmSFI3bTV1YTF5LzdLeU1nVUZCY2xrTXJYSy9RR2d0ZG5yN1hIRGloc0FnTkZhYzMvS3BpZ3JLOVBmLy83M1cxNlhucDZ1czJmUDNvVkVuc3htczVLVGs1V2NuS3dmL3ZDSHFxeXMxS1pObS9UVVUwK3BwS1RrcnVmeDVzeVpNL3JsTDMrcFhidDJxWGZ2M3BvNmRhcDY5ZXFsUTRjTzZlbW5uMVpPVG83UkVZSGJ4b29iQUFDQUZ1RG41NmVZbUJpZE8zZE9RNGNPbFk5UHl6NGZVMVpXMWlvcmVRRGdiaWx6c3VJR0FOQTJXQ3dXbFphV0dqWi9hR2lvcmwyN3BpMWJ0dWlSUng2NTZjTlpHemR1bE5WcWxiKy92NnFxcXU1YVJyUFpyRVdMRnRYOTdIUTY5ZnZmLzE3NzkrL1gyclZyOWZUVFQ5KzFMSTJ4MisyYU1HR0Nubnp5U1lXRWhOUWRYN2R1bmRhdVhhczFhOVpvMmJKbEJpWUViaDhyYmdBQUFGcEluejU5VkZsWnFjdVhMN2ZvZld0cWF1cFczQUJBZThVZU53Q0F0aUltSmtaWHJsd3hiUDZhbWhxTkdERkNGeTVjME9IRGh4dTlMamMzVitucDZSbzFhcFNxcTZ2dllzS0d6R2F6ZnZuTFgwcVMwdExTRE0xU0t5NHVUaWtwS1I1RkcwbWFOV3VXVENhVHNyT3pEVW9HM0RsVzNBQUFBTFNReU1oSTJXdzI1ZWJtS2lZbXBzWHVXMTVlTHJmYnpZb2JBTzJXVzI2Vi9XK3JOSk5NQ3JKME5UZ1JBS0FqR3pac21MWnYzNjVUcDA1cHdJQUJkMzErcDlPcEdUTm02UERodzlxMGFaTkdqeDd0OWJwTm16WkprbWJNbUtFdnYvelM2MzQ0Wjg2YzBmYnQyM1g4K0hGZHVYSkZack5aL2ZyMTAwOS8rbE9OR1ROR2tuVDA2Rkg5OXJlL1ZVUkVoTjUvLzMxWnJkYTY4V3ZYcnRXNmRldjBrNS84UkU4OTlkUk5jMGRHUnNwc05xdTR1TmpqZUU1T2pqWnYzcXpNekV5VmxKVElack5wd0lBQlNrNU9WbEpTa3RkNzNjNllmOVhZL2tCK2ZuN3k5ZlgxMmc1djE2NWQycnAxcS9MeThtUzFXcFdZbUtnbm5uaWlTZk1CZHhNcmJnQUFBRnFJeVdSU3IxNjlkT25TSlRrY2poYTdiMWxabVNTeDRnWkF1MVh1TEpITDdaUWtCWmhENUd1eUdKd0lBTkNSeGNiR2F1REFnZHExYTVjaEsyL2NicmNTRWhMVXAwOGZIVHQyek9zZU5vV0ZoZHF6WjQ4R0RoeW9vVU9ITnJvblQwcEtpdmJzMmFQbzZHZzk4TUFER2o1OHVMS3pzL1hTU3kvcHlKRWprcVFSSTBabzh1VEp1bkxsaXJaczJWSTN0cUNnUUJzM2JsUjBkTFQrL2QvLy9aYTVIUTZIbkU2bnh3TmwyN1p0MCtMRmk3VnYzejcxNnRWTFU2ZE9WVnhjbkRJek0vWEtLNjlvOWVyVkRlNXpPMk9hSXpjM1YwNm5VN0d4c1I3SFY2MWFwVGZlZUVQbnpwM1Q2TkdqbFpTVXBNek1US1drcEtpbXB1YU81Z1JhR2l0dUFBQUFXbENmUG4yVWs1T2pjK2ZPYWVEQWdTMXlUN3ZkTG9uQ0RZRDJxMzZiTkZiYkFBRGFnc21USit2amp6L1doeDkrcUpFalI2cHYzNzRLRHcvM1dJM1NXbXFMTUxObXpkTHk1Y3YxOGNjZmE4bVNKUjdYYk4yNlZVNm5Vek5uenJ6cHZhWlBuNjRmLy9qSEh2OVcrTXRmL3FJLy9PRVAyclJwa3hJVEV5VkpUenp4aE5MUzByUisvWG85K09DRENnNE8xcXBWcTFSVlZhVm5uMzIyMGRVcjlYMysrZWVTcFBqNGVFbFNkbmEyVnE1Y3FjREFRQzFkdXRSajlWSitmcjZlZSs0NWJkaXdRZkh4OFVwSVNManRNYzIxWWNNR1NkTEREejljZCt6WXNXUGF1SEdqd3NMQzlQYmJieXNxS2txU1ZGbFpxWmRmZnRscjhRd3dFb1ViQUFDQUZoUVlHS2l3c0REbDVlVzFXT0dtckt4TU5wdE5aak8vdWdGb256d0xOK3h2QXdBd25zMW0wODkrOWpPbHBhWHAwS0ZETjkxcjVsK05IVHUyeWUyOGJtYlNwRWw2NzczM3RIZnZYaTFZc0VDZE8zZVdKRlZVVk9ndmYvbUxJaUlpOU1NZi92Q205M2o4OGNjYkhMdnZ2dnYwaHovOFFibTV1WFhIUWtORDljdGYvbEp2dmZXVzFxMWJwL0hqeDJ2Ly92MTY1SkZITkh6NDhKdk9VVnBhcWkrKytFTC8vZC8vcllDQUFNMlpNMGZTalZadWJyZGJDeGN1Yk5CeUxpWW1SdlBuejlleVpjdjB5U2VmMUJWaGJtZE1jK3pldlZ0Nzl1elI4T0hETlhueTVMcmpPM2Jza0NRdFdMQ2dybWdqM1dpcnRuanhZczJiTjYvWmN3R3RpWC85QXdBQXRMQStmZnJveUpFaktpb3FVcGN1WGU3NGZtVmxaZXh2QTZCZHM5Y3IzQVJUdUFFQXRCRStQajRhTzNhc2hnOGZydHpjWEpXV2xqYmFrcXkrSGoxNnRNajhack5aMDZkUDE1bzFhN1I5KzNiOTI3LzlteVRwMDA4LzFiVnIxL1R6bi85Y3ZyNit0N3pQdDk5K3E1TW5UK3JpeFl1NmRPbVNMbDI2SkVrTjJqZi82RWMvMHM2ZE83Vmp4dzc5NHgvL1VIaDR1Qll1WE9qMW5nNkhRMU9tVFBFNEZoRVJvUmRmZkZIZHVuV1RKSjA0Y1VLU05INzhlSy8zcUMyOG5EcDFxdTdZN1l4cHFveU1ES1dtcGlvcUtrb3Z2dmlpVENaVDNibXNyQ3hKOHJxZlVMZHUzV1MxV2xWVlZkWHNPWUhXUXVFR0FBQ2doWFhyMWszcDZlbTZlUEZpaXhSdTdIYTdldlhxMVFMSkFNQVlaZFdGZGErRHpCUnVBQUJ0aTgxbTA1QWhRd3laZTlxMGFmcm9vNCswWThjT3paNDlXMmF6V1pzM2IxWkFRSUFlZXVpaG00NHRLU25SYTYrOXBzek1UUG41K2Fsbno1Nktpb3JTeUpFamxaZVgxNkFJWlRLWjlJdGYvRUxQUHZ1c0xseTRvRi85NmxjS0NBandlbSt6MmF5SEhucElKcE5KQVFFQkdqQmdnTWFNR2VQUkJjQnV0OHRpc1Nnd01ORHJQVUpDUWlSSjVlWGxkelNtS1hKeWN2VFNTeThwS0NoSVM1Y3VWV2hvcU1mNWtwSVNXYTNXUnVmMThXRXJlTFF0Rkc0QUFBQmFtTVZpVVZSVWxDNWV2S2g3NzczM2p1N2xjRGhVWFYzTi9qWUEyaldQRlRkV0NqY0FBTlFLREF6VTFLbFR0VzNiTnUzZXZWdkJ3Y0c2ZlBteVpzNmMyV2hScGRZZi92QUhaV1ptYXM2Y09abzllN1lzRm9za3FhYW1ScHMyYmZJNlp1UEdqVEtiemZMejg5T1dMVnYwNElNUGV0M2Z4bXcyYTlHaVJUZWQzMmF6cWF5c1RCVVZGYkxaYkEzTzErN1ZXVnVNdWQweHQzTDY5R205OE1JTDh2ZjMxN0pseStwV0JOVm50VnJyL20xVit6blZjcmxjckxaQm0wTXBFUUFBb0JWMDc5NWQ1ZVhsS2k0dXZxUDdsSldWU1JLdDBnQzBheDU3M0xEaUJnQUFEek5uenBUSlpOSmYvL3BYZmZycHAvTHg4ZEZQZnZLVFc0NDdjdVNJekdhekhuLzhjWTlpeE5telo3MWUvL2UvLzEwSER4N1V6Smt6TldmT0hPWG41MnZ0MnJXM25Ydnc0TUdTcElNSEQzbzlmL1RvVVVuUzBLRkQ3MmpNemVUbTVpb2xKVVZXcTFWdnZ2bG1vNTBLZXZUb0liZmJyWXlNakFibk1qSXlWRk5UMDZUNWdMdUZGVGNBQUtCZHV1NnEwcmFMUjNTNDhJd3VPMHJrY0ZVYkhhbWhLT21qRSsrMXpIMisrVUQ2NXM1djFkcjhmUzJLOGcvVnFLNzk5ZVB1aVFyd3RSb2RDVUFid0I0M0FBQTBMam82V2ovNHdROTA0TUFCU2RJUGYvaERSVVpHM25LY3hXSlJaV1dsY25OejFhOWZQMG5TOWV2WHRYTGx5Z2JYWHIxNlZYLzYwNThVRmhhbW4vLzg1N0pZTFBya2swLzA4Y2NmYThLRUNSbzRjR0N6YzgrWU1VT0hEeC9XTysrOG85NjllNnR2Mzc1MTV5NWR1cVQzM250UFpyTlpNMmZPdktNeGpUbC8vcnllZi81NVdhMVdMVisrWE4yN2QyLzAyb2tUSityVXFWTmF0V3FWVWxOVDYxcW1sWmFXZXYyOEFLTlJ1QUVBQU8zTzhaSnpXbm5xTTEydHRCc2RCZi9DNGFwV1h2bFY1WlZmMWQ2Q0xQMXF3RlFOQzJWL0hxQ2o4MWh4UStFR0FJQUdaczJhcFMrKytLTHVkVk5NbWpSSjI3ZHYxOU5QUDYyeFk4ZktZckhvSC8vNGgwYU9IS2tUSjA3VVhlZDJ1NVdhbXFyeThuSTkvZlRUZFMzS2Z2V3JYeWtsSlVWdnZ2bW0vdXUvL3N0ai81cW1TRWhJME55NWMvWEJCeC9vcWFlZVVueDh2Q0lqSTFWVVZLVDA5SFM1WEM0OSsreXo2dDI3OXgyTmFjeVNKVXRVVWxLaVVhTkdhY3VXTFY2dnFXMzNObjM2ZE8zZHUxZW5UNS9XdkhuemxKaVlLTGZicmJTME5JMGFOVW9GQlFWeU9Cek5ldjlBYTZKd0F3QUEycFhqSmVmMGZ6TTNHaDBEVFhDMTBxNy9tN2xScnc3OS8zUnZhRStqNHdBd2tOMmpjTlBWd0NRQUFMUk5RNFlNMFpBaFEyUXltVFJvMEtBbWpYbnl5U2ZWcVZNbjdkcTFTd2NPSEZEWHJsMlZuSnlzMmJObmErZk9uWFhYL2VVdmYxRjZlcnFHRFJ1bSsrNjdyKzU0UWtLQ3hvMGJweSsvL0ZJZmZmU1I1czZkMit6Y2MrYk0wWkFoUTdSNTgyWmxaMmZyNjYrL1ZraElpTWFORzZkSEgzMVVzYkd4TFRMR202S2lJa25TNGNPSEc3Mm10bkJqc1ZpMGZQbHlyVjI3VnZ2Mzc5ZmV2WHNWSGg2dW1UTm5hdmJzMlpvK2ZYcXozenZRbWt4dXQ5dHRkQWdBQUlDbXVPNnEwalBwZjJhbFRUc1Q3aGVzLzVjd2o3WnBRQWZsZEZmcHQrbUpjc3N0WDVORnl4TCtJWk5NUnNjQ0FBQUEyaXdmb3dNQUFBQTAxYmFMUnlqYXRFTlhLKzNhZHZHSTBURUFHS1NzK2p1NWRlTjV3U0JMVjRvMkFBQUF3QzFRdUFFQUFPM0c0Y0l6UmtmQWJlTFBEdWk0N05XRmRhK0QyZDhHQUFBQXVDVUtOd0FBb04yNDdDZ3hPZ0p1RTM5MlFNZFZ4djQyQUFBQVFMTlF1QUVBQU8yR3cxVnRkQVRjSnY3c2dJNnJmdUVtMkJKdVlCSUFBQUNnZmFCd0F3QUFBQUJvTlhhUEZUZTBTZ01BQUFCdWhjSU5BQUFBQUtEVjJEMVczRkM0QVFBQUFHNkZ3ZzBBQUFBQW9OVjQ3SEZqWm84YkFBQUE0RllvM0FBQUFBQUFXazBacmRJQUFBQ0FacUZ3QXdBQUFBQm9OZmJxd3JyWHRFb0RBQUFBYm8zQ0RRQUFBQUNnMVpRNWJ4UnVUREt4NGdZQUFBQm9BZ28zQUFBQUFJQldVZUd5eTFsVEtVbnk4KzBraTQrZndZa0FBQUNBdG8vQ0RRQUFBQUNnVmRqcjdXOFRiQWszTUFrQUFBRFFmbEM0QVFBQUFBQzBpaktQd2cxdDBnQUFBSUNtb0hBREFBQUFBR2dWOVZmY0JGbTZHcGdFQUFBQWFEOG8zQUFBQUFBQVdrV1pSK0dHRlRjQUFBQkFVMUM0QVFBQUFBQzBDanV0MGdBQUFJQm1vM0FEQUFBQUFHZ1ZaZFdGZGE5WmNRTUFBQUEwRFlVYkFBQUFBRUNyc05NcURRQUFBR2cyQ2pjQUFBQUFnRlpSZjQrYllITlhBNU1BQUFBQTdRZUZHd0FBQUFCQXEvQW8zRmpERFV3Q0FBQUF0QjhVYmdBQUFBQUFMYzdsZHFyY1dTcEo4akg1cXBNNTFPQkVBQUFBUVB0QTRRWUFBQUFBME9MS3FndmxWbzBrS2REY1JTYisrUWtBQUFBMENiODVBd0FBQUFCYW5FZWJORXVZZ1VrQUFBQ0E5b1hDRFFBQUFBQ2d4WlU1LzFtNENhSndBd0FBQURRWmhSc0FBQUFBUUl1elZ4Zld2V2JGRFFBQUFOQjBGRzRBQUFBQUFDMnVmcXUwSUV0WEE1TUFBQUFBN1F1Rkc2QUZUSnMyVFZPbVRERTZCZ0FBQU5CbWVCWnVXSEVEQUFBQU5KWFo2QUJvMzJwcWF2VDU1NS9yODg4LzE2bFRwMVJTVWlLVHlhVGc0R0QxN3QxYlAvM3BUeFVmSDI5MHpFWmR1SEJCSDMvOHNkTFQwL1hkZDkvSjM5OWY5OXh6aitiT25hdlkyRmlqNHdFQUFBRHRscjFlNFlaV2FRQUFBRURUVWJqQmJUdDM3cHorOHovL1U3bTV1ZkwzOTFkY1hKd2lJaUpVVTFPai9QeDhaV1JrS0M0dXJzMFdiczZjT2FORml4YkoxOWRYOGZIeFNraElVRjVlbmc0ZE9xVDA5SFM5OWRaYkdqUm9rTkV4QVFBQWdIYXB6R09QbTNBRGt3QUFBQUR0QzRVYjNKYTh2RHo5bi8vemYxUmVYcTdaczJmcnB6LzlxUUlDQWp5dUtTOHYxOVdyVncxS2VHdDJ1MTBUSmt6UWswOCtxWkNRa0xyajY5YXQwOXExYTdWbXpSb3RXN2JNd0lRQUFBQkErMld2L3VlL0JkampCZ0FBQUdnNkNqZG9OcWZUcWRkZWUwM1hybDNUa2lWTDlNQUREM2k5cmxPblR1clVxZE5kVHRkMGNYRnhHakZpUklQanMyYk4wZ2NmZktEczdHd0RVZ0VBQUFEZkQreHhBd0FBQU53ZUNqZG90dDI3ZCt2Q2hRc2FOMjVjbzBXYm04bkp5ZEhtelp1Vm1abXBrcElTMld3MkRSZ3dRTW5KeVVwS1NtcHcvWlFwVStUdjc2K3RXN2RxL2ZyMSt0dmYvcWFpb2lKRlJVVnA5dXpaZFJsZWZmVlZIVGh3UU04ODg0d2VmdmpoQnZkNTVwbG5sSldWcFJVclZtalFvRUh5OC9Qem1zL1B6MCsrdnI1eXU5ME56dTNhdFV0YnQyNVZYbDZlckZhckVoTVQ5Y1FUVHpUN013QUF0RTFUbzRkSmtpNWVMMUpXNllVbWpmbjRCODlKa2o2N2ZGeXJ6dXp5ZXMySFl4ZEprbllWbk5EN1ovZTJRTkxXRVdxOThjQkZqYnRHOXVvS2c5TUFhTThjcm11cXFuRklrdng4QXVUbkUzQ0xFUUFBQUFCcVViaEJzMzMrK2VlU3BHblRwalY3N0xadDI3Unk1VXFaVENiRng4ZHI5T2pSS2l3czFOR2pSNVdlbnE3SEhudE1DeFlzOERvMk5UVlZHUmtaU2toSVVFRkJnWTRlUGFybHk1Y3JNREJRU1VsSmV1Q0JCM1Rnd0FIdDM3Ky9RZUdtb0tCQUowK2VWSjgrZlc2NWIwMXVicTZjVG1lRDYxYXRXcVdOR3pmSzM5OWZvMGVQbHMxbTA5R2pSNVdTa3FLYW1wcG1meFlBZ0xibmlmNVRKRW03TG1jMnVYRGpZekxkK0YrWkdyMG13SHpqWVFFL243YjlxOWY3bzUrVUpQMVBSWkYrL1k4MUJxY0IwSjdWMzkrRzFUWUFBQUJBODdUdGJ3L1FKcDA1YzBhU05HVElrR2FOeTg3TzFzcVZLeFVZR0tpbFM1ZHF3SUFCZGVmeTgvUDEzSFBQYWNPR0RZcVBqMWRDUW9MSFdJZkRvY3VYTCt1OTk5NnJXeW16WnMwYXJWKy9YbHUyYkZGU1VwSVNFeE1WRWhLaVk4ZU9xYlMwMUdQZm1yMTc5OHJ0ZHV2QkJ4KzhaYzROR3paSWtrZng1OWl4WTlxNGNhUEN3c0wwOXR0dkt5b3FTcEpVV1ZtcGwxOStXV2ZQbm0zV1p3RUF3TTMwREFqVGlDNTlXdXgrV3k4ZWFiRjdBVUJUMkQzYXBMRy9EUUFBQU5BY0ZHN1FiSGE3WFJhTFJUYWJyVm5qTm0zYUpMZmJyWVVMRjNvVWJTUXBKaVpHOCtmUDE3Smx5L1RKSjU4MEtOeEkwcE5QUHVuUjNpdzVPVm5yMTYrdkt5U1p6V1pObWpSSlc3WnMwWUVEQnp3S0wzdjI3SkhGWXRIa3laTnZtbkgzN3QzYXMyZVBoZzhmN25IdGpoMDdKRWtMRml5b0s5cElOOXFxTFY2OFdQUG16V3Y2QndFQWFKZDZkcnI1RStPQlp2ODd1dVpDZWFIY3V0R21zMzlRbFA2dHo0VGJDK3BGYmVIbXBYdG1LdEwveG9NTnJLZ0IwSnJxNzI4VHpJb2JBQUFBb0ZrbzNLRFovUDM5ZGYzNmRibGNMdm42K2paNTNJa1RKeVJKNDhlUDkzcSt0bGh6NnRTcEJ1Zk1aclA2OSsvdmNTd3NMRXhtczFubDVlVjF4NlpNbWFJdFc3WjR0RXZMeTh0VGJtNnVKazZjcU9EZzRFYnpaV1JrS0RVMVZWRlJVWHJ4eFJkbE12Mno1VTFXVnBZa2FmVG8wUTNHZGV2V1RWYXJWVlZWVlkzZXV5bFNVMU9iZEozRllsRk1USXlHRFJ1bTJOallPNW9UQU5CMGZ4Z3g3NmJueDRVUDFMandnYmQ5emV5di92RC9zM2ZuY1ZHVit3UEhQd016TExJcWd1QytLKzY0NVpMN2JtNmxwbGI2TTY5V1d1clZNbTB4dTFaWDA5VE03RnFwWGJ2YXBybWd1YUtabGdzSmdodWtzcmlCZ0NBN2c4d3d2eis0Y3k3akRERHNMdC8zNjhXTDRaem5PYy8zSEFiRTh6M2Y1MEdyenlscGVGYXA0ZUJHTGNkcTVUcUdFRUlBcE9ueVY5eEk0a1lJSVlRUVFvamlrTVNOS0xZYU5Xb1FGUlZGWkdSa3NSSUh4a29kWjJkbmkvdU5VNXZsVDhRWXFkVnFrMFJLL3UwNm5VNzV1a21USnRTdlg5OWt1clFqUjQ0QU1Ianc0QUpqQ3c4UForSENoYmk0dUxCMDZWTGMzZDFOOWljbkoyTm5aMWRnN0RZMk5nVWUyMXBkdTNZdHNvM0JZQ0FsSllYNCtIajgvZjFwMXF3Wi9mcjFLM2Ixa3hCQ2lBZmJrYmdMSEltN29IeTl1c05rNmxiSnUvRTUrdmNWNUJvTVpuMTI5SGdEa1BWcGhCQVBodFI4YTl5NGFqd3JNUkloaEJCQ0NDRWVQcEs0RWNYV3ZuMTdvcUtpT0h6NGNMRVNONDZPanFTbHBaR1ZsV1V4MFpDYW1ncGdzalpOU2ZUdjM1LzE2OWNyMDZVZFBYcVVHalZxMEw1OWU0dnRyMXk1d2x0dnZZV0Rnd1BMbGkyalZxMWFabTNzN096UWFyWGs1T1NnMFdoTTl1bjErbEpYMndCMDY5YXRXTzB2WDc1TVFFQUFQLy84TTg4OTkxeVpKSStFRUVJVWJIbVl2OFh0ODN4SEFCQjY5eG9IYjRlV3VNMjlYSjNGN1FBcXpCOWVFRUtJQjFtYXJIRWpoQkJDQ0NGRWlVbmlSaFRieUpFajJibHpKN3QyN2FKMzc5NDBiOTdjcW42K3ZyNEVCZ1p5OHVSSit2YnRhN1kvT0RnWWdOYXRXNWNxdnY3OSs3Tmh3d2FPSFR0R28wYU5pSTJOWmRLa1NSWXJkcUtpb2xpd1lBRjJkblo4OHNrbjFLbFR4K0l4NjlTcHcrWExsemwzN3B6Witqdm56cDBqTnplM1ZER1hSTk9tVFhGM2QyZkxsaTJjUG4zYXFvb2RJWVFRSlhmaWp2bFVudm5kMWlhWFNadWlXQ2kyRVVLSUIwNXFUb0x5V3RhNEVVSUlJWVFRb25qa0VYMVJiRDQrUGt5ZE9oV2RUc2Y4K2ZNNWZQZ3dCZ3Qza1JJU0VnZ0xDMU8rZnVhWlp3Qll0MjRka1pHUkptMWpZMlBac0dFRGFyV2EwYU5IbHlvK0R3OFAycmR2VDJob0tJY09IVUtsVWpGbzBDQ3pkdGV2WCtmTk45L0V6czZPRlN0V0ZKaTBBZWpkdXpjQVgzMzFGZW5wNmNyMmxKUVUxcTVkVzZwNFM4UEx5NHVPSFR0eTZ0UXBzckt5S2kwT0lZUjRHUGxWYldEMlllUmg3MksycjNhVnludGlQUCtqQndZa2N5T0VlUENsNVpzcVRkYTRFVUlJSVlRUW9uaWs0a2FVeUpneFl3Qll2MzQ5UzVjdTVldXZ2NlpseTVhNHVycVNsWlhGdFd2WGlJaUk0SVVYWHNEWDF4ZUFEaDA2TUduU0pMNzk5bHRtekppQm41OGZOV3JVSUNrcGlhQ2dJUFI2UFhQbnpxVisvZnFsam0vZ3dJRUVCUVVSRUJCQWh3NGQ4UEx5TW1zemI5NDhrcE9UNmR5NU16dDI3TEI0bkprelp3SXdhdFFvZnYzMVY2NWN1Y0xreVpQcDFLa1RCb09CMDZkUDA3bHpaK0xpNHRCcXRhV091eVFhTm14SVlHQWcwZEhSeXJVV1FnaFJ0UGRhRmZ5Z2dGL1YrdmhWclcreWJWL01XYjZLT0d6Vzl1bmpueFE1bGpWdENtT2NLazFTTmtLSWgwVnF2cW5TcE9KR0NDR0VFRUtJNHBIRWpTaXhNV1BHMEsxYk4zYnQya1Z3Y0RCbnpweEJxOVhpNk9oSXpabzFHVFZxbE5tVWFCTW5UcVJGaXhaczM3NmRzTEF3enA0OWk1dWJHOTI3ZDJmczJMSEZXak9uTU4yN2Q2ZEtsU3BrWm1ZeVpNZ1FpMjJTa3BJQUNBd01MUEE0eHNTTlJxTmgrZkxsYk5xMGlXUEhqdkhycjcvaTZlbko2TkdqbVRCaEFxTkdqU3FUdUV2QzB6TnZzZGZrNU9SS2kwRUlJUjRudGFwVUs5UGozY3BNS3JLTnpYK24rOHcxVlB6VW5FSUlVVnk1aGx3eWRIbS8yMVRZNEt3dTI5K2JRZ2doaEJCQ1BPcFVCa3R6WEFraEhpb3JWcXlnYTlldWRPdldyYkpERVVLSWNsWGF5cFg4N2svQVBGZXZPOTJxTndQeTFyUDU3dHJ2SnZzemNyUWs1MlN5bzhjYlpSWURtSjZUaDcwTDZ6dS9YS2JITjVwd1lqV2YrRTJrbG1NMXMzR05qT2QyS3l1SjE4NXNMUE1ZeXZyYUNTRWVUR2s1ZDFnVW12Y0FsN082R292YkhhM2NnSVFRUWdnaGhIaklTTVdORUVJSUlSNUw5MWU2TkhMMlZsNW42ckt0cW9RUlFnaGhUcVpKRTBJSUlZUVFvblFrY1NPRUVFS0l4MTR0eDJyVWNIQXJWcC9TVktWODNuR0tVdm1TWDRaT3k2YW8zMHkyMmRtb21WQ3ZPd0FKMmFuc2pUbHI4WmovMTZBWEFLazVtZXk0K2FmWi9weGNmWWxpRlVLSTRrckxTVlJlUytKR0NDR0VFRUtJNHBQRWpSQkNDQ0VlZXgycU5hanNFQURRNm5QWWVWL1NwYW1MajVLNHVaSjIyMnkva1RGeGs2YlRGdGhHQ0NFcVFscStpaHNYU2R3SUlZUVFRZ2hSYkpLNEVVSUlJY1Jqcjd0bmM3TnRmV3EwSkMxSHk1bWtDSXQ5MUNwYnMzVnlyS1ZXMlZyZHRwVmJIZVYxUk5ydEVvMG5oQkFWS1RVblFYa3RpUnNoaEJCQ0NDR0tUeEkzUWdnaGhIaXMxWEJ3bzZtTGo4bTJUaDZONk8vZG1weGNIWXN2L015RmxCc1crMzNlWVVxNXhtYWpVakc0Wmp2bDYrQzdVYVU2WGttbmRoTkNpT0pJbGFuU2hCQkNDQ0dFS0JXYnlnNUFDQ0dFRUtJeTlmRDBCZUI2eHYrbTlybWVjWWQwblJhTmpacDNXajVEWTJmdlNvbHRrRTg3UE8xZEFZaE1qeU02STZHSUhpWG5xcWxTYnNjV1FqeWF0UHAwTHFYOFpyWTlUU2RUcFFraGhCQkNDRkVhVW5FamhCQkNpTWVXQ2hYOXZWc0RjQ3J4Q25XZDhtNHd4bWxUMkhYckRPKzBmQVlIV3czdnRIeUcrYUZiaU5lbUtIMXZaU1dWdUlMbDg0NVRxT1ZZK0RScnRhdDRNUG0vNjlZQWJMMXhxa1JqV1d0WXpmYks2Mnk5cmx6SEVrSTgzUFFHSGIvY1hNM0pPOXZJeWRYeWJ1dDl1TnY5TDhGdHVzYU5oMG5mbEh2eDNNdk53dE9oWG9YRks0UVFRZ2doeE1OR0VqZENDQ0dFZUd4MThtaElEUWMzQUU3ZXVjeXpkYnNxKzRLU0l0bDE4MDlHMWU2RXUxMFYzbTd4TkhQUGJxcVF1RHp0WFhtMzVUUFkyZVQ5cVJaeU41cFRkNjZVK3JocWxTM3JPazNsWHE2T0xIME9PYms2ZElaY3F0dTdLTmNCNEZwbStWWDJDQ0VlZnJZcU5kY3l6cEd0endEZ1dOd1dSdFI1WGRtZm1pOXhjLzlVYWY4NDF4K0FmajVUZWFyV3JBcUlWZ2doaEJCQ2lJZVBKRzZFRUVJSThkaDZxbVlISUc5cU5FdlRrRzJKL3AxMlZldFR4ZGFPZjEwOVNLN0JvT3hUcTJ5cFZhWHdxcG1DcUZXMmhlNzdSK3V4U2lJbCtWNG1uMTNlVjZKeDdxY3o2TW5TMzZOMkZZOUMyK3k1RlZRbTR3a2hIbDE5dlY5a3c5V3pBSnk4czQyQk5WL0d3ZFlaZ0xSOGE5emtueXB0dzlYL0pXb094NjdIeDdFeDdhc05yYUNJaFJCQ0NDR0VlSGhJNGtZSUlZUVFqNlhHenQ2MGNhOExRRURjZVl0dGRBWTlIMS9hdW5yYit3QUFJQUJKUkVGVVJhb3VpMHhkdHNtK0dnNXVmTjVoU3BuSHBUUG8yWEx0ZCtZMkcwWjJiZzRmWGR6TzNYc1pSZmI3TmU0aUFHbi9YWnNISUNmWGZNcXptS3hraTRtYlRGMDJmNlhGOE9QMWswU214NWZ5TElRUWo3b1c3ajN4Y21oQXZEYUtiSDBHSnhLMjB0ZjdSZTdsYXBWS0hJMk5QWTYyTGdCRXBnZHpNZm1veVRFa2FTT0VFRUlJSVlSbGtyZ1JRZ2doeEdQcCtmcFBBbm5KamFQeGx3cHNkMXViWEZFaEtmNUkrQXRibFEyeFdjbGNUYjl0VlI5alZjNDNUOHhnUksyOFNxS25qMzlpMW03SnBSM1lxbXl3VWRtZ0FuSU5CdlFHUFFhemxrSUlVVEFWTnZUeC9qOStqSDRmZ0dOeG0rbFY0d1hTY3U1ZytPOXZGR08xamQ2UXcrZmhrMDM2djkvMmNFV0dLNFFRUWdnaHhFTkZFamRDQ0NHRWVPdzBkNjFGdTZyMUFRaUl1MEJhVGxheGozRXJLNG5Yem13MDJ6NnBRVStlcnQwWmdERy9yMFJ2eURWcjgzbkhLZFJ5TEh5YXRXUHhZY1dPeVZwNlE2N0Z1SVFRb2pnNmVBeGo3NjNQU2N1NVEycE9Bc0dKZTZudVVGZlpiMXpmNXAyelQ1cjBlN3J1ZkZ3MW5oVWFxeEJDQ0NHRUVBOFRTZHdJSVlRUTRyR1RydE5pQUhJTnVleTRFVmlzdmpQT3JBZEFsMnM1OGVHcWNWVEdLQ2c1OG8vejIxRGIyQlJyWENHRWVOQ29WWGIwOUhxT1gyNTlCc0N2Y2Y5bVVNMFp5bjRYVFhWK2ovK0JlN24vUzQ3YnFqVDA4SHErd21NVlFnZ2hoQkRpWVNLSkd5R0VFRUk4ZG01bUpoS2NGTW5OekNRU3NsT0wxVGMycS9DcDA3d2RxZ0tGVDdGbTdaai9hUDJzc2c1UFNlem84VWFKK2xtYVlrMElJU3pwNXZVc0FiSHJ5YzdONUhaV0JGZFMvNWNNZDdCeFl2djFmNXEwWDlMK1pFV0hLSVFRUWdnaHhFTkhFamRDQ0NHRWVDeHR2WEdLYXhrSlZyWGQwblVtVmRUMnhUcCtZMmZ2WWlWT0pGa2loSGdZT2RxNjBzVnpOTC9GL1FlQThKVGp5cjQvRS8xTjJzNW90Z0cxeXE1QzR4TkNDQ0dFRU9KaEpJa2JJWVFRUWp5Vy9rcU5xZXdRaW5UeXptV3VaOXdwVnA4QlBxMnh0OUVBc09kV2NIbUVKWVFRSm5yV2VJSGo4VnZJTmVTU2RNL3k3MVpmdHlkcDdOS3BnaU1UUWdnaGhCRGk0U1NKR3lHRUVFS0lJbndaRVlCYVpWdG9HMXVWaXNrTisxREYxdlJwOG4weFo3bWFIbGVpY2ZmSGhoUzd6NU9lemJHM3kwdmNiSWc4VXFKeGhSQ2lPS3JhK2VCWGJTaEJpWHNLYkRPdHlSY1ZHSkVRUWdnaGhCQVBOMG5jQ0NHRUVFSVU0Vmg4V0pGdC90YXdyNUswMlJjYlFodjN1dFJ5ckVaUHJ4WWNpYnZJMWZUYjVSMm1FRUpVbWo0MS9xL0F4TTNDTnZzck9Cb2hoQkJDQ0NFZWJqYVZIWUFRUWdnaHhNUE1WbVhEMUVaOUdWYXJQUUN4V1hmNU51bzNQcnE0blhTZEZpZTFQZSszSGt2YnF2VXFPVkloaENnL05hczBvNWxyTjdQdFEydk5vcXBkelVxSVNBZ2hoQkJDaUllWFZOd0lJWVFRUXBSUWZTZFBwamNaU0ZNWEh3RFNkVm8rdXJRRHJUNkgyS3hrbGw3YXhYdXRSdU9rdG1kUnE3RWNqQTNsMzFGSDBlcHpLamx5SWNxWFRxZmoyclZySkNRa2tKV1ZoVjZ2cit5UVJBVm94QmdhTWNaMFl6SUVYQXlvbklCRXViTzF0Y1hSMFJGUFQwL3ExYXVIV2kyM0dJUVFRZ2doeW9MOFZTV0VFRUlJVVV3Tm5XdndkTzFPZEt2ZURCdVZDb0RFZStrc1ByK05XNWxKU3J1TEtUZDQ1OXdQdk4zaWFhcmFPVEhJcHkwZFBScXg5MVl3QjIrZkkxMm5OVG11aDUwem8ycDNMbFZzam1xTjh2cHZEZnVXNmxnQVcyK2NKRFVucTlUSEVZK1BwS1FrTGwyNmhJZUhCNzYrdmpnN08yTnJXL2dhVVVLSWg1TmVyeWM5UFoyWW1CaE9uVHBGaXhZdHFGYXRXbVdISllRUVFnangwSlBFalJCQ0NDR0VGV3BYOGFCVHRVYjA4R3BPQXljdmszMS9Ka1h3K2VYOUZoTWNWOU51TXk5a00yKzNHRVZENXhwNDJEa3pzVUZQeHRYcnh1bkVxMXhJdms1WTZpMXVaaWJpcXFtaVRMbFdGc3JpV0h0amd5VnhJNnlXbEpURXhZc1hhZFdxRlZXclZxM3NjSVFRNWN6VzFoWTNOemZjM055NGUvY3VGeTVjb0dYTGxwSzhFU1lHREJpQWc0TUR1M2Z2ZnFUSEZFSUlJY3FTSkc2RUVFSUlJUXFnc1ZIemFwT0J0SFNyUTNWN0Y3UDlzVmwzMlJUMUc2Y1RyeFo2bk1Uc05ONE0yY0pUTmYwWVY3Y2JWZFQyMk5tbzZlSFpuQjZlemRFYmNwa2QvTzl5T2dzaEtvWk9wK1BTcFV1U3RCSGlNVlcxYWxWYXRXckZ4WXNYNmRLbHkyTXpiZHFBQVFOTXZsYXIxYmk1dWRHa1NSTzZkKzlPLy83OUg2bHJjZi81cWxRcVhGMWRhZFdxRmVQSGo2ZDU4K2FWRkprb1M0L2IrOW9ha2d5MDdQNzNTbjd2di84KzNidDNyOEJvaEhpMFBGNi9aWVVRUWdnaGlpRW5WNGZPa0d1V3RBbFB2Y1h1VzhHY1NyeE1yc0ZnMWJIMGhsejhid1Z4TkQ2TThmVzYwY2VySlE2MmVkT2FCZHcrcjB5eDl2VHhUOHIySklTb0lOZXVYY1BEdzBPU05rSTh4cXBXcllxSGh3ZlhybDJqVWFOR2xSMU9oVkdyMVF3ZE9oVElTMkluSmlaeThlSkZUcDA2eGViTm0zbnJyYmRvMmJKbEpVZFpkdktmYjA1T0RwR1JrZnp4eHgrY1BuMmFEei84a0E0ZE9sUnloS0lzUEc3dmExRnkrZDhyK2ZuNCtGUkNORUk4T2lSeEk0UVFRZ2hSaUIrdS9VRlB6K1pjeTd6RG40a1JIRThJSXpZcnVjVEhTODNKNUt1ckFYd2I5UnZkcXplblQ0MlcvSHpqZEJsR0xFVGxTRWhJd05mWHQ3TERFRUpVc3BvMWF4SWVIdjdZSlc1bXpweHBzazJuMDdGLy8zNisvdnByM25qakRSWXZYa3luVHAwcUtjS3laZWw4ZCt6WXdSZGZmTUhHalJzbGNmT0llTnplMTZMa0xMMVhoQkNsWjFQWkFRZ2hoQkJDUENpZVB2NEpUeC8vaExWWERpamI3bVNuTWVuVVd1YWQzY3hQMTArV0ttbVRuMWFmdytHNDg3eDc3Z2NTc2xQTDVKaENWS2FzckN5Y25aMHJPd3doUkNWemRuWW1Nek96c3NPb2RHcTFtbUhEaHJGczJUSnNiVzFac21RSktTa3BsUjFXdVRFK2JSOFRFMVBKa1lqeTlEaTlyL1Y2ZldXSFVDNGUxZk1TNGxFa0ZUZENDQ0dFRUVYUTZuTXFPd1FoSG5oNnZSNWJXOXZLRGtNSVVjbHNiVzNseG1BK3pabzFZOVNvVWZ6NDQ0LzQrL3N6Y2VKRWsvM2g0ZUY4OTkxM1hMaHdBYTFXaTdlM043MTY5V0w4K1BIWTI5dWJ0RFd1c2JGejUwNisvLzU3OXUzYlIxSlNFdDdlM2t5WU1JR0JBd2VhdEQ5eTVBaTdkdTBpSWlJQ2xVcEY3ZHExbVRwMXFsbEZUSEZpS0VocWF0NURLRFZyMWl6VzlRa1BEMmY3OXUyY1AzK2U1T1JrSEIwZGFkcTBLU05HaktCYnQyNFcrMXkrZkptZmZ2cUo4K2ZQazVLU2dyT3pNMjNidG1YaHdvV0ZqaFVURThPc1diTklTVW5oOWRkZlovRGd3Y1dLVmZ6UG8vYStOc2F3ZGV0VzFxeFp3L0hqeDhuS3l1TFFvVU1sdWo1WHIxN0YzOStmME5CUTR1UGpVYXZWTkdyVWlQSGp4OU9sU3hjQXJseTV3b3daTS9EdzhPRDc3NzlIcFZLWkhPUDY5ZXY4N1c5L28zbno1cXhaczZiQ3ppczRPSmo1OCtmajVlWEZOOTk4ZzUyZG5iSnYwNlpOYk42OG1hZWZmcG9aTTJhVTZOb0lJYXduRlRkQ0NDR0VFRUlJSVlRUTVhUlBuejRBbkR4NTBtVDd2bjM3bUQxN05zSEJ3Zmo1K2RHL2YzOVVLaFdiTjI5bS92ejU2SFE2aThkYnNXSUYrL2Z2cDBPSERyUnAwNGFiTjIreWZQbHlUcHc0b2JUNTRZY2ZXTEprQ1RkdjNxUm56NTcwNk5HRHpNeE1ybHk1VWlZeDVLZlQ2Zmp5eXk4QkdEZHVuTlhYWmRldVhjeWFOWXZmZnZ1TmV2WHFNV2pRSUZxMmJNbjU4K2RadEdnUjY5ZXZOK3V6Zi85K1pzNmN5YkZqeDZoYnR5NkRCdyttV2JObUp1ZHVTV3BxS20rLy9UWXBLU2xNbXpaTmtqWmw0RkY4WDMvMjJXZUVob2JTdTNkdjJyZHZYK0pyczJEQkFvNGNPWUtQanc4REJ3NmtYYnQyaElXRnNYRGhRdjc4ODA4QW1qUnBRcU5HalVoTVRPVGN1WE5teHdnSUNBQmd5SkFoRlhwZTdkdTNwMSsvZnNUSHg3Tmp4dzVsZTF4Y0hGdTNic1hIeDRlLy9lMXZKbjEwT2gxcjFxemh5eSsvWk1lT0hjVEd4bHAzb1lRUWhaS0tHeUdFRUVJSUlZUVFRb2h5VXE5ZVBRQnUzcnlwYkx0NjlTcXJWNi9HeDhlSFpjdVc0ZVhsQllEQllPQ1RUejdoNE1HRCtQdjc4OHd6ejVnY1M2dlZjdnYyYlRaczJLQThYYjl4NDBhKy8vNTdkdXpZb1ZTcGJOdTJEWlZLeGJwMTYvRDA5RlQ2MzcxN3Q5UXhHRy9TQW1SbVpoSWFHb3BlcitlTk45NmdaOCtlVmwyVHNMQXcxcTVkaTdPek0wdVhMcVZwMDZiS3ZwaVlHRjUvL1hWKy9QRkgvUHo4bEVxS3lNaElWcTllallPREF4OSsrQ0d0VzdkVytzVEZ4UlU0MXIxNzkzanZ2ZmU0ZGVzVzQ4YU40OWxubjdVcVJsRzRSKzE5bloyZHpiVnIxMWkvZmowT0RnNmx1amFqUm8xaTVNaVJ1TGk0S052MjdObkQ2dFdyMmJadG03SXUwTkNoUTFtelpnMUhqeDZsYmR1MlNsdUR3Y0NSSTBkd2RIUlVFbVFWZVY2dnZQSUtwMCtmNXZ2dnYyZklrQ0c0dXJyeTFWZGZjZS9lUGViT25XdFcyYVBUNmZEMzkxZStYcmR1SFJNblR1U0ZGMTRveGxVVFF0eFBFamRDQ0NHRUVFSUlJWVI0SkdSbVpoSVlHTWpWcTFldFhudWphOWV1QlU3TFZSYlVhalZxdFpyczdHeGwyMDgvL1lSZXIyZnUzTG5LRFZnQWxVckZwRW1UT0hqd0lNZU9IVE83Q1Fzd2ZmcDBreHVuSTBhTTRQdnZ2K2ZxMWF2S051Tlk5MCsvVkxWcTFWTEhjUDlOV2dBSEJ3ZU9IajFLdlhyMWFONjhlWkhYWk51MmJSZ01CcVpObTJhU3RJRzg2ZGFtVEpuQ3NtWEwrT1dYWDVURXpiWnQyOURwZEx6ODhzc21TUnVBR2pWcVdCekhZRER3OGNjZmMvSGlSWVlNR2NMVXFWT0xqSzB3SzFhc0tGWC9paVR2NitMRllEQVllUEhGRjB1ZHRBRXNKaXo2OU9uRDZ0V3JpWXFLVXJiMTdkdVhMNy84a3VQSGovUGFhNjhwVTg1ZXVIQ0J1TGc0aGd3WmdxT2pZNFdmbDd1N095Kzk5QklyVjY1azgrYk45T2pSZzJQSGpqRnMyRERhdFd0bjB2YkhIMy9FeGNVRkd4c2JFaE1UK2ZYWFgvbjIyMi9adEdrVHRXclZVaEpQUW9qaWs4U05FRUlJSVlRUVFnZ2hIbnBYcmx6aDBLRkQ2UFY2Zkh4OGFOeTRzY242REFXcFU2ZE91Y2FsMVdyUjZYUzR1YmtwMjBKRFExR3BWUHoyMjIvODl0dHZGdnZkdW5YTGJKdGFyYVp4NDhZbTI2cFhyNDVhclNZakkwUFoxcmR2WC9idTNjdXNXYk40N3JubjZOKy92OW1OMjVMRzRPRGd3TzdkdTRHODljMlNrcEk0ZmZvMEd6ZHVaTTZjT1N4YnRzd3NzWEsvQ3hjdUFOQ2pSdytMKzQzSm1zdVhMNXZFQ3hUclJ2RDY5ZXM1ZHV3WVR6NzVKSC8vKzkrdDdsZVFybDI3bHZvWUZVWGUxOFdMUWFWUzBhWk5tNEpQdUpnaUlpSzRkT2tTTjIvZUpEWTJWcGsrVEt2VkttMmNuWjNwMGFNSGh3OGZKamc0V0tuRXNUUk5Xa1dmMStEQmd6bDA2QkM3ZCsvbXpKa3plSHA2TW0zYU5MTjIxYXBWVTE1N2VYa3hidHc0WEYxZFdibHlKVHQyN0pERWpSQ2xJSWtiSVlRUVFnZ2hoQkJDUE5TdVhMbUN2NzgvVFpzMnBYLy8vc3BUNmc4Q1kvS2hVYU5HeXJhVWxCUU1Cb05aNVVwKytTc1pqTlJxdFZtMWdYRjcvdlV0WnM2Y2lhZW5KMXUzYm1YMTZ0VnMyTENCWjU5OWxuSGp4bUZqWTFPcUdQS3p0YlhGMDlPVFljT0c0ZVhseFR2dnZNTTMzM3pEeXBVckMrMlhtcHFLUnFQQjJkblo0bjVqTWlEL1RmdWtwQ1EwR28xSm9xQXdPVGs1N055NUU0Q3hZOGNxNTEwYTVWbkI4ckI1MU43WGRuWjJWaVY2aTVLY25Neml4WXM1Zi80ODl2YjIxSzFiRjI5dmJ6cDI3RWgwZERRR2c4R2svWkFoUXpoOCtEQkhqeDZsVTZkTzVPVGtjT3pZTWVyWHI0K3ZyNi9TcnFMUFM2VlM4ZUtMTHpKMzdseHUzTGpCcTYrK1NwVXFWYXpxMjdkdlgxYXRXbVZTWFNTRUtENUozQWdoaEJCQ0NDR0VFT0tobFptWnlhRkRoMmphdENuRGh3K3Y3SERNSERod0FEQ3RMcWxTcFFvWkdSbnMzNy9mNGczcjBsS3IxYnp3d2dzODg4d3pCQVFFOE4xMzM3Rng0MFlTRXhONTdiWFh5aVVHUHo4L0FLS2pvNHRzNitqb1NGcGFHbGxaV1JhVGJLbXBxUUFtU1JvN096c3lNelBKenM0MlcyUERFbzFHdzd4NTgvand3dzladEdnUm4zNzZLYlZxMWJMeWJFUlJIclgzZFZuRnUzcjFhczZmUDgvRWlST1pNR0VDR28wR2dOemNYTFp0MjJiV3ZrMmJOdFNzV1pNLy92aUR2Ly85N3dRR0JwS2VuczZrU1pOTTJsWEdlVzNkdWhXMVdvMjl2VDA3ZHV4Z3lKQWhWdjNzMmRuWllXTmpZNWFrRWtJVVQra2ZOeEJDQ0NHRUVFSUlJWVNvSklHQmdlajFldnIzNzEvWm9aZ0pEQXprMEtGRCtQajRNSERnUUdWNzQ4YU55YzNOVmFZTUt5OVZxbFJoeElnUnJGNjlHcFZLeGNHREI4c3Rob1NFQkFDckttS01sUVFuVDU2MHVEODRPQmpBWk1vMTQxbzRwMCtmdGpxbW5qMTc4dEpMTDVHY25NejgrZk81YytlTzFYMUZ3UjZuOTNWeC9mbm5uMHFDeVppMEFZaU1qTFRZWHFWU01YandZREl5TWdnTURDUWdJQUNOUm1QMis2eWl6K3Znd1lPY1BIbVMwYU5ITTNIaVJHSmlZdGkwYVpOVmZTOWR1b1JlcjZkZXZYcmxIS1VRanpaSjNBZ2hoQkJDQ0NHRUVPS2hkZlhxVlh4OGZCNm82ZEh1M2J2SHRtM2JXTFJvRVk2T2ppeGN1TkJrdXFLaFE0Y0M4TmxubnlrSkR5T0R3Y0RwMDZkTGxXUUlDZ295K2RvNGRubkZrSldWeGRxMWF3SG8zYnQza2UyTkM2aXZXN2ZPN0laMmJHd3NHelpzUUsxV00zcjBhR1g3c0dIRGxENDNiOTQwNlZOWWxjK1lNV01ZT1hJa2NYRnhMRml3Z0xTME5HdE9TVmp3dUwydlMwS2owYURUNlV5bUNjdk16RlIrUGl3Wk5HZ1F0cmEySERseWhOT25UL1BrazAvaTR1SmkwcVlpenlzaElZRXZ2dmlDNnRXcjgvenp6ek55NUVqcTFLbkR6ei8vekY5Ly9hVzB1M2p4SXNuSnlTWjlrNUtTK095enoweGlGa0tVakV5VkpvUVFRZ2doaEJCQ2lJZFdTa3FLMmNMbUZVbW4wN0ZtelJvZ2IxMlZ4TVJFTGw2OFNFWkdCdlhxMWVQdHQ5K21ZY09HSm4xNjkrNnRWQzFNbmp3WlB6OC9QRDA5eWNqSTROS2xTOFRGeGZIMTExOVR2WHIxRXNXMFlNRUNHalJvUUxObXpUQVlESnc1Y3dhRHdjQ1lNV05LSFVQKzg0VzhOVDFDUWtKSVRVMmxmZnYyVEpnd29jajRPblRvd0tSSmsvajIyMitaTVdNR2ZuNSsxS2hSZzZTa0pJS0NndERyOWN5ZE81ZjY5ZXNyZlhyMTZrVndjREI3OSs1bDJyUnBkT3pZRVE4UEQyN2R1a1ZvYUtoSjFjWDlYbjMxVmVMajR6bDU4aVJ2di8wMnk1Y3ZOMXZVWHBoNjNON1gxcmgzN3g1dnZmV1d4WDFMbGl3Qjh0WjM4ZmYzWi9iczJYVHQyaFdOUnNPWk0yZm8yTEZqZ2RVeTFhcFZvM1Buemh3L2ZoeUR3V0F4NFZIZTE5YklZREN3WXNVS01qSXltRDE3dHBJUWYvWFZWMW13WUFHZmZQSUovL3JYdjFDcjFRUUZCVEZ2M2p6YXRtMUxqUm8xU0VsSjRjeVpNMmkxV3ZyMjdTdUpHeUZLU1JJM1FnZ2hoQkJDQ0NHRWVLaVZ4YUxpSmFYVDZaUUZ3MjF0YmFsYXRTcHQyclNoVjY5ZTlPN2RHMXRiVzR2OTVzMmJSN3QyN2RpN2R5L256NThuT3pzYlYxZFhtalJwd3RTcFUwczF6ZERUVHovTnFWT25PSFRvRUJxTmhrYU5HdkhTU3kvUnQyL2ZVc2VRLzN3aGI5cXFCZzBhTUdEQUFJWU9IV3IxbWhvVEowNmtSWXNXYk4rK25iQ3dNTTZlUFl1Ym14dmR1M2RuN05peE5HblN4S3pQbkRsemFOMjZOWHYyN0NFa0pBU2RUb2VQancvUFAvOThvV09wVkNyZWVlY2QzbmpqRGNMRHczbi8vZmRadW5TcFZYRStyaDYzOTdVMWNuTnpPWFBtVEtGdHBrK2ZqcE9URXdFQkFmeisrKzk0ZUhnd1lzUUlKa3lZd0tGRGh3cnNOM2p3WUU2ZVBFbk5talZwMjdhdHhUYmxlVzJOOXV6WlExQlFFRzNidHFWUG56N0s5ZzRkT3RDOWUzZisrT01QdnZ2dU95Wk5ta1M3ZHUwSUNRa2hQRHljb0tBZ25KeWNhTnEwS1VPSERxVmZ2MzZsamtXSXg1M0tJQ3RGUFRZR0RCaUFnNE1EdTNmdnJ1eFFIam5EaHc5SHE5VVcrbzl3ZVZxeFlnVmR1M2FsVzdkdWxUSytFRUpVbEtlUGYxTFpJWWhTMk5Iampjb09RWlNqZ0lDQUIzSjlDU0ZFeGF2bzN3ZnkveUVoeE1QTzM5K2ZOV3ZXTUdYS0ZLdXExb1FRano2cHVDa0RBd1lNTVBsYXBWTGg2dXBLcTFhdEdEOStQTTJiTnkrVGNUSXpNNmxTcFVxWkhNc2F4dk5xM2JvMUsxZXVMTEJkWlNjdFN1UEdqUnY4L1BQUEJBVUZjZWZPSFJ3Y0hHalZxaFdUSmsyeStIU1BFRUlJSVlRUVFnZ2hoQkJseWQvZkg3VmF6YUJCZ3lvN0ZDSEVBOEttc2dONFZLalZha2FNR01HSUVTTVlQSGd3M3Q3ZS9QSEhIOHlaTThkczhiU1NtRGR2WHBHbHYrWGwvUG56aGM0Vis3QzZldlVxTDczMEVnRUJBZFN2WDU5Qmd3WlJyMTQ5VHAwNnhlelpzd2tQRDYvc0VJVVFRZ2doaEJCQ0NDSEVJK3pnd1lOY3UzYU5mdjM2VWExYXRjb09Sd2p4Z0pDS216S2lWcXVaT1hPbXliWWRPM2J3eFJkZnNISGpSanAwNkZDcTQ0ZUVoRlRLd25sT1RrNFlEQWErK3VvcnVuYnRpb3VMUzRYSFVGNVNVMVBwMWFzWDA2ZFB4ODNOVGRtK2VmTm1ObTNheE1hTkcxbTJiRmtsUmlpRUVFSUlJWVFRUWdnaEhrVUxGeTVFcFZKeCt2UnBxbGV2enRTcFV5czdKQ0hFQTBRcWJzclIwS0ZEQVlpSmlhbmtTRXJudWVlZUl5VWxoYSsvL3JwU3h0ZnI5ZVZ5M0pZdFc3Smd3UUtUcEEzQW1ERmpVS2xVaElXRmxjdTRRZ2doeE9QcTZ0V3JaR1ZsVlhZWVFnZ2hoQkJDVkxvTEZ5NXc1c3daT25ic3lNcVZLM0YzZDYvc2tJUVFEeENwdUNsSHFhbXBBTlNzV2ROczM5V3JWL0gzOXljME5KVDQrSGpVYWpXTkdqVmkvUGp4ZE9uU1JXbVhmLzBjclZhcmZIMy9laktYTDEvbXA1OSs0dno1ODZTa3BPRHM3RXpidG0xWnVIQ2gyZGg2dlo3dnYvK2VmZnYya1pTVWhKZVhGMlBIam1YWXNHRm1iWE56Y3hrOWVqUUJBUUhzMzcrZlFZTUcwYkpsUzZ1dlFYaDRPTnUzYitmOCtmTWtKeWZqNk9oSTA2Wk5HVEZpaE1XRkl3Y01HSUNEZ3dOYnQyNWx6Wm8xSEQ5K25LeXNMSlB6TmJiWnVYTW5QL3p3QXdjT0hDQWhJWUZhdFdveGVmSmtubnp5U1ZKU1V0aXdZUU1uVHB3Z0l5T0QyclZyTTJIQ0JQcjI3YXNjeDk3ZTNtTE05dmIyMk5yYVlqQVl6UFlGQkFTd2MrZE9vcU9qc2JPem8xT25Ucnp5eWl0V1h3OGhoQkRpY1hiMjdGbk9uajFMMWFwVjhmYjJ4c2ZIaDJyVnFxRlNxU283TkNHRUVFSUlJU3JVamgwN0tqc0VJY1FEVEJJMzVVU24wL0hsbDE4Q01HN2NPTFA5Q3hZc1FLdlYwcXBWSzlxMWEwZFNVaEtCZ1lFc1hMaVFmLzd6bjNUcTFBbUFFU05HQVA5YnBNeFl4WlBmL3YzN1diVnFGUWFEZ2JadDIxS3JWaTBTRWhJNGNlS0V4ZGhXcmx4SlNFZ0lIVHAwSUQ0K25xQ2dJRmF2WG8yVGt4TjkrdlF4YVdzd0dGQ3IxY3llUFp1NWMrZnk2YWVmc203ZE9teHRiWXU4QnJ0MjdXTHQycldvVkNyOC9QeDQ0b2tuU0V4TUpEZzRtS0NnSU1hTkcxZGdHZWhubjMzR3VYUG42TjI3TjNGeGNSYmJMRnUyakN0WHJ1RG41OGVOR3pjNGYvNDhpeGN2WnRHaVJXellzSUdjbkJ5NmRldW1uT09TSlV0d2RuYW1jK2ZPaGNZZEZSV0ZUcWVqZWZQbUp0dS8rdW9ydG03ZGlvT0RBMDg4OFFTT2pvNEVCd2V6WU1FQ2NuTnppN3dlUWdnaHhPTnUwS0JCeE1URWNQdjJiY0xEd3drTEM4UE96ZzV2YjIvbG82QUhLNFFRUWdnaGhCQkNpTWVGSkc3S2lFNm5ZODJhTlFCa1ptWVNHaHFLWHEvbmpUZmVvR2ZQbm1idFI0MGF4Y2lSSTAzV2pObXpadytyVjY5bTI3WnRTdUxHdUc2T01YRnovem82a1pHUnJGNjlHZ2NIQno3ODhFTmF0MjZ0N0xPVThOQnF0Y1RFeExCeDQwYmx4c2ltVFp2WXZIa3p1M2Z2Tmt2Y0dMVnExWXJCZ3dlemI5OCt0bTNiWmpFWmxWOVlXQmhyMTY3RjJkbVpwVXVYMHJScFUyVmZURXdNcjcvK09qLysrQ04rZm41bTYvOWtaMmR6N2RvMTFxOWZYK0M2UGxxdGx0VFVWTDc2Nml2VTZyeTNzVEd4OHVHSEg5S3NXVE0rL3ZoajVSei84NS8vOE8yMzM3SnIxNjRpRXpjLy92Z2pBRTg5OVpTeUxTUWtoSzFidDFLOWVuVldyVnFGdDdlM0V1dDc3NzFIWkdSa29jY1VRZ2doQkxpNnV1THE2a3J6NXMzSnlja2hMaTZPMjdkdkV4c2J5L1hyMXdGd2QzZkh5OHNMVDA5UHFsZXZqcDJkWFNWSExZUVFRZ2doaEJCQ1ZDeFo0NmFNNkhRNi9QMzk4ZmYzSnlBZ2dJU0VCREl6TXpsNjlDamg0ZUZtN1Y5NDRRV1RwQTJnSkUyaW9xS3NIbmZidG0zb2REcGVmUEZGazZRTlFJMGFOU3oybVQ1OXVzblRyTU9IRHdjb012bncwa3N2NGU3dXp1Yk5tNG1Qank4eUxvUEJ3TFJwMDB5U05wQTNkZHlVS1ZNQStPV1hYOHo2R2d3R1huenh4UUtUTmtiVHBrMVRrallBSTBlT0JQSytGNis4OG9ySk9RNGNPQkFvK2h3UEh6N01rU05IYU5ldUhmMzY5Vk8yNzk2OUc0Q3BVNmNxU1J2SW0xWnQxcXhaaFI1VENDR0VFT1kwR2cyMWE5ZW1ZOGVPREI4K25BRURCdEM2ZFd2czdlMkppSWpnanovK1lOZXVYUnc2ZElqUTBGQmlZbUs0ZCs5ZVpZY3RoQkJDQ0NHRUVFS1VPNm00S1NNT0RnN0t6WDI5WGs5U1VoS25UNTltNDhhTnpKa3poMlhMbHBrbFZpSWlJcmgwNlJJM2I5NGtOamFXMk5oWUlLK2F4RnFob2FFQUJWYkszRSt0VnRPa1NST1RiZFdxVlVPajBaQ1ptVmxvWDJkbloxNTU1UldXTGwzSzU1OS96dUxGaXd0c2UrSENCUUI2OU9oaGNiK3h5dWJ5NWN0bSsxUXFGVzNhdENueVBCbzJiR2l5emN2TFM5blhyRmt6azMyZW5wNEFoWjdqdVhQbldMRmlCZDdlM3J6enpqc204KzFmdkhnUmdDZWVlTUtzWDYxYXRiQ3pzeXYxemFRVksxWlkxVTZqMFZDelprM2F0bTFyOXIwVVFnZ2hIbGJ1N3U2NHU3dlR2SGx6Y25OenVYdjNMdkh4OFNRa0pCQVJFYUg4emVEbTVrYTFhdFh3OFBDZ1dyVnF1THE2eWhvNWo2Q1ltQmh1M3J4cFZpbTllL2R1bWpkdkxuOERDWVZ4RGRBeFk4Ync4c3N2VjNJMGxVZXVneEJDQ0NIRW8wVVNOK1hBMXRZV1QwOVBoZzBiaHBlWEYrKzg4dzdmZlBNTksxZXVCQ0E1T1puRml4ZHovdng1N08zdHFWdTNMdDdlM25UczJKSG82R2dNQm9QVll5VWxKYUhSYUhCemM3T3F2VnF0dG5oenc5YldscHljbkNMNzkrdlhqd01IRG5EeTVFbE9uRGhCdDI3ZExMWkxUVTFGbzlIZzdPeHNjYjh4M295TURMTjlkbloyUlU2TGtyL1N4c2g0WHBiTzBjWW1yN2lzb0xWb3dzUERXYmh3SVM0dUxpeGR1aFIzZDNlVC9jbkp5ZGpaMlJWNFBzYmpsMGJYcmwyTGJHTXdHRWhKU1NFK1BoNS9mMythTld0bVVoa2toQkJDUEFwc2JHenc4UERBdzhNRFgxOWZrMFJPWW1JaU1URXhTb1d5V3EybVdyVnFKc21jb3FwMnhZTXRJU0ZCcWF4ZXYzNjk4Z0JPVWxJU1gzenhCVHFkam5uejVpa1YxU1dSbEpSVTZQN0MvdTRyaVZtelpwR2VubDVteDNOMmR1YXp6ejRyY0w5ZXIyZisvUG1FaG9ieTRvc3Y4dHh6enluN2pEZjQ3K2ZvNklpUGp3OWR1blRobVdlZXNmci9GK0xobEpHUndjc3Z2MHg4ZkR5TEZpMmllL2Z1bFIyU0VFSUlJWVRJUnhJMzVjelB6dytBNk9ob1pkdnExYXM1Zi80OEV5ZE9aTUtFQ1dnMEdpQXZxYkJ0MjdaaUhkL096bzdNekV5eXM3TXJiREhmMmJObk0yM2FOTmF1WFV2Nzl1MHR0bkYwZENRdExZMnNyQ3djSFIzTjlxZW1wZ0pZL0E5aFJUODFlK1hLRmQ1NjZ5MGNIQnhZdG13WnRXclZNbXRqWjJlSFZxc2xKeWRIK1g0WjZmWDZNcG02cGFBa1dFRXVYNzVNUUVBQVAvLzhjNm5IRmtJSUlSNWsrUk01UnVucDZTUzQ3M1JhQUFBZ0FFbEVRVlFsSlpHWW1FaGlZaUovL2ZXWDh2Q0xnNE9EVXNIajV1YUd1N3M3TGk0dVVwbnprUEQwOUdUczJMRnMyYktGVHovOWxJOCsrZ2lBN2R1M285UHBhTkdpQlgzNzl1WEFnUVBLMm9UVzJyaHhJMENSNnpWMjdOaVJKVXVXRkpqa0tNb0hIM3hBbHk1ZGxLOXYzYnFsL1AxYkZseGRYUXZkdjJIREJrSkRRMm5ac2lVVEpreXc2cGhaV1ZsRVJrWVNHUm5KTDcvOHdqLy8rVSt6S1kvTFdtUmtwRmtWZlduYUNlczVPVGt4Zi81OFhuLzlkVDcrK0dQV3JWdEh6Wm8xS3pzc0lZUVFRZ2p4WDVLNEtXY0pDUW1BYVlMaXp6Ly9SSzFXODhJTEw1aFVhaFMxL29xbFNweW1UWnNTRWhMQzZkT242ZG16WnhsRlhiaGF0V3J4M0hQUHNXblRKdjd6bi85WXJIN3g5ZlVsTURDUWt5ZFAwcmR2WDdQOXdjSEJBR2JUeDFXMHFLZ29GaXhZZ0oyZEhaOTg4Z2wxNnRTeDJLNU9uVHBjdm55WmMrZk9LZE84R1owN2Q2N0FTcDd5MUxScFU5emQzZG15WlV1Rmp5MkVFSlhGd1ZhRFZsOTBoYWg0OERqWWFvcHVWQXpPenM0NE96dFR0MjVkSU85QmlydDM3NUtVbEVSS1Nnckp5Y2xjdm54WitUZmExdFlXTnpjM0paSGo1dWFHaTR1TFZPYzhvQ1pPbkVoZ1lDQ0JnWUg4OGNjZnRHelpFbjkvZjZwV3JjckNoUXRScTlXa3BxWnk0OGFORWgzZitIRFYvZUxpNG9pSmlWRWUxTEgwdDJGV1ZoWjM3dHpCM3Q1ZW1hcjNmcFllWEFJNGRPaFFpZUxOcjZoazBxVkxsOWkyYlJzMk5qYk1taldyd0lUbGtDRkRHRDkrUEpDM1JtUkNRZ0pIang3bHdJRURwS1Nrc0dqUklyNzU1cHR5K1JrNWR1d1lHemR1NU5hdFc0VmVFMnZiaVpKcDNibzFBd1lNNE9EQmd5eGZ2cHlWSzFkS2dsc0lJWVFRNGdFaGladHlsSldWeGRxMWF3SG8zYnUzc2wyajBaQ2RuVTFVVkJTTkdqVUM4dFplTWJhMXhOSFJrYXlzTEZKU1VreVNRTU9HRFNNa0pJUjE2OWJSc0dGRGF0ZXVyZXlMam82bWZ2MzZaWHRTL3pWKy9IaU9IRG5DOXUzYkxTWnVubm5tR1FJREExbTNiaDMxNjljM2VVSXVOamFXRFJzMm9GYXJHVDE2ZExuRVo0M3IxNi96NXB0dlltZG54L0xseTAydTNmMTY5KzdONWN1WCtlcXJyMWl4WW9VeWRVWktTa3FoMzdmeTV1WGxSY2VPSFFrTURFU24wMVZhSEVJSVVWRzhIZHlKemtpbzdEQkVDWGc3dUJmZHFCUnNiVzJwWHIwNjFhdFhWN2JsNXVhU2xwWkdjbkl5eWNuSnBLU2ttRXl6Qm5sVnRTNHVMcmk0dU9EcTZxcDhkbkp5a2h1WWxjalcxcGI1OCtlelo4OGVPbmZ1ek5kZmY4MjllL2Y0NktPUGxPL3gyTEZqR1R0MkxIdjM3bVhWcWxXODk5NTdCYTZ2ZUw5bHk1YVpiZFByOWJ6eXlpc0FQUFhVVThEL0tuVHkyN2x6SjJ2WHJxVnYzNzdNblR1M3BLZFlMZ3dHQTE5ODhRVUdnNEgrL2ZzWFdxWGk1T1JrVW1GUnQyNWRPblRvUUkwYU5kaTBhUk4zN3R6aHhJa1RGaC9DS3Eyd3NEQnUzYnBWWnUxRXlVMmVQSmtqUjQ1dzRjSUZqaDQ5YXZYYXFVSUlJWVFRb254SjRxYU02SFE2MXF4Wm8zeWRuSnhNU0VnSXFhbXB0Ry9mM21TS2dyNTkrK0x2NzgvczJiUHAyclVyR28yR00yZk8wTEZqUnk1Y3VHRHgrQzFhdENBb0tJZ0ZDeGJnNWVYRlAvN3hEd0I2OWVwRmNIQXdlL2Z1WmRxMGFYVHMyQkVQRHc5dTNicEZhR2dvQnc4ZUxKZnpWYXZWeko0OW16ZmVlTU5pd3FCRGh3NU1talNKYjcvOWxoa3padURuNTBlTkdqVklTa29pS0NnSXZWN1AzTGx6eXkyeFpJMTU4K2FSbkp4TTU4NmQyYkZqaDhVMk0yZk9CR0RVcUZIOCt1dXZYTGx5aGNtVEo5T3BVeWNNQmdPblQ1K21jK2ZPeE1YRm9kVnFLeko4UmNPR0RRa01EQ1E1T2JsU3hoZENpSXJVMmFPeEpHNGVVcDA5R2xmNG1EWTJOa3FWVGIxNjlaVHRXcTJXMU5SVTB0TFNsTS94OGZFbVU5dmEyTmdvVlQxT1RrNW1INVllWEJHbE4yWEtGTE50TDcvOE1yR3hzYWpWYWxhdFdxVnNmLzc1NStuWHJ4OXBhV2tBdUxpNGxHcnMzYnQzRXgwZFRhdFdyWGppaVNjS2JIZjE2bFVBMnJScFU2cnh5c1BwMDZmNTY2Ky9BSlJxbXVKNjZxbW4yTFJwRTVEM29KTjR0SGw2ZWlycm1QN25QLytoZCsvZWtyUVdRZ2doaEhnQXlQODR5NGhPcDhQZjMxLzV1a3FWS2pSbzBJQUJBd1l3ZE9oUWt6OStwMCtmanBPVEV3RUJBZnorKys5NGVIZ3dZc1FJSmt5WVVPQVVBSys5OWhyLy9PYy9pWXFLTWx0UFpjNmNPYlJ1M1pvOWUvWVFFaEtDVHFmRHg4ZUg1NTkvdm54TzlyL2F0bTNMd0lFREMwd09UWnc0a1JZdFdyQjkrM2JDd3NJNGUvWXNibTV1ZE8vZW5iRmp4OUtrU1pOeWphOG94a1ZwQXdNREMyeGpUTnhvTkJxV0wxL09wazJiT0hic0dMLysraXVlbnA2TUhqMmFDUk1tTUdyVXFBcUoyUkxqZ3IyVmxUZ1NRb2lLTkxKMkozNk51MGhDZHRtdEZTSEtuNmU5SzZOcWQ2cnNNQlFPRGc0NE9EaVlUWE9sMCtsSVMwc3pTZWlrcDZlVGtKQkFUbzdwRkgxMmRuWm15UnhIUjBmbHc5N2VYbTUrbGtCaFU1L3BkRHFUL2VucDZRQks0c1pZRVYwU1Y2NWNZZjM2OVdnMG1pS3JhSXlKbThxZTh0ZVNuVHQzQXRDeVpVdGxHc0hpeW44ZEpVSDVlSGpxcWFjNGNPQUFOMjdjSURnNDJHeHFhQ0dFRUVJSVVmSGtML0V5VU56NWx0VnFOVk9tVExINFJHRkJ4NnBkdXpaZmZQRkZnY2ZzMzc4Ly9mdjNMM0djdTNmdkxsWjdvM256NWpGdjNyd0M5M2ZvMEtGWWYvaGJNMlpoYllxenI3amZOeWNuSjJiTW1NR01HVFBNOWxtNmZoWEZ6czRPc0x3R2toQkNQR3FxMk5yeGF0TkJ2SDkrYTJXSElvcmh0YWFEY2JTMXErd3dpcVJXcTZsYXRTcFZxMVkxMjVlVGswTkdSb2JaUjJwcUtyR3hzZWoxZXBQMktwVUtlM3Q3SlpIajRPQmc5dG5Pemc1N2UzdTVPWjVQL3IvUEJnd1lRUFhxMWZuKysrK0J2R3FjR3pkdW1QME5WOXFLbTRTRUJONTk5MTJ5czdPcFZhdVcyWm91bzBlUEpqWFZQRm44d2dzdkZIa085eXRxZlpyU1NFbEo0ZXpaczBCZVZYNUo1VStPTlczYXRNQjJNVEV4N05xMWkrRGdZT1Zub0dyVnFyUnMyWktubm5xS2R1M2FtZld4ZFA3NXR4bXZuYlh0ckJVUkVjSFdyVnNKQ1FraE9Ua1pKeWNubWpScHd0Q2hRd3RjSjlRNDNwZ3hZM2o1NVpjSkNRbmhoeDkrSUR3OG5IdjM3dUhqNDBQLy92MFpPM1pzb1QvREpSbmJLREV4a1owN2R4SVlHTWl0VzdmUTZYUzR1N3ZUb2tVTG5udnVPUm8zdHE2UzhmcjE2OHlhTll1TWpBemMzTno0N0xQUFRLYko4L1gxeGRQVGs0U0VCSTRjT1NLSkd5R0VFRUtJQjREOEwxRUlJWVFRRDVXMjd2VjR2L1ZZMWw0K0lKVTNEemhQZTFkZWF6cVlOdTRsZS9ML1FhTFJhSEIzZDhmZDNmSmFQVnF0RnExV1MxWldGbGxaV1Nhdk16TXpTVXBLS3JBNjFzYkdCbnQ3ZXlXUlU5Qm5qVWFEV3EwMitTeFZQZitydkNrb2tiSmx5eGF6NmlxaksxZXVzR2pSSXBLU2tuQjJkdWJXclZ0TW56NmQrZlBuMDZtVGFaVlluVHAxQ28zajVzMmJSVDVJVTlReHJGRlFWVkpnWUNDNXVia0FackVYeDVZdFc0QzhXQXU2Z2I5ejUwNisvUEpMc3ltVEV4SVNPSHIwS0VlUEhtWHc0TUg4L2U5L3g5Yld0c1N4bElWdDI3Yng5ZGRmSzljR0lEVTFsYUNnSUlLQ2d1alhyeC96NTg4djlHZHAyN1p0ZlBubGx5YmJybCsvenNhTkd3a0xDMlB4NHNWbFB2WnZ2LzNHaWhVcnlNcktNdG1lbUpqSThlUEhxVisvdmxXSm03UzBOQll1WEVoR1JnYjI5dlo4OE1FSEpra2JvNDRkTzdKdjM3NUNaeU1RUWdnaGhCQVZSeEkzUWdnaGhIam90SFd2eDZjZEpyUHI1cDhFSmw3bHRqWVpyVDZuNkk2aTNEbllhdkIyY0tlelIyTkcxdTVFbFllZzBxWXNHS2RmS3lpeEE1Q2JtMHQyZHJhUzJMbDM3eDdaMmRuS1orUHJsSlFVNVhWUmJHMXQwV2cwRnBNNmFyVWFXMXRiNWNQR3hxYkkxOGF2VlNxVmNqUForTHF3YlpXWlFFcE5UVVdsVWxHN2RtMlQ3UWtKQ1dpMVdvdUpBNFBCd01HREIxbXpaZzNaMmRrTUd6YU02ZE9uOCsyMzMvTFRUei94emp2dk1IbnlaSk4xS2pkdTNGaG9IS05HalNJakk2UFFOa1Vkd3hwaFlXRVdLend1WGJvRTVFMTFkdisxS0VwMmRqWVJFUkg4K09PUG5EaHhBaGNYRjk1NTV4MkwxKzdBZ1FPc1hic1dBQzh2TDhhTkc0ZXZyeSsydHJaRVJVWHg4ODgvYytYS0ZmYnYzNCtqbzZOSnRicHg3WndmZnZpQmZmdjJtV3pMejlwMlJUbDA2SkNTY0duWHJoMWp4b3pCeDhlSHBLUWtkdS9lemJGanh6aDgrREFOR2pSZzNMaHhGbzl4NGNJRi92cnJML3IwNmNQUW9VTnhkM2NuUER5Y0RSczJrSnljek1tVEovbjk5OTk1OHNrbnkyenNQLy84azQ4KytnaUR3WUN6c3pPalI0K21RNGNPVktsU2hkallXQUlDQXF6Nm1kUHI5U3hldkppWW1CaFVLaFZ2dmZVV3ZyNitGdHMyYjk2Y2ZmdjJrWnljVEV4TWpNWGtqaEJDQ0NHRXFEaVN1QkZDQ0NIRVE2bUtyUjBUNm5WblFyM3VGVDUyVGs0T0J3NGNRS1BSTUdEQUFHeHNiTXIwK05ldlgrZjA2ZE1NSGp5WWpJd01qaDgvVHA4K2ZhaGV2WHFaamlNcWxvMk5qVEoxbWpVTUJnTTVPVGxLRWljbko0ZWNuQngwT3AzRno4YlhHUmtaeXJiYzNGejBlbjJGVEtscWFZcTVpcENlbm82N3U3dFpVbVQrL1BrRUJ3ZWJKUi9DdzhOWnUzWXQ0ZUhocU5WcVpzNmN5WWdSSXdDWU9uVXFyVnExWXNtU0pYenp6VGZZMjl0YkhIUEpraVZrWjJmei92dnZsOHM1RmFhZ0crOVJVVkVBMUt0WHo2cmpiTnUyalczYnRwbHRiOU9tRGZQbno3ZFlwWlNjbk15YU5Xc0FhTkNnQVN0V3JEQ1pvcTVodzRiMDZ0V0xkOTk5bDZDZ0lIYnMyTUhRb1VPcFg3OCtnSklNY0hKeVV2cFlTaEJZMjY0d3FhbXBmUDc1NXdBTUdqU0kxMTkvWFVsMjFLMWJsM2J0MnJGMDZWSU9IejdNRHovOHdLaFJveXgrdjhQRHd4azllalN2dlBLS3NxMSsvZnJVcVZPSHYvLzk3d0FFQkFTWUpHNUtNN1pXcTJYWnNtVVlEQWFxVjYvT2loVXJUTTY5WHIxNmRPblN4YXdTeDVMUFAvK2NrSkFRQUY1OTlWVzZkeS80MzB2ajl3Z2dPanE2VEJJM0sxYXNLUFV4aXFPd05iS0VFRUlJSVI0MmtyZ1JRZ2doaENpbTBOQlF0Rm90M2J0M0wvT2tEZnh2L2JKNzkrNHBOMFhUMHRJa2NmT1lVYWxVMk5uWktlK0gwakFZRE9qMWVpV1JrLy8xL2R0eWMzTXhHQXhXZlJpUGJUQVl1SFhyVnFuakxJbTB0RFNMNjlzWTF4MjYvMmMwTkRTVThQQnd1blhyeHNzdnYyeDJnN3BMbHk1ODl0bG5iTm15aFdIRGh2SGRkOStaSGZ2VXFWTlczVGczeXM3T05xbVFlUDMxMTdsNzk2N1YvZTlucVhJbkxpNE9vTUJwNGF4MTd0dzU1czJieDdScDA4eXFTUGJzMlVOMmRqYVF0OWFscGV1dVZxdVpNMmNPRXlkT3hHQXc4TXN2di9EcXE2K1dLcWFTK09XWFg4ak16TVROelkyWk0yZGFyRkI1OXRsbk9YejRNT25wNlp3N2Q4N2lGSE91cnE0VzF5WnQyYklsRFJzMkpESXlrc3VYTDVmWjJBY1BIaVE1T1JtQU9YUG1GSmhBS1NvQnZHdlhMdmJzMlFQQTJMRmpHVGx5WktIdFBUMDlsZGZHOTFKcEZiZnlxelJ1M3J5Sm01dGJoWTBuaEJCQ0NGSGVKSEVqaEJCQ0NGRU1zYkd4UkVWRjRldnJXMjRWQnZrVE45V3FWY1BXMXRiaTR1aENXRXVsVWhXNmdIcFpLRzNpSmpBd2tIWHIxcGxzdTN2M3JuTFRQRFkyRnNEa0p2ckdqUnVWcEdad2NERHU3dTQwYk5nUVFGbFg1UDZLbTlHalI5T3laVXRhdFdwVllDejE2dFhqN2JmZkxuQy93V0N3T21scm5DS3ZTcFVxeXJhWW1CanUzTGxqVlg5cnBhV2xBWGxUcFZsanlKQWhqQjgvSHNoTGNxV2twQkFlSG82L3Z6OHhNVEVzWHJ5WU45NTRnNEVEQnlwOWdvS0NnTHpLbWlaTm1oUjQ3Qm8xYXRDOGVYUEN3c0k0ZCs1Y1NVK3BWUDc4ODA4Z3I0SW9NVEhSWXB2ODc0Mm9xQ2lMaVJzL1A3OENrNmVOR3pjbU1qS1NsSlNVTWh2NzFLbFRRRjZGVWVmT25TMzJMVXB3Y0RELyt0ZS9BT2pkdXpmVHBrMHJzay8rSkp6eHZWUmFCVTAvVng1V3JGaUJxNnRyaFkwbmhCQkNDRkhlSkhFamhCQkNDR0dsbkp3Y2dvS0NjSE56bzBXTEZ1VTJqbkhLbkh2MzdxRlNxWEJ4Y1NtekcybENQS2d5TWpMTXBqclM2L1ZtMi9KL25adWJTMVpXRmc0T0Ruejg4Y2RrWjJmendRY2YwTHAxYTZYaTV2N0VqVnF0WnVYS2xVWEcwN0ZqUjVQMVdmTEx5Y214T2hGbXJNekpuN2o1L3Z2dnJlcGJITVkxa2F5dDBISnljaktwNXFoVHB3NnRXclZpK1BEaHpKczNqN0N3TUQ3Ly9ITzZkdTJxM05RM1h2dkdqUnNYZWZ6Njllc1RGaFpHZkh4OGNVK2xURnk3ZGcyQTQ4ZVBjL3o0OFNMYkYvUTcxc1BEbzhBK3h1dHkvM3BVcFJrN0lpSUNLSGhLdktMY3ZIbVQvZnYzbzlmcmFkMjZOVysrK2FaVjYrSGtueWJPbXZXMWhCQkNDQ0ZFK1pMRWpSQkNDQ0dFbGM2Y09WT3VVNlFaNWErNGdieXBlZ3A2YWx1SVIwV2ZQbjNvMDZjUGtQZmVmK3FwcDZoWnM2YXlLUDJVS1ZPNGNlTUdodzRkVXZxa3BLUmdNQmlvVnEwYUkwZU9aUEhpeGJ6MTFsdTgvLzc3QlU2VkJ0YXRoWkYvelkvOGNuTnowZWwwSm9tWXdtUm1aZ0ttNjdXVUI0MUdvNnlGVkJyMjl2Wk1temFOdVhQbmtwV1Z4YWxUcHhnd1lBQ1F0NTRRV0ZmVjQrRGdBRkNzS2VYS1VrWkdSckhhNjNRNmk5c0wrMTFmVUVLa05HTWJxeXRMV2oxeTl1eFpaVHE3N3QyN285Rm9yT3FYUDFsamJSOGhoQkJDQ0ZGK0pIRWpoQkJDQ0dHRmlJZ0lidDY4U1pzMmJjcDlFWGFOUm9OS3BWSnVwTG00dUhEOStuWDBlcjFaOVlBUWp5SnJxMGZ5VHcvV3RXdFgzbnJyTFQ3ODhFTldyVnFsSkZZcy9jemtULzRBREJnd2dLcFZxL0xUVHo4Vkdac3hFV050NHViMjdkdEtqT1dwU3BVcTNMdDNyOWhKQTB1YU5tMnF2TTQvQlo2RGd3TVpHUmxXSldPMFdpMVEvdWRkRUh0N2V6SXpNeGt4WWdRelo4NThhTVpXcTlYb2REcmwraFhYa0NGRGlJaUk0UHo1ODN6MTFWZlVybDJiSjU1NG9zaCsrZDgzNVoxa0ZFSUlJWVFRUlpQRWpSQkNDQ0ZFRVpLVGt3a0pDY0hiMjl2a2htWjVzck96TTZtNGdieWIxTzd1N2hVeXZoQ1Z5WGdUMlZpMVVSQmpCWWp4WjZSbno1N01taldMUm8wYXNXclZLc0J5NHFZMGtwS1NBS3orV1l5T2pnYnlwaUpidEdnUkowNmNLTE5ZUHY3NFk5cTNidytBbDVjWHljbkpKQ1FrbFBxNHh2V0JBSk1wNGJ5OXZZbUlpRkNtOHlxTThid3Jjb0g2L0x5OHZJaU9qbGJXUm5wWXh2YjA5T1RHalJ0RVJVV1ZhR3kxV3MyaVJZdDQ5ZFZYaVl1TDQ4TVBQMlRGaWhWRi90dVZmMG83THkrdkVvMHRoQkJDQ0NIS1R2bk44U0dFRUVJSThRalE2WFNjUEhrU2UzdDdPbmZ1Yk5WYUFXV2hvTVNORUkrRDVPUmtvT2pwb296VFN1V3Y2aGcyYkJpK3ZyN2s1dWFhL0x5ZVBYc1dnOEZRNnRpTTA2eFplM1BibU1CbzFLZ1IxYXRYcDA2ZE9tWWYrUmVHcjFXcmxzVTJsajd5SjdicTFhc0h3UFhyMTB0OWpoY3VYRkJlNTArOCtQbjVBWEQ1OG1YbHZDeUppNHNqUER3Y3lGc3I2SDc1dnkvNWswUWxiV2RKeTVZdEFUaDM3aHdwS1NuRjZsdGFwUm03YmR1MkFQejExMS9LV2puRjVlYm14Z2NmZklDam95TmFyWlozMzMxWHFmd3FTUDdwQSt2V3JWdWljWVVRUWdnaFJObVJpaHNoaEJCQ2lFSUVCUVdSa1pGQnIxNjlUQlp2TG05MmRuYktPZ1hPenM2b1ZDcmxKclVRajdxWW1CZ2dyL3FnTU1hS20veUpENlA4VXd0bVptYnk1cHR2VXF0V0xmNzk3MytYS3JiZzRHQUFxNnZ2L3Zyckx5QXZjVE5xMUNpei9YZnUzR0hHakJrQVBQMzAwOHByby9Ed2NKbzNiMTdrT0w2K3ZodzZkSWprNUdUaTQrTkxYRFdSbVpuSmhnMGJnTHdwc3pwMTZxVHNHejU4T051M2J5YzNONWZseTVlemZQbHlzeW5qZERvZHExYXR3bUF3WUc5dnovRGh3ODNHeU44bkxpNE9IeDhmaTdGWTI4NlNRWU1HOGNzdnY1Q2RuYzNLbFN0WnVIQ2hTZldRVVZKU0VwR1JrUllUVENWVm1yR0hEeC9PbmoxN01CZ01MRnUyakdYTGxsbWN1dXp1M2J1RlR0dlpvRUVEM243N2JkNTc3ejN1M3IzTDIyKy96ZXJWcXkzK3JBQktvcTFLbFNwS0VsQUlJWVFRUWxRZXFiZ1JRZ2doaENoQVZGUVUxNjlmcDBXTEZrWGVRQzVyK1N0dWJHeHNjSEp5a29vYjhkZ0lDd3NEaW43eTMvZ3pVVlRpeGxqQlU5cUttOHpNVEk0Y09RSkFhR2lvTW0xYVFlTGo0N2w4K1RJYWpZYkdqUnViN2I5Mzd4Ny8rTWMvdUh2M0x0MjZkV1A2OU9rbSt6ZHYzc3pNbVRQNTE3LytWV1RzblR0M1ZsNmZPWE9teUhQSnlNZ2dKaVpHK2JoeTVRcisvdjVNbno1ZG1RcHQ2dFNwSmttRG1qVnJNbm55WkNDdjZ1YVZWMTVoejU0OVJFUkVFQlVWeFpFalI1ZzFheFpCUVVFQXpKbzFDemMzTjdPeEd6Um9vTHhldjM0OWtaR1J5blV0U1R0TGZIMTk2ZGV2SHdBblRwemd0ZGRlNCtEQmcwUkdSaElkSGMycFU2ZFlzMllOLy9kLy8wZElTSWhWeDdSV2FjWnUyTEFoenp6ekRQQy9hK3p2NzgrVksxZUlqbzdtMTE5LzVjMDMzMlQzN3QxRnh0R2xTeGYrOXJlL0FYa1ZOUXNYTGxUK1hibWY4VDNUc1dQSENxc3NGVUlJSVlRUUJaT0tHeUdFRUVJSUN4SVRFd2tPRHNiTHl3dGZYOThLSDkvT3pzNmt3c2JWMVZVcWJzUmpJVGMzbDJQSGpnSFFwazJiUXR0YVN0eG90VnF5c3JKTUVqZkdCSXVIaDBlaHg4dk96dWI2OWV0RVIwZHorL1p0Sms2Y3lNc3Z2NnpjN1A3eXl5OUpUMDlIcFZMeDU1OS9NblhxVkY1NzdUWDY5dTNMOU9uVHljbkpNVG5lc1dQSE1CZ01kTzdjR1VkSFI1TjllcjJlRHo3NGdQRHdjRnExYXNYYmI3OXRkc084YjkrK0hEeDRrTzNidDVPY25NeWJiNzVaNEpvOU5XclV3TmZYbDdDd01JNGZQODdRb1VNTFBkZDkrL2F4Yjk4K2kvdHNiR3lZTW1VS3c0WU5NOXMzZnZ4NE1qSXkrT21ubjRpTmpXWDE2dFZtYld4dGJYbnBwWmNZT0hDZ3hlTjM2dFFKTHk4djR1UGpPWGJzbVBMOTd0dTNiNG5hRldUT25EbWtwNmR6K3ZScElpSWlXTDU4dVZrYmxVcUZ0N2UzVmNjcmp0S00vZEpMTDZIVmF0bTdkeSszYjk5bXpabzFabTFhdFdwbFZSemp4bzBqT2pxYWdJQUFMbDY4eU1jZmY4eTc3NzVyOGw2TGlvcFNxdHg2OWVwbDdTa0tJWVFRUW9oeUpJa2JJWVFRUW9qN1pHWm1jdUxFQ1J3ZEhlbmF0V3VsUEgyY3YrSUc4aEkzdDIvZnhtQXd5TlBRNHBIMnl5Ky9rSmlZU0pNbVRTeFdxZVNYUDNFVEhSM04zcjE3T1hqd0lMTm56MGF2MTJOamt6ZkJnSEhoZFM4dkx6SXpNN2wxNnhaeGNYSGN2bjFidVdHZG5Kek04T0hEbGNvV0x5OHZKazZjcUNRZmZ2enhSL2J1M1l1OXZUMnJWcTFpOSs3ZDdOdTNqeVZMbG5EczJESG16SmxqVWwxaU1CZzRlUEFnWUo1b1NFOVBaOFdLRlp3NmRZcG16WnJ4MFVjZldaeUtzV2JObW56NjZhZk1ueitmSTBlT2tKbVp5WHZ2dllkR283RjRQVWFPSEVsWVdCaEJRVUhFeGNWUm8wYU53aTkyUHZiMjlsU3ZYaDAvUHo5R2pScFY0SFJaS3BXS3FWT24wcU5IRDNidDJzVzVjK2U0YytlT2tvVHc4L1BqNmFlZnBrNmRPZ1dPWldkbng5S2xTMW03ZGkwWExsekFZREJZVEpCYjI2NndjL3AvOXU0OEx1b0MveC80YSs0REJPUUdSZkZXVUJQSlZMeEl4YVBTVEczVHRselh0UzNycDErMWRMV3RySGJiVEtPMlduZk4xTyszWGN0S3pTdVByeGRJVmg2QmhpQUl5SUFZaDhncERBUE04ZnVENzB4TU04QWN3QWk4bm8rSEQrRnp2dWRBbWMvNzgzNi8vL0tYdnlBaElRRW5UcHhBUmtZRzd0NjlDNWxNaG9DQUFBd2JOZ3d6WnN6QWdBRURiRDVtZTV4YkpCSmgxYXBWZVBEQkIzSDQ4R0drcHFhaW9xSUNVcWtVSVNFaGlJcUt3dXpaczIyT1pmWHExZmo1NTUrUmxwYUdoSVFFYk4yNjFheTY2OGlSSXdBYVdoT09HemZPK1FkUFJFUkVSRTVqNG9hSWlJaW9FWjFPaCsrKyt3NWFyUmFUSmsyQ1ZDcDFTUnhTcVJUMTlmV21SRTIzYnQyZzErdFJYVjF0Tm9pZHFETzVkZXNXdG0vZkRxQ2g2cUFseHJrY3I3Lyt1bW1RdTFnc2hsS3BoRkFvUkcxdExlN2N1WU9yVjY4Q0FJS0NnbkQ0OEdIVE9YN056ODhQSVNFaDZObXpwMm11VEcxdExiWnUzWXB2dnZrR0FvRUFxMWF0d29BQkE3QjY5V3BFUmtiaS9mZmZ4M2ZmZlllMHREU3NYYnNXa1pHUkFJQ1RKMDlDcFZMQjNkMGRvMGVQTnAxajc5NjkrT0tMTDB4RDY5VnFOZGFzV1FPRHdRQ2RUbWY2dS9HZm1wb2FBTUQ1OCtmeDJtdXY0WTAzM3JENmIxTjBkRFErKyt3ejVPWGw0YXV2dnNMeTVjc3R0amw1OG1TTHo2c3RCZzBhaExWcjF6cThmMGhJQ0RadTNPajBkaTA5SG9GQWdFbVRKdGxkU1dMTDgvVHNzOC9pMldlZmJmVnpHNDBZTVFJalJveXdhZHZtNHBWSUpQand3dyt0cmlzdkw4Zng0OGNCQUwvOTdXK2JyT2dpSWlJaW92YkZ4QTBSRVJGUkk1Y3VYVUo1ZVRuR2p4OFBEdzhQbDhWaHZQdStycTRPTXBuTUZNdmR1M2VadUtGT3FiUzBGSC8rODUraFZxdngyR09QdFhqQitzU0pFN2gyN1JvQUlEYzNGK0hoNFpnNmRTb21UWnFFYnQyNm9WZXZYaWd1THNiQ2hRdE4rMFJHUnFLMHRCUTlldlJBYUdnb2V2ZnViZnE3UjQ4ZVpsVXZCb01CWjgrZXhZNGRPMUJRVUFDcFZJbzFhOVlnT2pyYXRNMmtTWk13Y09CQWJOaXdBU3FWQ3V2WHI4ZThlZk93Wk1rU2ZQcnBwd0FhV29zMVBtNUJRWUVwYVFNMHpCNnhoYkhTN3NjZmY4UWJiN3lCTjk1NHcyTGd2VWdrd2dzdnZJQjE2OWJoMkxGam1EZHZIb0tEZzIwNlBuVk4vL25QZjFCYlc0c0JBd1pnNXN5WnJnNkhpSWlJaVA0UEV6ZEVSRVJFLytmYXRXdkl5OHZEOE9IREVSUVU1TkpZakhmVEd4TTN4aGtlbFpXVkxvK05xQzNVMXRhaXBxWUdrWkdSTmxYYlRKdzRFVjk5OVJYR2poMkxHVE5tb0VlUEhtYnJWNnhZZ1U4KytRUzNidDJDVkNyRjFLbFRUWE5CSms2YzJPTHgzM25uSFp3K2ZSb0FNR0RBQVB6cFQzK3kyajRzS0NnSUgzendBZDU1NXgxODk5MTNPSG55SkdiTm1vVnAwNmJoNU1tVHBrSHpSblBteklGZXIwZG9hQ2c4UER6Zzd1NE9OemMzeU9WeTB4K1JTQVNKUkFLSlJBS2hVQWloVUFpQlFJRHIxNjlqN2RxMVNFNU9SbloyTmdZT0hHZ1JUMlJrSkdiUG5vMURodzdod3c4L3RLbXFoYnFtOVBSMEhENThHREtaREd2WHJqVzFGaVFpSWlJaTEyUGlob2lJaUFnTmQ3Mm5wcWFpZCsvZUdEUm9rS3ZETVV2Y0FBMnRiaFFLaFdtbUIxRm5FeFFVaEUyYk5pRW9LTWlpa2dRQTFxOWZqOXJhV3RQM2Nya2NuM3p5U1pNem40S0RnN0Zod3dhSDQvbjk3MytQbXpkdll0NjhlWmc4ZVhLenM2VVVDZ1UyYk5pQVhidDI0Zjc3NzBkd2NEQVdMVnFFTVdQR1dNeWpDUWtKd1gvOTEzODVGTk9nUVlQdyt1dXZRNkZRV0UzYUdDMWJ0Z3dxbFFxSmlZbll0MjhmNXMyYjU5RDVxUE5TcTlWNCsrMjNBUUJyMTY1RmFHaW9hd01pSWlJaUlqTk0zQkFSRVZHWFYxUlVoSXNYTDhMWDE5YzBuOExWZnAyNEFSb0dzRmRXVnJvcUpLSTIxOXpGWTJ0RDNKdExwamdySUNBQS8vem5QMjNlWGlBUTRPbW5uemI3dmkyU3dCRVJFUzF1SXhhTDhkNTc3N1g2dWFuelVDcVZwblorUkVSRVJIVHZZUzAwRVJFUmRXbWxwYVg0L3Z2djRlSGhnZkhqeDk4emc1bXRKVzQ4UER5WXVDRWlJaUlpSWlMcTVKaTRJU0lpb2k2cnNySVMzMzc3TGVSeU9TWk1tR0RSMHNpVnJDVnVQRDA5VVY5ZkQ3VmE3YXF3aUlpSWlJaUlpS2lOTVhGRFJFUkVYWkphclVaQ1FnS0VRaUVtVHB3SXVWenU2cERNU0NFTDY2RUFBQ0FBU1VSQlZDUVNDQVFDczhTTmw1Y1hBS0M4dk54VllSRVJFUkVSZFNxelpzMUNURXlNcThNZ0lqTERHVGRFUkVUVTVkVFcxaUloSVFGYXJSWVBQdmdnM056Y1hCMlNWVktwMUtMaVJpQVFvTHk4SE1IQndTNk1qSWlJaUJyVDYvV0lqNDlIZkh3OE1qSXlVRjVlRG9GQUFBOFBENFNHaG1MQmdnVTJ6YWh5bFppWUdNamxjaHcrZkxqRmJkVnFOZmJ2MzQ5ejU4N2gxcTFicUt1cmcxS3BSRWhJQ0o1NzdqbUVoWVdaam1tcmt5ZFBtc1VDTk16MjI3MTdOMlF5V1l2N1AvdnNzOGpPenJiNU1WQ0RqdjYremN2THc3NTkrNUNZbUlnN2QrNUFMcGRqNk5DaFdMUm9rZFhaZUVSRUhRa1ROMFJFUk5TbEdKTTJhclVhRXlkT2hLZW5wNnREYXBKVUtrVnRiYTNwZTVGSUJIZDNkMVJVVkxnd0tpSWlvbnVQd1dCdzJibHpjM1B4MWx0dlFhVlNRUzZYSXp3OEhQNysvdERyOWNqUHowZHljakxDdzhQdjZRdmd0cnA5K3paZWV1a2xGQlFVb0UrZlBvaU9qb1pBSUVCaFlTRlNVbEtRbTV0clN0ek1uajNiYk4ralI0OUNxOVZhTEcvSzNidDNjZUxFQ2N5YU5hdlo3UklURTVHZG5lM1lBK3JDT3ZyN05pc3JDOHVYTDRkSUpFSkVSQVFpSXlPUms1T0Q4K2ZQSXpFeEVlKzk5eDRHRHg3czZqQ0ppQnpHeEEwUkVSRjFHUnFOQm1mUG5rVjFkVFhHalJzSFgxOWZWNGZVckY5WDNBQU43ZExLeXNwY0ZCRVJFZEc5UnlLUnVPeW1ocHljSEt4YXRRclYxZFZZdUhBaEZpeFlBS1ZTYWJaTmRYVTFpb3VMWFJKZmEvdm5QLytKZ29JQ1BQdnNzNWcvZjc3WnVzcktTclBYWWZueTVXYnJUNXc0QWExV2E3SGNHaTh2TDFSVlZXSC8vdjE0NUpGSElCQUltdHgyejU0OWtFcWxrTXZsRnI4M2tYV2Q0WDFiV1ZtSlNaTW1ZZG15WldZM1l1M2F0UXVmZnZvcGR1N2NpVTJiTnJrd1FpSWk1M0RHRFJFUkVYVUpOVFUxaUkrUGgxcXR4b1FKRXhBUUVPRHFrRnJVVk9LbXFxb0tXcTNXUlZFUkVSSGRXNEtEZzNINzl1MTJQNjlXcThXYmI3NkpxcW9xdlBUU1MxaXlaSW5GeFc4QWNITnpRMmhvYUx2SDF4YVNrcElnRm9zeGI5NDhpM1VlSGg0SUNRbHBsZlBvOVhxTUhEa1NlWGw1dUhqeFlwUGJxVlFxSkNZbTRvRUhIa0I5Zlgycm5MdXo2eXp2Mi9Ed2NLeGJ0ODZpZW43Ky9Qa1FDQVJJUzB0elVXUkVSSzJEaVJzaUlpTHE5TlJxTmVMajQ2SFJhREJ4NGtUNCtmbTVPaVNieUdReWk4U044Y01wMjZVUkVSRTF1TysrKzFCU1VvS01qSXgyUGUvcDA2ZVJsNWVIY2VQR1lkcTBhWGJ2bjU2ZWpyLzk3VzlZdUhBaFpzNmNpYmx6NTJMZHVuWDQvdnZ2clc0ZkV4T0RXYk5tUWFmVFlkZXVYZmp0YjMrTG1UTm40dmUvL3oxT25EaGgydTZOTjk1QVRFd01qaHc1WXZVNEsxZXVSRXhNRE5MVDArMk9XU0FRUUt2Vm9yQ3cwTzU5N2FIVmFqRjM3bHdBd042OWU1dmN6cmh1N3R5NTBHZzBiUnBUWjlGWjNyZE56VDZTeVdRUWlVUlcyeWVlT25VSy8rLy8vVDg4OHNnam1EdDNMdDUrKzIxV3NoUFJQWXVKR3lJaUl1clVxcXVyRVJjWGg5cmFXa3ljT0JFK1BqNnVEc2xtVFZYY0FFQjVlYmtyUWlJaUlycm5EQmd3QUlNR0RjS3BVNmZhdGZJbVBqNGVBRnFjd1dMTndZTUhzV0xGQ3B3OWV4YTllL2ZHOU9uVEVSNGVqcXRYcjJMRGhnM1l2bjE3ay92R3hzYmkrUEhqaUl5TXhQRGh3M0hyMWkxczNyelpkT0hjZURFK0lTSEJZdCtpb2lKY3UzWU5mZnIwY1dqK1IxUlVGQURnbFZkZVFXWm1wdDM3MjhwZ01DQXlNaEo5K3ZUQmxTdFhyTTZ3S1NrcHdaa3paekJvMENBTUd6Yk1wWE9PT3BMTy9yNVZxVlRRYXJVWU1HQ0EyZkp0MjdiaG5YZmVRVzV1TGthUEhvMm9xQ2hjdlhvVjY5YXRnMTZ2dC9lcElDSnFjNXh4UTBSRVJKM1czYnQzY2Zic1dlaDBPa1JIUjV1U0hoMkZWQ3BGZlgwOURBYURxYmU3UXFHQVZDcGw0b2FJaUtpUktWT21ZTisrZmZqc3M4OXcvLzMzbzIvZnZ2RHo4NE5VS20yemMyWmxaUUVBd3NMQzdOb3ZMUzBOVzdac2didTdPelp1M0lpQkF3ZWExdVhuNStQRkYxL0VsMTkrYVJxNDNwaEdvMEZoWVNGMjdOaGhxampZdVhNbmR1L2VqZjM3OXlNcUtncWpSbzJDcDZjbnJseTVnb3FLQ3JOV1VuRnhjVEFZREpnNWM2WkRqL201NTU2RFNxWENqUnMzOE1JTEwrREJCeC9FVTA4OTFXb3Qwb3lNU1pqNTgrZGo4K2JOMkxkdkg5YXNXV08yellFREI2RFZhcTIyYmFPbWRmYjM3WmRmZmdrQWVQamhoMDNMcmx5NWdqMTc5c0RYMXhmdnYvOCtBZ01EQVFDMXRiVjQ3YlhYckNZR2lZaGNqWWtiSWlJaTZwU0tpNHZ4L2ZmZlF5Z1VJam82MnFML2RVZGd2TmhVVjFkbjFnN0N5OHVMcmRLSWlJZ2FVU2dVZVBMSkozSGh3Z1djUDMrKzJia292eloyN0ZoVEpZazlLaXNySVpGSW9GQW83TnB2Nzk2OU1CZ01lT2FaWjh3dWZnTU44M3FXTEZtQ1RaczI0Y2lSSXhZWHdBRmcyYkpsWnI4WHpKNDlHN3QzN3paZGtCZUx4Wmc4ZVRMMjc5K1BjK2ZPbVYzQVBuUG1EQ1FTQ2FaTW1XSlh6RWFlbnA3NDhNTVA4Zm5ubjJQdjNyMDRjK1lNNHVQajhjZ2pqK0NaWjU2QlhDNTM2TGhObVR4NU1uYnMySUc0dURnc1hib1UzYnQzQjlBd3UvQ2JiNzZCdjc4L0prNmMyR3JuaTQyTmJiVmp0VFcrYnkyZFBuMGFaODZjd1lnUkk4eTJQWHo0TUFCZzZkS2xwcVFOME5CV2JjV0tGVmk4ZUxIdFR3UVJVVHRoNG9hSWlJZzZuWnMzYitMU3BVdHdkM2ZIaEFrVHJBNWM3UWlhUzl4a1oyZWJWZUlRRVJGMWRVS2hFR1BIanNXSUVTT2dVcWxRVVZGaFUvc3NSNnRGNUhJNTFHbzFkRG9kUkNLUnpmdWxwS1FBQUNaTW1HQjF2ZkdpdDdXWlBXS3hHUDM3OXpkYjV1dnJDN0ZZak9ycWF0T3ltSmdZN04rL0h3a0pDYVlMNERrNU9WQ3BWSWlPam9hSGg0Zk44ZjZhVkNyRjRzV0xNWHYyYkh6NTVaYzRmUGd3RGgwNmhKU1VGTHo3N3J2bzFxMmJ3OGYrTmJGWWpEbHo1bURuenAwNGRPZ1FmdmU3M3dFQWpoOC9qcXFxS3Z6MnQ3KzE2N2x2eWRpeFkxdnRXRzJONzF0enljbkppSTJOUldCZ0lQNzg1eitiL1k2Y21wb0tBQmc5ZXJURmZqMTY5TERhbnBpSXlOV1l1Q0VpSXFKT0pTMHREU2twS1FnSUNNRFlzV01oa1VoY0haTERHaWR1R3ZQeThvSldxMFZWVlZXclhod2hJaUxxREJRS2hkMXRvQndSRUJBQWxVcUY3T3hzaTNrYXpURldQTGk3dTF0ZGI2d1NibnhCMjBnc0ZsdTlhVU1zRmtPcjFacStIekJnQUVKRFE4M2FUcDA1Y3dZQU1HUEdESnRqYlk2M3R6ZVdMVnVHUng5OUZLKy8vanF5czdQeDhjY2Y0NldYWG1xVjR4dk5talVMbjMvK09RNGZQb3lGQ3hkQ0xCYmo2NisvaGxLcHhFTVBQZFNxNTNLa2dxV2o2WXp2Mi9UMGRMejY2cXZvMXEwYk5tN2NhTkVldWJ5OEhGS3B0TW5ZaFVLT0FDZWlldy8vWlNJaUlxSk9RYS9YNDhjZmYwUktTZ3BDUTBNeGZ2ejREcDIwQVpwTzNCamJoSlNWbGJWN1RFUk5FWWxFME9sMHJnNkRpRnpNM3J2NE83S1JJMGNDYUdqUFpBK0ZRb0g2K25yVTFOUllYVjlaV1FrQVRyZDVuVHAxS3ZSNlBjNmRPd2VnWVNoOVFFQ0FLZTdXRWh3Y2pBMGJOZ0NBNlZ5dHlkM2RIZE9uVDBkRlJRVk9uejZOSDM3NEFZV0ZoWmc1YzJhSHJhcDJwYzcydnMzTXpNVDY5ZXNobDh1eGFkTW05T2pSdzJJYjQ5ekkrdnA2aTNVNm5ZN1ZOa1IwVDJMaWhvaUlpRG84clZhTDc3NzdEaXFWQ2tPSERzV29VYU02eFoxenh2Wm90YlcxWnN1N2Rlc0dzVmpNeEEzZFV4UUtCYXFxcWx3ZEJoRzVXRlZWVlplNW1QN29vNDlDSkJMaDRNR0RTRTlQdDNtL0lVT0dBQUIrK09FSHErdVRrcElBQU1PR0RYTXF2cWxUcDBJZ0VDQWhJUUhwNmVrb0tDakE5T25UMjZUTmFuQndNRVFpRWZSNmZhc2ZHd0RtelpzSGdVQ0FvMGVQNHZqeDR4QUtoWGpzc2NmYTVGeWRYV2Q2MzZwVUtxeGJ0dzVTcVJUdnZ2c3VldmZ1YmZXWUlTRWhNQmdNU0U1T3RsaVhuSnpjWnU5YklpSm5kUHdyR2tSRVJOU2wzYjE3RjZkUG44YnQyN2N4ZXZSbzA0Zkt6cUNweEkxQUlJQ1hseGRLUzB0ZEVSYVJWWDUrZnNqUHozZDFHRVRrWXZuNStmRDE5WFYxR08waUtDZ0lTNWN1aFZhcnhaLys5Q2VjUG4zYTZreWQ0dUppcEtXbG1iNmZPM2N1QUdEcjFxM0l6czQyMjdhZ29BQTdkdXlBV0N6R3ZIbnpuSXJQeDhjSEkwZU94RTgvL1lTVEowOUNJQkJnK3ZUcFRoM3pvNDgrc3ZyN3g5R2pSNkhUNlp5K2FOK1VvS0FnakI4L0h0ZXZYOGVGQ3hjd1ljSUVCQVFFdE1tNU9ydk84cjY5ZWZNbTFxNWRDNmxVaXRqWTJHWm4va1JIUndNQXRtM2JabmFUU1VWRkJiWnMyZUpVdkVSRWJZVXpib2lJaUtqRHlzdkx3NDgvL2dpSlJJTG82R2o0K1BpNE9xUldKUktKSUJhTG9kRm9MTlo1ZTNzak96c2JCb09oVGU2Y0piSlg3OTY5Y2Y3OGVaU1ZsWm5hK1JGUjExSldWb2FTa3BJT05lRGRXZlBuendjQWJOKytIUnMzYnNRbm4zeUM4UEJ3ZUhoNG9LYW1Ccm01dWJoeDR3YWVldW9wMDgwbGtaR1JXTFJvRWY3OTczL2orZWVmUjBSRUJBSUNBbEJhV29yRXhFVG9kRHFzWHIwYW9hR2hUc2MzYmRvMEpDWW00dFNwVTRpTWpJUy92MytUMjliVjFXSDkrdlZXMTczOTl0c0FnRU9IRHVISWtTTVlOR2dRUWtKQ0lCUUtvVktwa0o2ZURrOVBUeno3N0xOT3g5eVUrZlBuNDl0dnZ6VjlUWTdyRE8vYk5XdldvTHk4SEE4ODhBRDI3OTl2OVRqTGx5OEhBTXlaTXdkeGNYSEl6TXpFNHNXTE1XclVLQmdNQmx5NGNBRVBQUEFBaW9xS3JQNitUVVRrU2t6Y0VKSER0Rm90Y25OelVWeGNqSnFhR3ZhMXAzWWpFb21nVUNqZzUrZUgzcjE3UXl6bWYyZGRqVjZ2UjNKeU1qSXpNK0h2NzQ4eFk4YVlxbE02RzdsY2JsRnhBelRNdWRGcXRiaDc5eTQ4UER4Y0VCbVJPYkZZakxDd01LU2twR0RvMEtGTTNoQjFNV1ZsWlVoSlNVRjRlSGlYbVhGak5ILytmRVJGUmVIZ3dZTklTa3JDanovK0NJMUdBNFZDZ2VEZ1lNeVpNd2VUSjA4MjIrZnBwNTlHV0ZnWXZ2NzZhNlNscGVIeTVjdnc5UFRFdUhIajhQampqOXMxTkw0NTQ4YU5nMUtwaEZxdHhzeVpNNXZkMWpndnNEa3Z2UEFDTGx5NEFKVktoZXZYcjBNc0ZpTW9LQWkvK2Mxdk1HL2VQSGg3ZTdkSzNOYUVoWVVoTEN3TUFvRUFnd2NQYnJQemRCVWQvWDFyclB5NmVQRmlrOGN4Sm00a0VnazJiOTZNVHovOUZBa0pDWWlMaTRPZm54L216WnVIaFFzWFlzNmNPYTBTTnhGUmF4SVlyTlZERWxHSEVoc2JpNTQ5ZStLSko1NW90M09XbHBiaTJyVnI4UEh4UVhCd01OemQzYnZjQnpSeUhaMU9oNnFxS3VUbjU2T2twQVJoWVdGdCtpR1I3aTAxTlRYNDRZY2ZVRkpTZ2lGRGhpQThQTHhUVjV6RXhjVkJKQkpoNHNTSlpzdXJxcXB3N05neGpCbzFxbFh1YkNScUxmd2RnYWpyNE85a1JFUkVSRzJEdHlqVFBTa21Kc2JzZTJNdi8rSERoK09wcDU1eStnSlZURXdNNUhJNURoOCszQ3JienBvMUN4cU5CaWRQbm5RcXJvNml0TFFVcWFtcHZKdVdYRVlrRXNIVDB4T2VucDVtZDNmeVFrSG5WMVJVaEFzWExzQmdNR0Q4K1BFSUNncHlkVWh0VGlhVFdSMzQ3dWJtQm9sRWdyS3lNaVp1Nko3aTdlMk5NV1BHSURjM0YrbnA2VkNyMWF6S0plcWtSQ0lSbEVvbGZIMTlNV2JNR0ZaQkV4RVJFYlVTL2xaRjl5eXhXSXlISG5vSVFNT2RYQmtaR1RoNzlpek9ueitQMk5oWURCbzB5TVVSZGsxYXJSYlhybDFqMG9idUdkMjdkOGZRb1VPUm1wcktDd2FkbUY2dng3VnIxNUNXbG9idTNidGo3Tml4Y0hOemMzVlk3VUl1bDZPa3BNUml1VUFnUVBmdTNhME9DQ1p5TmJGWWpINzkrcUZmdjM2dURvWGEyU2VaTDZCT3IwYTl2aFlyaDN6dTZuQ0lpSWlJaURva1h0MmllNVpZTERiMUl6WGF1WE1uZHUvZWplM2J0MlB6NXMwdWlxeHJ5ODNOaFkrUEQ1TTJkRS9wM3IwN2ZIeDhrSnVieTR1RW5WQjVlVGt1WGJxRTh2Snk5Ty9mSDhPSEQrOVNiWmRrTWhscWEydGhNQmdzV3NKNWUzc2pJeU1EZXIwZVFxSFFSUkVTRWYwaXV5b0p0YnBxQUVDOXZoWVNZZWVjUDBaRVJFUkUxSmI0Q1o4NmxDZWZmQklDZ1FEcDZlbXVEcVhMS2k0dVJuQndzS3ZESUxJUUhCeU1PM2Z1dURvTWFrVUdnd0ZwYVdrNGZmbzA2dXJxTUduU0pFUkVSSFNwcEEzUVVIRmpNQmhRVjFkbnNhNTc5KzdRNi9Xb3JLeDBRV1JFUkpha1FybnA2enA5alFzaklTSWlJaUxxdUZoeFF4MktUQ2FEVUNpRXdXQ3dXSmVlbm83UFAvOGNLU2twMEdnMENBd014S1JKazdCZ3dRTElaTHpUcjdYVTFOVEEzZDNkMVdFUVdYQjNkNGRhclhaMUdOUktLaXNyY2ZIaVJaU1ZsYUZQbno2NDc3NzdJSkZJWEIyV1N4ai9EOU5vTkJiL254bm5PcFdXbHNMTHk2dmRZeU1pK2pWSm84Uk52Vjdqd2tpSWlJaUlpRG91Sm02b1EwbE1USVJPcDhPd1ljUE1saDg3ZGd4Ly8vdmZJWkZJTUhyMGFMaTV1U0UxTlJXN2R1M0M1Y3VYOGU2NzczTHVSU3ZSNlhSZDdtNTM2aGhFSWhHSFgzY0NCb01CR1JrWlNFbEpnVlFxeGZqeDR4RVVGT1Rxc0Z4S0xtKzRDRnBiVzJ1eFRxbFVRaWFUb2F5c3JMM0RJaUt5eXJ6aWhva2JJaUlpSWlKSDhFbzJkUWgxZFhWSVNrckNlKys5QjZsVWlpVkxscGpXWldWbDRZTVBQa0JRVUJBMmJkb0VmMzkvQUEwWC85NTk5MTJjT0hFQ2h3NGR3dHk1YzEwVlBoRVIyYUM4dkJ4SlNVa29LU2xCcjE2OUVCRVJBYWxVNnVxd1hNNll1TkZvckY4QTdkNjlPMHBLU3RvekpDS2lKa21GQ3RQWHJMZ2hJaUlpSW5JTUV6ZDB6OUpvTklpSmlURjlMeEFJTUhMa1NQemhEMy9BZ0FFRFRNdS8rdW9yNkhRNnJGNjkycFMwTVc2L2FORWluRGh4QWdrSkNVemNFQkhkbytycTZwQ1Nrb0xzN0d6STVYS01IVHNXUFh2MmRIVlk5d3hqZXpSckZUY0E0T3ZyaTlUVVZOVFgxM2ZaZG5KRWRPK1FjTVlORVJFUkVaSFRtTGloZTVaWUxNWkREejJFdXJvNkpDWW1vclMwRkdGaFlXWkpHd0Q0NmFlZklCQUljUGJzV1p3OWU5YnFzWDcrK2VmMkNOa3BzYkd4Tm0wbmtVZ1FIQnlNKys2N3orSzVJQ0xxU0F3R0ExUXFGYTVldlFxdFZvdEJnd1poeUpBaGJHMzVLeEtKQkVLaHNNbUtHeDhmSHhnTUJwU1dsaUlnSUtDZG95TWlNdGU0NG9hSkd5SWlJaUlpeC9ES0NOMnp4R0l4bGk5ZkRxQ2grbWJ0MnJYNHozLytnNENBQUV5ZlB0MjBYVVZGQlF3R0F3NGRPdFRrc1pxNlM5a1dFb2tFOWZYMXpXNmoxV3BOcld3Y05YYnMyQmEzTVJnTXFLaW93TzNidDNIbzBDRU1HalFJVTZaTWNlcThSRVN1VUZwYWlzdVhMNXVTRFJFUkVlaldyWnVydzdwbnllWHlKdjh2OC9iMmhrQWdRRWxKQ1JNM1JPUnluSEZEUkVSRVJPUThKbTZvUTVETDVWaS9majJXTGwyS3JWdTNZdlRvMGZEeThnTFFNSmk1dXJvYXg0OGZoMEFnYVBWemUzbDVvYmk0R0VWRlJWWXZpSldVbEVDcjFUbzlQRHNxS3NxdTdUTXlNbkRxMUNuczI3ZlBxZk1TRWJXbjJ0cGFYTDE2RlNxVkNrcWxFbEZSVWVqUm80ZXJ3N3JueWVYeUppdHV4R0l4UEQwOU9lZUdpTzRKalZ1bGNjWU5FUkVSRVpGamhLNE9nTWhXUVVGQm1EZHZIcXFxcXJCdDJ6YlQ4djc5KzBPdjF5TWxKYVZOemp0NDhHQUFRSHg4dk5YMTU4NmRBd0NFaDRlM3lmbWJNbkRnUU15ZlB4L0Z4Y1h0ZWw0aUlrZlUxOWZqMnJWck9IYnNHSEp6Y3hFV0ZvWVpNMll3YVdNam1VeldaT0lHYUpoelUxSlNBb1BCMEk1UkVSRlpNbStWeHNRTkVSRVJFWkVqbUxpaERtWEJnZ1hvM3IwN1RwMDZaVXJVUFBUUVF3Q0FEei84MENLSllUQVljT0hDQmR5NWM4ZmhjODZZTVFNQXNHdlhMbHk2ZE1sczNkV3JWL0UvLy9NL0VBZ0VlT1NSUnh3K2g2UDgvZjF4Ly8zM0F3RDBlbjI3bjUrSXFDVmFyUmJwNmVrNGV2UW9VbE5URVJRVWhCa3paaUE4UEJ3aWtjalY0WFVZemJWS0F4cm0zTlRYMTZPeXNySWRveUlpc21SZWNjTVpOMFJFUkVSRWptQ3JOT3BRbEVvbEZpOWVqUGZmZng4ZmZmUVIvdld2ZnlFNk9ob1hMMTdFeVpNbnNYanhZa1JFUk1EUHp3L1YxZFc0ZHUwYWlvcUs4TWtubjhEWDE5ZnNXSFYxZFZpL2ZyM1Y4N3o5OXR1bXJ4OTQ0QUU4OHNnaitPYWJiL0R5eXkralI0OGU4UFB6UTFsWkdYSnpjd0VBUzVZc3dhQkJnOXJ1Z1RlamI5Kyt1SGp4WXJOM1loTVJ0VGVkVG9mczdHeWtwYVdodHJZV1BYdjJSSGg0T0R3OFBGd2RXb2ZVVXNXTmo0OFBnSWIyblo2ZW51MFZGaEdSQmJNWk56b21ib2lJaUlpSUhNSEVEWFU0TTJmT3hNR0RCNUdkblkyREJ3L2lzY2NldzVvMWF6Qml4QWdjUFhvVVY2OWVSVzF0TFR3OFBEQmd3QUFzWGJvVXZYdjN0amlPWHEvSGp6LythTk01Lyt1Ly9ndERodzdGc1dQSGNPUEdEUlFXRnNMRHd3Tmp4NDdGbkRsek1ITGt5TlorbURiejgvTUQwSEJYT3hHUnErbjFlcWhVS3FTbHBhR21wZ2JCd2NFSUR3ODN6U1VqeDhqbGN1ajFldFRYMTBNaWtWaXNkM056ZzF3dVIwbEpDZnIyN2V1Q0NJbUlHa2hGYkpWR1JFUkVST1FzSm03b25uVHk1TWttMXdrRUFuejg4Y2NXeTZaTm00WnAwNlk1ZmZ5bVRKa3lCVk9tVExGN3Y3WW1sVXBkSFFJUkVYUTZIWEp6YzVHV2xnYTFXbzNBd0VCRVJVWEIyOXZiMWFGMUNqS1pEQUJRVzF0ck5YRUROTXk1Y2FZMUtCRlJhekNydUdIaWhvaUlpSWpJSVV6Y0VCRVJrY05xYW1xUWxaV0Y3T3hzMU5YVndkL2ZINk5Iajdab1Qwbk9rY3NiTG9ScU5CcTR1N3RiM2NiSHh3ZTNidDFDYlcydEtkRkRSTlRlSk1KZkttN3FtYmdoSWlJaUluSUlFemRFUkVSa3Q5TFNVbVJtWmlJdkx3OENnUUM5ZXZYQ2dBRUQyQkt0alRSTzNEU2w4WnliNE9EZ2RvbUxpT2pYekN0dU9PT0dpSWlJaU1nUlROd1FFUkdSVFF3R0EzNysrV2RrWkdTZ3BLUUVNcGtNUTRZTVFiOSsvVXlKQldvYmpWdWxOYVY3OSs0UUNvVk0zQkNSUzBrYUpXNVljVU5FUkVSRTVCZ21ib2lJaUtoWkdvMEd1Ym01eU1yS2dscXRob2VIQis2Ly8zNzA2dFVMSXBISTFlRjFDVktwRkFLQm9ObUtHNkZRQ0c5dmJ4UVhGN2RqWkVSRTVqampob2lJaUlqSWVVemNFQkVSa1FXZFRvZjgvSHprNU9TZ3FLZ0lCb01CZ1lHQnVQLysreEVRRU9EcThMb2NnVUFBbVV6V2JNVU5BUGo1K2VINjlldlFhclVRaS9sckhoRzFQMm1qR1Rkc2xVWkVSRVJFNUJoK29pY2lJaUlBRGEzUTd0eTVnOXpjWE55NmRRdjE5ZlZ3ZDNkSGVIZzRldmZ1RGFWUzZlb1F1elM1WE41c3hRM1FrTGhKUzB0RFNVa0pFMnhFNUJLTkV6ZHNsVVpFUkVSRTVCZ21ib2lJaUxxNHFxb3E1T2JtSWpjM0Y5WFYxWkJJSk9qVnF4ZDY5KzV0R25oUHJtZEx4WTJQanc4RUFnR0tpNHVadUNFaWw1Q1l0VXBqeFEwUkVSRVJrU09ZdUNFaUl1cUM3dDY5aS96OGZQejg4ODhvS1NtQlFDQkFZR0FnaGc4ZmpxQ2dJTTZ1dVFmSjVYS1VsSlEwdTQxWUxPYWNHeUp5S2M2NElTSWlJaUp5SGhNM1JFVDNtSmlZR0FEQS9Qbno4ZXl6ejdiNy9xM3RYb3VucXpLMlFjdlB6MGQrZmo2cXFxb0FBTjdlM3JqdnZ2dlFxMWN2eU9YeUZvNUNyaVNUeVZwc2xRWUEvdjcrbkhORFJDN1R1T0tHcmRLSWlJaUlpQnpEVC9ORVJFU2RWSDE5UFFvTEM1R2ZuNC9Dd2tMVTFkVkJKQkloSUNBQWd3Y1BSbEJRRUpNMUhZaGNMb2RXcTRWT3AydTJJb3B6Ym9qSWxSclB1R0hGRFJFUkVSR1JZNWk0SVNJaTZpUU1CZ1BLeTh0UlhGeU13c0pDM0w1OUd3YURBWEs1SEQxNzlrUlFVQkFDQWdMWUJxMkRNaWJaYW10cm9WUXFtOXpPeDhjSFFxR1FjMjZJeUNVa1Foa0VFTUlBUGVvNTQ0YUlpSWlJeUNGTTNCQVJFWFZRT3AwT1pXVmxLQzR1eHAwN2QzRG56aDFvdFZvQWdLZW5Kd1lQSG96ZzRHQjA3OTRkQW9IQXhkR1NzMlF5R1FCQW85RTBtN2pobkJzaWNqV0pVSVk2ZlEzMEJqMjArbHFJaFRKWGgwUkVSRVJFMUtFd2NVTkVSTlJCYUxWYVU0S211TGdZcGFXbDBPdjFFQWdFOFBUMFJKOCtmZURyNnd0ZlgxKzJRT3VFaksrcExYTnUvUHo4T09lR2lGeEdLbFNnN3YrcWJlcjBHaVp1aUlpSWlJanN4RS95UkVSRTk2RDYrbnBVVkZTZ29xSUM1ZVhsS0NzclEzbDVPUXdHQTRSQ0lieTl2VEZ3NEVENCtmbkJ4OGNIRW9uRTFTRlRHek5XM05UVzFyYTRyYisvUCtmY0VKSExTRVZ5b0tFQUZIVjZEWlR3ZEcxQVJFUkVSRVFkREJNM1JFUkVMbVF3R0ZCZFhZM3k4bkpUa3FhaW9nTFYxZFdtYmVSeU9UdzlQUkVXRmdZL1B6OTRlM3R6VGswWDFMaFZXa3M0NTRhSVhFa2lWSmkrcnRlMy9HOFdFUkVSRVJHWlkrS0dpRnlxcEtRRUJ3NGN3TVdMRi9Ienp6OURxOVhDeThzTFlXRmhlUExKSjlHL2YzK0xmZkx6ODNIdzRFRWtKU1dob0tBQU9wME8zYnQzUjNoNE9CNSsrR0dNR0RIQzZybGlZbUlBQVBQbno4ZXp6ejZMSzFldTRJc3Z2a0I2ZWpycTZ1b1FGQlNFcVZPbjR2SEhIemRyTGZTM3YvME5jWEZ4RUlsRTJMdDNMOXpkM2EwZVB6azVHUysrK0NJQTRPV1hYOGFERHo3bzdOTURBTGgyN1JxKytPSUxwS1Nrb0thbUJ2NysvaGc3ZGl5ZWZQSkplSGg0T0hSTVI1OURJMGRlTjJ0dTNyeUpGU3RXb0xxNkdwNmVudmp3d3c4UkhCenMwR082MTlYVjFVR3RWcU82dWhyVjFkVzRlL2V1S1VtajAra0FBRUtoRU4yNmRZT3ZyeS82OWVzSEx5OHZlSHA2c3UwWkFXaDRmMGlsVXBzcWJrUWlFZWZjRUpITFNJVy8vTDlsYkpsR1JFUkVSRVMyWStLR2lGem03Tm16aUkyTlJVMk4rUWY2a3BJU2ZQdnR0d2dORGJWSUFCdzRjQUFmZi95eGFRQzdVWEZ4TWVMajR4RWZINDhaTTJaZzVjcVZ6VllrN04yN0Z4OS8vTEhac3BzM2IyTG56cDFJUzB2RG0yKythVm8rZWZKa3hNWEZRYWZUNGZ2dnY4ZTBhZE9hZkR3QTRPYm1obkhqeHJYOEJOamcyTEZqZVAvOTkyRXdHRXpMOHZQenNXL2ZQc1RIeHlNMk5oWTlldlN3NjVqT1BvZU92RzdXM0wxN0Y2KysraXFxcTZzaGs4bndsNy84cFVNbmJlcnI2ODBTTThZL3htWDE5ZlZtMnh1cmFQcjM3dzlQVDA5NGVYbWhXN2R1RUFxRkxub0UxQkhJNVhLYkttNEF6cmtoSXRkcG5MaGh4UTBSRVJFUmtmMzRLWjZJWE9MU3BVdDQ2NjIzWURBWTRPN3Vqbm56NWlFeU1oSktwUklGQlFVNGRlb1VCQUtCMlQ3Lys3Ly9peTFidGdCb21OL3d4Qk5QWU1pUUlSQ0pSRkNwVk5pM2J4OHlNek54L1BoeEtCUUtQUC84ODFiUG5aS1NndXZYcitQQkJ4L0VRdzg5QkM4dkw2U25wMlBIamgwb0x5L0hEei84Z0hQbnptSDgrUEVBZ1B2dnZ4L2R1blhEM2J0M2NlN2NPYXVKRzRQQmdIUG56Z0VBSmsyYUJLbFU2dlJ6bEptWmlmMzc5MlBRb0VINHpXOStnNUNRRUpTWGwrUG8wYU9JaTR0RFNVa0ozbnp6VFd6WnNzWG1pN0xPUG9lT3ZHN1c2SFE2dlBubW04alB6NGRBSU1ENjllc3haTWdRKzUra05xTFg2MUZYVjRlNnVqclUxdGFhdm03cWU0MUdnN3E2T3JOalNDUVN1TG01d2MzTkRYNStmcWF2alg5NElaMGNJWlBKYktxNEFYNlpjMU5jWEl5Z29LQTJqb3lJNkJjU1Z0d1FFUkVSRVRtRlY0MklxTjFwTkJwczJyUUpCb01CdnI2K2lJMk5OYXUwNk4yN044YU1HV05XMFZGZVhvNlBQdm9JQU5DblR4L0V4c2FpVzdkdXB2VjkrL2JGcEVtVDhNb3JyeUF4TVJINzkrL0hRdzg5aE5EUVVJdnpwNmVuWTk2OGVYanV1ZWRNeTBKRFF4RVNFb0tWSzFjQ0FFNmRPbVZLM0lqRllreWNPQkZIamh4QlltSWlybXo5emdBQUlBQkpSRUZVTkJxTlJldXFxMWV2b3JTMEZBQ2FyTWl4MTA4Ly9ZUXhZOGJnOWRkZk42dDhHVEZpQkxwMTY0WkRodzRoT3pzYkNRa0ptRHg1Y292SGMvWTVkT1IxYThvLy92RVBYTGx5QlFEd3dnc3Z0RnFGRWdEY3ZuMGJSVVZGME92MWR2L1JhcldvcTZ1enFFWnFUQ1FTUVNxVm12NTRlSGpBMzk4ZmJtNXVVQ3FWcHNSTWF5VHZpSDVOTHBlam9xTENwbTE5ZlgwaEZvdFJWRlRFeEEwUnRTdHBveGszZGF5NElTSWlJaUt5R3hNM1JKMUVaV1VsWW1OajIrVmN5Y25KV0wxNnRjUDduemh4QXVYbDVRQ0FWYXRXTmRrZVM2SDQ1VVAvTjk5OFk3ckxmTTJhTldZSkJ5T3hXSXhWcTFiaDZhZWZoc0Znd0pFalIvRENDeTlZYk9maDRZRWxTNVpZTEE4UEQwZmZ2bjJSbloyTmpJd01zM1dUSjAvR2tTTkhVRmRYaDRzWEwyTGl4SWxtNjQxdDBvS0RneEVlSHQ3Y3c3ZVpUQ2JEaXkrK2FMVmQyUi8rOEFlY09IRUNHbzNHNXNTTnM4K2hJNitiTlFjUEhzUTMzM3dEQUhqODhjZng2S09QdGhpN1BlN2N1WU9NakF3SWhjSW0vNGhFSXRQZkVvbkViTGxVS29WTUpqTkx6alJlMWx3TFBxSzJKcGZMVVZSVVpOTzJRcUVRL3Y3K0tDd3NiT09vaUlqTU1YRkRSRVJFUk9RY0ptNklPaEZiV2xRNXkyQXd3TWZIeDZsam5EOS9Ia0JEa3VPQkJ4NndhWi9FeEVRQURWVWhBd1lNYUhLN2dJQUFEQjQ4R0dscGFVaE9UcmE2VFVSRVJKUFZFUDM3OTBkMmRyYkZIZTNEaGcyRG41OGZpb3VMY2U3Y09iUEVUZU0yYVRFeE1UWTlIbHVNR0RFQ1hsNWVWdGNwbFVyY2Q5OTl1SERoQXJLeXNtdzZuclBQb1NPdjI2OGxKU1hoWC8vNkZ3QWdPam9henp6empFUEhhVTVZV0JqQ3dzSmEvYmhFOXdLRlFvRzZ1anJvZERxYmtvaUJnWUhJejgrSFdxMkdVcWxzaHdpSmlNeGJwZFd6VlJvUkVSRVJrZDJZdUNIcUpEdzhQTnJrSXZpdm5UcDFDbE9uVG5YcUdEZHUzQUFBdTJhYTVPWGxBWUJOUSs5RFEwT1JscGFHMjdkdlcxM2ZYT0xKV0lYeTYza2xBb0VBMGRIUjJMTm5EeTVjdUlENitucElKQklBRFJWSXBhV2xFQWdFclpxNGFhbTFVVUJBQUFDWXFtQmE0dXh6Nk1qcjF0aXRXN2R3L1BoeDZIUTZEQnMyREd2WHJtMlhaQ05SWjJKczA2alJhT0RtNXRiaTlzWi9Kd29MQzlHM2I5ODJqWTJJeUVocU51T0dGVGRFUkVSRVJQWVN1am9BSXVwNktpc3JBVFFrbTJ4VlZWVUZBSEIzZDI5eFcrT0Z6YVptclFpRlRmL1QxMXdpWWNxVUtRQUF0VnFOcEtRazAvS0VoQVFBd1BEaHcwMFhTVnREUzhQcmpZOURwOVBaZER4bm4wTkhYcmZHTGwrK2JJcGgzTGh4cHNRWEVkbk8ySXJRbGxsU1FNUFB1N3U3Tzl1bEVWRzdNcSs0WWVLR2lJaUlpTWhlVE53UVVic3pKaVEwR3RzL3lMZVVqR25NZUZ4YkVoVDI2TmV2SDNyMTZnVUFwdFpvQm9NQjMzNzdMUUJnMnJScHJYcStsaGpidVZtYlZXT05zOCtoSTY5Yll6Tm56c1N3WWNNQUFOdTJiY09GQ3hjY09nNVJWMlp2NGdab2FKZDIrL1p0R0F5R3RncUxpTWdNWjl3UUVSRVJFVG1IaVJzaWFuZCtmbjRBQUpWS1pmTStnWUdCQUg1cDE5V2NuSndjQUVEUG5qM3RENjRGa3lkUEJnRDg4TU1QME92MVNFNU9SbGxaR2VSeU9TWk1tTkNxNXpKV3VEUWxNek1UQU5DN2QyK2JqdWZzYytqSTY5YVlXQ3pHaGcwYkVCQVFBTDFlajcvKzlhL0l5TWh3NkZoRVhaVWppWnVBZ0FEVTE5ZWpwS1NrcmNJaUlqSmoxaXBOeHhrM1JFUkVSRVQyWXVLR2lOcmRmZmZkQndDNGZ2MDZjbk56YmRvbklpSUNBSkNSa1dGS0tsaFRWRlNFOVBSMEFNRDk5OS92WEtCV0dCTTNGUlVWU0U1T05yVkpHejkrdk9tQ2FtdTVmUGx5azIzUXJsKy9qbHUzYmdINDVmbHNpYlBQb1NPdjI2OTVlbnJpTDMvNUN4UUtCVFFhRFY1NTVSVzJjQ0t5ZzFnc2hrUWlzYXZ5emQvZkgwS2hFRVZGUlcwWUdSSFJMOHdyYnBpNElTSWlJaUt5RnhNM1JOVHVaczJhQmFDaHpkaW1UWnRRWFYxdGRidXlzakt6Zll3elhUWnYzZ3kxV20yeHZWYXJ4ZnZ2dncrRHdRQ1pUR1k2VDJzS0NnckM0TUdEQVFDWExsM0NwVXVYQUxSTm03VGk0bUw4NXovL3NWaGVWMWVIZi96akh3QWFMdUpPbno3ZHB1TTUreHc2OHJwWjA2ZFBIN3o4OHNzUUNBUW9LeXZEeXkrL2pMdDM3OXIwR0lpb29lMmhQUlUzWXJFWXZyNitUSklTVWJ2aGpCc2lJaUlpSXVjd2NVTkU3YTV2Mzc2WU8zY3VnSWJxaitlZWV3NkhEaDFDWm1ZbWNuSnlFQmNYaDdWcjErTHc0Y09tZllLRGc3RjQ4V0t6ZmI3NTVodmN1SEVES3BVS1o4NmN3WW9WSzVDWW1BZ0FXTEZpQlR3OVBkc2tmbVBWelk4Ly9vaUNnZ0w0K2ZsaHhJZ1JyWDRlZDNkM2ZQYlpaOWk0Y1NOKyt1a241T2JtSWlFaEFTdFdyREJWeEN4WXNNRFV3cXdsemo2SGpyeHVUUmt6Wmd6KzhJYy9BQUR5OHZMdzZxdXZvcTZ1enVibmhxZ3JVeWdVZGlWdWdJWldpV1ZsWmZ3NUk2SjJZZFlxallrYklpSWlJaUs3aVYwZEFCRjFUWC84NHgraDBXaHc5T2hSRkJZVzRxT1BQckxZWnVqUW9XYmZMMWl3QU5YVjFmanFxNjlRVUZDQUR6NzR3R0lma1VpRVAvN3hqMjFTQVdNVUhSMk5yVnUzSWpzN0d3QXdkZXBVQ0FTQ1ZqOVBURXdNYnQyNmhkT25UK1AwNmRNVzZ5ZFBub3lubjM3YXJtTTYreHc2OHJvMTVZa25ua0JPVGc1T25UcUYxTlJVdlBQT08zamxsVmZhNUxrazZrd1VDb1hkODJvQ0FnS1FuSnlNb3FJaWhJU0V0RkZrUkVRTkpLSmZXcVd4NG9hSWlJaUl5SDVNM0JDUlM0aEVJcXhhdFFvUFB2Z2dEaDgrak5UVVZGUlVWRUFxbFNJa0pBUlJVVkdZUFh1MjJUNENnUUJMbHk3RmhBa1RjUERnUVNRbkorUE9uVHNRQ0FRSURBeEVSRVFFSG52c3NUYS9LTm05ZTNkRVJFU1lLbE5pWW1MYTVEd2lrUWh2dnZrbTl1elpneE1uVGlBL1B4OXl1UndEQnc3RUk0ODhna21USnRsOVRHZWZRMGRldCthc1hyMGFQLy84TTlMUzBwQ1FrSUN0VzdkaTJiSmxkajh1b3E3RU9DUEtIbDVlWHBETDVVemNFRkc3WU1VTkVSRVJFWkZ6QkFhRHdlRHFJSWpJT2JHeHNmRHc4TUF6enp6VDV1YzZkZW9VcGs2ZDJ1Ym5JWElFMzUvVUZXUmxaZUh5NWN1WU0yY09KQktKemZ0ZHVuUUpoWVdGZU9TUlIxalpSa1J0NnBiNkd0Njd0Z0FBME10dEtGWU8rZHpGRVJFUkVSRVJkU3lzdUNFaWFpUDUrZmwyYlI4Y0hOeEdrUkJSWjZKUU5MUWdxcW1wc1N0eEV4UVVoSnljSEpTVmxjSGIyN3V0d2lNaWdsVElWbWxFUkVSRVJNNWc0b2FJcUkzODduZS9zMnY3a3lkUHRsRWtSTlNaR0JNM0dvMEdIaDRlTnU4WEdCZ0lvVkNJL1B4OEptNklxRTFKMkNxTmlJaUlpTWdwUWxjSFFFUkVSRVMyazhzYkxvalcxTlRZdFo5WUxJYS92Ny9kMVlCRVJQWnFYSEhEeEEwUkVSRVJrZjFZY1VORTFFWllRVU5FYmNIUnhBM1EwSkl4S1NrSjFkWFZjSE56YSszUWlJZ0FtRmZjc0ZVYUVSRVJFWkg5V0hGRFJFUkUxSUVJaFVMSTVYS0hFemVBL1RPNGlJanNJUkhLSVBpL2o1cDFldnYvclNJaUlpSWk2dXFZdUNFaUlpTHFZQlFLaFVPSkc0VkNBVzl2Yi96ODg4OXRFQlVSVVFNQkJKQUlwUUFBdlVFSG5hSGV4UkVSRVJFUkVYVXNUTndRdFlKWnMyWWhKaWJHMVdFUUVWRVhvVkFvb05FNDFuNG9PRGdZZCs3Y1FWMWRYU3RIUlVUMGk4YnQwbGgxUTBSRVJFUmtIODY0SWFmbzlYckV4OGNqUGo0ZUdSa1pLQzh2aDBBZ2dJZUhCMEpEUTdGZ3dRSkVSRVM0T3N3bTVlWGxZZCsrZlVoTVRNU2RPM2NnbDhzeGRPaFFMRnEwQ0FNR0RIQjFlRVJFUkZZcEZBcVVsNWM3dEc5d2NEQlNVbEpRVUZDQTNyMTd0M0prUkVRTnBFSWxxdEh3NzFTZFRnT0Z5TVBGRVJFUkVSRVJkUnhNM0pERGNuTno4ZFpiYjBHbFVrRXVseU04UEJ6Ky92N1E2L1hJejg5SGNuSXl3c1BENzluRVRWWldGcFl2WHc2UlNJU0lpQWhFUmtZaUp5Y0g1OCtmUjJKaUl0NTc3ejBNSGp6WTFXRVNFUkZaTU02NE1SZ01FQWdFZHUzcjZla0pOemMzNU9mbk0zRkRSRzFHYWxaeDQxaUZJQkVSRVJGUlY4WEVEVGtrSnljSHExYXRRblYxTlJZdVhJZ0ZDeFpBcVZTYWJWTmRYWTNpNG1JWFJkaXl5c3BLVEpvMENjdVdMWU9ucDZkcCthNWR1L0RwcDU5aTU4NmQyTFJwa3dzanRJM0JZSEIxQ0VSRTFNNFVDZ1VNQmdOcWEyc2hsOHRiM3VGWGV2VG9nZXpzYk9qMWVnaUY3SnhMUksydmNhdTBlclpLSXlJaUlpS3lDeitwazkyMFdpM2VmUE5OVkZWVjRhV1hYc0tTSlVzc2tqWUE0T2JtaHREUTBQWVAwRWJoNGVGWXQyNmRXZElHQU9iUG53K0JRSUMwdERRWFJXYWZpb29LQUxEN2ptc2lJdXE0RkFvRkFLQ214ckdMb2NIQndkQnF0Ymg5KzNacmhrVkVaTUtLR3lJaUlpSWl4N0hpaHV4Mit2UnA1T1hsWWR5NGNaZzJiWnJkKzZlbnArUHJyNy9HMWF0WFVWNWVEb1ZDZ1lFREIyTDI3Tm1JaW9xeTJENG1KZ1p5dVJ3SERoekE3dDI3Y2V6WU1aU1dsaUl3TUJBTEZ5NDB4ZkRHRzIvZzNMbHpXTGx5SlI1KytHR0w0NnhjdVJLcHFhbjQ2S09QTUhqd1lNaGtNcXZ4eVdReWlFUWlxNVVzcDA2ZHdvRURCNUNUa3dPcFZJcFJvMGJodWVlZXMvczVhRTFGUlVVQTBPVGpJU0tpenNkNHc0UmFyVWIzN3QzdDN0L1gxeGRTcVJUNStma0lEQXhzN2ZDSWlNd1NOL1ZNM0JBUkVSRVIyWVVWTjJTMytQaDRBTUNzV2JQczN2Zmd3WU5Zc1dJRnpwNDlpOTY5ZTJQNjlPa0lEdy9IMWF0WHNXSERCbXpmdnIzSmZXTmpZM0g4K0hGRVJrWmkrUERodUhYckZqWnYzb3p2di84ZUFFd0puSVNFQkl0OWk0cUtjTzNhTmZUcDA2ZkZ1VFVxbFFwYXJSWURCZ3d3Vzc1dDJ6YTg4ODQ3eU0zTnhlalJveEVWRllXclY2OWkzYnAxME92MTlqNFZyVUtuMCtIQ2hRc0FBS2xVNnBJWWlJaW8vUmtUTjQ1VzNBZ0VBZ1FGQlNFL1A1OHRONG1vVFVoRUN0UFhyTGdoSWlJaUlySVBLMjdJYmxsWldRQ0FzTEF3dS9aTFMwdkRsaTFiNE83dWpvMGJOMkxnd0lHbWRmbjUrWGp4eFJmeDVaZGZJaUlpQXBHUmtXYjdhalFhRkJZV1lzZU9IYWJLa3AwN2QyTDM3dDNZdjM4L29xS2lNR3JVS0hoNmV1TEtsU3VvcUtnd2E0RVdGeGNIZzhHQW1UTm50aGpubDE5K0NRQm1WVHRYcmx6Qm5qMTc0T3ZyaS9mZmY5OTBkM0p0YlMxZWUrMDFaR2RuMi9WY3RBYWRUb2U0dURpVWxKUzArN21KaU1pMXhHSXhKQklKMUdxMXc4Zm8wYU1IY25OelVWcGFDaDhmbjFhTWpvZ0lrQW9iSjI0NDQ0YUlpSWlJeUI2c3VDRzdWVlpXUWlLUm1QcnIyMnJ2M3Iwd0dBeDQ1cGxuekpJMlFFT3YvU1ZMbGdBQWpodzVZblgvWmN1V21iVURtejE3Tm9CZkVrbGlzUmlUSjArR1hxL0h1WFBuelBZOWMrWU1KQklKcGt5WjBteU1wMCtmeHBrelp6Qml4QWl6YlE4ZlBnd0FXTHAwcVZsTEdabE1oaFVyVmpSN3pOWmtNQmhRWGw2TzY5ZXY0N1BQUHNQVnExZGJmRXhFUk5RNUtaVktweEkzZ1lHQkVJdkZ5TXZMYThXb2lJZ2FtTSs0WWVLR2lJaUlpTWdlckxnaHU4bmxjcWpWYXVoME9vaEVJcHYzUzBsSkFRQk1tRERCNm5wamxVMUdSb2JGT3JGWWpQNzkrNXN0OC9YMWhWZ3NSblYxdFdsWlRFd005dS9majRTRUJGUEZURTVPRGxRcUZhS2pvK0hoNGRGa2ZNbkp5WWlOalVWZ1lDRCsvT2MvUXlBUW1OYWxwcVlDQUVhUEhtMnhYNDhlUFNDVlNsRlhWOWZrc1cwUkd4dHIxL1orZm41NDZxbW40T2ZuaDVNblR6cDFiaUlpNm5pY1RkeUlSQ0lFQndjakx5OFA5OTEzbjluL2UwUkV6cEp3eGcwUkVSRVJrY09ZdUNHN0JRUUVRS1ZTSVRzNzIySU9USE9NbFRydTd1NVcxeHRibXpWT3hCaUp4V0tyRjVURVlqRzBXcTNwK3dFREJpQTBOTlNzWGRxWk0yY0FBRE5tekdneXR2VDBkTHo2NnF2bzFxMGJObTdjQ0M4dkw3UDE1ZVhsa0VxbFRjWXVGRHBmdkRaMjdGaWJ0cE5LcFFnT0RrWlFVQkF2c2hFUmRXRktwUklWRlJWT0hTTWtKQVEzYjk3RW5UdDM0T2ZuMTBxUkVSSDl1dUtHaVJzaUlpSWlJbnN3Y1VOMkd6bHlKRlFxRlU2ZlBtMVg0a2FoVU9EdTNidW9xYW14Mm1hdHNySVNBTXhtMHpoaTZ0U3AyTDU5Tzg2ZE80ZUhIMzRZOGZIeENBZ0l3TWlSSTYxdW41bVppZlhyMTBNdWwyUFRwazNvMGFPSHhUWlNxUlFhalFiMTlmV1FTQ1JtNjNRNm5kUFZOZ0FRRlJYbDlER0lpS2pyVUNxVnFLbXBnY0ZnY0RpUkh4Z1lDSWxFZ3J5OFBDWnVpS2hWTlo1eHc0b2JvczV0OWVyVlVDcVYrT3RmLzlvbTJ4TVJ0YlZaczJaQm85R3dvdzNkVTVpNEliczkrdWlqT0hEZ0FBNGVQSWpvNkdnTUhqellwdjJHREJtQ2l4Y3Y0b2NmZnNEa3laTXQxaWNsSlFFQWhnMGI1bFI4VTZkT3hZNGRPNUNRa0lCKy9mcWhvS0FBaXhZdHNucFJTNlZTWWQyNmRaQktwWGozM1hjUkVoSmk5WmdoSVNISXlNaEFjbkt5cWFXYlVYSnlNdlI2dlZNeGR5UWlrY2p1Tm5sRTdZSHZTK3BxRkFvRkRBWURhbXBxb0ZRcUhUcUdVQ2hFang0OWNPdldMVVJFUkxDU2s0aGFqWVF6Ym9pYUZCTVRZL08ySGVFaTR1M2J0K0htNW1aMW5WcXR0dmc5cGJudDIxSk1UQXprY3JscGhxMDF2SGpiUHZSNlBlTGo0eEVmSDQrTWpBeVVsNWRESUJEQXc4TURvYUdoV0xCZ0FTSWlJbHdkcGxXZDdlZTNvOHZMeThPK2ZmdVFtSmlJTzNmdVFDNlhZK2pRb1ZpMGFKRmRONXNUM1l1WXVDRzdCUVVGWWVuU3BmajQ0NC94cHovOUNTdFdyTURreVpNdEx2WVVGeGZqenAwN0dESmtDQUJnN3R5NXVIanhJclp1M1lyUTBGRDA3ZHZYdEcxQlFRRjI3TmdCc1ZpTWVmUG1PUldmajQ4UFJvNGNpU3RYcnVEa3laTVFDQVNZUG4yNnhYWTNiOTdFMnJWcklaVktzWG56WnZUczJiUEpZMFpIUnlNakl3UGJ0bTFEYkd5c3FXVmFSVVVGdG16WjRsUzhIWTFDb1VCVlZaWFRsVkZFcmEycXFzcmhpOWRFSFpIeC9lNU00Z1lBZXZYcWhaeWNITnkrZlJzQkFRR3RGUjRSZFhGU0ptNkltalI3OW15ejc0OGVQUXF0Vm11eHZLUFl0bTJiMWZiaGE5YXNRVlpXRnZidjMyL1Q5dFExNU9ibTRxMjMzb0pLcFlKY0xrZDRlRGo4L2YyaDErdVJuNStQNU9Sa2hJZUgzN09KbTg3Mjg5dVJaV1ZsWWZueTVSQ0pSSWlJaUVCa1pDUnljbkp3L3Z4NUpDWW00cjMzM3JQNVpuT2lleEVUTitTUStmUG5Bd0MyYjkrT2pSczM0cE5QUGtGNGVEZzhQRHhRVTFPRDNOeGMzTGh4QTA4OTlaUXBjUk1aR1lsRml4YmgzLy8rTjU1Ly9ubEVSRVFnSUNBQXBhV2xTRXhNaEU2bncrclZxeEVhR3VwMGZOT21UVU5pWWlKT25UcUZ5TWhJK1B2N1cyeXpaczBhbEplWDQ0RUhIckQ0UmRKbytmTGxBSUE1YytZZ0xpNE9tWm1aV0x4NE1VYU5HZ1dEd1lBTEZ5N2dnUWNlUUZGUkVUU2FydEVDd3MvUEQvbjUrVXpjMEQwblB6OGZ2cjYrcmc2RHFOMFlrelZxdFJvK1BqNE9IOGZmM3g4eW1ReDVlWGxNM0JCUnEybmNLbzB6Ym9qTUdUOW5HcDA0Y1FKYXJkWmllVWZSMUEwa1Y2NWNnVnd1dDFqT202MjZycHljSEt4YXRRclYxZFZZdUhBaEZpeFlZUEYrcUs2dVJuRnhzWXNpYkZsbisvbnR5Q29yS3pGcDBpUXNXN2JNN0JyVnJsMjc4T21ubjJMbnpwM1l0R21UQ3lNa2NnNFROK1N3K2ZQbkl5b3FDZ2NQSGtSU1VoSisvUEZIYURRYUtCUUtCQWNIWTg2Y09SWXQwWjUrK21tRWhZWGg2NisvUmxwYUdpNWZ2Z3hQVDArTUd6Y09qei8rZUt1Vk1ZNGJOdzVLcFJKcXRSb3paODYwdWsxcGFTa0E0T0xGaTAwZXgvZ2ZyMFFpd2ViTm0vSHBwNThpSVNFQmNYRng4UFB6dzd4NTg3Qnc0VUxNbVRPblZlTHVDSHIzN28zejU4K2pyS3dNM2J0M2QzVTRSQUNBc3JJeWxKU1VZT3pZc2E0T2hhamRHT2ZGcWRWcXA0NGpFQWpRczJkUDNMeDVFeU5IanVRZHNFVFVLaHEzU3VPTUc2TFd4emJCMU5Gb3RWcTgrZWFicUtxcXdwbzFhekJ0MmpTcjI3bTV1Ym1rbFY1NzRzOXY2d2dQRDdjNnozcisvUG40OTcvL2piUzBOQmRFUmRSNm1MZ2hwd1FIQjJQWnNtVjI3Uk1aR1dreEo2WTV6ZlVFYmFvM3JVd213OEdEQngwK3JqVnVibTU0L3Zubjhmenp6OXNjUjJja0Zvc1JGaGFHbEpRVURCMDZsTWtiY3JteXNqS2twS1FnUER5Y3YveFNseUlVQ2lHWHk1MU8zQUFOczl4dTNMaUJvcUlpQkFVRnRVSjBSTlRWbVZYYzZKaTRJWEtHY1RiTG5qMTc4TkZISCtIYmI3OUZUVTJOMldmYXJLd3NIRHAwQ0QvOTlCTnUzNzROc1ZpTWZ2MzZZY0dDQlJnelpvelY0eDA0Y0FDN2QrL0dzV1BIVUZwYWlzREFRQ3hjdU5EaWd2cVpNMmR3OE9CQjNMaHh3M1REeDlLbFMwMmY2Mzg5TzZieERCQ05SbVA2M2hodlU3Tm0wdFBUOGZYWFgrUHExYXNvTHkrSFFxSEF3SUVETVh2MmJFUkZSVFg1dk5qNk9KeGhQTmVoUTRkdzRNQUJIRDU4Mk5TSll0eTRjVml5WkltcHBUcFpkL3IwYWVUbDVXSGN1SEVPdlRadDlmNTQ0NDAzY083Y09heGN1UklQUC95d3hYRldybHlKMU5SVWZQVFJSdzYxM2JyWGYzNGJIOVBlOTdlOXI0a3RzUmlQKy9ubm55TWxKUVVhalFhQmdZR1lOR2tTRml4WUFKbE1adHF1OGRlTnlXUXlpRVFpR0F3R2kzV25UcDNDZ1FNSGtKT1RBNmxVaWxHalJ1RzU1NTZ6ZWh3aVYyUGlob2pzNXUzdGpmRHdjS1NtcHNMSHh3ZkJ3Y0Z3ZDNmblJYTnFOenFkRGxWVlZjalB6MGRKU1FuQ3c4UGg3ZTN0NnJDSTJwMVNxVVJOamZPekkzeDlmYUZRS0hEejVrMG1ib2lvVlpoWDNIREdEVkZyK1BEREQ1R2NuSXpvNkdnVUZSV1pyVnUzYmgwMEdnMkdEaDJLRVNOR29MUzBGQmN2WHNTcnI3Nkt2LzN0YnhnMWFwVEY4V0pqWTVHY25Jekl5RWdVRlJVaEtTa0ptemR2aHJ1N3UrbWk2eGRmZklFZE8zYkF3OE1ERXlkT0JBQ2twcVlpTXpPenlSc3lqYk0rRGgwNkJMRllqSWNlZXFqRngzYnc0RUZzMmJJRkFvRUFFUkVSR0QxNk5FcEtTcENVbElURXhFUTg4Y1FUV0xwMHFkVjliWGtjcmVXZi8vd25UcHc0Z1ZHalJtSElrQ0ZJU2tyQzRjT0hUUmYycFZKcHE1NnZNNG1QandjQXpKbzF5KzU5Mi9MOU1XM2FOSnc3ZHc0SkNRa1dpWnVpb2lKY3UzWU5mZnIwY1hwV1NrZjQrYlhuL1czdmEySnJMTWVPSGNQZi8vNTNTQ1FTakI0OUdtNXVia2hOVGNXdVhidHcrZkpsdlB2dXV4Q0xtNytjclZLcG9OVnFMVjZ6YmR1MlljK2VQWkRMNVJnOWVqUVVDZ1dTa3BLd2J0MDY2UFg2Wm85SjVBcE0zQkNSUTd5OXZURm16QmprNXVZaVBUMGRhclVhT3AzTzFXRlJGeUVTaWFCVUt1SHI2NHN4WThhMCtJc2JVV2VsVkNwUlhWM3Q5SEdNZDd5cFZDcTJiaUNpVmlGdGxMamhqQnNpNTlYVzFpSTNOeGZidDIrM09qZG16cHc1ZVBUUlI5R3RXemZUc20rKytRWWZmUEFCOXU3ZGEzSGhWNlBSb0xDd0VEdDI3RERkdGI1ejUwN3MzcjBiKy9mdk4xMzQzYnQzTHdRQ0FiWnUzUW8vUHovVC9tVmxaVTNHYW13NWJremN0RFQ3SXkwdERWdTJiSUc3dXpzMmJ0eUlnUU1IbXRibDUrZmp4UmRmeEpkZmZta2FQdTdJNDJnTnRiVzFTRXBLd24vLzkzK2JiaHJUYURSWXQyNGRVbE5Uc1gvL2Zqenh4Qk90ZHI3T0ppc3JDd0FRRmhabTEzNXQvZjRZTldvVVBEMDljZVhLRlZSVVZKak5Tb21MaTRQQllHaXlCYit0T3NMUHJ6M3ZiMGRlRTF0aXljckt3Z2NmZklDZ29DQnMyclRKTksvYVlERGczWGZmeFlrVEozRG8wQ0hNblR1MzJlZjd5eSsvQkFDelJOeVZLMWV3Wjg4ZStQcjY0djMzMzBkZ1lLRHBjYi8yMm12SXpzNXU5cGhFcnNBclhVVGtNR1A1YnI5Ky9Wd2RDaEZSbDZSUUtGcHRlR3RJU0FneU16TlJXRmlJSGoxNnRNb3hpYWpya25MR0RYVkFhclVhRnk5ZVJGWldGaW9xS2xyY2Z1ellzYTFlMGRFVWc4R0EzLy8rOTFZditnTEFVMDg5WmJIc3dRY2Z4QWNmZkFDVlNtVjFuMlhMbHBtMUdwbzlleloyNzk1dHVzQU9ORnpVQkJwdThtaXNOVnRtNzkyN0Z3YURBYzg4ODR6WkJXQ2dvVDM3a2lWTHNHblRKaHc1Y3NScWxZQXRqNk0xR0F3R0xGKyszS3pTWHk2WDQ1bG5uc0hLbFN0eDl1eFpoeE0zc2JHeHJSVm1tM1AwZlY5WldRbUpSR0thMDJpcnRuNS9pTVZpVEo0OEdmdjM3OGU1YytmTUx2YWZPWE1HRW9rRVU2Wk1zU3ZtWCtzSVA3LzJ2TDhkZVUxc2llV3JyNzZDVHFmRDZ0V3JUVWtiNHo2TEZpM0NpUk1ua0pDUTBHemk1dlRwMHpoejVneEdqQmhoOXJvWld6TXVYYnJVbExRQkd0cXFyVml4QW9zWEwyN3ltRVN1d3NRTkVSRVJVUWVsVkNwUlcxdmJLbFV5UGo0K1VDcVZ1SG56SmhNM1JPUTBTYU1aTjdWc2xVWWRRR1ptSms2ZVBBbWRUb2Vnb0NEMDc5Ky94YlpYSVNFaDdSUmR3NFhMNGNPSE43dk5qUnMzY08zYU5keTZkUXNGQlFVb0tDZ0EwSERYL0srSnhXTDA3OS9mYkptdnJ5L0VZckZaTmUva3laTng5T2hSckZpeEFrOCsrU1NtVHYzLzdOMTVXRk4zL2piKys1Q0ZBSUdnN0l1Q1ZYQlhjTWV0Vk1HRlViUzFIYlZWSDJ2VmFSMHRyYTFUV3gvYm1mNzZheDFiMnFGKzdiaDNkUHkyWTNXMG9sTVhFQlZYVUJCRUJSVUY5eUtDZ0VJQ0pPVDV3MGxLSkVoWVE4TDl1cTVlVnpucit5UUhnWFBuODNtSDFmcnd1YUV1WExnQUFCZ3hZb1RSOWJvSHYxZXVYS214enRUcmFBbzJOalpHMzROdTNicEJFQVRjdm4yN3djY09DUWxwVEdrdHFxSDN2YTQzWTMxL2IyMkoreU04UEJ5N2R1MHltQzR0TnpjWE9UazVDQTBOaFpPVGs4bjFHbU1KMzcvMXViOGI4cDZZVWt0NmVqb0VRY0RSbzBkeDlPaFJvOGUrYytlTzBlVUFjUDc4ZVVSSFI4UFQweFBMbGkwekNJa3VYcndJQUJnOGVIQ04vWHg4ZkNDVlNsRlJVVkhyc1luTWdjRU5FUkVSa1lXeXQ3Y0hBQ2lWeWlacGlOdXhZMGRjdVhJRkZSVVZuS09kaUJwRkt2b3R1T0dJRzJydHJsNjlpdGpZV0FRR0JpSXNMS3plSXdKYWdsUXFyZlZuYzFGUkVUNzk5Rk5rWkdUQTF0WVdIVHQyaEtlbkp3WU1HSURjM0Z5akRickZZbkdOVDc3cmxxdlZhdjNYaXhZdGdwdWJHN1p2MzQ2WW1CaHMzTGdSdi8vOTd6RjE2bFRZMk5nMHliWHBSbUxVOXJ1TWJ1b3FZMEdNcWRjQkFCS0pCSldWbGMrc1JhMVcxL3BnV3lxVkdyMW1rVWdFa1VoVTU3R2ZwYVZHYnBtVGg0Y0hjbkp5Y1AzNmRRUUVCSmk4WDB2Y0h3RUJBZkQzOXplWUxpMGhJUUVBTUc3Y09KTnJyWTBsZlAvVzUvNXV5SHRpU2kzRnhjWFFhcldJalkwMWVsemd0NUU3VDh2S3lzTHk1Y3ZoNk9pSUZTdFd3Tm5aMldCOVVWRVJwRkpwclRVMzFiOW5SRTJKd1EwUkVSR1JoZElGTjJWbFpVMFMzUGo1K1NFckt3dTNidDNpTkpoRTFDaUdQVzQ0NG9aYXI3S3lNc1RGeFNFd01MQkJUZE5iaXJHSHREb3hNVEhJeU1qQXpKa3pNWDM2ZEVna0VnQkFWVlVWZHV6WTBhanppc1ZpekpneEF5Kzk5QkxpNCtQeHd3OC9ZTk9tVFNnb0tNRENoUXNiZFd3ZE96czdQSHIwQ0VxbDBtaG9WbEpTQWdBR3ZVY2F3dG5aR2ZuNStjakx5NE9IaDBlTjlRVUZCVkNyMWZEeThqSzZmMjNOeTR1TGk2RldxdzM2ZGxCTi9mcjFRMDVPRGc0ZE9sU3Y0S2FsN28rd3NEQnMyTEJCUDEzYWtTTkg0T0hoZ1g3OStqWHF1SUJsZlAvVzUvNXV5SHRpU2kyNi9wMzc5KzkvNW12MnRLdFhyK0xERHorRVRDYkR5cFVyamM0ZUlKVktvVktwVUZsWnFYK05kVFFhRFVmYlVLdkVPSkdJaUlqSVFsVWZjZE1Vbkp5YzRPTGlVdXRjMmtSRXBwTFkyRUxBazRjdUhIRkRyVmx5Y2pMYUM5dlZBQUFnQUVsRVFWUTBHZzNDd3NMTVhVcURuVGx6UnY5UXRQb0R5YVpzdG0xdmI0L0l5RWpFeE1SQUVBUWNQSGpRcFAyTWpSWjRXdmZ1M1FFQXAwNmRNcm8rTlRVVkFOQzdkMjhUcXpXdVc3ZHVBSUFqUjQ0WVhYLzgrSEVBUU0rZVBZMnVyNmlvTURvZFdsSlNFb0Rmcm9PTW16UnBFa1FpRVhidjNvMnNyQ3lUOTJ1cCt5TXNMQXlDSUNBeE1SRlpXVm00ZCs4ZXhvNGRXNjhBb1NGYXkvZHZmZTd2eHJ3bno2cWxTNWN1cUtxcTBrL0Zab3FjbkJ3c1hib1VVcWtVWDMzMUZmejgvSXh1MTZGREIyaTFXcHcvZjc3R3V2UG56OWNhWEJHWkU0TWJJaUlpSWd0bGEyc0xHeHNibEpXVk5ka3hPM1hxaEljUEg1clVsSm1JcURZQ2JDQzJlVEl0akVhcmhrYXJybU1QSXZQSXpzNkdsNWRYcTV3ZXpWUVNpUVJxdGRyZ2d4ZGxaV1ZZdlhwMW80K2RrcEppOExWdXVpZFRwbFMxczdORGVYbDVuYjlUNkJxTnIxbXpwc2JENm52MzdtSGp4bzBRaThXWU1tVktmVXF2UVRmbDFkYXRXM0htekJtRGRSa1pHZmpIUC80QlFSQXdZY0tFV28reGF0VXFnNm1hOHZMeThQMzMzd1BBTS9jandNdkxDM1Buem9WYXJjWUhIM3lBUTRjT0dRMzI4dlB6a1ptWnFmKzZwZTRQRnhjWDlPdlhEK25wNllpTGk0TWdDQmc3ZG15amptbUsxdlQ5YStyOTNaRDN4SlJhSWlJaUFBRGZmdnN0OHZQekRiYlhhclZJU2tyQ2d3Y1A5TXR1M3J5SlAvM3BUNUJLcFlpT2puNW0vNlhRMEZBQXdMcDE2L0Q0OFdQOTh1TGk0aVo1clltYUE2ZEtJeUlpSXJKUWdpREF6czZ1U1lNYlgxOWZuRHQzRGprNU9RZ0tDbXF5NHhKUjJ5TzFzVU5sMVpNSFFKVlZLb2hFalovU2thaXBGUmNYMTJqeWJXbEdqUnFGMk5oWVJFVkZJU1FrQkJLSkJHZlBuc1dBQVFQcTljbDFZNVl1WFlwT25UcWhhOWV1MEdxMU9IdjJMTFJhTFY1KytlVTY5KzNSb3dkU1VsS3dkT2xTdUx1NzR5OS8rWXZSN2ZyMzc0OVpzMlpoeTVZdFdMQmdBWUtEZytIaDRZSEN3a0trcEtSQW85Rmc4ZUxGOFBmM2I5UzFEQm8wQ0JNbVRNRGV2WHZ4MFVjZndjZkhCMjV1Ym5qNDhDRnUzTGdCQUpnelp3NjZkdTFxZEg5Ylcxc29sVXJNbmowYi9mdjNoMHFsUW5KeU1wUktKU1pQbm96ZzRPQkcxZGNXNk82YkRSczJZTVdLRlZpL2ZqMTY5dXdKSnljbktKVkszTGh4QTlldVhjT01HVFAwb3pwYTZ2NEFnREZqeGlBbEpRWHg4ZkhvMzc4LzNOM2RHMzNNdXJTVzc5LzYzTjhOZVU5TXFTVTBOQlRKeWNtSWk0dkQ3Tm16RVJ3Y0REYzNONVNXbHVMU3BVdkl5OHZEK3ZYcjRlcnFDZ0JZc21RSmlvcUtNR2pRSU96YXRjdm9hN0JvMFNJQXdPVEprM0g0OEdGY3ZYb1ZzMmZQeHNDQkEvVmgwS0JCZzVDWGx3ZVZpaU9FcVhWaGNFTkVSRVJrd2V6dDdaczB1SkZJSk9qUW9RTnUzcnlKUG4zNnNGRW5FVFdZNUtrK056SUdOOVJLbVRKNnBEVjc2NjIzNE9EZ2dQajRlQncvZmh3dUxpNklqSXpFOU9uVEVSY1gxNmhqdi9qaWl6aDkralRpNHVJZ2tValF1WE5ueko4L0g2TkdqYXB6MzRVTEYrTHp6ejlIVGs1T25mMGpaczZjaVI0OWVtRG56cDNJek16RXVYUG5vRkFvTUd6WU1Menl5aXYxNm9ueUxGRlJVZWpWcXhmMjdkdUhhOWV1NGRkZmY0V1RreE5DUWtJd2VmTGtaL1l6RVFRQm4zLytPZGF2WDQvang0OURwVktoWThlT2lJeU14UGp4NDV1a3ZyYmc1WmRmeHRDaFE3Rjc5MjZrcHFiaTdObXpVS2xVc0xPemc3ZTNOeVpQbmx6ai9tcXArMlBZc0dINjM2MWI2ajF0TGQrLzliMi82L3VlbUZyTGtpVkxFQlFVaEY5KytRVVpHUmtvTHkrSGs1TVRBZ0lDTUhmdVhJT3AwQW9MQ3dFOG1mS3lOcnJnUmlLUjRNc3Z2OFRtelp1Um1KaUl3NGNQdzgzTkRWT21UTUgwNmRNeGVmSmswMTlZb2hZaWFFMlpjSlNJV3JYbzZHajQrdnBpNnRTcDVpNkZpSWhhV0hKeU1nb0xDL1hUZnpTRi9QeDhIRGx5QkVPSERqWGEzSk9JeUJRckxrekNmZFdUcVY4KzZyMFhycllkelZ3UlVVM1IwZEVJQ1FuQjBLRkR6VjBLdFdMaDRlR1F5V1RZczJlUHVVc2hhbks4djRsYUozNkVrb2lJaU1pQ09UZzROT21JR3dCd2MzT0RYQzQzbUd1YmlLaStwQVlqYmpqOUNCRVJFUkdScVJqY0VCRVJFVmt3QndjSGFEU2FKcCtUMmQvZkg3LysraXVVU21XVEhwZUkybzdxVTZWVk1yZ2hJaUlpSWpJWmd4c2lJaUlpQzJadmJ3OEFLQzB0YmRMait2djdRNnZWNnB2MUVoSFZsOVRHVHYvL0hIRkRSRVJFUkdRNkJqZEVSRVJFRnN6QndRRUFtbnk2TkRzN08zaDZlaUkzTjdkSmowdEViWWZVWU1RTlIrOFJFUkVSRVpsS2JPNENpSWlJaUtqaDdPM3RJUWhDazQrNEFZQk9uVHJoMUtsVEtDZ29nSXVMUzVNZm40aXNXL1dwMGlvMEhIRkRSSllyTGk3TzNDVVFOUnZlMzBTdEUwZmNFQkVSRVZrd1FSQmdiMi9mTE1HTnQ3YzNwRklwY25KeW12ellSR1Q5cW8rNHFlQ0lHeUlpSWlJaWt6RzRJU0lpSXJKd3pSWGMyTmpZb0dQSGpyaDE2eGJVYW5XVEg1K0lySnRVeEI0M1JFUkVSRVFOd2VDR2lJaUl5TUk1T0RnMFMzQURBTTg5OXh6VWFqVjczUkJSdlVsc2ZndHVLaG5jRUJFUkVSR1pqTUVORVJFUmtZVnpjSEJBV1ZrWnRGcHRreDlib1ZEQXpjME4yZG5aVFg1c0lySnVuQ3FOaUlpSWlLaGhHTndRRVJFUldUZ0hCd2RVVlZWQnBXcWVUN1IzNmRJRmp4NDlRbDVlWHJNY240aXNVL1hnaGlOdWlJaUlpSWhNeCtDR2lJaUl5TUk1T0RnQVFMTk5sK2JqNHdON2UzdU91aUdpZXBFWWpMaGhjRU5FUkVSRVpDb0dOMFJFUkVRV1RoZmNsSldWTmN2eEJVRkE1ODZkY2ZmdTNXWUxoNGpJK2tqWjQ0YUlpSWlJcUVFWTNCQVJFUkZaT0psTUJoc2JtMllOVlRwMTZnUWJHeHVPdWlFaWsxVVBic3JaNDRhSWlJaUl5R1FNYm9pSWlJZ3NuQ0FJc0xlM2I5Ymd4dGJXRmgwN2RrUk9UZzdVYW5Xem5ZZUlySWZFb01jTmd4c2lJaUlpSWxNeHVDRWlJaUt5QWc0T0RzMCtqVmxBUUFBcUt5dHg4K2JOWmowUEVWa0hLWHZjRUJFUkVSRTFDSU1iSWlJaUlpdlFFc0dOczdNelhGMWRPVjBhRVpuRWNNUU5neHNpSWlJaUlsTXh1Q0VpSWlLeUF2YjI5aWdySzROV3EyM1c4M1RwMGdYRnhjWEl6ODl2MXZNUWtlV3IzdU9HSTI2SWlJaUlpRXpINElhSWlJaklDamc0T0VDcjFVS3BiTjQrRWo0K1ByQ3pzOFBWcTFlYjlUeEVaUG1rN0hGRFJFUkVSTlFnREc2SWlJaUlySUNEZ3dNQU5QdDBhVFkyTnVqY3VUUHUzcjJMc3JLeVpqMFhFVm0yNmxPbGxXc1kzQkFSRVJFUm1ZckJEUkVSRVpFVjBBVTNMUkdtUFBmY2N4QUVBZGV1WFd2MmN4R1I1WktLZnBzcWpUMXVpSWlJaUloTXgrQ0dpSWlJeUFySVpES0lSS0ptSDNFREFMYTJ0dWpZc1NPdVhidUd5c3JLWmo4ZkVWa21pU0NEQUFFQWU5d1FFUkVSRWRVSGd4c2lJaUlpSzJGdmI5OGl3UTBBQkFZR29yS3lFdGV2WDIrUjh4R1I1YkVSYkNDeWtRSUFxclJxVkdrMVpxNklpSWlJaU1neU1MZ2hJaUlpc2hJT0RnNHRGdHdvRkFwNGUzdmp5cFVyMEdqNE1KYUlqSlArdDgrTkZscFVWTEhQRFJFUkVSR1JLUmpjRUJFUkVWa0p1VnlPeDQ4ZnQ5ajV1bmZ2RHBWS2hkemMzQlk3SnhGWkZsMXdBN0RQRFJFUkVSR1JxUmpjRUJFUkVWa0p1VndPcFZJSnRWcmRJdWRyMzc0OVBEdzhjUG55WlZSVlZiWElPWW5Jc2tpcUJUZnNjME5FUkVSRVpCb0dOMFJFUkVSV1FpNlhBMENMVFpjR1BCbDFVMXBhaWx1M2JyWFlPWW5JY2todDdQVC96Nm5TaUlpSWlJaE13K0NtRFFrUEQ4ZkVpUlBOWFlaVm1qaHhJc0xEdzgxZEJoRVJ0WEc2NEtZbHAwdHpjM09EaTRzTHNyS3lvTlZxVyt5OFJHUVpESU1ianJnaElpSWlJaktGMk53RldJT25IOWdMZ2dBbkp5ZjA2dFVMMDZaTlE3ZHUzWnJrUEdWbFpiQzN0MitTWTVsQ2QxMjllL2ZHMTE5L1hldDJFeWRPaEVxbFFseGNYRXVWMW1SdTNicUZmLy83MzBoSlNjR0RCdzhnazhuUXExY3Z6Sm8xQ3dFQkFlWXVqNGlJcUY0Y0hCd2dDRUtMQmpmQWsxRTN4NDhmeDkyN2QrSGo0OU9pNXlhaTFrMWkwT09HSTI2SWlJaUlpRXpCRVRkTlJDd1dJekl5RXBHUmtSZzNiaHc4UFQxeDRzUUp2UHZ1dTBoSlNXbjA4WmNzV1lMWFhudXRDU3F0djR5TURCdzhlTkFzNTI1TzJkblptRDkvUHVMajQrSHY3NCt4WThmQ3o4OFBwMCtmUmxSVUZMS3lzc3hkSWhFUlViM1kyTmpBM3Q2K3hZTWJMeTh2T0RzN0l6TXpzMFhQUzBTdG41UTlib2lJaUlpSTZvMGpicHFJV0N6R29rV0xESmJ0MnJVTDMzMzNIVFp0Mm9UKy9mczM2dmhwYVdtUXlXUjFiOWpFSEJ3Y29OVnFzVzdkT29TRWhNRFIwYkhGYTJndUpTVWxlUDc1NS9IV1cyOUJvVkRvbDIvZHVoV2JOMi9HcGsyYnNITGxTak5XYUJwT1MwTkVSTlhKNWZJV0QyNEFvRnUzYmpoOStqVHk4dkxnNGVIUjR1Y25vdFpKYWpEaWhzRU5FUkVSRVpFcE9PS21HVVZFUkFBQTd0NjlhK1pLR3VmVlYxOUZjWEV4MXE5ZmI1YnphelNhWmpsdXo1NDlzWFRwVW9QUUJnQmVmdmxsQ0lKZ01aOGFMaTR1QmdDSVJDSXpWMEpFUksyQnVZSWJYMTlmT0RvNldzelBUeUpxR1JMMnVDRWlJaUlpcWplT3VHbEdKU1VsQUFCdmIrOGE2N0t6c3hFYkc0djA5SFRjdjM4ZllyRVluVHQzeHJScDB6Qmt5QkQ5ZHRYNzU2aFVLdjNYVC9lVHVYTGxDbjc2NlNka1pHU2d1TGdZY3JrY2ZmdjJ4ZkxseTJ1Y1c2UFI0TWNmZjhTK2ZmdFFXRmdJZDNkM3ZQTEtLNWd3WVVLTmJhdXFxakJseWhURXg4ZGovLzc5R0R0MkxIcjI3R255YTVDVmxZV2RPM2NpSXlNRFJVVkZzTE96UTJCZ0lDSWpJekYwNk5BYTI0ZUhoME1tazJINzl1MVl0V29WamgwN0JxVlNhWEM5dW0xKy92bG4vT3RmLzhLQkF3ZVFuNThQSHg4ZnpKNDlHOE9IRDBkeGNURTJidHlJa3lkUG9yUzBGTDYrdnBnK2ZUcEdqUnFsUDQ2dHJhM1JtbTF0YlNFU2lZeU9aSW1QajhmUFAvK00zTnhjU0tWU0RCdzRFRysrK2FiSnIwZHp5TXZMQXdDckdnMUZSRVFOSjVmTG9WUXFVVlZWQlJ1Ymx2dU1qaUFJNk5hdEc4NmNPWU9DZ2dLNHVMaTAyTG1KcVBVeW1DcE53eDQzUkVSRVJFU21ZSERUVE5ScU5kYXVYUXNBbURwMWFvMzFTNWN1aFVxbFFxOWV2UkFVRklUQ3drSWtKeWRqK2ZMbCtQenp6ekZ3NEVBQVFHUmtKQUFnTmpZV1lyRllQNHFudXYzNzkrT2JiNzZCVnF0RjM3NTk0ZVBqZy96OGZKdzhlZEpvYlY5Ly9UWFMwdExRdjM5LzNMOS9IeWtwS1lpSmlZR0Rnd05lZU9FRmcyMjFXaTNFWWpHaW9xS3dlUEZpL08xdmY4T2FOV3RNR3QyeGUvZHVyRjY5R29JZ0lEZzRHSU1IRDBaQlFRRlNVMU9Sa3BLQ3FWT25ZdTdjdVViMy9mYmJiM0grL0htRWhvYnFnNG1uclZ5NUVsZXZYa1Z3Y0RCdTNicUZqSXdNZlBycHAvamtrMCt3Y2VOR1ZGWldZdWpRb2Zwci9PS0xMeUNYeXpGbzBLQm4xcDJUa3dPMVdvMXUzYm9aTEYrM2JoMjJiOThPbVV5R3dZTUh3ODdPRHFtcHFWaTZkQ21xcXFycWZEMmFnMGFqUVZKU0VnQUdOMFJFOUlSY0xvZFdxMFZwYVdtTC8yem8yTEVqTGw2OGlNek1UQXdmUHJ4RnowMUVyWlBVWU1RTmd4c2lJaUlpSWxNd3VHa2lhclVhcTFhdEFnQ1VsWlVoUFQwZEdvMEc3Ny8vUGthT0hGbGorOG1USjJQU3BFa0dEMVQyN3QyTG1KZ1k3Tml4UXgvYzZQcm02SUticC92b1hMOStIVEV4TVpESlpQanNzOC9RdTNkdi9UcGpnWWRLcGNMZHUzZXhhZE1tL1lpVHpaczNZK3ZXcmRpelowK040RWFuVjY5ZUdEZHVIUGJ0MjRjZE8zWVlEYU9xeTh6TXhPclZxeUdYeTdGaXhRb0VCZ2JxMTkyOWV4ZnZ2ZmNldG0zYmh1RGc0QnI5ZjhyTHkzSGp4ZzFzMkxDaDFyNCtLcFVLSlNVbFdMZHVIY1RpSjdleExsajU3TFBQMExWclYvejFyMy9WWCtNLy8vbFBiTm15QmJ0Mzc2NHp1Tm0yYlJzQTRIZS8rNTErV1ZwYUdyWnYzdzVYVjFkODg4MDM4UFQwMU5mNjhjY2Y0L3IxNjg4OFpuUFFhRFE0ZlBnd0Nnb0tXdnpjUkVUVWVzbmxjZ0RBNDhlUFd6eTRzYkd4UWRldVhYSHUzRGtVRmhhaWZmdjJMWHArSW1wOUpDTDJ1Q0VpSWlJaXFpLzJ1R2tpYXJVYXNiR3hpSTJOUlh4OFBQTHo4MUZXVm9ZalI0NGdLeXVyeHZZelpzeW84VEJGRjVyazVPU1lmTjRkTzNaQXJWYmo5ZGRmTndodEFOVGFHUGl0dDk0eW1DWnM0c1NKQUZCbitEQi8vbnc0T3p0ajY5YXR1SC8vZnAxMWFiVmF6SnMzenlDMEFaNU1IVGRuemh3QXdILys4NThhKzJxMVdyeisrdXUxaGpZNjgrYk4wNGMyQURCcDBpUUFUOTZMTjk5ODArQWF4NHdaQTZEdWF6eDA2QkFTRWhJUUZCU0UwYU5INjVmdjJiTUhBREIzN2x4OWFBTThtVmJ0N2JmZmZ1WXhtNUpXcTBWUlVSRXVYNzZNLy8zZi8wVkdSb1pCblVSRVJBNE9EZ0JnbGo0M0FOQ3BVeWZZMjl2ai9QbnpaamsvRWJVdUJsT2xNYmdoSWlJaUlqSUpSOXcwRVpsTXBuKzRyOUZvVUZoWWlLU2tKR3phdEFudnZ2c3VWcTVjV1NOWXVYYnRHaTVkdW9UYnQyL2ozcjE3dUhmdkhvQW5vMGxNbFo2ZURnQzFqcFI1bWxnc1JrQkFnTUd5OXUzYlF5S1JvS3lzN0puN3l1Vnl2UG5tbTFpeFlnWCs1My8rQjU5KyttbXQyMTY0Y0FFQU1HTEVDS1ByZGFOc3JseTVVbU9kSUFqbzA2ZFBuZGZ4M0hQUEdTeHpkM2ZYcit2YXRhdkJPamMzTndCNDVqV2VQMzhlMGRIUjhQVDB4TEpseXlBSWduN2R4WXNYQVFDREJ3K3VzWitQancra1Vpa3FLaXFlV1hOZG9xT2o2N1c5bTVzYlpzeVlBVGMzdHhvOWo0aUlxTzBTaVVTd3M3TXpXM0FqRW9uUXMyZFBuRGx6QnIvKytxdkJCeDZJcU8ycFBsVWFSOXdRRVJFUkVabUd3VTB6RUlsRWNITnp3NFFKRStEdTdvNWx5NWJoKysrL3g5ZGZmdzBBS0NvcXdxZWZmb3FNakF6WTJ0cWlZOGVPOFBUMHhJQUJBNUNibXd1dFZtdnl1UW9MQ3lHUlNLQlFLRXphWGl3V0d3UVMxV3V1ckt5c2MvL1JvMGZqd0lFRE9IWHFGRTZlUEltaFE0Y2EzYTZrcEFRU2lVUS9YY3ZUZFBXV2xwYldXQ2VWU2lHVlNwOVpSL1dSTmpxNjZ6SjJqYnJtekxYMW9zbkt5c0x5NWN2aDZPaUlGU3RXd05uWjJXQjlVVkVScEZKcHJkZlRGTTJmUTBKQ1ROcE9LcFhDMjlzYlhsNWVSdDlMSWlJaXVWeHV0dUFHQVB6OC9IRDU4bVdjUDM4ZUhoNGUvSGxGMUlaSk9PS0dpSWlJaUtqZUdOdzBzK0RnWUFCQWJtNnVmbGxNVEF3eU1qSXdjK1pNVEo4K0hSS0pCTUNUVUdISGpoMzFPcjVVS2tWWldSbkt5OHNOcGdaclRsRlJVWmczYng1V3IxNk5mdjM2R2QzR3pzNE9qeDQ5Z2xLcGhKMmRYWTMxSlNVbEFHQTBjR3JwaHp0WHIxN0ZoeDkrQ0psTWhwVXJWOExIeDZmR05sS3BGQ3FWQ3BXVmxmcjNTMGVqMFRSNnRBMkFXa013SWlLaStwTEw1Y2pQenpmYitYV2paNDhmUDQ2Yk4yL0N6OC9QYkxVUWtYbFZueXF0c2twcHhrcUl5TktFaDRjYnpHNWlyZWNrSWlJeWhzRk5NOU05TktrZVVKdzVjd1ppc1Jnelpzd3dHS2xSVi84Vll5TnhBZ01Ea1phV2hxU2tKSXdjT2JLSnFuNDJIeDhmdlBycXE5aThlVFArK2M5L0doMzkwcjE3ZHlRbkorUFVxVk1ZTldwVWpmV3BxYWtBVUdQNnVKYVdrNU9EcFV1WFFpcVY0cXV2dmtLSERoMk1idGVoUXdkY3VYSUY1OCtmMTAvenBuUCsvUGxhUi9JUUVSR1pnMXd1MTQvaU5kZG9GeTh2TDdpNXVlSENoUXZvMEtGRGs0eE9KU0xMVTMzRVRUbURHeUs5OFBCd2c2L0ZZakVVQ2dVQ0FnSXdiTmd3aElXRkdmMWIyMUk5ZmIyQ0lNREp5UW05ZXZYQ3RHblQwSzFiTnpOVlJrMnByZDNYcG1BWWFOelQ5MHAxZi83em56RnMyTEFXcklhb2RXcGIvMXEyTUtWU2lkV3JWd01BUWtORDljc2xFZ25LeTh1Ums1T0R6cDA3QTNqU2UwVzNyVEYyZG5aUUtwVW9MaTQyQ0lFbVRKaUF0TFEwckZtekJzODk5eHg4ZlgzMTYzSnpjK0h2NzkrMEYvVmYwNlpOUTBKQ0FuYnUzR24waCs1TEw3MkU1T1JrckZtekJ2NysvZ2I5YU83ZHU0ZU5HemRDTEJaanlwUXB6VktmS1c3ZXZJay8vZWxQa0VxbCtQTExMdzFldTZlRmhvYml5cFVyV0xkdUhhS2pvL1ZUcGhVWEZ6L3pmU01pSWpJSHVWd09yVmFMc3JJeU9EZzRtSzJPM3IxN0l5RWhBZGV1WGF2Ulk0K0kyZ2IydUNHcW5WZ3NSa1JFQkFCQXJWYWpvS0FBRnk5ZXhPblRwN0YxNjFaOCtPR0g2Tm16cDVtcmJEclZyN2V5c2hMWHIxL0hpUk1ua0pTVWhNOCsrNnpHaHlUSk1yVzErNW9hcnZxOVVwMlhsNWNacWlGcWZSamNOQkcxV28xVnExYnB2eTRxS2tKYVdocEtTa3JRcjE4L1RKOCtYYjl1MUtoUmlJMk5SVlJVRkVKQ1FpQ1JTSEQyN0ZrTUdEQUFGeTVjTUhyOEhqMTZJQ1VsQlV1WExvVzd1enYrOHBlL0FBQ2VmLzU1cEthbTRwZGZmc0c4ZWZNd1lNQUF1TGk0NE02ZE8waFBUOGZCZ3dlYjVYckZZakdpb3FMdy92dnZRNjFXMTFqZnYzOS96Sm8xQzF1MmJNR0NCUXNRSEJ3TUR3OFBGQllXSWlVbEJScU5Cb3NYTDI2MllNa1VTNVlzUVZGUkVRWU5Hb1JkdTNZWjNXYlJva1VBZ01tVEorUHc0Y080ZXZVcVpzK2VqWUVEQjBLcjFTSXBLUW1EQmcxQ1hsNGVWQ3IrSVVwRVJLMkQ3Z01Hang4L05tdHc0K0xpQWg4ZkgxeTZkQW4rL3Y0MXBoc2xJdXRYUGJoaGp4c2lRMkt4V1A4M3A0NWFyY2IrL2Z1eGZ2MTZ2UC8rKy9qMDAwOHhjT0JBTTFYWXRJeGQ3NjVkdS9EZGQ5OWgwNlpOREc2c1JGdTdyNm5oak4wclJQUWJCamROUksxV0l6WTJWdisxdmIwOU9uWHFoUER3Y0VSRVJCaE1VL0xXVzIvQndjRUI4Zkh4T0g3OE9GeGNYQkFaR1lucDA2Y2pMaTdPNlBFWExseUl6ei8vSERrNU9UWDZxYno3N3J2bzNiczM5dTdkaTdTME5LalZhbmg1ZWVHMTExNXJub3Y5cjc1OSsyTE1tREcxaGtNelo4NUVqeDQ5c0hQblRtUm1adUxjdVhOUUtCUVlObXdZWG5ubEZiTi84cmF3c0JBQWtKeWNYT3MydWg4Z0Vva0VYMzc1SlRadjNvekV4RVFjUG53WWJtNXVtREpsQ3FaUG40N0preWUzU00xRVJFU21xQjdjZUhoNG1MV1czcjE3NDhDQkE3aDgrVEo2OWVwbDFscUlxT1ZKREhyY01MZ2hxb3RZTE1hRUNSTVFFQkNBOTk1N0QxOTg4UVcrLy81N28vMWhyVUZFUkFTKysrNDczTDE3MTl5bFVETnFTL2UxUnFPQlNDUXlkeGxOemxxdmk2ZzFZM0RUQkdvTFcyb2pGb3N4Wjg0Y3pKa3p4K1JqK2ZyNjRydnZ2cXYxbUdGaFlRZ0xDMnR3bmNibTJqVGx1cFlzV1lJbFM1YlV1cjUvLy83MSt0U01LZWQ4MWpiMVdWZmY5ODNCd1FFTEZpekFnZ1VMYXF6alhLVkVSTlNhaU1WaXlHUXlQSDc4Mk55bHdOSFJFWjA2ZGNLVksxZlFwVXNYeUdTeXVuY2lJcXNoclJiY1ZMREhEWkhKdW5idGlzbVRKMlBidG0ySWpZM0Z6Smt6RGRablpXWGhoeDkrd0lVTEY2QlNxZURwNllubm4zOGUwNlpOZzYydHJjRzJ1aDRiUC8vOE0zNzg4VWZzMjdjUGhZV0Y4UFQweFBUcDB6Rm16QmlEN1JNU0VyQjc5MjVjdTNZTmdpREExOWNYYytmT3JmRzNmWDFxcUUxSlNRa0F3TnZidTE2dlQxWldGbmJ1M0ltTWpBd1VGUlhCenM0T2dZR0JpSXlNeE5DaFE0M3VjK1hLRmZ6MDAwL0l5TWhBY1hFeDVISTUrdmJ0aStYTGx6L3pYSGZ2M3NYYmI3K040dUppdlBmZWV4ZzNibHk5YXFYZldOdDlyYXRoKy9idFdMVnFGWTRkT3dhbFVsbnY1MDA2MmRuWmlJMk5SWHA2T3U3ZnZ3K3hXSXpPblR0ajJyUnBHREprQ0FEZzZ0V3JXTEJnQVZ4Y1hQRGpqei9XNkdkNTgrWk52UEhHRytqV3JadkJ6RUROZlYycHFhbjQ0SU1QNE83dWp1Ky8veDVTcVZTL2J2UG16ZGk2ZFN0ZWZQRkZvOC9VaU1nNGRva2xJaUlpc2tKeXVieFZCRGZBa3lsZkFlRFNwVXRtcm9TSVdwcVVJMjZJR3V5RkYxNEFBSnc2ZGNwZytiNTkreEFWRllYVTFGUUVCd2NqTEN3TWdpQmc2OWF0K09DREQ0eE9adzRBMGRIUjJMOS9QL3IzNzQ4K2Zmcmc5dTNiK1BMTEwzSHk1RW45TnYvNjE3L3d4UmRmNFBidDJ4ZzVjaVJHakJpQnNySXlYTDE2dFVscXFFNnRWbVB0MnJVQWdLbFRwNXI4dXV6ZXZSdHZ2LzAyamg0OUNqOC9QNHdkT3hZOWUvWkVSa1lHUHZua0UyellzS0hHUHZ2Mzc4ZWlSWXVRbUppSWpoMDdZdHk0Y2VqYXRhdkJ0UnRUVWxLQ2p6NzZDTVhGeFpnM2J4NURteVpnamZmMXQ5OStpL1QwZElTR2hxSmZ2MzROZm0yV0xsMktoSVFFZUhsNVljeVlNUWdLQ2tKbVppYVdMMStPTTJmT0FBQUNBZ0xRdVhObkZCUVU0UHo1OHpXT0VSOGZEd0FZUDM1OGkxNVh2Mzc5TUhyMGFOeS9mOStnSFVGZVhoNjJiOThPTHk4dnZQSEdHd2I3Nk5wT3JGMjdGcnQyN2NLOWUvZE1lNkdJMmdpT3VDRWlJaUt5UW5LNVhEOHRxTG5wUGdXYmxaV0ZnSUFBT0RvNm1yc2tJbW9oRW9NUk53eHVpT3JEejg4UEFIRDc5bTM5c3V6c2JNVEV4TURMeXdzclY2NkV1N3M3QUVDcjFlS3JyNzdDd1lNSEVSc2JpNWRlZXNuZ1dDcVZDci8rK2lzMmJ0eW8vM1Q5cGsyYjhPT1BQMkxYcmwzNlVTbzdkdXlBSUFoWXMyWU4zTnpjOVBzL2ZQaXcwVFZVN3cxY1ZsYUc5UFIwYURRYXZQLysreGc1Y3FSSnIwbG1aaVpXcjE0TnVWeU9GU3RXSURBd1VML3U3dDI3ZU8rOTk3QnQyellFQndmclIxSmN2MzRkTVRFeGtNbGsrT3l6ejlDN2QyLzlQbmw1ZWJXZXE2S2lBaDkvL0RIdTNMbURxVk9uNHZlLy83MUpOZEt6V2R0OVhWNWVqaHMzYm1ERGhnMk5IbGsrZWZKa1RKbzB5ZUIzNWIxNzl5SW1KZ1k3ZHV6UTl3V0tpSWpBcWxXcmNPVElFZlR0MjFlL3JWYXJSVUpDQXV6czdQUUJXVXRlMTV0dnZvbWtwQ1Q4K09PUEdEOStQSnljbkxCdTNUcFVWRlJnOGVMRk5VYjJQTjEyWXMyYU5aZzVjeVptekpoUmoxZU55SG94dUNFaUlpS3lRbks1SExkdTNZSldxNjB4aFlJNWRPM2FGZGV1WGNPRkN4Y1FFaEppN25LSXFJVkliZXdnUUlBV1dsUm9PRlVhdFc1bFpXVklUazVHZG5ZMmlvdUw2OXcrSkNTazFtbTVtb0pZTElaWUxFWjVlYmwrMlU4Ly9RU05Sb1BGaXhmckg4QUNnQ0FJbURWckZnNGVQSWpFeE1RYUQyR0JKLzEycXo4NGpZeU14STgvL29qczdHejlNdDI1bnY3ZG9WMjdkbzJ1NGVtSHRBQWdrOGx3NU1nUitQbjVvVnUzYm5XK0pqdDI3SUJXcThXOGVmTU1RaHZneVhScmMrYk13Y3FWSy9HZi8veEhIOXpzMkxFRGFyVWFmL2pESHd4Q0d3QzE5Z0xVYXJYNDYxLy9pb3NYTDJMOCtQR1lPM2R1bmJVOVMzUjBkS1AyYjBtOHIrdFhnMWFyeGV1dnY5NGswd0ViQ3l4ZWVPRUZ4TVRFSUNjblI3OXMxS2hSV0x0MkxZNGRPNGFGQ3hmcWU4OWN1SEFCZVhsNUdEOStQT3pzN0ZyOHVweWRuVEYvL254OC9mWFgyTHAxSzBhTUdJSEV4RVJNbURBQlFVRkJCdHR1MjdZTmpvNk9zTEd4UVVGQkFRNGZQb3d0VzdaZzgrYk44UEh4MFFkUFJHMFpneHNpSWlJaUt5U1h5NkhSYUtCVUttRnZiMi91Y2lDUlNOQzllM2VrcDZjakx5K3YxZ2NsUkdSZGJBUVJSSUlFYW0wRk5OcEtWR21yWUNOd3htNXFmYTVldllxNHVEaG9OQnA0ZVhtaFM1Y3VCajBhak9uUW9VT3oxcVJTcWFCV3F3MGF1S2VucDBNUUJCdzllaFJIang0MXV0K2RPM2RxTEJPTHhlalNwWXZCTWxkWFY0akZZcFNXbHVxWGpSbzFDci84OGd2ZWZ2dHR2UHJxcXdnTEM2dng0TGFoTmNoa01uMS9XSTFHZzhMQ1FpUWxKV0hUcGsxNDk5MTNzWExseWhyQnl0TXVYTGdBQUJneFlvVFI5YUlXUkkwQUFDQUFTVVJCVkxxdzVzcVZLd2IxQXFqWGcrQU5HellnTVRFUnc0Y1B4enZ2dkdQeWZyV3hwQSt0OEw2dVh3MkNJS0JQbno2MVgzQTlYYnQyRFpjdVhjTHQyN2R4Nzk0OS9mUmhLdFZ2bzFibGNqbEdqQmlCUTRjT0lUVTFWVDhTeDlnMGFTMTlYZVBHalVOY1hCejI3Tm1EczJmUHdzM05EZlBtemF1eFhmdjI3ZlgvNys3dWpxbFRwOExKeVFsZmYvMDFkdTNheGVDR0NBeHVpSWlJaUt5U2JvcUZSNDhldFlyZ0JnQzZkT21Dbkp3Y25EdDNEbVBHaklHTkRSL2VFclVGRWhzWjFKb0thS0ZGWlpVU3RpSUhjNWRFWktDd3NCQ25UcDFDWUdBZ3dzTEM5SjlVTnpkZCtOQzVjMmY5c3VMaVltaTEyaG9qVjZxclBwSkJSeXdXR3gyQkt4YUxEZnBiTEZxMENHNXVidGkrZlR0aVltS3djZU5HL1A3M3Y4ZlVxVlAxUDdjYldrTjFJcEVJYm01dW1EQmhBdHpkM2JGczJUSjgvLzMzK1BycnI1KzVYMGxKQ1NRU0NlUnl1ZEgxdWpDZytrUDd3c0pDU0NRU2c2RGdXU29ySy9Ienp6OERBRjU1NVpVbStYMmxPVWV3V0JwcnU2K2xVbW1kSWE4cGlvcUs4T21ubnlJakl3TzJ0cmJvMkxFalBEMDlNV0RBQU9UbTVrS3IxUnBzUDM3OGVCdzZkQWhIamh6QndJRURVVmxaaWNURVJQajcrNk43OSs3NjdWcjZ1Z1JCd091dnY0N0ZpeGZqMXExYitPTWYvMmp5M3lLalJvM0NOOTk4WXpDNmlLZ3RZM0JEUkVSRVpJVjB3VTFKU1VtckdkMWlZMk9EZnYzNjRjaVJJN2g4K2JMQkg1VkVaTDJrSWhtVW1oSUFUL3JjTUxpaDF1YmF0V3NJREF6RXhJa1R6VjJLZ1FNSERnQXdIRjFpYjIrUDB0SlM3TisvdjFtbVFoV0x4Wmd4WXdaZWV1a2x4TWZINDRjZmZzQ21UWnRRVUZDQWhRc1hOa3NOd2NIQkFJRGMzTnc2dDdXenM4T2pSNCtnVkNxTkJtd2xKVS8rcmFrZTBraWxVcFNWbGFHOHZMeEdqdzFqSkJJSmxpeFpnczgrK3d5ZmZQSUovdmEzdjhISHg4ZkVxNkc2V050OTNWVDF4c1RFSUNNakF6Tm56c1QwNmRNaGtVZ0FBRlZWVmRpeFkwZU43ZnYwNlFOdmIyK2NPSEVDNzd6ekRwS1RrL0g0OFdQTW1qWExZRHR6WE5mMjdkc2hGb3RoYTJ1TFhidDJZZno0OFNaOTcwbWxVdGpZMk5RSXFZamFLbjdNa1lpSWlNZ0tpVVFpMk52YjQ5R2pSK1l1eFlDYm14djgvZjJSbVpscDhHbFlJckplVXB2ZnBxT3ByRkk5WTBzaTg5QnF0UWdMQ3pOM0dRYVNrNU1SRnhjSEx5OHZqQmt6UnIrOFM1Y3VxS3FxMGs4WjFsenM3ZTBSR1JtSm1KZ1lDSUtBZ3djUE5sc04rZm41QUdEU2lCamRoejVPblRwbGRIMXFhaW9BR0V5NXB1dUZrNVNVWkhKTkkwZU94UHo1ODFGVVZJUVBQdmdBRHg0OE1IbGZxbDFidXEvcjY4eVpNL3FBU1JmYUFNRDE2OWVOYmk4SUFzYU5HNGZTMGxJa0p5Y2pQajRlRW9ta3hyOWxMWDFkQnc4ZXhLbFRwekJseWhUTW5Ea1RkKy9leGViTm0wM2E5OUtsUzlCb05QRHo4MnZtS29rc0E0TWJJaUlpSWl2bDVPVFU2b0liNE1rbkJFVWlFYzZkTzJmdVVvaW9CVWhzZnZ0VWZBV0RHMnFGSEIwZFc4MzBhQlVWRmRpeFl3YysrZVFUMk5uWllmbnk1UWJURlVWRVJBQUF2djMyVzMzZ29hUFZhcEdVbE5Tb2tDRWxKY1hnYTkyNW02c0dwVktKMWF0WEF3QkNRMFByM0Y3WFFIM05talUxSG1qZnUzY1BHemR1aEZnc3hwUXBVL1RMSjB5WW9OL245dTNiQnZzOGE1VFB5eSsvakVtVEppRXZMdzlMbHk1dGxiOVRXWXEyZGw4M2hFUWlnVnF0TnBnbXJLeXNUUC85WWN6WXNXTWhFb21Ra0pDQXBLUWtEQjgrWEQvcVhxY2xyeXMvUHgvZmZmY2RYRjFkOGRwcnIySFNwRW5vMEtFRC92M3ZmK1B5NWN2NjdTNWV2SWlpb2lLRGZRc0xDL0h0dDk4YTFFelUxbkdxTkNJaUlpSXI1ZWpvV09NQlJXdGdhMnVMM3IxN0l5VWxCWGZ1M09IMEkwUldydnFJbTRvcXBSa3JJVExPWEtHTldxM0dxbFdyQUR6cHExSlFVSUNMRnkraXRMUVVmbjUrK09pamovRGNjODhaN0JNYUdxb2Z0VEI3OW13RUJ3ZkR6YzBOcGFXbHVIVHBFdkx5OHJCKy9YcTR1cm8ycUthbFM1ZWlVNmRPNk5xMUs3UmFMYzZlUFF1dFZvdVhYMzY1MFRWVXYxN2dTVStQdExRMGxKU1VvRisvZnBnK2ZYcWQ5Zlh2M3grelpzM0NsaTFic0dEQkFnUUhCOFBEd3dPRmhZVklTVW1CUnFQQjRzV0w0ZS92cjkvbitlZWZSMnBxS243NTVSZk1temNQQXdZTWdJdUxDKzdjdVlQMDlIU0RVUmRQKytNZi80ajc5Ky9qMUtsVCtPaWpqL0RsbDEvV2FHcFBodHJhZlcyS2lvb0tmUGpoaDBiWGZmSEZGd0NlOUhlSmpZMUZWRlFVUWtKQ0lKRkljUGJzV1F3WU1LRFcwVEx0MjdmSG9FR0RjT3pZTVdpMVdxT0JSM08vdGpwYXJSYlIwZEVvTFMxRlZGU1UvdC9WUC83eGoxaTZkQ20rK3Vvci9QM3ZmNGRZTEVaS1NncVdMRm1Ddm4zN3dzUERBOFhGeFRoNzlpeFVLaFZHalJyRjRJYm92eGpjRUJFUkVWa3BSMGRIS0pWS1ZGWldHa3k1MEJwMDZ0UUp1Ym01U0V0TGc0ZUhCOFJpL2xwS1pLMmtCaU51R054UTZ5TVNpY3h5WHJWYXJXOFlMaEtKMEs1ZE8vVHAwd2ZQUC84OFFrTkRhNjFyeVpJbENBb0t3aSsvL0lLTWpBeVVsNWZEeWNrSkFRRUJtRHQzYnFPbUdYcnh4UmR4K3ZScHhNWEZRU0tSb0hQbnpwZy9mejVHalJyVjZCcXFYeS93Wk5xcVRwMDZJVHc4SEJFUkVTYjMxSmc1Y3laNjlPaUJuVHQzSWpNekUrZk9uWU5Db2NDd1ljUHd5aXV2SUNBZ29NWSs3Nzc3TG5yMzdvMjllL2NpTFMwTmFyVWFYbDVlZU8yMTE1NTVMa0VRc0d6Wk1yei8vdnZJeXNyQ24vLzhaNnhZc2NLa090dXF0blpmbTZLcXFncG56NTU5NWpadnZmVVdIQndjRUI4ZmorUEhqOFBGeFFXUmtaR1lQbjA2NHVMaWF0MXYzTGh4T0hYcUZMeTl2ZEczYjErajJ6VG5hNnV6ZCs5ZXBLU2tvRy9mdm5qaGhSZjB5L3YzNzQ5aHc0Ymh4SWtUK09HSEh6QnIxaXdFQlFVaExTME5XVmxaU0VsSmdZT0RBd0lEQXhFUkVZSFJvMGMzdWhZaWF5Rm8yZkdKeU9KRlIwY2pKQ1FFUTRjT05YY3BSRVRVaXVUbjUrUElrU01ZUFhvMDJyZHZiKzV5YWlncUtrSjhmRHdDQXdQUnAwOGZjNWREUk0xa1kvYmJ1RmgwQkFBd0wyQTF1aXRHUEhzSG9oWVVIUjBOWDE5ZlRKMDYxZHlsRUJIVlcyeHNMRmF0V29VNWMrYVlOR3FOaUN3SGU5d1FFUkVSV1NuZEhOZXRkVTUyWjJkbmRPblNCVmV1WEVGSlNZbTV5eUdpWm1JNFZScDczQkFSRVRXVjJOaFlpTVZpakIwNzF0eWxFRkVUWTNCRFJFUkVaS1ZrTWhra0VrbXJEVzRBb0ZldlhwREpaRWhOVFRWM0tVVFVUS3BQbFZiSjRJYUlpS2hKSER4NEVEZHUzR2kxbyt1SnFIRTRtVGdSRVJHUkZYTjBkR3pWd1kxWUxFWlFVQkJPblRxRkd6ZHVOTWtjMjBUVXVrZ01SdHl3eHcwUkVWRmpMRisrSElJZ0lDa3BDYTZ1cnBnN2Q2NjVTeUtpWnNEZ2hvaUlpTWlLT1RvNjR1SERoK1l1NDVsOGZYM2g2ZW1KOVBSMGVIbDVRU3FWbXJza0ltcEMxYWRLNDRnYklpS2l4cmx3NFFMS3k4c3hZTUFBTEZ5NEVNN096dVl1aVlpYUFZTWJJaUlpSWl2bTVPU0VXN2R1UWF2VlFoQUVjNWRUcStEZ1lCdzRjQURuenAzRDRNR0R6VjBPRVRXaDZpTnV5am5paG9pSXFGRjI3ZHBsN2hLSXFBV3d4dzBSRVJHUkZYTjBkRVJWVlJWS1Mwdk5YY296eWVWeTlPN2RHemR2M3NTdFc3Zk1YUTRSTlNHREhqY2FqcmdoSWlJaUlxb0xneHNpSWlJaUsrYm82QWdBcmJyUGpVNUFRQURjM2QyUmtwSUNwWktmeWlleUZ0V0Rtd3BPbFVaRVJFUkVWQ2NHTjBSRVJFUldUQzZYUXhBRWl3aHVCRUhBb0VHREFBREp5Y25RYXJWbXJvaUltb0poanh1R3NrUkVSRVJFZFdGd1EwUkVSR1RGYkd4czRPRGdnSktTRW5PWFloSTdPenYwNzk4ZjkrL2ZSM1oydHJuTElhSW1VTDNIRFVmY0VCRVJFUkhWamNFTkVSRVJrWlZ6Y25LeWlCRTNPaDA2ZEVESGpoMXgvdng1aXdtY2lLaDJVbEgxRVRjTWJvaUlpSWlJNnNMZ2hvaUlpTWpLT1RvNldsUndBd0Q5K3ZXRFRDWkRVbElTcXFxcXpGME9FVFdDcEZxUG0zSk9sVVpFUkVSRVZDY0dOMFJFUkVSV3p0SFJFZVhsNWFpb3FEQjNLU2FUU0NRWU9IQWdpb3FLY1BIaVJYT1hRMFNOSUswVzNIREVEUkVSRVJGUjNSamNFQkVSRVZrNUp5Y25BTEM0VVRmdTd1N28yclVyc3JLeThPREJBM09YUTBRTkpEWG9jY01STjBSRVJFUkVkV0Z3UTBSRVJHVGxIQjBkQWNBaSs4WDA2dFVMQ29VQ3ljbkpxS3lzTkhjNVJOUUExWU1ianJnaElpSWlJcW9iZ3hzaUlpSWlLeWVWU21GcmEydHhJMjRBd01iR0JvTUhENFpTcVVSYVdwcTV5eUdpQnBBWWpMaGhjRU5FUkVSRVZCY0dOMFJFUkVSdGdLT2pvMFVHTndDZ1VDalF1M2R2NU9ibTR0YXRXK1l1aDRqcWlUMXVpSWlJaUlqcWg4RU5FUkVSVVJ2ZzZPaG9rVk9sNlFRRUJNRER3d05uenB4QlVWR1J1Y3Nob25xUXNNY05FUkVSRVZHOU1MZ2hJaUlpYWdPY25KencrUEZqYURRYWM1ZlNJSUlnWU1pUUlaREpaRGh4NGdUS3k4dk5YUklSbVVna2lDRVN4QUFBZFZVRnRLZ3ljMFZFUkVSRVJLMGJneHNpSWlLaU5rQ2hVQUNBeFU2WEJqenAxVE5zMkRCVVZGVGc5T25UMEdxMTVpNkppRXlrbXk1TkN5MzczQkFSRVJFUjFZSEJEUkVSRVZFYm9BdHVpb3VMelZ4SjR5Z1VDZ3djT0JEMzc5OUhlbnE2dWNzaEloTlZueTZOZlc2SWlJaUlpSjZOd1EwUkVSRlJHeUNUeVNDVlNpMCt1QUVBWDE5ZmRPL2VIVmV2WHNXTkd6Zk1YUTRSbVVBMzRnWUFLalFNYm9pSWlJaUlub1hCRFJFUkVWRWJvVkFvVUZKU1l1NHlta1RQbmozaDdlMk5zMmZQNHVIRGgrWXVoNGpxSURVWWNhTTBXS2ZVUElKSzg3aWxTeUlpSWlJaWFyVVkzQkFSRVJHMUVRcUZ3aXBHM0FDQUlBZ1lOR2dRSEJ3Y2NPTEVDYWhVL0FRL1VXdndvUHdtRW43OXZzYnk2bE9sUGQzajV0UDBjSHgwYmloV1pmMGZxS3ZLbTcxR0lpSWlJcUxXanNFTkVSRVJVUnVoVUNoUVZsYUd5c3BLYzVmU0pDUVNDWVlOR3dhMVdvMVRwMDZocXFySzNDVVJ0VmxhYUpIdzZ5YXN2RGdGZTI5L2c2emlFd2JycGJVRU53WGx0MUJlVlFZQXlIbDhEdDlmVzl3eUJSTVJFUkVSdFdJTWJvaUlpSWphQ0Njbkp3Q3dtdW5TQU1EUjBSR0RCdy9HZ3djUGtKYVdadTV5aU5vc0FRTHVLYlAxSTJaMjNQei9VRkZ0U2pTcHFGcVBtMnJMLy8rTTN4a2M1L1hPWHpkenBVUkVSRVJFclIrREd5SWlJcUkyUXFGUUFMQ3U0QVlBdkx5ODBMdDNiMXk3ZGcwNU9Ubm1Mb2VvelpyVVlRbnN4VS8rblNrc3Y0c0RkLyt1WHlleCtTMjRxZnp2aUpzN1pWa0crL2RwRndheGpXMExWRXBFUkVSRTFMb3h1Q0VpSWlKcUl5UVNDZXp0N2EybXowMTEzYnAxUTRjT0haQ2Ftb3E4dkR4emwwUFVKc25GN1RDcHd4TDkxMGZ6dHVqREdjT3AwcDZNdUltKzlIdUQvV2M5OTFVTFZFbEVSRVJFMVBxSnpWMEFrVEhoNGVFR1h3dUNBR2RuWi9UcDB3Y3pac3lBdjc5L280OHZrOG13WjgrZUp0bDI0c1NKVUtsVWlJdUxhMVJkUkVSRXpjM0p5Y2txZ3hzQUdEaHdJRXBMUzNIeTVFbUVob2FpWGJ0MjVpNkpxTTBaNERJUlp4L0U0dXFqWkZScHE3QXQ5ODk0cC9zUEJzRk5aWlVLVjBwT0crdzN3djFWMkFqOFhDRVJFUkVSRWNBUk45U0tpY1ZpUkVaR0lqSXlFaEVSRVhCMWRjWFJvMGV4Y09GQ1hMNTgyZHpsRVJFUldTU0ZRbUYxVTZYcGlFUWlEQjgrSEhaMmRqaDI3QmdlUFhwazdwS0kyaHdCQWw3Mit4aGlRUW9BdUYxMkNjZnYvd0NKd1lnYkZkWmNtVyt3MytTT0g3Um9uVVJFUkVSRXJSbURHMnExeEdJeEZpMWFoRVdMRnVHZGQ5N0JkOTk5aCtuVHA2Tzh2QndiTm13d2QzbXRobGFyTlhjSlJFUmtRUlFLQlZRcUZjckx5ODFkU3JPd3RiWEZ5SkVqWVdOamc4VEVSQ2lWeXJwM0lxSW01U2JyaURIZWIrcS8vdVhPS21pMGF2M1hOMHZQRzJ6L085OG9DQkJhckQ0aUlpSWlvdGFPd1ExWmxGZGZmUldDSUNBcks2dnVqZHNJM1hRM1VxblV6SlVRRVpFbFVDaWVOQTYzMWxFM0FHQnZiNDhSSTBhZ3NySVN4NDRkUTJWbHBibExJbXB6WHZEOFAvQ3k2d0xnU1UrYnk4VW45T3ZPRlI0dzJIYTA1eHN0V2hzUkVSRVJVV3ZINElZc2lxMnRMV3hzYkl5T01zbkt5c0xISDMrTWwxNTZDUkVSRVpnelp3NDJiOTVzdFo4bzF0RTFZUGIyOWpaekpVUkVaQWtjSFIwaENJTFY5cm5SVVNnVUdENThPQjQvZm94ang0NUJyVmJYdlJNUk5SbVJJTUVyZnAvb1I5TGtxWEtNYmpmTi85T1dMSXVJaUlpSXlDSXd1Q0dMa3BLU0FvMUdnKzdkdXhzczM3ZHZINktpb3BDYW1vcmc0R0NFaFlWQkVBUnMzYm9WSDN6d2dkVStyTkZvTkVoS1NvS2JteHU4dkx6TVhRNFJFVmtBa1VnRXVWeHUxU051ZEZ4ZFhURmt5QkFVRmhZeXZDRXlBMzk1WHd4em4vck1iUWE1VG02aGFvaUlpSWlJTEFlREc3SUlGUlVWT0gzNk5GYXVYQW1wVklvNWMrYm8xMlZuWnlNbUpnWmVYbDdZdEdrVGxpOWZqc1dMRjJQRGhnMFlNMllNTGw2OGlOallXRE5XM3p3MEdnME9IejZNZ29JQ2pCOC9Ib0xBZWNHSmlNZzBDb1hDNmtmYzZIaDdleU1rSkFRRkJRVTRmdnc0TkJxTnVVc2lhbE1pZk42R1F1cHVkTjNjZ1A5cDRXcUlpSWlJaUN5RDJOd0ZFTlZHcFZJaFBEeGMvN1VnQ09qWHJ4L2VlT01OQkFRRTZKZi85Tk5QMEdnMFdMeDRNZHpkM1EyMm56VnJGZzRlUElqRXhFUzg5TkpMTFZwL2M5QnF0U2d1TGtaZVhoNlNrcEpRVUZDQTBhTkh3ODNOemR5bEVSR1JCVkVvRlBxcE50c0NIeDhmREJreUJLZFBuOGFKRXljd2JOZ3dpRVFpYzVkRjFDYklSSEs4MVBFamZKLzlUbzExUFJRanpWQVJFUkVSRVZIcngrQ0dXaTJ4V0l5SWlBaFVWRlFnSlNVRmhZV0Y2TkdqaDBGb0F3RHA2ZWtRQkFGSGp4N0YwYU5IalI3cnpwMDdMVkZ5bzBSSFI5ZHJlemMzTjh5WU1ZT2hEUkVSMVp1VGt4TXFLeXVoVkNwaFoyZG43bkphaEsrdkx3WVBIb3lrcENTY1BIa1NRNGNPWlhqVGpOUnFOVzdjdUlIOC9Id29sVXFPZENKRTRPc2F5K0xqNDgxUUNiVUdJcEVJZG5aMmNITnpnNStmSDhSaVBwb2dJaUlpcW82L0hWR3JKUmFMc1dqUklnQlBSdC84NlU5L3dqLy8rVTk0ZUhoZzdOaXgrdTJLaTR1aDFXcWZPUjFhZVhsNWcrdVFTQ1Nvckt4ODVqWnF0Um95bWF6QjV3Q0FrSkFRazdhVFNxWHc5dmFHbDVjWHAwY2pJcUlHVVNnVUFKNzhERzByd1EwQWRPalFBVnF0RnNuSnlUaHg0Z1NHRGgzS2g0WE5vTEN3RUpjdVhZS0xpd3U2ZCs4T3VWek9rSXlJREdnMEdqeCsvQmgzNzk3RjZkT24wYU5IRDdSdjM5N2NaUkVSRVJHMUd2eExsU3lDVENiRGh4OStpTGx6NTJMTm1qVVlQSGd3bkoyZEFRRDI5dllvTFMzRi92MzdteVhJY0haMlJuNStQdkx5OHVEaDRWRmpmVUZCQWRScU5ieTh2QnAxbnFGRGh6WnFmeUlpSWxQSjVYTFkyTmlncEtRRW5wNmU1aTZuUlhYczJCR0NJQ0FwS1FtSmlZa1lQbnc0cEZLcHVjdXlHb1dGaGJoNDhTSjY5ZXFGZHUzYW1ic2NJbXFsUkNJUkZBb0ZGQW9GSGo1OGlBc1hMcUJuejU0TWI0aUl5S0tFaDRkREpwTmh6NTQ5elhMOGlSTW5RcVZTSVM0dXJsbU9UNjJiamJrTElES1ZsNWNYcGt5WmdzZVBIMlBkdW5YNjVWMjZkRUZWVlJVdVhMalFMT2Z0MXEwYkFPRElrU05HMXg4L2Zod0EwTE5uejJZNVB4RVJVVk1UQkFGT1RrNG9MaTQyZHlsbTBhRkRCd3diTmd4RlJVVTRjdVFJVkNxVnVVdXlDbXExR3BjdVhXSm9RMFQxMHE1ZE8vVHExUXVYTGwyQ1dxMDJkemxFUkZUTjVjdVhFUjRlanZEd2NLU2twSmkxRmwwZHV2OGlJaUx3K3V1dlkrM2F0WGowNkpGWmEzdmFyVnUzOExlLy9RMHpaODdFK1BIajhlS0xMMkw1OHVXNGV2V3F1VXNqQzhMZ2hpekt0R25UMEs1ZE84VEh4K3VEbW9pSUNBREF0OTkraS96OGZJUHR0Vm90a3BLUzhPREJnd2FmYzl5NGNRQ0FyVnUzNHN5Wk13YnJNakl5OEk5Ly9BT0NJR0RDaEFrTlBnY1JFVkZMVXlnVUtDa3BNWGNaWnVQbDVZV1JJMGVpckt3TUNRa0pLQzB0TlhkSkZ1L0dqUnR3Y1hGaGFFTkU5ZGF1WFR1NHVMamd4bzBiNWk2RmlJaXEyYjkvdi83L0R4dzRZTVpLbmhDTHhZaU1qRVJrWkNSR2poeUo4dkp5N05peEF3c1dMRUJSVVpHNXl3TUFaR2RuWS83OCtZaVBqNGUvdnovR2poMExQejgvbkQ1OUdsRlJVY2pLeWpKM2lXUWhPRlVhV1JSN2Uzdk1uajBiMzN6ekRWYXRXb1cvLy8zdkNBME5SWEp5TXVMaTRqQjc5bXdFQndmRHpjME5wYVdsdUhUcEV2THk4ckIrL1hxNHVyb2FIS3Vpb2dJZmZ2aWgwZk44OGNVWCt2OGZOR2dRSmt5WWdMMTc5K0tqano2Q2o0OFAzTnpjOFBEaFEvMGZGblBtekVIWHJsMmI3OEtKaUlpYW1FS2h3TzNidDZIVmF0dHN6elJYVjFlRWhvWWlNVEVSQ1FrSkdEbHlwTDcvRDlWZmZuNCt1bmZ2YnU0eWlNaENlWHQ3SXlzckM1MDdkelozS1VSRWhDZjlvZzhmUGd4ZlgxOVVWbGJpeElrVGVQejRNZVJ5dWRscXF0NFBHM2d5NHZ1TEw3NUFZbUlpTm0vZWpLaW9LTFBWcGxOU1VvTG5uMzhlYjczMWxzSGZGbHUzYnNYbXpadXhhZE1tckZ5NTBvd1ZrcVZnY0VNV1ovejQ4ZGk5ZXpldVg3K08zYnQzNDhVWFg4U1NKVXNRRkJTRVgzNzVCUmtaR1Nndkw0ZVRreE1DQWdJd2QrNWMrUG41MVRoT1ZWVVZ6cDQ5YTlJNW82S2kwS3RYTCt6YnR3L1hybDNEcjcvK0NpY25KNFNFaEdEeTVNbm8xNjlmVTE4bUVSRlJzMUlvRk5Cb05DZ3RMVFhySDEvbTV1enNqRkdqUnVIbzBhTklTRWpBa0NGREd0MjNycTFTS3BWdCtsNGlvc2FSeStVb0t5c3pkeGxFUlBSZng0NGRRMmxwS1NJaUlsQlJVWUhkdTNmajBLRkRtRFJwa3JsTDB4T0x4WmcvZno0U0V4T1JsSlJrN25JQVBHbWxZT3c1NGNzdnY0d3RXN1lnTXpQVERGV1JKV0p3UTYzU3M1cHVDWUtBdFd2WDFsZzJac3dZakJrenB0SEhyODNvMGFNeGV2VG9ldTlIUkVUVUdqazdPd01BSGo1ODJPWWZ0c3ZsY293ZVBSb25UcHpBaVJNbkVCUVVoQzVkdXBpN0xJdWowV2dnRW9uTVhRWVJXU2lSU0FTTlJtUHVNb2lJNkw5MDA2U0ZoWVhwZzV2OSsvZlhDRzcrOHBlLzRQang0M2publhmd3U5Lzlyc1p4M25ubkhWeThlQkdyVnEzUzk1RUdnSU1IRDJMMzd0MjRjZU1HcEZJcEJnOGVqRGZmZkJNelpzeUFTcVV5K2RtZGg0Y0h4R0l4SGo1OGFMQThLeXNMTzNmdVJFWkdCb3FLaW1Cblo0ZkF3RUJFUmtaaTZOQ2hSby9Wa0gyZVptdHJXK3R5a1VnRXJWWmJZMTE4ZkR4Ky92bG41T2JtUWlxVll1REFnWGp6elRkTk9oOVpMd1kzUkVSRVJHMlFUQ2FEVENaRFVWRVJPblRvWU81eXpFNG1rK21uWHoxMzdod2VQWHFFb0tDZ05qdU5IQkVSRVJHMVhmZnUzY1A1OCtmaDcrK1A1NTU3RGdEZzYrdUw3T3hzWkdkbkczeklhY3lZTVRoKy9EZ1NFeE5yQkRkNWVYbTRkT2tTT25YcVpCRGEvUDN2ZjhmT25UdGhaMmVId1lNSHc4N09EaWtwS2ZqZ2d3OVFWVlZWcjFwVktoWFVhalhhdDIrdlg3Wjc5MjZzWHIwYWdpQWdPRGdZZ3djUFJrRkJBVkpUVTVHU2tvS3BVNmRpN3R5NUJzZHB5RDcxa1pPVEE3VmFiZkE2QU1DNmRldXdmZnQyeUdReS9XdVJtcHFLcFV1WDF2dTFJT3ZDNElhSWlJaW9qWEoyZG00MVRUeGJBNUZJaENGRGh1RGl4WXZJek16RTQ4ZVBNV1RJRUVna0VuT1hSa1JFUkVUVVl2YnYzdyt0Vm91d3NERDlzdEdqUjJQejVzM1l2MzgvRmk1Y3FGOCtjT0JBS0JRS3BLV2xvYmk0MktDdnkrSERoNkhWYWpGKy9IajlzclMwTk96Y3VSTnVibTc0NXB0djRPSGhBZUJKVDUzLyszLy9MeW9xS3VwVjY1RWpSd0FBd2NIQkFJRE16RXlzWHIwYWNya2NLMWFzUUdCZ29IN2J1M2Z2NHIzMzNzTzJiZHNRSEJ5TS92MzdOM2lmK3RxMmJSc0FHSVJiYVdscDJMNTlPMXhkWGZITk45L0EwOU1Ud0pQWDR1T1BQOGIxNjljYmRDNnlEZ3h1aUlpSWlOb29aMmRuNU9Ua21MdU1Wa1VRQlBUcTFRdHl1UndwS1NrNGRPZ1FRa0pDRFA0QUpTSWlJaUpxU1ZldlhrVjZlanJ1M3IyTHlzcktPcmNQQ1FreGVXcXZwMm0xV3NURnhVRVFCSXdhTlVxL1BDd3NERnUyYkVGQ1FnTCs4SWMvNkQvY0pCYUxNV3JVS096YXRRdkhqeDgzQ0NZU0VoSWdrVWdNV2cvczJiTUhBUERHRzIvb1F4dmd5VlJpVVZGUmVQMzExMDJxczdpNEdNZU9IY1BhdFd0aGIyK1BtVE5uQWdCMjdOZ0JyVmFMZWZQbUdRUXdBT0R0N1kwNWMrWmc1Y3FWK005Ly9xTVBZUnF5VDMwY09uUUlDUWtKQ0FvS012cGF6SjA3VngvYTZGNkx0OTkrRzdObno2NzN1Y2g2TUxnaElpSWlhcVBhdFd1SHJLd3NLSlZLMk5uWm1idWNWc1hmM3g5eXVSeW5UcDNDb1VPSDBMOS9mL2o1K1ptN0xDSWlJaUpxUTVSS0pRNGRPb1RMbHkvRHhjVUZYYnAwZ1VLaHFITTYzOFpNaFh6bXpCbms1K2NqS0NnSWJtNXUrdVdlbnA3bzJiTW5MbHk0Z09QSGorT0ZGMTdRcndzUEQ4ZXVYYnNNcGt2THpjMUZUazRPUWtORDRlVGtwTjgyTXpNVEFEQjQ4T0FhNS9iMTlZVlVLcTExMUkxS3BVSjRlTGpCTW5kM2R5eGJ0Z3crUGo0QWdBc1hMZ0FBUm93WVlmUVl1dURseXBVcittVU4yY2RVNTgrZlIzUjBORHc5UGJGczJUS0Q5KzdpeFlzQWpMOFdQajQrejN3dHlQb3h1Q0VpSWlKcW81eWRuUUZBMzNpVERMbTZ1aUk4UEJ4SlNVbElUazdHZ3djUEVCUVVCSkZJWk83U2lJaUlpTWpLVlZWVjRkLy8vamRLU2tvd2NlTEVHaU5CbXN1QkF3Y0FBQVVGQmZqa2swOE0xajE4K0ZDL1RmWGdKaUFnQVA3Ky9nYlRwU1VrSkFBQXhvMGJWK01ZRW9rRWNybmM2UGx0Ykd4cXJVMHNGaU1pSWdLQ0lNRGUzaDZCZ1lFWU1tUUl4T0xmSG5HWGxKUTg4L2k2a2ZTbHBhV04yc2NVV1ZsWldMNThPUndkSGJGaXhRcjkzMTg2UlVWRmtFcWxEWG90eVBveHVDRWlJaUpxb3h3Y0hDQ1JTUER3NFVONGVYbVp1NXhXU1NhVFllVElrZnErTnc4ZlBrUklTQWdjSEJ6TVhSb1JFUkVSV2JIVHAwOGpQejhmcjczMkd0emQzVnZrbkNVbEpUaDU4aVFBNE5hdFc3aDE2NWJSN1ZKVFUzSC8vbjJEdXNMQ3dyQmh3d2I5ZEdsSGpoeUJoNGNIK3ZYclo3Q3ZTQ1JDUlVVRjFHcTFRZUFDQUJxTjV2K3hkOS94VVZYNS84ZGZNNWxVUW5vaEFRUnBVZ1FKQ0NJZ1BiZ29nZ29LdWlzaXU0Q3VZZ0VMNnJxdWlnVVVGVHQrRjF5VjRpb0NnbEpDcUZJRUNjMEFvU1hVaENRUUVnZ2haY3J2RDM2WkpXVFNKaUZEeVB2NWVQQWd1ZmZjZTk1enVFU1p6NXh6U3AxaFlqS1pHRGR1WEttdndkdmJtM1BuenBXNHFzRFpzMmNCaWl5RjdNdzFaVGx3NEFBdnZ2Z2lYbDVlVEpreXhUNGo2RkllSGg3azV1WlNVRkJRYkYvTnNzWkNybjBxMjRtSWlJalVVZ2FEZ1lDQUFESXpNMTBkNWFwV3VPOU45KzdkT1gvK1BDdFdyT0RJa1NPdWppVWlJaUlpMTZnTEZ5NndlZk5tT25YcVZHMUZHNERZMkZqTVpqTTllL1preFlvVkRuLzE2TkVEbTgxbW41bFRxRisvZmhnTUJ0YXRXMGRDUWdJcEtTbmNmdnZ0eFpaMXUrNjY2N0RaYk96Y3ViTlkvMy84OFFkV3E3VlNyNkZWcTFZQWJOcTB5ZUg1YmR1MkFkQzJiZHRLWFZPYXBLUWtKazZjaUllSEIrKzk5MTZKU3k0M2JOZ1FtODNHcmwyN2lwM2J0V3RYcGNkQ2FqWVZia1JFUkVScU1SVnV5aThpSW9KKy9mcmg3Ky9QbGkxYjJMUnBrejRGSnlJaUlpSlZMaWtwQ2F2VmQ5RWY0QUFBSUFCSlJFRlV5dlhYWDErdC9TNWJ0Z3k0V0lRcHlZQUJBNENMeTZYWmJEYjc4ZURnWURwMDZNRE9uVHRac1dJRkJvT0IyMisvdmRqMVBYdjJCR0Q2OU9tY08zZk9mand6TTVOUFB2bWswcS9oM252dkJlQ0xMNzRnTVRHeHlMbVVsQlJtekppQnlXUml5SkFobGJxbUpFZVBIdVg1NTUvSHc4T0RxVk9ubHJyZlVLOWV2UUQ0OHNzdnljN090aC9QeXNyaTAwOC9MYk12dWJacHFUUVJFUkdSV2l3Z0lJQURCdzZRbjUrUGg0ZUhxK05jOWVyVXFVT3ZYcjNZdjM4LzhmSHhuRHAxaWs2ZE9sR3ZYajFYUnhNUkVSR1JhMFJXVmhZQW9hR2gxZGJudm4zN1NFcEt3dC9mbjA2ZE9wWFlybVBIam9TR2hwS2Ftc3IyN2R1TExJWFd2MzkvNHVMaWlJMk5wV1BIamc1bkM5MTc3NzJzWGJ1V0F3Y084TWdqajlDNWMyY3NGZ3RidG15aFM1Y3VwS2Fta3B1YjYvVHI2Tml4SXlOR2pPQ2JiNzdoNzMvL08xRlJVWVNIaDVPUmtVRmNYQndXaTRYeDQ4ZlR1SEhqU2wxVGt1ZWVlNDdNekV3NmQrN01nZ1VMSExZcFhPN3Q3cnZ2WnZYcTFSdzRjSUNSSTBmU3FWTW5iRFlibXpkdnBuUG56cFVlQzZuWlZMZ1JFUkVScWNVQ0F3T0JpNTl3cTg1bEdHb3lnOEhBRFRmY1FMMTY5ZGk4ZVRPLy92b3JUWnMycFYyN2RzWFc2UllSRVJFUnFhakNtU3pWK2NHcXd0azJ2WHYzeHMzTnJjUjJoVE5wWnMyYXhiSmx5NG9VYnJwMTY0YVBqdzg1T1RuMm1UbVhjM2QzNTkxMzMrWHJyNzltM2JwMXJGcTFpckN3TU82Ly8zNkdEUnZHbWpWckt2MjZIM3JvSVZxM2JzMzgrZlBadTNjdjI3ZHZ4OS9mbjI3ZHVuSGZmZmZSdkhuektybkdrWXlNREFDMmJObFNZcHZDd3MzbFk3RjY5V3BDUTBNWk1tUUlEenp3QUhmZmZiY1RyMTZ1RlFiYnBYUGFSRVJFUktSV3NWcXRMRml3Z0xadDI5S2lSUXRYeDZseHJGWXJ1M2Z2WnQrK2ZYaDVlUkVWRmVWdzQ5SGFJRFkydHRSbE5VUkV5dUtLbnlOVHAwNmxRWU1HREJzMnJGcjdGUkVwemNhTkc5bTBhUk1USmt4d2RaUnFkZWJNR2U2Ly8zN3ExYXZIdDk5KzYrbzRJaTZsUFc1RVJFUkVhakdqMFlpL3Y3LzJ1WEdTMFdpa2JkdTI5T25UQjA5UFR6WnUzTWlHRFJ2SXljbHhkVFFSRVJFUmtScGx3NFlOQUxScDA4YkZTVVJjVDRVYkVSRVJrVm91SUNDQU0yZk91RHBHalJZVUZFUy9mdjFvMzc0OWFXbHBMRnUyakgzNzltRzFXbDBkVFVSRVJFVGtxbkh5NUVsKy8vMTNMbDhFS2lFaGdaa3paMkl3R0JnNGNLQ0wwb2xjUGJRSXQ0aUlpRWd0RnhnWXlPSERoN0ZZTEtXdVp5MmxNeGdNTkcvZW5BWU5HckJqeHc1MjdkckY0Y09IYWRldUhSRVJFYTZPSnlJaUlpTGljbWZPbk9HbGwxNGlMQ3lNMXExYjQrbnB5ZkhqeDltelp3ODJtNDJISDM2WUcyKzgwZFV4UlZ4T2hSc1JFUkdSV2k0Z0lBQ2J6VVpXVmhaQlFVR3VqbFBqZVh0N2MrdXR0NUtTa3NLT0hUdFl2MzQ5b2FHaHRHdlhUdU1ySWlJaUlyVmF3NFlOdWUrKys5aTZkU3ViTm0zQ1lySGc1K2RIMTY1ZEdUUm9FQjA2ZEhCMVJKR3JnZ28zSWlJaUlyVmNRRUFBQm9PQnpNeE1GUmFxVUVSRUJPSGg0U1FsSmJGNzkyNVdybHhKZ3dZTmFOdTJMYjYrdnE2T0p5SWlJaUpTN1h4OWZSa3paZ3hqeG94eGRSU1JxNW9LTnlJaUlpSzFuSnViRzNYcjF0VStOMWVBMFdpa2FkT21OR3JVaUgzNzlyRi8vMzVPbkRoQmt5Wk51T0dHRzZoVHA0NnJJNHFJaUlpSWlNaFZSb1ViRVJFUkVTRWdJSURNekV4WHg3aG1tVXdtMnJScFE5T21UZG16Wnc5SlNVa2tKaVp5M1hYWDBiSmxTL3o4L0Z3ZFVVUkVSRVJFUks0U0t0eUlpSWlJQ0FFQkFadzRjUUtielliQllIQjFuR3VXbDVjWEhUcDBvR1hMbHV6ZnY1L0V4RVNPSERsQy9mcjFhZFdxRllHQmdhNk9LQ0lpSWlJaUlpNW1kSFVBRVJFUkVYRzl3TUJBTEJZTDU4NmRjM1dVV3NISHg0ZjI3ZHR6NTUxMzBycDFhOUxTMG9pTmpXWHQyclVjUDM0Y3E5WHE2b2hTemJLenM3RllMQ1dldDFnc1hMaHdvUm9UU1hXSWpvNG1PanFhNmRPbkZ6czNZOFlNQmcwYXhNeVpNMTJRVEVSRVJFUmNTWVViRVJFUkVTRWdJQUJBKzl4VU0wOVBUOXEwYWNPZGQ5NUp1M2J0eU03T1p0T21UZnp5eXkvRXg4ZVRrNVBqNm9oWHBjSTN1NDhkTythUy9nc0tDc2pPemlZOVBaMmpSNCtTa0pEQTFxMWJPWDM2ZEluWGpCbzFpdWpvYUlmbkVoTVRHVE5tREpNblQ4Wm1zemxzTTNmdVhFYU1HTUdTSlV2S3pHZXhXSGoyMldlSmpvNW16cHc1OXVPbEZRa2NtVDU5dXYwYXFYNExGeTdrd29VTExGeTQwTlZSN002ZlA4OWYvdklYK3Zmdno0WU5HMXdkUjBSRVJPU2FwYVhTUkVSRVJBUVBEdzk4Zkh6SXpNeWtVYU5Hcm81VDY3aTd1M1BERFRmUW9rVUxUcDQ4eWFGRGg5aTdkeTk3OSs0bElpS0NKazJhVUs5ZVBZeEdmZTZxS3VUbDVmSE9PKzlndFZxeFdDeFlyVmJNWmpNV2l3V0x4WUxaYkthZ29NRCtlMEZCQWZuNStlVG41NU9YbDFkaWNlV0pKNTVnOE9EQkZjNFRFUkdCdjc4L3ExZXZ4dGZYbHllZmZMTEkrWVNFQkdiTm1vWFZhc1hUMDdQTSs4MllNWU9kTzNmU3BrMGJIbmpnZ1FybmthdkR3SUVEK2Zubm54azBhSkNybzlqVnFWT0hGMTU0Z1FrVEpqQjU4bVMrK09JTElpTWpYUjFMUkVSRTVKcWp3bzJJaUlpSUFCZG4zV2pHaldzWkRBWWlJaUtJaUlnZ0p5ZUhwS1FrRWhNVDJiQmhBKzd1N3RTdlg1K0dEUnNTRmhhbUlrNGxlSHA2c20vZlB0TFQwOHZWM21nMDR1bnBpWWVIQjNYcjFzWER3d05QVDArOHZMenN2M3Q1ZVRtOVI1RzN0emR2dlBFR2YvLzczMW04ZURGTm1qUmg0TUNCQUp3N2Q0NDMzbmdEaThYQ21ERmo2TnUzYjZuMzJyTm5EL1BtemNOb05QTGtrMDlxejZvYWJPellzWXdkTzliVk1ZcHAyN1l0MGRIUnhNVEU4TzY3Ny9MKysrL3JPUk1SRVJHcFlpcmNpSWlJaUFod2NaK2JmZnYyWWJQWjlDYmNWY0RIeDRjMmJkclFxbFVyVWxOVE9YYnNHTWVQSCtmdzRjTjRlSGpZaXppaG9hRXE0ampodGRkZUl6YzNGNVBKWlAvbDd1NXUvMlV5bVlpUGo2ZGV2WG8wYWRLazFIdk5taldMVzI2NWhlYk5tenVkSnlRa2hGZGVlWVZObXpiUnIxOC9BS3hXSzIrKytTWnBhV2tNR3phTSsrNjdyOVI3Mkd3MlB2dnNNMncyRy8zNjlTc3p0NGl6Um80Y3lhcFZxNGlQajJmTm1qWDA3dDNiMVpGRVJFUkVyaWtxM0lpSWlJZ0lBRUZCUVpqTlpzNmRPNGVmbjUrcjQ4ai9aelFhN2JOd0xCYUx2WWh6N05neGtwS1NNSmxNaElXRkVSNGVUcjE2OWZEMTlYVjE1QnFoZWZQbXhNVEU0T0hoUWE5ZXZZcWRqNDJOWmZMa3lVUkdSdkxwcDUrV09LNXo1ODdsNjYrL1p1N2N1Y3ljT1pQdzhIQUFZbUppMkxsenA3MWQ0ZjQzNzc3N3J2M1ljODg5eDZoUm80cmQ4N2ZmZmdNZ1B6K2YxTlJVQURadTNNakdqUnZ0YmJwMTY4WmYvL3JYSXRkdDNyeVpmZnYyQVRCOCtQQXl4MERFV2FHaG9mVHQyNWZseTVmejdiZmYwcXRYTHhYOFJVUkVSS3FRQ2pjaUlpSWlBbHdzM0FCa1pHU29jSE9WY25Oekl6SXlrc2pJU0N3V0N5ZFBuclQvU2s1T0JpN3VRUkVlSGs1NGVEakJ3Y0Y0ZTN1N09QWFY2ZkRodzB5Yk5nMnoyWXpSYUtSSGp4NUZ6dmZ0MjVlVksxZXlkZXRXSmsrZXpPdXZ2MTdzamVtVksxZnkxVmRmQVJmM3R5a3MyZ0RzM2J1WG1KaVlZdjFlZXV5NTU1N2oyTEZqNWNwN2VidU1qSXhpYlFvM3NXL1RwZzNYWFhkZHVlNHI0cXc3Nzd5VDVjdVhjK3pZTWJadDIwYkhqaDFkSFVsRVJFVGttcUhDallpSWlJZ0E0T0hoZ2Erdkx4a1pHVFJ1M05qVmNhUU1ibTV1MUs5Zm4vcjE2d09RblozTnlaTW5TVTFONWVqUm95UW1KZ0xnNWVWRlVGQ1EvVmRnWUNBZUhoNnVqSDVWYU55NE1TKzg4QUtUSmszaXJiZmV3bVF5MGJWclYvdDVnOEhBeElrVGVleXh4L2p0dDkvNC92dnZHVFpzbVAzOGxpMWJlTys5OTdEWmJEenl5Q01NR0RDZ3lQMUhqQmpCdmZmZUM4Q0pFeWQ0NVpWWEFKZzVjMmFSZGl0V3JIQ1lMem82R3FQUnlQTGx5OHYxZXJLeXN0aStmVHNBUFh2MkxOYzFsUkVkSFEzQTBLRkRHVHQyTEh2MjdPRzc3NzRqUGo2ZUN4Y3VFQm9hU3BjdVhYand3UWNKQ0Fnb2RyM05abVBWcWxXc1dMR0Nnd2NQa3AyZGpiZTNONDBhTmFKbno1N2NjODg5eGE0NWVQQWd5NWN2WjlldVhadzhlWkw4L0h6OC9mMjU4Y1liR1Rac21NT2w2aTdQK2V1dnYvTGpqejl5OE9CQkFGcTNiczNJa1NOcDNibzFBR2F6bVI5Ly9KSFkyRmlPSHorT2g0Y0hMVnEwWVBqdzRRNExFNVVkaDlKTW56NmRlZlBtQWNXZms4djczYkZqQjk5OTl4MEpDUW5rNStjVEVSRkJ2Mzc5dU8rKyt6Q1pTdjVuLzdwMTYvajU1NS9adjM4L3VibTVoSWVIMDd0M2J4NTQ0QUgrODUvL2xOZy9RS3RXclFnTkRTVTlQWjFWcTFhcGNDTWlJaUpTaFZTNEVSRVJFUkc3b0tBZ2g1L2tsNnVmcjY4dnpabzFvMW16WmxpdFZzNmNPVU5HUm9iOTk4SVpPWEJ4Vms3ZHVuV3BXN2N1dnI2KzlxKzl2YjFyMUhKSEJRVUY1T2ZubDluT3pjME5OemUzWXNkNzlPakJxRkdqbURGakJwTW1UZUxOTjk4a0tpcktmdDdmMzU5bm4zMldpUk1uOHUyMzM5S3ZYeitDZzRQWnRXc1hyNy8rT21hem1YdnV1WWNISDN5dzJMMERBd01KREF3RUxoWjVDalZzMk5DWmwxcW1MVnUyWUxWYUFlalVxZE1WNmFNa1M1Y3U1WU1QUHNCbXM5bVBwYVNrc0dEQkF0YXNXY1BVcVZPTHZPNmNuQnhlZmZWVmR1ellVZVErMmRuWjdONjltMU9uVGhVcjNIejMzWGZNbURHaldOK25UNTltN2RxMWJOaXdnWC8rODUvY2V1dXRKZWFjTVdNRzMzMzNYWkZqMjdkdjU0OC8vdUMxMTE2alhidDJUSnc0a2QyN2Q5dlBtODFtZHV6WXdjNmRPL25IUC81UmJHWldaY2FocXN5Yk40L3AwNmNYT1hiMDZGRm16cHpKM3IxN2VmMzExNHRkWTdQWm1ESmxDckd4c1VXT0p5Y25NM3YyYkhiczJFR3paczNLN1B2bW0yOW02ZEtsUlo1eEVSRVJFYWs4Rlc1RVJFUkV4QzQ0T0poang0NWhzVmdjdnRFdE5ZUFJhQ1E0T0pqZzRHRDdzWUtDQW5zUkp6TXprM1Buem5IcTFDbk1abk9SNityVXFZT1hseGRlWGw1NGVucmk2ZWxaNU92Q0lvalJhQ3p5dXl1TUhUdTJYTzBHRGh6SVUwODk1ZkRjOE9IRFNVeE1aUFhxMWF4ZHU3Wkk0UWFnUTRjT1BQLzg4N1J0MjViZzRHQ3NWaXRUcDA0bEx5K1B2bjM3OHRoamo1WFovK2JObTh1VnN6TDI3TmtEWEN6Z05XalE0SXIzVitqQWdRTXNXTENBbGkxYmN0OTk5OUd3WVVNeU16Tlp1blFwcTFhdDRzeVpNN3orK3V0OC92bm45cGtmTTJiTXNCZHRCZzBhUkw5Ky9haFRwdzZuVDU5bXg0NGRiTnUyclZnL3ljbkptRXdtZXZic1NaY3VYYWhmdno0bWs0bXRXN2Z5bi8vOGgvejhmTjUvLzMzbXpKbUR1N3Q3c2V1M2J0M0trU05IR0Rac0dMMTY5Y0pzTmhNYkc4dFBQLzJFMld4bTJyUnBSRVZGc1h2M2JnWU9ITWdkZDl5QnpXWmovZnIxZlBmZGQ5aHNOajc1NUJPNmR1M3FjQWFMTStOUUZlTGo0OW0zYngrOWUvZm1qanZ1SUNBZ2dJU0VCR2JNbUVGbVppYWJObTFpL2ZyMWRPL2V2Y2gxMzM3N3JiMW8wNnhaTTRZTkcwYmp4bzA1ZS9Zc1M1WXNZZVhLbGZaWmU2VnAyYklsUzVjdUpUTXprK1RrWkNJakk2dnN0WW1JaUlqVVppcmNpSWlJaUloZFVGQVFOcHVOek16TUltLzZTODNuN3U1T1dGZ1lZV0ZoUlk1ZnVIQ0I3T3hzenAwN1IzWjJOdG5aMmVUbDVaR1ptVWx1Ymk0RkJRWGx1bi9oN0pLYWFNS0VDZHgyMjIzY2R0dHR4YzVGUjBmajd1N09raVZMZ0l2RnJWZGVlWVY1OCtieDNIUFBsVGxES1NNamc1MDdkOXEvMzdWckYzNStmbFcrSEdGU1VoSUFqUm8xcXRMN2xtWG56cDEwNmRLRmYvM3JYMFVLZU8zYnQ4ZlB6NCtGQ3hkeStQQmgxcTFiUjU4K2ZRQll1M1l0QU4yNmRXUGN1SEgyYTY2NzdqcWlvcUo0NktHSGl2WFRxbFVyaGc4Zlhxd3djUDMxMStQbTVzYm5uMzlPWm1ZbTI3WnQ0NVpiYmlsMi9lSERoeGs3ZGl4RGh3NjFIMnZac2lYNStma3NYYnFVdExRMGxpOWZibDk2ckZDTEZpM0l5OHRqL3Z6NW5EbHpoai8rK0tOWWNjL1pjYWdLQ1FrSkRCa3loRWNmZmRSK3JISGp4alJzMkpDbm4zNGFnTmpZMkNLRm0vVDBkT2JPblF0YzNBL3AzWGZmTFZMc2F0ZXVIZlhxMVdQMjdObGw5bi9wYzN6NDhPRXFLZHhNblRxMTB2ZW9xUFQwOUdydlUwUkVSS1EwS3R5SWlJaUlpRjFBUUFCR281R01qQXdWYm1vSmIyOXZ2TDI5Q1EwTmRYamVhcldTbDVkbi8yV3hXTEJZTEZpdDFpSy9IenQyckpxVFg5d3ZwaXFXbnZMMDlIUll0Q2xKczJiTm1EaHhZcm5hcmx5NUVxdlZpb2VIQi9uNStmempILy9BemMyTk45OThrOWF0V3hNWEY4ZW5uMzdxOEZxcjFjcW9VYU1jbnJ0OHI1elUxRlNBWW9XNUs4M0R3NE1KRXlZNG5IVTFhdFFvWW1KaXlNbkpLVkt3eU1uSkFhQnUzYm9PNytsb1Jzcmxld2hkcWtlUEhueisrZWNBSkNZbU9pemNCQVVGT2R3MzU0NDc3bURwMHFYQXhkbEtJMGVPTE5hbWI5Kyt6SjgvSDRCRGh3NDVMTnc0TXc1VndjL1B6K0V6MHFaTkc1bzBhVUppWWlMNzkrOHZjbTc1OHVYMm1YWlBQZldVd3hsS0R6MzBFTEd4c2ZibnFpU1gvdHdvcTIxNWVYcDZWc2w5eWlzdkx3OXZiKzlxN1ZORVJFU2tMQ3JjaUlpSWlJaWQwV2drSUNDQTA2ZFBPOXpvVzJvZm85Rm9MKzZVeGhXRm02dWR6V1pqeVpJbE5HN2MyRjdjR2pKa0NMTm16ZUtGRjE3Z2pUZmU0UHo1ODZXT1hYbkg5ZHk1YzhERjRrTjFhdCsrUFFFQkFRN1BlWHQ3MDY1ZE8zNzc3VGNPSGp4b1A5NmlSUXQyNzk3TjZ0V3I2ZENoQTcxNzkzYXE3NXljSEU2Y09NSHg0OGZ0eDg2ZlArK3c3VTAzM2VTd3FITHBES1VPSFRvNExCcGN1dlRjMmJObkhkN2ZtWEdvQ2xGUlVYaDRlRGc4MTZ4Wk14SVRFOG5LeWlweXZIQ1p1c2FORzNQOTlkYzd2TmJOelkyb3FDaVdMVnRXYXYrWEZ0OEtuOEhLZXVLSko2cmtQdVUxZGVyVWF2OTdJeUlpSWxJV0ZXNUVSRVJFcElpZ29DQlNVbEpjSFVQa2luanp6VGRaczJaTmhhNHBLQ2dnT2pxNjNPMVhyRmdCd0lZTkd6aCsvRGgvL2V0ZmlZbUpBZURoaHg4bUxTMk5tSmdZL3ZHUGZ6QjU4bVI3KzB0RlIwZGpOQnBadm54NXVmck16ODhIS1BGTi9Nb29iVG00c3BiR0twd0JsSm1aYVQ4MmV2Um9YbmpoQmZMeThuanJyYmVZTTJjT2d3Y1BwbS9mdnFVV0NKT1NrbGk1Y2lWNzl1emg2TkdqeFFvU0FCYUx4ZUcxSlMzbGQybC9JU0VoWmJZcGFlbEFaOGFoS3BRMk03S3dxRkw0YkJRNmV2UW9jTEd3VTVyeUZETXVMWFJkM28rSWlJaUlPRStGR3hFUkVSRXBJamc0bUlNSEQ1S1hsMWZ0UzlhSVhHaytQajc0K2ZtVjJTNG5KOGUrbkZRaFQwL1Bjditkc05sc3pKa3pCNVBKeE8yMzMyNHYzQUE4ODh3enBLYW1jdDExMTFYWnpEWjNkM2Z5OC9OTDNaUEkzZDJkZ29JQysxSmxaYmx3NFFKQXFjVVVSOHVhWGNwb05BSkZDeXB0MnJUaGswOCs0ZlBQUDJmYnRtMGNQbnlZYWRPbU1XUEdESVlQSDg3UW9VT0x6WTc1NG9zdm1EOS9QamFiRGJqNFo5RzRjV01pSXlPSmpJeGszcng1NWNyaFRKdXk5akVDNThhaEtwVDJ1a3JLWFRnenBxU2w2aXJpMG1LTm95WFhSRVJFUk1RNUt0eUlpSWlJU0JGQlFVSEF4VTNWSXlJaVhKeEdwR285ODh3elBQUE1NNlcyMmJKbEM2Kzk5aG9oSVNHY09uVUtvOUdJdjc4L0JvT0JEejc0b0Z3YnNNZkd4bkxnd0FGNjkrNWRiTGFIeVdSaTh1VEpEcGZ1Y3BhUGp3LzUrZmtsTGhVR0YvZXdTazlQTC9lTXVzSU4yeXV6MzFYaHJKakxpMldOR3pkbTh1VEpIRGh3Z0o5Ly9wbVZLMWVTblozTnYvLzliM2J2M3MxcnI3MW1Meno4L1BQUC9QampqOERGdlc2R0RCbkNkZGRkVjZRd1VWYmh4dFZLR2dkWEtCeTMwb3A4NVRrUFJaZW1xMU9uVHVXQ2lZaUlpSWhkMlI4N0VoRVJFWkZheGRmWEZ3OFBEekl5TWx3ZFJhVGFiZHk0a1ZkZmZSVVBEdy9lZnZ0dDRPSitINisrK2lwbno1N2wrZWVmdHhjMFNsTzROOGl3WWNNY25xL0tvZzM4YnltdTBySVY3dWVTa0pCQVhsNWVxZmN6bTgwa0pDUUFwUytwVmRLZUw0VU9IRGdBd0hYWFhlZndmUFBtelhubW1XZjQ1cHR2dVBubW13SFl0R2tUbXpkdnRyZFp2SGd4Y0hHbXp2ang0Mm5VcUZHUm9rMTJkbmFwR2FwRFpjZWhPaFh1eFhQcDNrQ09sS2ZBbDVhV1p2KzY4QmtVRVJFUmtjclRqQnNSRVJFUktTWW9LRWlGRzZsVnJGWXIzMzc3TGJObno4YlQwNU5Ka3liUnVIRmorL2syYmRyd3pEUFA4TzY3Ny9MRUUwL3c0b3N2MHI1OSt4THYxN2R2WCtyV3JVdlRwazBkbm4vNzdiZnRiK2FYbG1uVXFGRWxucDg1YzZiOTYwYU5HckYvLzM3Ny9pV09kT2pRZ2ExYnQzTGh3Z1dXTEZuQ1BmZmNVMkxiVmF0VzJZc1JoUVVWUjdadjM0N0ZZbkZZaU5xM2I1KzlPRkRhV01IRm56a1RKMDVrNk5DaEFPemR1NWN1WGJvQS85dVRwVVdMRmlWbWNMV3FHb2ZxMEtKRkM5TFQwNG1Qanljakk4TSt5L0pTbVptWjdOaXhvOHg3SFR0MnpQNzExVkNVRWhFUkVibFdhTWFOaUlpSWlCU2p3bzNVSmlrcEtUejc3TFBNbWpXTG9LQWczbi8vZmRxMGFWT3NYZi8rL1prd1lRSlpXVms4Ly96enpKZ3h3NzRQek9WNjllckY2TkdqUyt3ek5UV1ZZOGVPbGZpclVIbmFBTFJxMVFxNCtJYjdwYk1nTHRXdlh6LzdIajB6WnN4Z3k1WXREdHZ0MmJPSHp6Ly9ISURBd0VCNjl1eFo0dXRJVDAvbjIyKy9MWFk4UHorZlR6NzVCTGk0TkZ6Ly92M3Q1MG9xV0YyNlg4cWx5MjU1ZUhpVWVOMjVjK2VZTVdOR2lmbXFpelBqNENxRmY1NW1zNW1QUC83WXZtOVFJYXZWeWdjZmZGRGt6Nk1raGJPeWZIeDg3RE82UkVSRVJLVHlOT05HUkVSRVJJb0pDZ29pUHorZjdPeHNmSDE5WFIxSDVJckl5Y2xoOXV6WnpKOC9IN1BaVExObXpYampqVGNJQ1FrcDhaby8vZWxQaElTRThNWWJiL0RkZDkreGRPbFNoZzRkeXVEQmcvSDI5cmEzOC9IeHdjZkhwOFQ3ZlBqaGg2Vm1pNDZPeG1nMHNuejU4bks5bHM2ZE85dS8zcnAxSzNmY2NVZXhOb0dCZ1R6ODhNTjgrZVdYNU9YbDhmTExMOU94WTBjNmRPaEFRRUFBNTg2ZDQ0OC8vbURqeG8zWWJEWU1CZ05QUGZXVXZkamppSyt2TDdObnorYmt5Wk1NR0RDQWdJQUFqaHc1d3B3NWN6aDA2QkFBRHp6d0FLR2hvZlpybm5qaUNicDE2OFp0dDkxR28wYU5NSmxNSEQ5K25ObXpad01YQ3h4ZHUzYTF0Ny9wcHB2WXRHa1Q4Zkh4dlBQT08vYXgzcjkvUDdObXpjTGQzYjFjWTNRbE9UTU9ydEtqUncvKys5Ly9jdWpRSWRhdlg4K0xMNzdJMEtGRENRME5KVGs1bVI5KytJSDQrSGhhdG14cEw4eVVaT3ZXcmNERldWbVhMbDhuSWlJaUlwV2p3bzJJaUlpSUZGTzRkRTVHUm9ZS04zTE55Y3JLNHBkZmZtSCsvUGxrWldYaDV1YkdBdzg4d0VNUFBWU3VJc0ROTjkvTWwxOSt5YlJwMC9qOTk5K1pNV01HYytmTzVaWmJicUY3OSs1MDd0d1pMeSt2YW5nbC94TWVIazZyVnEzWXUzY3Z2Lzc2cThQQ0RjQjk5OTNIK2ZQbm1UTm5EamFiamJpNE9PTGk0b3ExOC9UMDVLbW5ucUpidDI2bDloc2RIYzN4NDhkWnVYSWxLMWV1TEhhK1Q1OCsvT1V2ZnlseXpHcTE4dXV2di9McnI3OFdhMjh5bVhqNjZhZHAwS0NCL2RoZi8vcFhkdTNheGZuejU0djE0K2ZueDlTcFUwdWQzVlFkbkJrSFYzRnpjK09mLy93bnp6NzdMT25wNlE2ZmdVY2ZmWlJUcDA2VldyaEpTa29pT1RrWm9OUlpXU0lpSWlKU2NTcmNpSWlJaUVneG5wNmUrUHI2a3BHUm9YMExwTnFVWjJtbVN4VVVGRlRvR3FQUnlILys4eDhXTEZoZ3Y2NXAwNlpNbURDQjVzMmJWNmp2OFBCdzNucnJMVmF2WHMzTW1UTTVlZklrcTFldlp1UEdqWHowMFVjMGFkS2tRdmVyQ29NSEQyYnYzcjNFeGNXUm1wcEtlSGk0dzNZalI0NmtSNDhlTEY2OG1KMDdkNUtXbGtaK2ZqNCtQajQwYk5pUW0yKyttVHZ2dkxQVW1VZUYzTnpjZVAzMTE1azNieDdMbHk4bk9Ua1pMeTh2bWpkdnpsMTMzZVh3RGYyWFhucUpWYXRXY2VEQUFUSXpNekdaVElTRmhSRVZGY1hkZDk5Tnc0WU5pN1J2MUtnUm4zMzJHZDk4OHczYnQyOG5Nek1UZjM5L09uWHF4TU1QUDB4WVdKaHpBMWFGbkJrSFY0cU1qR1Q2OU9uTW5UdVhEUnMya0phV2hwZVhGNjFhdGVMKysrK25mZnYyZlB6eHh3QWxGak4vK2VVWEFFSkRROHNzOEltSWlJaEl4YWh3SXlJaUlpSU9hWjhicVc1MzNubG5oZHFQSFR1MlF1MXZ1ZVVXN3IvL2ZuNzg4VWNhTkdqQWlCRWo2TldyVjZXV2VPcmR1emU5ZXZWaXc0WU56Sjgvbno1OStyaWthQU1YOTlXWlBYczJ4NDRkNC92dnYyZmN1SEVsdG0zU3BBbFBQZlZVbGZSck1wa1lQbnc0dzRjUEwxZjczcjE3MDd0Mzd3cjFFUmtaeWNTSkUwczh2MkxGaWdvZHZ4SnRLam9PWmQxMzdOaXhKVDdqNWNsVDJ2VUFkZXZXWmN5WU1Zd1pNOGJoK2NLZi93RUJBY1hPWldabXNtelpNZ0QrL09jLzQrYm1WbVllRVJFUkVTay9GVzVFUkVSRXhLR2dvQ0NPSHorTzFXckZhRFM2T281SWxXalhyaDBmZi93eFRabzBxYkxuMm1BdzBMMTdkN3AzNzE0bDkzT1dtNXNianovK09CTW5UbVRwMHFVTUdUS0V5TWhJbDJhU21zbG1zN0Z2M3o0QWg3TXV2LzMyVy9MeThtamV2RGtEQmd5bzduZ2lJaUlpMXp3VmJrUkVSRVRFb2FDZ0lLeFdLMWxaV1FRR0JybzZqdFFDNVpsRlVCV2FOV3RXTGYyNFFzZU9IUmswYUJDTEZpM2lvNDgrNHAxMzNuRjFKS21CNHVMaVNFOVBCeUFxS3FySXVZU0VCQll2WG95bnB5ZlBQLys4Q3ZzaUlpSWlWNEQrRDB0RVJFUkVIQW9JQ01Cb05HcTVOS25WUHYzMFU2Wk5tMWJwKy9qNysxZW9BQm9ZR0VoUVVKQlRmVDMyMkdPMGJkdVd1TGc0ZnZ6eFI2ZnVJZGUyMk5oWWJEYWJ3M1BwNmVuMlo5N1QwNVBvNkdqN3VaeWNITjUrKzIwQW5uLytlUm8zYm56RnM0cUlpSWpVUnBweEl5SWlJaUlPdWJtNTRlL3ZUMFpHQmsyYk5uVjFIQkdYYU5HaVJaWGM1NE1QUHFoUSsrKy8vOTdwdmt3bUUrKy8vNzdUMTh1MTc5MTMzMlgyN05uMDc5K2ZObTNhVUxkdVhjNmVQY3VPSFR0WXVIQWgyZG5aQUl3Y09iSklBZEhIeDRldnYvN2FWYkZGUkVSRWFnMFZia1JFUkVTa1JNSEJ3YVNscGJrNmhvaUlWQ0dEd2NEeDQ4ZVpPWE9tdy9OR281R0hIbnFJb1VPSFZuTXlFUkVSRVFFVmJrUkVSRVNrRkVGQlFSdzhlSkQ4L0h3OFBEeGNIVWRFUktyQXh4OS9URXhNREgvODhRY3BLU2xjdUhBQkx5OHY2dFdyUi92Mjdibnp6anRwMUtpUnEyT0tpSWlJMUZvcTNJaUlpSWhJaVlLRGd3RTRmZm8wRVJFUkxrNGpJbGVMRlN0V3VEckNWYUdtamtQejVzMXAzcnk1cTJPSWlKUEdqeCtQajQ4UGt5Wk5jbldVTWtWSFIrUGw1Y1hpeFl1djZUNmxabkRtMmRBekxLNml3bzJJaUlpSWxNalgxeGN2THkvUzA5TlZ1QkVSRWFraU9UazVMRml3Z1BYcjEzUDgrSEh5OC9QeDhmR2hZY09HUFByb283UnUzZHJWRVd1a2ZmdjI4Y1FUVHdEd3pqdnYwTEZqeHpLdnljbkp3Y2ZIeCtuelY1cWovdFBTMHFoVHAwNjFaNG1Pamk3eXZjRmd3TS9Qanh0dnZKSGh3NGZUc21YTGFzOGtJcFZ6N05neGZ2enhSK0xpNGpoMTZoUmVYbDdjZU9PTmpCZ3hRaC95Y0RFVmJrUkVSRVNrVktHaG9adzZkY3JWTVVSRVJLNEphV2xwUFB2c3M2U2twSERIYnhxM0FBQWdBRWxFUVZUOTlkZlRxMWN2REFZREowK2VKRDQrbmlOSGpxaHc0NlJseTViWnYxNitmSG1aaFp2bm5udU9nd2NQc21EQkFxZk9YMmtsOWYvbGwxOWlOQnBka3Nsa01uSEhIWGNBVUZCUVFHSmlJaHMyYkdEejVzMU1talNwWE1VeUViazZIRHg0a0hIanh1SG01a1pVVkJRZE8zYms4T0hEL1BiYmI4VEZ4ZkgrKysrcklPdENLdHlJaUlpSVNLbENRa0xZdVhNbkZvc0ZOemMzVjhjUkVSR3BVcm01dWRYYTMyZWZmVVpLU2dwang0NWw2TkNoUmM2ZFBYdVdyS3lzYXMxenJjakx5MlAxNnRVMGFOQ0Fnb0lDTm16WVFIWjJOcjYrdmlWZXMyUEhEcnk4dkp3K2Y2V1YxTDhyWndDWlRDYkdqUnRYNU5pQ0JRdjQ3TFBQbURsenBnbzNJalhJMmJObjZkbXpKNDg5OWhqKy92NzI0N05temVMcnI3OW01c3laVEpreXhZVUphemZYbE9kRlJFUkVwTVlJQ1FuQmFyV1NrWkhoNmlnaUlpSlY3dno1ODlYYTM3WnQyekNaVEF3Wk1xVFlPVDgvUHhvMmJGaXRlYTRWdi83NksrZlBuK2ZXVzIrbFM1Y3U1T2ZuczNMbFNsZkhxaFVLWitBa0p5ZTdPSW1JVkVTYk5tMllPSEZpa2FJTndOQ2hRekVZRE96ZHU5ZEZ5UVEwNDBaRVJFUkV5dUR2NzQrN3V6dnA2ZW1FaG9hNk9vNklpRWlWdW5EaEF2djM3NmRGaXhiVjBwL0JZTUJzTm5QeTVNbHk3eDhYRXhQRFR6Lzl4SkVqUjNCM2Q2ZFRwMDQ4K3VpalBQend3K1RtNXJKaXhRcDcyOUkydGI3cnJydUt0UytVa0pEQW5EbHppSStQSnpjM2wzcjE2dEd6WjArR0R4K09wNmRucGRwZnZqZktwYnk5dlZtMGFGR2xzc0QvbGtucjE2OGYrZm41L1BUVFR5eGJ0b3pCZ3djWGEzdHBudHpjWFB2M2hlTlMxbmxueDhETHk0dUZDeGN5ZCs1Y2xpNWRTa1pHQnZYcTFlT0JCeDZnZi8vK0Zjcm42TTg0SVNHQitmUG44OGNmZjVDWm1ZbTN0emN0V3JSZzBLQkJkTzNhMWVFNGxEZFRhYzZlUFF0QVpHUmt1ZG83bXhkZy8vNzlmUC85OS96eHh4OWtaV1hoNit2TFRUZmR4Q3V2dkZKcVg4bkp5VHo1NUpOa1pXVXhZY0lFL3ZTblAxVW9hMjFUM25HK1VzL2NhNis5eHZyMTYzbjY2YWU1ODg0N2k5M242YWVmWnZmdTNYejg4Y2RPTGVWbHM5bFl1SEFoaXhjdkpqazVHWDkvZjdwMzc4NGpqenhTNml5OXkxMk56L0MyYmR0NDRZVVhDQXNMNDZ1dnZzTER3OE4rN3V1dnYyYldyRm5jYzg4OS9QM3ZmeS94NTZtbnB5ZHVibTdZYkxaeWpvUmNDU3JjaUlpSWlFaXBEQVlESVNFaDJ1ZEdSRVN1U2NIQndjVEd4aElRRUVCWVdOZ1Y3NjlyMTY3RXhzYnlqMy84ZzRrVEo1YTUrZlBubjMvTy9Qbno4Zkh4b1V1WExuaDVlYkZ0MnpaZWZQRkZyRlpybFdSYXVuUXBIMzc0SWU3dTd0eHl5eTNVcVZPSDNidDNNMnZXTExadjM4NTc3NzJIeVdSeXV2MmdRWU9LOWJseDQwWk9uVHJGbURGaktwVUZJQ1VsaFYyN2R0RzRjV09hTkdrQ1FJTUdEVGg0OENBSER4NmtXYk5tUmRvWDVsbTBhRkdSUFZ2S2U5N1puQUJUcDA1bDE2NWRkT3pZa2RUVVZMWnQyOGE3Nzc2THI2K3YvWTNlOHZSL3VaOSsrb2xQUC8wVWc4RkFWRlFVdDl4eUM2ZFBuMmJidG0zRXhjVXhiTmd3L3ZhM3Z6bTh0anlaU21JMm01aytmVG9BdzRZTkt6Tm5aZkl1VzdhTUR6NzRBSnZOeGswMzNVVDkrdlZKVDA5bjQ4YU5wZloxOXV4WlhucnBKYkt5c2hnOWVyU0tObVVvN3poZnlXZXVmLy8rckYrL25uWHIxaFVyM0tTbXBySm56eDZ1di81NnAvZGYrZXl6ejRpSmlhRlRwMDYwYXRXS3VMZzRGaTFheE83ZHUvbm9vNCtLRkR0S2NyVSt3eDA2ZEtCdjM3NnNYTG1TQlFzVzJQOWVwcWFtOHNNUFB4QVJFY0ZmLy9yWFV2dExTa3JDYkRacmZ4c1hVK0ZHUkVSRVJNb1VFaExDM3IxN3NkbHNHQXdHVjhjUkVSR3BNazJhTk9IbzBhUE1uajJibTIrK21TWk5taEFhR2xxdU4rNmM4ZWlqajVLVWxNU2hRNGQ0L1BISDZkMjdOMy81eTE4Y0xwRzJmZnQyNXMrZlQxaFlHQjkrK0tGOTVtdGVYaDcvL09jL1NVeE1ySFNlZ3djUE1tM2FOQ0lpSXBneVpZcTllR1d6MlhqdnZmZUlpWWxoMGFKRjNIdnZ2VTYxQjRydGlSSVhGOGZpeFl2cDJMRWpBd2NPZERwTG9XWExsbUd6MmVqWHI1LzlXTisrZmZuNjY2OVp0bXdaVHp6eFJKSDJoWGtLQ3lPWDV5dnJ2TE01YzNOek9YbnlKRE5tekxCLzBuM216Sm5NblR1WEJRc1cySXNrWmZWL3ViMTc5L0xwcDUvaTYrdkxPKys4VTJUMldISnlNaE1tVE9DLy8vMnZmZk54WnpJVk1wdk5mUHp4eHdEazVPVFk5MEY4OXRsbjZkR2pSNms1SzVNM01UR1JhZE9tNGVYbHhhUkprMmpidHEzOW10VFUxQkw3eXMvUDU1Ly8vQ2NuVHB4ZzJMQmgzSC8vL2VYS1dGdVZkNXl2OURQWHFWTW4vUDM5MmJGakIxbFpXVVdXOGxxOWVqVTJtNDBCQXdZNDlScno4dkxZdG0wYlgzMzFGVUZCUWNERm1aZlBQLzg4Q1FrSlJZb2RKYm5hbitGSEgzMlV6WnMzTTNmdVhBWU1HSUNmbng5ZmZ2a2wrZm41akI4L3ZzU1pOb1grKzkvL0FqaWM3U1RWUjRVYkVSRVJFU2xUYUdpb2ZRbUF3TUJBVjhjUkVSR3BNaWFUaVFjZmZKRE5temZ6MjIrL3NXWExsbkpkZCt1dHQ1WTVHOEVSZjM5L1B2cm9JK2JNbWNPOGVmTll0V29WYTlhc1llREFnWXdlUGJySVp2U0ZTMkg5N1c5L0s3SmNxYWVuSitQR2plT1JSeDZwY1ArWCsvNzc3N0ZZTEl3ZlA3N0lqQ09Ed2NDSUVTT0lpWWxoM2JwMTlpSkVSZHRmN3N5Wk0weWVQQmx2YjI4bVRKaFFxU3h3c1ZpeVlzVUtEQVlEZmZyMHNSL3YxNjhmMzN6ekRhdFdyV0xzMkxHNHU3dFhicUFxbWJQUVk0ODlWdVJOMDBHREJqRjM3bHdPSGp6b2RKNTU4K1poczlrWVBYcDBzU1gvSWlNakdUVnFGRk9tVE9HWFgzNHA5aVo2UlRPWnplWmlTOXQ1ZVhteFpzMGFHalZxVks1UDZEdVRkOTY4ZVpqTlpzYU9IVnZrRFcrQThQQndoLzNZYkRZbVQ1N003dDI3R1RCZ1FJbXpQOHByNnRTcGxicStPdnQwOXVkVGVjZjVTajl6SnBPSlBuMzZzR0RCQXRhdlgxK2tnTEJxMVNyYzNkM3AyN2R2aFY4ZlhId3V4bzBiWnkvYXdNVWxHOGVNR2NQNDhlTlp1M1p0bVlXYnEvMFpEZ2dJWU15WU1iei8vdnZNbWpXTDIyNjdqWFhyMWpGdzRFRGF0MjlmNnJVclY2NWsxYXBWdEcvZjN1a3hscXFod28ySWlJaUlsQ2t3TUJBM056ZE9uVHFsd28ySWlGeHpqRVlqdDk1NksrM2J0eWNwS1ltc3JLd3kxL1ozTkVPbXZEdzhQQmc1Y2lTREJnM2l2Ly85TDRzWEwyYlJva1hFeDhmejNudnZVYmR1WFFEMjdOa0RRS2RPbllyZG8wR0RCbmg0ZUpDZm4rOTBEb0NkTzNkaU1CaFl1M1l0YTlldWRkam14SWtUVHJlL2xNMW1ZOHFVS1p3NWM0WUpFeVlVMnp2UG1Ydi8vdnZ2cEtlbjA3NTkreUwzcTFldkhtM2F0Q0UrUHA3MTY5ZlR1M2R2aC9kemhyTmpZREtaaWkzYkZoSVNnc2xrNHZ6NTgwN25pWStQQitDMjIyNXplTDd3amVQOSsvZFhPdE9sZSt0WUxCWXlNakxZdkhrek0yZk81Smxubm1IS2xDbkYzcFN1aXJ3N2QrNEVxTkNmNDcvLy9XL1dyVnRIOSs3ZGVmcnBwOHQ5WFVuOC9Qd3FmWS95S3R3MzZOWmJiM1hxZW1kL1BwVjNuS3ZqbVl1T2ptYkJnZ1ZGbGtzN2ZQZ3dTVWxKOU9yVnkray9ENlBSU0x0MjdZb2RiOTI2TlFhRGdlUEhqNWQ1ajVyd0RQL3BUMzlpeFlvVkxGNjhtSzFidHhJYUdzcm8wYU5MdldiWHJsMU1uVHFWZXZYcThmTExMMnVsQlJkVDRVWkVSRVJFeW1RMEdna0tDaUk5UGIzTXRmaEZSRVJxS205dmIxcTNibDF0L1FVRkJmSFlZNDh4ZVBCZy92V3ZmNUdZbU1qMDZkTjU5dGxuQWNqTXpNVGQzYjNFemJLTlJtT2xNeFFXcVM2ZlJYR3B2THc4cDl0ZjZvY2ZmbURyMXExMDd0elo0UjROenR4NytmTGxBSncrZlpwWFgzMjF5TGt6Wjg3WTIxUmw0Y2JaTVRDWlRBN2ZDRFdaVEpqTlpxZnpuRDE3dHRUbnBIQ1pLVWVGbU1wa2NuTnpJelEwbElFREJ4SVdGc2JMTDcvTVYxOTl4ZnZ2djEvbGVUTXlNbkIzZHkreVpGWnBDZ29LV0xod0lRRDMzWGRmbGZ4ZEtldE43NnEwY2VOR05tM2E1TlNzbWNvbzd6aFh4elBYdkhsekdqZHVYR1M1dEZXclZnRlVhcDhpRHc4UGg4K0RtNXNiYm01dUZCUVVsSG1QbXZBTUd3d0dIbm5rRWNhUEg4K3hZOGQ0L1BISDhmSHhLYkY5UWtJQ3I3enlDblhyMXVXZGQ5NGhJQ0NnUXYxSjFWUGhSa1JFUkVUS0pUUTBsRU9IRHJrNmhseWwzTnpjc0Znc3VMbTV1VHFLaU5SQXRmM25SMlJrSksrKytpb2pSNDVrL2ZyMTlzS05oNGNIdWJtNW1NM21ZaHZkVzYxV2g3TnREQVlERm92RllUK08zb2ozOGZIaC9QbnpMRnUyckZ5ZnJxNW8rMEw3OXUzanE2Kyt3dGZYbC9IangxZkp2YytlUFd2ZjFQdllzV01jTzNiTVlidHQyN2FSbHBaV1pGbXp5bkIyREs0VWIyOXZ6cDA3eDRVTEYvRDI5aTUydm5EMlJubmZNSFpHVkZRVWNIRkdSRm1jeWV2aDRVRk9UZzU1ZVhsbDdzOEI0Tzd1em5QUFBjZWtTWk40OWRWWCtmRERENmxmdjM0NVgwM3RWZDV4cnE1bnJsKy9mdno3My8rMkw1ZTJaczBhd3NQRDZkQ2hnOVAzdEZxdERvOW5aV1ZoTnB1THpRUjBwS1k4d3ovODhBTW1rd2xQVDA4V0xGakFnQUVESFBaOTRNQUJYbnp4UmJ5OHZKZ3laWXIrcmx3bEtsOXVGaEVSRVpGYUlTUWtoTHk4UE02ZE8rZnFLSElWOHZiMkpqczcyOVV4UktTR3lzN09MdldUd0xWQlpHUWtibTV1UmQ1VWJOQ2dBVGFiemI0c3o2WGk0K01kdmdIcDYrdExRVUVCR1JrWlJZNGZQbnpZWWVHbVdiTm1XSzFXaDMwNFV0SDJjSEVUKzdmZWVndXoyY3dUVHp4QmNIQndsZHc3TmpZV3M5bE16NTQ5V2JGaWhjTmZQWHIwd0dhejJXZm1YSzZzSmZFY25YZG1ESnhWVmo2QVZxMWFBYkJwMHlhSDU3ZHQyd1pRNWhKbWxaR2VuZzZVNzQxNlovSVc3aU95ZWZQbWNtZnEwYU1IWThhTUlUTXpreGRlZUlGVHAwNlYrOXJhcXJ6alhGM1BYTDkrL1RBWURLeGJ0NDZFaEFSU1VsSzQvZmJiSzFVd3pjL1BkN2djV3VGckxueHRwYWtKejNCTVRBeWJObTFpeUpBaFBQVFFReVFuSi9QMTExOFhhNWVVbE1URWlSUHg4UERndmZmZW8xR2pSdVh1UTY0c0ZXNUVSRVJFcEZ5Q2c0TXhHQXo2UjY4NEZCb2FTbkp5c3F0amlFZ05sWnljVEVoSWlLdGpWSXVQUC82NFdGRUZZTW1TSlZnc2xpSnY5UFhzMlJPQTZkT25GMWx5NSt6WnMzejY2YWNPNzEvNDVtRGhFanR3Y2FiTi8vM2YvemxzZjhjZGR3RHcwVWNmMmQ5OEwyU3oyZGk4ZVhPUi8vWlh0RDNBdEduVFNFNU9wbHUzYnFWdWRsM1JleTlidGd5NCtPWnVTUVlNR0FCY1hDN3Q4aUtJdDdjM2VYbDVaR1ZsT2J5MnBQUE9qSUV6eXNwWDZONTc3d1hnaXkrK0lERXhzY2k1bEpRVVpzeVlnY2xrWXNpUUlaWE81TWlGQ3hmc3oyT3ZYcjNLYk85TTNvRURCOXF2dWZ4Tjk5Sm0rUXdkT3BUQmd3ZVRtcHJLeElrVDlRR2tNcFIzbkt2cm1Rc09EcVpEaHc3czNMbVRGU3RXWURBWXVQMzIyeXQxVDdqNGMvalM1UXhUVTFQNTZxdXZnUCtOUVdtdTltYzRQVDJkeno3N2pKQ1FFUDc4NXo4emVQQmdHalpzeUk4Ly9zaStmZnZzN1k0ZVBjcnp6eitQaDRjSFU2ZE9yZFRlYlZMMXRGU2FpSWlJaUpTTHlXUWlNRENROVBSMHJyLytlbGZIa2F0TW8wYU4rTzIzM3poejVneUJnWUd1amlNaU5jaVpNMmM0ZmZxMDA1dHcxelNMRmkzaWwxOSs0WVliYnFCaHc0WVlqVWFTa3BKSVNFakEzOStmc1dQSDJ0dmVjODg5ckY2OW1vTUhEL0xJSTQvUXFWTW56R1l6di8vK081MDdkeVk1T1puYzNOd2k5Ny8zM251Smk0dGo3dHk1N04yN2w4aklTSGJ0MmtXREJnM3c4dklxMXI1WHIxNXMyYktGRlN0V01ITGtTS0tpb2dnTkRlWDgrZlBzMmJPSDFOUlUvdS8vL3M5ZVdLdG8rNWlZR1B1K0ZDYVRpWTgvL3JqWW1Jd2JONjdDOTk2M2J4OUpTVW40Ky92VHFWT25Fc2U3WThlT2hJYUdrcHFheXZidDI0c3NzZFM2ZFd2aTR1S1lPSEVpWVdGaHZQYmFhMFd1TGVsOFJjZkFXV1hsdS9RMWpoZ3hnbSsrK1lhLy8vM3ZSRVZGRVI0ZVRrWkdCbkZ4Y1Znc0ZzYVBIMC9qeG8wcmxRY3VGZ0V2L1RQTXpNeGt4NDRkbkQxN2xnNGRPdkRBQXcrVWVROW44dmJzMlpOdDI3YXhaTWtTUm84ZXpjMDMzMHh3Y0RBblRweGc1ODZkeE1URWxOamY0NDgvVGxwYUdwczJiZUtsbDE3aTNYZmZ4Y3ZMcTFMamNLMHE3emhYNXpQWHYzOS80dUxpaUkyTnBXUEhqcFZlOHREVDA1T2NuQnhHamh4Sng0NGR5YzNOWmN1V0xWeTRjSUY3N3JuSHZ1eGZhYTdtWjlobXN6RjE2bFRPbnovUFUwODlaVi9LN2ZISEgyZml4SW04OTk1N2ZQNzU1NWhNSnA1Nzdqa3lNelBwM0xrekN4WXNjSGkvd3AvUFV2MVV1QkVSRVJHUmNnc0pDZUhFaVJPdWppRlhJWlBKUk92V3JZbVBqK2ZHRzI5VThVWkV5dVhNbVRQRXg4ZlRwazJiV3JQSHplT1BQODdtelp0SlNrcGkzNzU5bUV3bUlpSWl1UC8rK3hreVpBaEJRVUgydG9WTDEzenp6VGY4K3V1dnJGeTVrcENRRU82KysyNGVmUEJCTm16WVVPeituVHQzNXVXWFgyYk9uRG5FeDhkejlPaFJldlhxeGFoUm94ZzZkS2pEVE04OTl4enQyN2RueVpJbC9QSEhIK1RsNWVIbjUwZno1czM1MjkvK1ZtenBuSXEwLytTVFQreGZyMTI3MW1IL2w3NHhXTjU3Rjg2MjZkMjdkNm5QVHVFbjlHZk5tc1d5WmN1S0ZHNmVlT0lKM25yckxaS1NraHp1RjFUYStZcU9tVFBLeW5lcGh4NTZpTmF0V3pOLy9uejI3dDNMOXUzYjhmZjNwMXUzYnR4MzMzMDBiOTY4MG5uZ1l1Rm0wYUpGOXU5OWZIeTQvdnJyaVk2TzVvNDc3aWozRWxiTzVIM21tV2RvMjdZdFAvLzhNenQyN01Cc05oTVJFY0dmLy96blV2c3lHQXk4L1BMTFBQdnNzeVFrSlBDdmYvMkxkOTU1cDJJdnZCWXA3emhYMXpQWHJWczNmSHg4eU1uSnNjK2dxd3lEd2NEYmI3L05sMTkreVlZTkc4ak56YVZSbzBiY2RkZGRGYnEvcTUvaFNaTW1GZHY3RE9Ebm4zOG1MaTZPbTI2NmlkNjllOXVQZCt6WWtXN2R1ckZod3dibXpKbkRpQkVqN0xNL3QyelpVbUxmS3R5NGpzRlduc1V5UlVSRVJFU0FFeWRPc0hIalJnWU9IT2h3STA2UmpJd005dXpaUTNCd01KR1JrZmo2K3RhYU4yTkZwSHdzRmd2WjJka2tKeWR6K3ZScFdyZHVYYVJZVVoybVRwM0tyYmZlU3RldVhWM1NmMlhkZGRkZDVPYm1zbUxGQ2xkSEVaRXF0SEhqUmpadDJzU0VDUk5jSFVWRVhFUXpia1JFUkVTazNBcVgvRGgxNnBUV1FCYUhnb0tDNk5LbEMwZU9IQ0VoSVlHY25Cd3NGb3VyWTRuSVZjVE56UTBmSHg5Q1FrTG8wcVdMdzA4TWk0aUlsSWVqNVJjdnAxa2pVaFBwLzQ1RVJFUkVwTnc4UFQzeDgvTlQ0VVpLWlRLWmFOcTBLVTJiTm5WMUZMbEtiRXIvZ1VYSHBuS0RmMWU2aFE2anVkOHRybzRrSWlJaTE0QkxsKzRyaVFvM1VoT3BjQ01pSWlJaUZSSVNFa0o2ZXJxclk0aElEUktmdVpvOGF3Njd6c1RTckc1bkZXNUVSRVNrU21pcFNMbFdHVjBkUUVSRVJFUnFsdERRVUxLeXNpZ29LSEIxRkJHcEFmSXM1emx3N25jQURCaTRNYUNYYXdPSmlJaUlpRnpsTk9OR1JFUkVSQ3JrMG4xdUlpSWlYSnhHUks1MkNXYzNZTGJtQVZEZnB4VUJIdlZjbkVqazJyRjQ4V0pYUnhBUkVaRXJRRE51UkVSRVJLUkNmSHg4OFBIeDRkU3BVNjZPSWlJMVFIem1HdnZYTndiMmRsMFFFUkVSRVpFYVFvVWJFUkVSRWFtdzBOQlEwdExTWEIxRFJLNXlWcHVGUFpucjdOL2ZHS0RDallpSWlJaElXVlM0RVJFUkVaRUtDdzBONWN5Wk05cm5Sa1JLZFNnN2pndVdzd0FFZWRZbjBydUZpeE9KaUlpSWlGejlWTGdSRVJFUmtRb0xEdy9IWnJOcDFvMklsQ3IrekdyNzE1cHRJeUlpSWlKU1BpcmNpSWlJaUVpRitmajQ0T3ZycThLTmlKUXFQbE9GR3hFUkVSR1JpbExoUmtSRVJFU2NFaDRlVG1wcXFxdGppTWhWNmtST0FtZnlrd0dvWXdxZ2lXOEhGeWNTRVJFUkVha1pWTGdSRVJFUkVhZUVoNGR6N3R3NWNuSnlYQjFGUks1Q2w4NjJhZVYvRzBhRG13dlRpSWlJaUlqVUhDcmNpSWlJaUloVHdzTENNQmdNV2k1TlJCelNNbWtpSWlJaUlzNVI0VVpFUkVSRW5PTHU3azVRVUpDV1N4T1JZczdrcDVDY3N3OEFrOUdURy95N3VqaVJpSWlJaUVqTm9jS05pSWlJaURoTis5eUlpQ1B4bWF1eFlRT2dSZDFiOERUNnVEaVJpSWlJaUVqTm9jS05pSWlJaURndExDeU12THc4c3JLeVhCMUZSSzRpdXpQWDJML1dNbWtpSWlJaUloV2p3bzJJaUlpSU9DMDRPQmlUeWFSWk55SmlkOEZ5amtQbnRnSmd3RWliZ0o0dVRpUWlJaUlpVXJPb2NDTWlJaUlpVGpNYWpZU0docEtXbHVicUtDSnlsZGliOVNzV214bUFScjV0cWVzZTR1SkVJaUlpSWlJMWl3bzNJaUlpSWxJcDRlSGhwS2VuWTdWYVhSMUZSSzRDOFptcjdWOXJtVFFSRVJFUmtZcFQ0VVpFUkVSRUtpVThQQnl6MmN6cDA2ZGRIVVZFWE14aUt5QWhhNFA5ZXhWdVJFUkVSRVFxVG9VYkVSRVJFYWtVUHo4L3ZMeTh0RnlhaUhEZzdCWnlMZGtBaEhrMUpzenJlaGNuRWhFUkVSR3BlVlM0RVJFUkVaRktDdzhQSnpVMTFkVXhSTVRGTGwwbXJVMUFMOWNGRVJFUkVSR3B3VlM0RVJFUkVaRktDdzhQSnlNamc0S0NBbGRIRVJFWHNXRmpkOVlhKy9kYUprMUVSRVJFeERrcTNJaUlpSWhJcFlXRmhXR3oyVWhQVDNkMUZCRnhrV1BuZDVPVmYzSEp4THJ1d1RUMnZjbkZpVVJFUkVSRWFpWVZia1JFUkVTazByeTl2Zkh6ODlOeWFTSzFXSHptS3Z2WHJmMTdZdEEvTjBWRVJFUkVuS0wva3hZUkVSR1JLcUY5YmtScXQwdjN0OUV5YVNJaUlpSWl6bFBoUmtSRVJFU3FSSGg0T09mT25lUENoUXV1amlJaTFleFUzbEZTTHlRQzRHSDBwb1ZmRnhjbkVoRVJFUkdwdVZTNEVSRVJFWkVxRVJvYWlzRmcwS3dia1Zwb2QrWWFiTmdBdU1HL0srNUdUeGNuRWhFUkVSR3B1VlM0RVJFUkVaRXFZVEtaQ0E0T0ppMHR6ZFZSUktTYWFaazBFUkVSRVpHcW84S05pSWlJaUZTWnduMXViRGFicTZPSVNEVTViODRrS1hzSEFFYURHNjM5ZTdnNGtZaUlpSWhJemFiQ2pZaUlpSWhVbVhyMTZwR2JtMHRtWnFhcm80aElOZG1UdVJhcnpRTEE5YjVSMURFRnVEaVJpSWlJaUVqTnBzS05pSWlJaUZTWndNQkFQRDA5U1U1T2RuVVVFYWttV2laTlJFUkVSS1JxcVhBaklpSWlJbFhHWURBUUVSR2h3bzFJTFZGZ3pXUGYyVTBBR0RCd1kwQXYxd1lTRVJFUkVia0dxSEFqSWlJaUlsVXFNaktTek14TUxseTQ0T29vSW5LRjdUKzdpWHpyeGIvcjlieWJFdXpaME1XSlJFUkVSRVJxUGhWdVJFUkVSS1JLaFllSFl6UWFOZXRHcEJhNGRKbTBObG9tVFVSRVJFU2tTcWh3SXlJaUlpSlZ5bVF5RVJZV1JrcEtpcXVqaU1nVlpNUEs3c3kxOXUrMXY0MklpSWlJU05WUTRVWkVSRVJFcWx4a1pDU3BxYW1ZeldaWFJ4R1JLK1J3OWs2eXpSa0ErSHVFMGJCT0d4Y25FaEVSRVJHNU5xaHdJeUlpSWlKVkxqSXlFcXZWU2xwYW1xdWppTWdWVW1TWk5QOWVHREM0TUkySWlJaUk2MFZIUjNQWFhYZTVPb1pjQTFTNEVSRVJFWkVxNSszdFRXQmdvUGE1RWJtR1hWcTR1VEd3and1VGlJaUlTRlVwVCtIaHJydnVJam82dXBvU2lkUk9LdHlJaUlpSXlCVVJHUmxKU2tvS05wdk4xVkZFcElxbDVpYVNubnNFQUM4M1g1clg3ZVRpUkNJaUl0Y2UvWCswU08ybHdvMklpSWlJWEJFUkVSSGs1dVp5NXN3WlYwY1JrU3AyNld5Ymx2N2RjVE80dXpDTmlJakl0Y1hEd3dPQXJLd3NGeWNSRVZkUjRVWkVSRVJFcm9qQXdFQzh2YjIxWEpySU5Tait6Q1hMcEFYMGRtRVNFUkdSYTA5a1pDU0E5b3NVcWNWTXJnNGdJaUlpSXRldXd1WFNicnp4UmxkSEVaRXFjcllnbmFQbjR3RndNN2pUeXIrN2l4T0ppSWhjV3lJaUlnZ05EV1h6NXMwMGJkb1VOemMzVjBjcWwram9hTHk4dkZpMGFCRUxGeTVrOGVMRkpDY240Ky92VDdkdTNSZzFhaFMrdnI1RnJsbTFhaFUvL2ZRVGh3NGR3bUF3MEtCQkEvNzJ0Ny9Sc1dOSGU1dURCdyt5YU5FaWR1N2NTVnBhR2lhVGlhWk5teko4K0hDNmRPbmlNTVBDaFF2NTdydnZXTDU4T2VucDZkU3ZYNStSSTBmU3ZYdDNzckt5bURGakJoczNidVQ4K2ZNMGFOQ0FCeDU0Z0Q1OStqaThWMFZlVDJrU0VoS1lNMmNPOGZIeDVPYm1VcTllUFhyMjdNbnc0Y1B4OVBSMFlzVGxXcVlaTnlJaUlpSnl4VVJHUnBLWm1VbE9UbzZybzRoSUZkbWR1UlliVmdDYTF1Mkl0MXRkRnljU0VSRzV0aGdNQmdZTUdNQ3BVNmRZdlhvMUZvdkYxWkVxNUxQUFB1TS8vL2tQVFpvMG9XL2Z2aGlOUmhZdlhzeUVDUlBJejgrM3QvdnV1Kzk0KysyM09YNzhPRDE2OU9DMjIyNGpKeWVIQXdjT0ZMbmZ4SWtUV2JWcUZSRVJFZlR2MzUvMjdkdXpkKzllWG5ubEZYNy8vWGVIR2FaTW1jTEtsU3VKaW9xaVZhdFdIRGx5aE5kZmY1ME5HemJ3ekRQUHNIMzdkcnAyN2NwTk45M0U0Y09IZWZ2dHQ5bXlaVXVsWGs5cGxpNWR5bE5QUGNXMmJkdUlpb3FpWDc5K0dBd0daczJheFFzdnZJRFpiQzduNkVwdG9SazNJaUlpSW5MRmhJYUdZaktaU0VsSm9XblRwcTZPSXlKVjROTDliYlJNbW9pSXlKVVJHaHBLMzc1OVdibHlKY25KeWR4eXl5MkVoNGZqNysrUHdXQndkYndTNWVYbHNXM2JOcjc2Nml1Q2dvSUF5TTNOWmVMRWllemV2WnNGQ3hZd2JOZ3dBT2JObTRmQllPQ0xMNzRnTkRUVWZvL0w5OGk4Kys2N0dUeDRNSFhyL3UvRElqLy8vRFBUcGsxajNyeDVkT3JVcVVqNzNOeGN6cDQ5eTVkZmZvbkpkUEh0N3krLy9KSWZmdmlCU1pNbWNjTU5OekI1OG1UN0xKZHZ2LzJXYjc3NWhwOSsrb25PblRzNy9YcEtjdkRnUWFaTm0wWkVSQVJUcGt3aExDd01BSnZOeG52dnZVZE1UQXlMRmkzaTNudnZMZDhnUzYyZ3dvMklpSWlJWERGdWJtNkVoNGVUbkp5c3dvM0lOU0RQbXNPQmN4Yy9qV3JBb01LTmlJaklGZFN1WFRzaUlpSll1blFwUC8vOGM3bXZ1L1hXVytuYXRlc1ZURll5bTgzR3VISGo3RVVPQUM4dkwwYVBIczNUVHovTjJyVnI3WVdPdkx3OGdHS0ZxTURBd0NMZi8rVXZmeW5XVCsvZXZaazJiUnBKU1VrT2M0d2VQZHBldEFFWVBIZ3dQL3p3QTJhem1VY2ZmYlRJMG1UOSsvZm5tMisrSVRFeHNWS3ZweVRmZi84OUZvdUY4ZVBIMjRzMmhhOTd4SWdSeE1URXNHN2RPaFZ1cEFnVmJrUkVSRVRraW9xTWpDUXVMZzZ6MlZ6a0gwOGlVdk1rWkczQWJMMzRKa3Q5bjVZRWVOUnpjU0lSRVpGclcyaG9LQTg5OUJBcEtTa2tKeWVYYTJtdWhnMGJWa015eDR4R0krM2F0U3QydkdYTGxoZ01CbzRmUDI0LzFxZFBINVlzV2NLVFR6N0pndzgrU0w5Ky9mRHk4bko0MzBPSERyRm56eDZPSHo5T1Nrb0tLU2twd01YWkw1Y3ptVXcwYWRLa3lMSENnb25KWk9LR0cyNG9jcTV3dG8rajVaMHI4bnBLc25QblRnd0dBMnZYcm1YdDJyVU8yNXc0Y2FMTSswanRvbjg1aTRpSWlNZ1ZGUkVSZ2RWcUpUVTFsZnIxNjdzNmpvaFV3dTdNTmZhdk5kdEdSRVNrZWhnTUJpSWpJNG1Nakx6aWZibTd1MU5RVUZCcUc3UFpYR0tCeGNQREE2UHgvN0YzNStGUmxvZjZ4Ky9KVFBhUWhXd1F5TUlTQWlRV1FoQUVhbVVSV2xvTlZEaFZxbmdvbFFKMTY5RmFhWCsxdHA3V0k0cTExS09ub3RDNjFhcFVGa1VzSUVTa0ZzSk9WZ2hrTVJCSUFsa2dlekl6dno4NG1aT1lCQWhaM2tueS9WeVhsKy9NdTkzdkVCUnk1M21lbHN1cW04MW1tYzNtWnRkKzhNRUhGUndjclBmZmY4cFlHOTRBQUNBQVNVUkJWRityVjYvVzJyVnI5YjN2ZlU5MzNubW40eHBsWldWNjZxbW5sSktTSW5kM2QwVkVSR2pBZ0FFYVAzNjhjbk56WmJmYlc5eXJ0UjhXYXh6Vlk3RllXb3p3YWJ5WHpXYnIwUE8wcGJ5OFhIYTdYWnMzYjI3em1NYlJSMEFqaWhzQUFBQjBLWGQzZHdVR0JxcWdvSURpQnVqQmJIYXIwc3QzTzE1VDNBQUEwUHY0Ky91cnVMaFloWVdGQ2cwTmJiSC93b1VMYW1obzBNQ0JBMXM5djdYeVE3cGNYalEwTkRSYnk4WmlzZWllZSs3UkhYZmNvUjA3ZHVpdmYvMnIxcTFicHdzWEx1aUJCeDZRSksxZXZWb3BLU2xhdUhDaEZpeFlJRmRYVjhkOTFxOWYzOUhIdmFyMlBFOWJ2THk4VkZsWnFVOCsrY1NwMXllQ2MybFpGd0lBQUFDZExDd3NUR2ZQbm0zMUorSUE5QXpaRlFkVjFWQXVTZXJ2SHFZd3I1aXJuQUVBQUhxYWtTTkhTcEtTa3BKYTNiOW56eDVKVW14c2JLdjc2K3JxV3AwK2JOKytmWktrVWFOR3Rkam41ZVdseE1SRXJWNjlXaWFUU2R1MmJYUHMyNzkvdjZQZ2FTeHRKTFc2SGsxWHVKN24rYXJodzRmTFpyTXBOVFcxMC9PaDk2SzRBUUFBUUpjTEN3dFRiVzJ0U2twS2pJNEM0RHFsbHUxeWJEUGFCZ0NBM3VsYjMvcVdKT210dDk3Uy92MzdtKzFMU1VuUlgvN3lGNWxNSnQxMjIyMXRYdVBGRjE5c052VlhZV0doL3Z6blAwdFNzL01PSGp6WTdEdzNON2RtLzVZdVQ5M1cwTkNnbkp3Y3gzdFZWVlY2NmFXWDJ2dG8xKzFhbjZjdDMvNzJ0eVZKZi96akgxVmNYTnhzbjkxdTE3NTkrM1QrL1BsT1RJemVnS25TQUFBQTBPVjhmWDNsN2UydHMyZlBLakF3ME9nNEFLNER4UTBBQUwzZmhBa1RkTnR0dCttamp6N1NMMzd4Q3cwYU5FakJ3Y0VxTFMxVlhsNmVKR254NHNXS2lXbDk1SzI3dTd1cXE2dTFhTkVpSlNRa3FLYW1Sc25KeWFxdXJ0YmN1WE1WSHgvdk9IYkZpaFVhTW1TSVltSmlaTGZiZGVEQUFkbnRkczJmUDk5eHpQVHAwN1Y1ODJZOS9QRERtalJwa2x4ZFhYWGd3QUdOSHorK1cwYXd0T2Q1MmpKMTZsUWxKeWRyKy9idFdyUm9rZUxqNHhVY0hLekt5a3FscDZlcnNMQlFyNzc2cW9LQ2dycjhlZEJ6VU53QUFBQ2dXNFNGaGVuTW1UT0tpNHN6T2dxQWRpcW9PcTZTMmdKSmtwZkZUME45RWd4T0JBQUF1c3JERHorc3VMZzRiZDI2VmFkT25kSzVjK2ZrNit1clNaTW1hZTdjdVJvM2JseWI1NXBNSmozOTlOTjY5ZFZYdFdmUEh0WFUxQ2dpSWtLSmlZbWFQWHQyczJPLys5M3ZhdS9ldmRxK2ZidGNYVjAxYk5ndy9laEhQOUwwNmRNZHh5eGZ2bHplM3Q3YXNXT0g5dXpabzhEQVFDVW1KbXJCZ2dYYXZuMTdsMzBHMS9NOFYvTFlZNDlwN05peCt2ampqNVdTa3FMYTJscjUrdm9xT2pwYTk5MTNueUlqSTd2d0tkQVRtZXhNTkE0QUFJQnVVRnhjcktTa0pNMmFOVXQrZm41R3h3SFFEdHNLL3FSUENsNldKQ1VFM3FhN2h6eHRjQ0tnY3p6Ly9QT2FOR21TSmsrZWJIUVVBT2p4WnM2Y0tROFBEMzM0NFlkR1Ira1V2ZTE1MExPd3hnMEFBQUM2UlZCUWtEdzhQSlNmbjI5MEZBRHR4RFJwQUFBQVFQZWh1QUVBQUVDM01KbE1DZzhQcDdnQmVwaXl1bk02VTVVcFNiSzR1R3VrM3hTREV3RUFBQUM5RzhVTkFBQUF1azE0ZUxncUtpcFVXbHBxZEJRQTF5aTFiSmZzdWp6RGRuUy9DWEozOFRJNEVRQUFBTkM3VWR3QUFBQ2cyd1FHQnNyTHk0dFJOMEFQa2xxVzVOaG1talFBQUFDZzYxbU1EZ0FBQUlDK3BYRzZ0Szk5N1d0R1J3RndGZFhXU3pwMTZZQWt5U1FYeGZyZlluQWlBQURnckxadjMyNTBoRTdWMjU0SFBRc2piZ0FBQU5DdHdzUERWVlZWcFFzWExoZ2RCY0JWWkpUdmtkVmVMMG1LOEk2VHIydXd3WWtBQUFDQTNvL2lCZ0FBQU4wcUlDQkFQajQrVEpjRzlBQ3BaYnNjMjNFQlRKTUdBQUFBZEFlS0d3QUFBSFM3OFBCd25UNTlXbmE3M2Vnb0FOcGd0ZGNyczN5UDR6WHIyd0FBQUFEZGcrSUdBQUFBM1M0aUlrTFYxZFU2Zi82ODBWRUF0Q0hyMG43VldDc2tTY0Vla1FyMUdHcHdJZ0FBQUtCdm9MZ0JBQUJBdC9QMTlaV2ZueC9UcFFGT0xMVjBwMk9iMFRZQUFBQkE5Nkc0QVFBQWdDR1lMZzF3WG5iWmxWYWU1SGhOY1FNQUFBQjBING9iQUFBQUdDSThQRnkxdGJVcUtpb3lPZ3FBcjhpdlRGTjUzZVhmbXo2Vy9vcnlHV053SWdBQUFLRHZvTGdCQUFDQUlYeDhmQlFRRU1CMGFZQVRTaTNiNWRpTzliOUZKdjdxQ0FBQUFIUWIvdlFOQUFBQXd6Uk9sMmF6Mll5T0FxQ0p0Q2JGRGRPa0FRQUFBTjJMNGdZQUFBQ0dDUThQVjMxOXZRb0xDNDJPQXVCL1hhak4xN25xVTVJa054ZFBqZkNkWkhBaUFBQUFvRytodUFFQUFJQmh2THk4RkJnWXlIUnBnQk5KTFV1U1hYWkpVb3p2SkxtNnVCdWNDQUFBQU9oYktHNEFBQUJncUlpSUNKMDVjMFpXcTlYb0tBRFVmSDBicGtrREFBQUF1aC9GRFFBQUFBdzFlUEJnV2ExV25UdDN6dWdvUUo5WDJWQ21uSXJEa2lRWGs0dEcrOTlpY0NJQUFBQ2c3Nkc0QVFBQWdLRThQRHdVSEJ6TWRHbUFFMGd2M3kyYi9mTG90eUUrOGZLMitCdWNDQUFBQU9oN0tHNEFBQUJndVBEd2NCVVVGS2lob2NIb0tFQ2Z4alJwQUFBQWdQRW9iZ0FBQUdDNFFZTUd5V2F6NmN5Wk0wWkhBZnFzZWx1dGpwZC9JVWt5eWFSWS82bkdCZ0lBQUFENktJb2JBQUFBR003ZDNWMERCZ3hRYm02dTBWR0FQdXZFeGIycXMxVkxra0k5aHlySVBjTGdSQUFBQUVEZlJIRURBQUFBcHhBVkZhV2lvaUpWVlZVWkhRWG9rNWdtRFFBQUFIQU9GRGNBQUFCd0NtRmhZWEp6YzJQVURXQUF1MnhLTC8vTThUck9mN3FCYVFBQUFJQytqZUlHQUFBQVRzSEZ4VVdSa1pIS3pjMlYzVzQzT2c3UXArUldITldsK2d1U0pGL1hZSVY3eHhxY0NBQUFBT2k3S0c0QUFBRGdOS0tpb2xSWldhbno1ODhiSFFYb1U5TEtraHpiY2Y3VFpKTEp1REFBQUFCQUgwZHhBd0FBQUtmaDcrOHZmMzkvcGtzRHVobnIyd0FBQUFET2crSUdBQUFBVGlVcUtrcW5UNTlXUTBPRDBWR0FQcUdvSmtkRk5ibVNKQSt6ajZKOUp4Z2JDQUFBQU9qaktHNEFBQURnVkNJaUltU3oyWFQ2OUdtam93QjlRdFBSTmlQOXBzaHNjalV3RFFBQUFBQ0tHd0FBQURnVmQzZDNoWVdGTVYwYTBFMllKZzBBQUFCd0xoUTNBQUFBY0RwUlVWRXFMaTVXUlVXRjBWR0FYdTFTL1hubFZhUklrc3dtaTBiNTNXeHdJZ0FBQUFBVU53QUFBSEE2QXdZTWtJZUhoN0t6czQyT0F2UnFhV1dmeVM2YkpHbG92d1I1bXZzWm5BZ0FBQUFBeFEwQUFBQ2Nqc2xrMHBBaFE1U2JteXVieldaMEhLRFhZcG8wQUFBQXdQbFEzQUFBQU1BcERSMDZWSFYxZFRwejVvelJVWUJlcWRaV3BST1g5a21TVERKUjNBQUFBQUJPZ3VJR0FBQUFUc25MeTBzREJneGd1alNnaXh3di8wSU50bHBKVXBoWGpBTGNCaHFjQ0FBQUFJQkVjUU1BQUFBbk5tellNQlVWRmVuU3BVdEdSd0Y2SGFaSkF3QUFBSndUeFEwQUFBQ2Mxb0FCQStUbDVjV29HNkNUMmV4V1paUi83bmhOY1FNQUFBQTRENG9iQUFBQU9DMlR5YVNoUTRjcU56ZFhWcXZWNkRoQXI1RmRjVWlWRFdXU3BBQzNNQTN5R21sd0lnQjkyZTIzMzY2Wk0yY2FIUU1BQUtkaE1Ub0FBQUFBY0NWRGhneFJXbHFhenB3NW80aUlDS1BqQUwwQzA2UUJ6c0Ztc3lrcEtVbEpTVWs2Y2VLRXlzcktaREtaNU92cnE2aW9LTjExMTEyS2o0ODNPbWFiOHZQejlmZS8vMTBIRHg3VStmUG41ZUhob2JpNE9OMTc3NzJLam80Mk9oNEFBRDBXeFEwQUFBQ2Ntb2VIaHdZTkdxVHM3R3lLRzZDVE5DdHVBaWh1MExmWjdYWkQ3cHVYbDZmZi9lNTN5c25Ka1llSGgySmpZeFVTRWlLYnphYUNnZ0lkTzNaTXNiR3hUbHZjbkR4NVVnOCsrS0RNWnJQaTQrT1ZrSkNnM054YzdkMjdWd2NQSHRUdmYvOTdqUnpKYUQ0QUFLNEh4UTBBQUFDYzNyQmh3L1RaWjUvcDRzV0w4dlgxTlRvTzBLTVZWSjlRU2UwWlNaS24yVmZEZkJJTVRnUVl4OVhWVmVYbDVkMSszOXpjWFAzSGYveUhLaXNydFdEQkF0MTExMTN5OHZKcWRreGxaYVdLaTR1N1BkdTF1bmp4b202NTVSWXRYNzVjZm41K2p2ZmZldXN0dmY3NjYxcTNicDJlZmZaWkF4TUNBTkJ6c2NZTkFBQUFuRjV3Y0xCOGZIeDA4dVJKbzZNQVBWN1QwVGFqL1crV2k4bHNZQnJBV0dGaFlTb3FLdXJXZXpZME5PaXBwNTVTUlVXRmZ2clRuMnJ4NHNVdFNodEo4dmIyVmxSVVZMZG1hNC9ZMkZpdFdMR2lXV2tqU2ZQbno1ZkpaRkpHUm9aQnlRQUE2UGtZY1FNQUFBQ25aektaTkh6NGNLV2twQ2d1TGs1dWJtNUdSd0o2ck5SUzFyY0JHbzBaTTBhYk4yL1dpUk1uTkdMRWlHNjU1NmVmZnFyOC9IeE5tVEpGczJiTmF2ZjVtWm1aK3VDREQ1U1NrcUt5c2pKNWVucHF4SWdSU2t4TTFPVEprMXNjUDNQbVRIbDRlR2pqeG8xNjU1MTN0SFhyVnBXVWxHakFnQUZhc0dDQkk4TnZmdk1iN2RtelJ6LzV5VS8wbmU5OHA4VjFmdktUbnlndExVMHZ2dmlpUm80Y0tYZDM5MWJ6dWJ1N3kydzJ0em9GM1k0ZE83Ung0MGJsNXViS3pjMU5OOTU0bzVZdFc5YnV6d0FBZ042T0VUY0FBQURvRVlZTUdTSVhGeGZsNU9RWUhRWG9zY3JxenVsTTFlV2ZncmU0dUd1azd4U0RFd0hHaW82T1ZreE1qSGJzMk5GdEkyK1NrcElrU2JmZmZudTd6OTIwYVpNZWV1Z2hmZmJaWjRxTWpOUTN2L2xOeGNiR0tpVWxSVTgrK2FSZWUrMjFOczk5L3Zubjlja25ueWdoSVVGZis5clhkUHIwYVQzMzNIUDY0b3N2Sk1sUjRPemV2YnZGdVlXRmhVcFBUOWVRSVVPdXVtNU5UazZPR2hvYUZCMGQzZXo5Tld2V2FPWEtsY3JMeTlQRWlSTTFlZkprcGFTa2FNV0tGYkxaYk8zOUtBQUE2TlVZY1FNQUFJQWV3V0t4YU1pUUlUcDU4cVJHakJnaGs4bGtkQ1NneDBrdFM1SmRsMzhLUHJyZmpYSTNleHVjQ0REZWpCa3o5UGUvLzExdnYvMjJ4bzhmcjZGRGh5bzRPTGpMUm5jMlR2czVldlRvZHAyWGtaR2hsMTU2U1Q0K1Bucm1tV2VhalJBcUtDalFvNDgrcW5mZmZWZng4ZkZLU0dpK2RsVk5UWTNPblR1bnRXdlhPa2JLckZ1M1R1Kzg4NDQyYk5pZ3laTW42OFliYjVTZm41K09IRG1pOHZMeVpsT2c3ZHExUzNhN1hiTm56NzVxem5mZmZWZVNtbzNhT1hMa2lONS8vMzBGQlFYcGhSZGUwSUFCQXlSSnRiVzErdFd2ZnFYczdPeDJmUllBQVBSMkZEY0FBQURvTVlZUEg2NnNyQ3lkT1hOR2d3Y1BOam9PME9NMFhkK0dhZEtBeXp3OVBmWDk3MzlmKy9idDA5NjllNVdjbkh4TjUwMmFOS25WcWNtdTV1TEZpM0oxZFpXbnAyZTd6bHUvZnIzc2RydVdMRm5TWWxxM3NMQXdMVjY4V004Kys2eTJiTm5Tb3JpUnBPWExsemViM2l3eE1WSHZ2UE9PbzBpeVdDeWFQbjI2Tm16WW9EMTc5alFyWG5idTNDbFhWMWZObURIamloay8vZlJUN2R5NVUyUEhqbTEyN0ljZmZpaEp1dSsrK3h5bGpYUjVXcldISG5wSWl4WXR1dllQQWdDQVBvRGlCZ0FBQUQyR3Q3ZTN3c0xDbEpXVlJYRUR0Rk9OdFVLbkxoMlFKSm5rb2xqL3FjWUdBcHlJaTR1TEprMmFwTEZqeHlvbkowZmw1ZVd0cnRIU1ZIaDQrSFhkeThQRFExVlZWYkphclRLYnpkZDhYbXBxcWlUcDVwdHZiblYvWTFsejRzU0pGdnNzRm91R0R4L2U3TDJnb0NCWkxCWlZWbFk2M3BzNWM2WTJiTmlnM2J0M080cWIzTnhjNWVUa2FPclVxZkwxOVcwejM3Rmp4L1Q4ODg5cndJQUIrbi8vNy84MUd4bWJscFltU1pvNGNXS0w4d1lOR2lRM056ZlYxZFcxZVcwQUFQb2FpaHNBQUFEMEtOSFIwVXBLU2xKWldabjgvZjJOamdQMEdCbmxlMlMxMTB1U0lyeGo1ZXNhYkhBaXdQbDRlbnEyZXdxejlnb05EVlZPVG82eXM3TmJyQU56SlkwamRYeDhmRnJkM3ppMVdkTWlwcEhGWW1sMWlsR0x4YUtHaGdiSDYram9hRVZGUlRXYkxtM256cDJTcEc5OTYxdHRac3ZNek5RVFR6eWhmdjM2Nlpsbm5tbngvK2V5c2pLNXVibTFtZDNGaFNXWUFRQm9pdjh6QWdBQW9FY0pEZzZXdjcrL3NyS3lqSTRDOUNpcFpUc2QyMHlUQmhobjNMaHhraTVQSzlZZW5wNmVxcSt2VjNWMWRhdjdMMTY4S0VuTjFxYTVIcmZlZXF0c05wdjI3TmtqU1VwS1NsSm9hS2dqOTFkbFpXWHA1ei8vdVR3OFBQVHNzODlxMEtCQkxZNXhjM05UZlgyOTZ1dnJXK3l6V3EyTXRnRUE0Q3NvYmdBQUFORGpqQmd4UWw5KythVnFhbXFNamdMMENGWjd2VExLOXpoZVU5d0F4cGt6WjQ3TVpyTTJiZHFrek16TWF6NXYxS2hSa3FSLy9ldGZyZTQvZE9pUUpPbUdHMjdvVUw1YmI3MVZKcE5KdTNmdlZtWm1wczZlUGF0dmZ2T2JyWTdZeWNuSjBZb1ZLK1RtNXFaVnExWXBNakt5MVd1R2g0ZkxicmZyMkxGakxmWWRPM1pNTnB1dFE1a0JBT2h0S0c0QUFBRFE0NFNIaDh2TnpVMm5UcDB5T2dyUUk1eTh0RjgxMWdwSlVyQkhoRUk5aHhtY0NPaTdCZzRjcVB2dXUwOE5EUTE2L1BISDllbW5uN2E2bms1eGNiRXlNakljcisrNDR3NUowcC8rOUNkbFoyYzNPL2JzMmJOYXUzYXRMQmFMNXMyYjE2RjhnWUdCR2pkdW5JNGVQYXJ0MjdmTFpETHBtOS84Wm92anZ2enlTLzNzWnorVG01dWJubi8rK1N1dStUTjE2bFJKMHBvMWExUlJVZUY0djd5OFhDKzk5RktIOGdJQTBCdXh4ZzBBQUFCNkhCY1hGdzBiTmt4WldWbUtpWW1SeGNJZmE0RXJTUzNiNWRpTzg1OXVZQklBa2pSLy9ueEowbXV2dmFabm5ubEdyNzc2cW1KalkrWHI2NnZxNm1ybDVlWHAxS2xUdXVlZWV4d2piUklTRW5UdnZmZnFqVGZlMEk5Ly9HUEZ4OGNyTkRSVUpTVWxPbmp3b0t4V3F4NTU1QkZGUlVWMU9OK3NXYk4wOE9CQjdkaXhRd2tKQ1FvSkNXbHh6R09QUGFheXNqSk5tREJCR3pac2FQVTZEejc0b0NScDd0eTUyclZybDdLeXNyUm8wU0xkZU9PTnN0dnQycmR2bnlaTW1LREN3a0pHMFFJQTBBUi93d1VBQUVDUE5IejRjR1ZtWmlvbko2ZGRpenNEZlkxZGRxV1ZKVGxleC9wUE5Td0xnUDh6Zi81OFRaNDhXWnMyYmRLaFE0ZDA0TUFCMWRUVXlOUFRVMkZoWVpvN2Q2Nm1UMjlldEM1Y3VGQ2pSNC9XQng5OG9JeU1EQjArZkZoK2ZuNmFNbVdLL3UzZi9xM1Qvbjg0WmNvVWVYbDVxYXFxU3JObnoyNzFtSktTRWtsU2NuSnltOWRwTEc1Y1hWMzEzSFBQNmZYWFg5ZnUzYnUxYTljdUJRY0hhOTY4ZVZxd1lJSG16cDNiS2JrQkFPZ3RUUGJXeHVNQ0FBQUFQY0NSSTBkMDVzd1p6WjQ5V3k0dXpBSU10Q2EvTWswdlpDeVFKUGxZQXZTYnNidGtZdFpzQUFBQXdHbnhwM1VBQUFEMFdERXhNYXFwcVZGK2ZyN1JVUUNuMVhTYXROSCt0MURhQUFBQUFFNk9QN0VEQUFDZ3gvTDA5RlJrWktReU16TmJYZGdad0ZmWHQ1bG1ZQklBQUFBQTE0TGlCZ0FBQUQxYVRFeU1MbDY4cUxObnp4b2RCWEE2RjJwUDYxejFTVW1TbTR1SFJ2aE9NamdSQUFBQWdLdWh1QUVBQUVDUDFxOWZQdzBlUEZpWm1abEdSd0djVGxwWmt1eTZQQnB0aE84a3VibDRHSndJQUFBQXdOVlEzQUFBQUtESEd6bHlwQzVjdUtEaTRtS2pvd0JPaFduU0FBQUFnSjZINGdZQUFBQTlYa0JBZ0VKRFF4bDFBelJSMlZDbTdJcERraVFYazR0Rys5OWljQ0lBQUFBQTE0TGlCZ0FBQUwzQ3lKRWpkZTdjT1pXVWxCZ2RCWEFLR2VXZnkyYTNTcEtpdk1mS3h4SmdjQ0lBQUFBQTE0TGlCZ0FBQUwxQ1NFaUlBZ01EbFphV1puUVV3Q2swbXlZdGdHblNBQUFBZ0o2QzRnWUFBQUM5Um14c3JNNmRPNmNMRnk0WUhRVXdWSU90VnNmTHY1QWttV1JTckIvRkRRQUFBTkJUVU53QUFBQ2cxd2dORFZWUVVCQ2pidERubmJpMFY3VzJLa2xTaU9kUUJYdEVHSndJQUFBQXdMV2l1QUVBQUVDdkVoY1hwOExDUXAwL2Y5N29LSUJoVWt1YlRKUG16MmdiQUFBQW9DZWh1QUVBQUVDdkVod2NySkNRRUViZG9NK3l5NmEwOHQyTzF4UTNBQUFBUU05Q2NRTUFBSUJlSnpZMlZrVkZSU291TGpZNkN0RHQ4aXFPNlZMOTVSRm52cTdCaXZDT016Z1JBQUFBZ1BhZ3VBRUFBRUN2RXhRVXBORFFVRWJkb0U5S0xVdHliTWY2VDVWSkp1UENBQUFBQUdnM2loc0FBQUQwU3JHeHNTb3VMbFpSVVpIUlVZQnVsVnJHK2pZQUFBQkFUMFp4QXdBQWdGNHBNREJRQXdZTVVFcEtpdEZSZ0c1VFZKT3JvcG9jU1pLNzJWdlJ2aE1NVGdRQUFBQ2d2U2h1QUFBQTBHdkZ4Y1dwcEtSRStmbjVSa2NCdWtYVDBUWWpmYWZJWW5Jek1BMEFBQUNBNjBGeEF3QUFnRjRySUNCQWtaR1JTa2xKa2MxbU16b08wT1dZSmcwQUFBRG8rU2h1QUFBQTBLdkZ4Y1dwdXJwYXAwNmRNam9LMEtVdTFWL1FsNVhISkVsbWswV2ovVzgyT0JFQUFBQ0E2MEZ4QXdBQWdGN055OHRMSTBhTVVIcDZ1dXJyNjQyT0EzU1p0UExQWkxOZkhsazIxR2VjUE0yK0JpY0NBQUFBY0Qwb2JnQUFBTkRyalJ3NVVpYVRTUmtaR1VaSEFicE1hbW1UYWRJQ21DWU5BQUFBNktrb2JnQUFBTkRydWJxNmF2VG8wY3JLeWxKVlZaWFJjWUJPVjJlclZ0YWx2WklrazB5c2J3TUFBQUQwWUJRM0FBQUE2Qk9HRGgwcUx5OHZwYWFtR2gwRjZIU1o1ZjlVdmExV2toVG1GYU1BdHpDREV3RUFBQUM0WGhRM0FBQUE2Qk5jWEZ6MHRhOTlUWGw1ZVNvdExUVTZEdENwMHNxU0hOdU10Z0VBQUFCNk5vb2JBQUFBOUJtREJnMVNVRkNRRGgwNkpMdmRiblFjb0ZQWTdEYWxsKzkydkthNEFRQUFBSG8yaWhzQUFBRDBLZkh4OFNvdExWVnVicTdSVVlCT2tWTnhTSlVOWlpLa0FMY3dEZklhYVhBaUFBQUFBQjFCY1FNQUFJQSt4ZC9mWDhPR0RkT3hZOGRVVjFkbmRCeWd3MUxMZGptMjQveW5HaGNFQUFBQVFLZWd1QUVBQUVDZkV4Y1hKNVBKcE5UVVZLT2pBQjNXdkxoaG1qUUFBQUNncDZPNEFRQUFRSi9qNnVxcU1XUEc2TlNwVXlvdExUVTZEbkRkemxabjZVTHRhVW1TcDlsWFEvc2xHSndJQUFBQVFFZFIzQUFBQUtCUGlveU1WRkJRa0E0ZE9pUzczVzUwSE9DNk5CMXRNOXIvWnBsTkZnUFRBQUFBQU9nTUZEY0FBQURvczhhTkc2ZlMwbExsNXVZYUhRVzRMazJMbTFpL3FjWUZBUUFBQU5CcEtHNEFBQURRWi9uNStXbjQ4T0U2ZHV5WTZ1cnFqSTREdEV0WlhhRk9WNlpMa2l3bU40M3krN3JCaVFBQUFBQjBCb29iQUFBQTlHbXhzYkZ5Y1hIUmtTTkhqSTRDdEV0YVdaTHN1anpOMzNEZkcrVnU5alk0RVFBQUFJRE9RSEVEQUFDQVBzM1YxVlh4OGZIS3k4dlQyYk5ualk0RFhMT20wNlRGK1U4ek1Ba0FBQUNBemtSeEF3QUFnRDV2OE9EQkdqeDRzQTRlUEtqNitucWo0d0JYVldPdDBNbEwreVZKSnJsUTNBQUFBQUM5Q01VTkFBQUFJR25jdUhHeVdxMDZkdXlZMFZHQXE4b3MzeU9yL1hMSkdPNDlXcjZ1d1FZbkFnQUFBTkJaS0c0QUFBQUFTZTd1N29xUGoxZDJkcllLQ3d1TmpnTklrdXBzTmFxMlhtcnhmdk5wMHFaM1p5UUFBQUFBWFl6aUJnQUFBUGhmRVJFUkNnc0wwNEVEQjlUUTBHQjBIUFJoUjB1MzZZV01CZnJGNFVuYVhmaFdzMzFXZTRNeXl2YzRYak5OR2dBQUFOQzdVTndBQUFBQVRTUWtKS2lob1VFcEtTbEdSMEVmMW1DclUzNWxtbXgycTNJcWpqVGJkK3JTZnNjb25DRDNDQTN3SEdaRVJBQUFBQUJkaE9JR0FBQUFhTUxEdzBOang0N1Z5Wk1uVlZSVVpIUWM5RkZEZk9JZDIzbVZ4MlN6Mnh5dm0wK1R4bWdiQUFBQW9MZWh1QUVBQUFDK0lqSXlVZ01IRGxSeWNyTHE2dXFNam9NK0tNQTlUUDFjZ3lSSnRkWktuYXM1NmRpWFdwYmsySTcxbjlyc3ZLS2FYQ1VWdnQ0ZEVRRUFBQUIwRVlvYkFBQUFvQlhqeDQrWHpXYlRnUU1Iakk2Q1BzZ2trNGI0akhXOHp2M2Y2ZEpPVjZXcnJPNmNKTW5IRXRCaVpNNHpxWW5hblArOHZpaCtyM3NEQXdBQUFPZzBGRGNBQUFCQUt6dzhQRFJ4NGtTZE9YTkdwMDZkTWpvTytxQW9uekdPN2R5S281S2sxTkwvbXladGxQODM1R0s2L0ZlNjlQTGRXcDF4ajJQZityemY2bUo5Y1RjbEJRQUFBTkNaS0c0QUFBQ0FOb1NHaGlvbUprWkhqeDVWZVhtNTBYSFF4elFkVFpQenZ5TnVXbHZmSnZuOFJyMlc5VUN6YzhmMi82WjhYWU83SVNVQUFBQ0F6a1p4QXdBQUFGeEJYRnljL1B6OHRIZnZYbG10VnFQam9BOFo1RFZTRnBPYkpPbENiYjd5SzFOMXRqcExrdVRtNHFFWTM4bmFjZlkxL1MzM1Y4M09telpna2U0ZCtseTM1d1VBQUFEUU9TaHVBQUFBZ0N0d2NYSFJUVGZkcEtxcUtoMDlldFRvT09oRExDWTNoWHZIT2w3L3MzaTk3TEpMa3FKOWI5TG0vRlg2K013Zm01MHpOL3hudW4zd0k5MmFFd0FBQUVEbm9yZ0JBQUFBcnNMYjIxc0pDUWs2ZGVxVXpwdzVZM1FjOUNGTjE3azVjZkVMeDNaSjdSbDlVZnhlczJQdkhmcXN2aEY2andBQUFBRDBiQlEzQUFBQXdEV0lpSWhRVkZTVWtwT1RkZW5TSmFQam9JOW91czVOZVYyaFk3dHh5clJHeTJOZTA5aiszK3EyWEFBQUFBQzZEc1VOQUFBQWNJM2k0K1BsN2UydGYvN3puNnF2cnpjNkR2cUFwaU51R3FkSis2cWZqbjVmMGYwbWRGY2tBQUFBQUYyTTRnWUFBQUM0UmhhTFJWT21URkZ0YmEzMjdkc251NzMxYjZRRG5jWEgwbDlCN2hGdDd2L2xEWjhvekN1bUd4TUJBQUFBNkdvVU53QUFBRUE3ZUh0N2E5S2tTVHAzN3B6UzB0S01qb00rSU5JN3J0WDMvM1BzYnZWM0Qrdm1OQUFBQUFDNm1zbk9qd2tDQUFBQTdYYnk1RWtkUG54WWt5Wk4wdURCZzQyTzQxUWFHaHFVbDVlbjR1SmlWVmRYeTJxMUdoMEpUc1pzTnN2VDAxUEJ3Y0dLakl5VXhXSXhPaElBQUFEZ05DaHVBQUFBZ090MDRNQUI1ZWZuYS9yMDZmTHo4ek02amxNb0tTbFJlbnE2QWdNREZSWVdKaDhmSDVuTlpxTmp3Y2xZclZaVlZGU29vS0JBRnk1YzBPalJvOVcvZjMrall3RUFBQUJPZ2VJR0FBQUF1RTQybTAxSlNVbXFxYW5SakJrejVPN3ViblFrUTVXVWxDZ3RMVTF4Y1hFS0NBZ3dPZzU2aU5MU1VxV21waW8yTnBieUJnQUFBQkJyM0FBQUFBRFh6Y1hGUlpNblQ1Yk5adFBubjMrdWhvWUdveU1acHFHaFFlbnA2WlEyYUxlQWdBREZ4Y1VwUFQyOVQvOGVBZ0FBQUJwUjNBQUFBQUFkNE9IaG9hOS8vZXVxcUtqUUYxOThJWnZOWm5Ra1ErVGw1U2t3TUpEU0J0Y2xJQ0JBZ1lHQnlzdkxNem9LQUFBQVlEaUtHd0FBQUtDRC9QMzlOV1hLRkJVWEYydi8vdjNxaTdNUkZ4Y1hLeXdzek9nWTZNSEN3c0owL3Z4NW8yTUFBQUFBaHFPNEFRQUFBRHBCY0hDd2JycnBKdVhuNSt2WXNXTkd4K2wyMWRYVjh2SHhNVG9HZWpBZkh4OVZWVlVaSFFNQUFBQXdITVVOQUFBQTBFa0dEUnFraElRRW5UaHhRaWRPbkRBNlRyZXlXcTB5bTgxR3gwQVBaamFiWmJWYWpZNEJBQUFBR001aWRBQUFBQUNnTnhreVpJaHFhbXAwOU9oUnVidTdLekl5MHVoSUFBQUFBSUFlaE9JR0FBQUE2R1NqUm8xU1RVMk45dS9mTDBtVU53QUFBQUNBYTBaeEF3QUFBSFNCc1dQSHltcTFLams1V1RhYlRVT0dEREU2RWdBQUFBQ2dCNkM0QVFBQUFMcUF5V1JTUWtLQ3pHYXpEaHc0SUp2TnBtSERoaGtkQ3dBQUFBRGc1Q2h1QUFBQWdDNWlNcGtVSHg4dkZ4Y1hIVHAwU0RhYlRkSFIwVWJIQWdBQUFBQTRNWW9iQUFBQW9JdU5HVE5HWnJOWlI0NGNrZFZxMWNpUkk0Mk9CQUFBQUFCd1VoUTNBQUFBUURlSWk0dVQyV3hXU2txS0dob2FGQmNYWjNRa0FBQUFBSUFUb3JnQkFBQUF1c21vVWFQazR1S2lZOGVPcWJLeVV1UEhqNWZaYkRZNkZnQUFBQURBaVZEY0FBQUFBTjBvSmlaR25wNmUycjkvdnlvckt6Vmx5aFM1dTdzYkhRc0FBQUFBNENSY2pBNEFBQUFBbitUYlFnQUFHdkpKUkVGVTlEVVJFUkdhT25XcUtpb3E5T21ubityaXhZdEdSd0lBQUFBQU9BbUtHd0FBQU1BQWdZR0JtakZqaHN4bXMzYnUzS25Dd2tLakl3RUFBQUFBbkFERkRRQUFBR0FRYjI5dlRaOCtYWUdCZ2ZyODg4OTE4dVJKb3lNQkFBQUFBQXhHY1FNQUFBQVl5TlhWVlYvLyt0YzFiTmd3SFQ1OFdGOTg4WVhxNnVxTWpnVUFBQUFBTUFqRkRRQUFBR0F3azhtaytQaDRUWnc0VVlXRmhkcTJiWnVLaTR1TmpnVUFBQUFBTUFERkRRQUFBT0FrSWlJaU5HdldMSGw2ZWlvcEtVbHBhV215MisxR3h3SUFBQUFBZENPS0d3QUFBTUNKZUh0N2E5cTBhUm8xYXBUUzA5TzFhOWN1VlZaV0doMExBQUFBQU5CTktHNEFBQUFBSitQaTRxSzR1RGpkY3NzdHFxcXEwclp0MjNUaXhBblpiRGFqb3dFQUFBQUF1aGpGRFFBQUFPQ2tRa0pDTkd2V0xJV0ZoZW5vMGFQYXNXT0h6cDgvYjNRc0FBQUFBRUFYb3JnQkFBQUFuSmlibTVzbVRweW9xVk9ueW02M2E5ZXVYVXBPVGxaTlRZM1IwUUFBQUFBQVhZRGlCZ0FBQU9nQmdvT0ROWFBtVEkwWk0wWm56cHpSSjU5OG9wTW5UOHB1dHhzZHJVdGtabWJxOU9uVDEveDg1OCtmMTRrVEo1U1ZsZFZwbjBsVlZaVjI3ZHFsWGJ0MmRjcjFuTVhhdFd1Vm1KaW9kZXZXR1IwRkFBQUFRQ3NzUmdjQUFBQUFjRzFjWEZ3MFlzUUlSVVJFNk9qUm96cDgrTEN5c3JJMGN1UklSVVpHeXNXbDkveGMxcXBWcTVTWGw2ZFhYbmxGUTRjT3ZlS3hSVVZGZXVDQkIxUmFXcXJRMEZDdFc3ZE9ibTV1SGM1dzRjSUZQZjMwMDVLa2FkT21kZmg2VnF0Vmp6Lyt1STRlUGFvZi9PQUgrdjczdisvWU4zUG16R3U2eHZidDJ6dWNZK1BHamFxcHFkSEdqUnUxZVBIaWRwMWJXVm1wcFV1WHFxaW9TRTgrK2FTbVRKblM0VHdBQUFBQW11czlmN01EQUFBQStnZ1BEdzlObkRoUjA2Wk5rNmVucHc0Y09LQ3RXN2ZxMUtsVHNscXRSc2Zyc0lzWEwrckxMNzlVU0VqSVZVdWI2dXBxUGZIRUV5b3RMZFdBQVFOVVdGaW9QL3poRDkyVXRIM1dybDJybzBlUEtqWTJWZ3NXTERBc3gyMjMzU1lQRHc4bEppWmU4YmpzN093VzczbDdlK3Z4eHgrWEpLMWN1VklGQlFWZGtoR2R3MjYzNjgwMzM5UmRkOTJsMmJObjY0TVBQakE2RWdBQUFLNEJJMjRBQUFDQUhpb29LRWhUcDA3VitmUG5sWjZlcmtPSERpa2pJME14TVRFYU9uU296R2F6MFJHdlMwcEtpdXgydXlaT25IakY0eW9xS3ZTTFgveEMyZG5aR2pkdW5KNTY2aWs5OHNnajJyNTl1d1lPSEtpRkN4ZTJlVzUrZnI1anRFbEhSckUwanBSWnQyNmR3c1BEMnp3dVBUMWQ2OWV2bDR1TGl4NTY2Q0daVEtaV2o1czllN2J1dXV1dTY4NXpMWll1WGFxbFM1ZTJ1WC8zN3QxYXQyNmR6cHc1MCtwbmM4TU5OMmptekpuYXRtMmJubnZ1T2YzKzk3OXY4M25RdHFxcUttM1lzRUY3OXV6UjZkT25WVmRYSnk4dkw0V0hoMnZac21VYVBYcDBoKy94OXR0djY0MDMzbEJ3Y0xCbXpKZ2hYMS9mRmhtOHZMdzZmQjhBQUFCMExvb2JBQUFBb0ljTENnclNONzd4RFpXVWxDZ2pJME5Iamh4UmVucTZJaU1qRlJVVkpYOS9mNk1qWGxWOWZiMWpwRXpqU0kvczdHdzk5OXh6elk1NzdMSEhKRWtsSlNYNitjOS9ydXpzYkEwYU5FaFBQUEdFM04zZDljUVRUMmo1OHVWNjQ0MDNWRlZWZGNXQ29ydlk3WGE5L1BMTHN0dnR1dlhXVzY4NGlzamIyMXRoWVdIZG1LNmxqSXdNblRsejVvckhMRnEwU0R0MzdsUnFhcXFTa3BJNlpTcTV2cVNvcUVnLy9lbFBkZmJzV1EwWk1rUlRwMDZWeVdUU3VYUG5sSnFhcXJ5OHZFNHBiajcrK0dOSmwwZEhmYlZZZk95eHgzVHk1RWx0MkxDaHcvY0JBQUJBNTZLNEFRQUFBSHFKL3YzN2E4cVVLU29ySzlQeDQ4ZVZuWjJ0ckt3cytmdjdLeW9xU2hFUkVYSjNkemM2WnFzYUdocTBiZHUyWnUrbHBhVXBMUzJ0Mlh1UFBmYVlEaDgrcktlZmZscGxaV1VLRFEzVnlwVXI1ZVBqSTBrYU1HQ0FmdnZiMytyblAvKzUxcTlmci96OGZEMzY2S01LQ0Fqb3RtZjVxbjM3OXVuNDhlT1MxT1dqYWJwTDR3aU9mL3pqSDNyenpUY2R4UU91emNzdnY2eXpaODlxNmRLbG1qOS9mck45Rnk5ZVZIbDVlYWZjNS96NTgzSjFkVzExTk5pUkkwZms0ZUhSS2ZjQkFBQkE1Nks0QVFBQUFIb1pmMzkvVFp3NFVmWDE5VHA5K3JSeWMzTjE1TWdSSFQxNlZBTUhEbFJFUklSQ1EwUGw1dVptZEZRSFQwOVBiZCsrWFdWbFpmcmU5NzZuK1BoNHJWeTVzdGt4dGJXMWV1MjExL1RlZSsvSmJyY3JKQ1JFcTFhdFVtaG9hTFBqWW1OajlmVFRUK3NYdi9pRjl1M2JweVZMbG1qeDRzV2FOV3VXTEpidS95dlF4bzBiSGJraUlpSzYvZjVkNVR2ZitZNys4WTkvS0Q4L1g0Y09IVkpDUW9MUmtYcU1RNGNPeVdLeGFONjhlUzMyK2ZyNnRwalM3SHJaN2ZZZU8yVWlBQUJBWDBaeEF3QUFBUFJTcnE2dUdqSmtpSVlNR2FLS2lncmw1ZVVwTHk5UGUvZnVsU1FGQkFRb0pDUkVJU0VoQ2c0T2RvcHY4QjQrZkZoMnUxMDMzbmhqaS9kWHJWcWxvcUlpU2RJdHQ5eWl6ejc3N0lycjJBd2NPRkEzM0hDRGtwT1Q5Y0lMTCtqdHQ5L1dpeSsrcVA3OSszZnBNelJWWGw2dXc0Y1BTN3FjdWJQazV1WnEyYkpsc2xxdHV1bW1tL1NmLy9tZkxZNzU4c3N2dFdUSkV0bHNOdDE1NTUyNjc3NzdKRW12dlBLSzFxOWZMNm41K2o2TjYvVTAxZlM5cjY1M00yclVLQVVIQjZ1NHVGZzdkKzZrdUdrSGs4bWtob1lHblR0M1RnTUhEcnltY3pJek0vWEJCeDhvSlNWRlpXVmw4dlQwMUlnUkk1U1ltS2pKa3ljM083YnByMXROVFkzajlmYnQyNis0cituNUhoNGUycmh4by83MnQ3L3BILy80aDRxTGl6Vm8wQ0F0V3JSSVgvLzYxMVZlWHE2MWE5ZnFpeSsrVUdWbHBRWVBIcXdGQ3habyt2VHB6YktjUEhsU216ZHYxdEdqUjFWVVZDU0x4YUpodzRicHJydnUwazAzM1NUcGNwSDErT09QS3lRa1JILys4NStibGNxdnYvNjYzbnJyTFgzM3U5L1ZqMy84NDJ2NnJBQUFBSG82aWhzQUFBQ2dEL0R4OFZGc2JLeEdqeDZ0MHRKU0ZSVVZxYkN3VUZsWldUcCsvTGhjWEZ3VUdCaW80T0JnK2ZyNnFsKy9mdXJYcjErM2x6a0hEeDZVSkUyWU1FR0xGeTlXZm42K3RtL2ZydURnWUZWV1ZzclB6MC9MbHkvWGpCa3oxSzlmdnl0ZUt6ZzRXTi8vL3ZlMVpjc1dyVnUzVGpmZmZITzNsamFTbEp5Y0xKdk5Ka2t0eXFpT2lJcUswcHc1Yy9UQkJ4OW83OTY5eXNqSTBLaFJvNW9kOCtxcnI4cG1zeWswTlBTS0JWZEhqQjgvWGx1M2JsVnljbktYWEwrM21qeDVzbmJzMktGZi92S1hXckZpaGFLam82OTQvS1pObS9UU1N5L0paRElwUGo1ZUV5ZE8xSVVMRjNUbzBDRWRQSGl3V1RFblNZbUppWktrelpzM3kyS3g2TnZmL3ZZMTdmdXFaNTk5VmxsWldZcVBqMWQrZnI1U1VsTDAxRk5QNmNrbm45VGF0V3RWWDErdnlaTW5xNmlvU0FjUEh0Ui8vZGQveWNmSFJ4TW1USEJjWThXS0ZhcXBxVkZjWEp6R2poMnJrcElTSlNjbjY0a25udERUVHordEcyKzhVZVBHamRPTUdUUDA2YWVmYXNPR0Ricnp6anNsU1lXRmhYci8vZmMxY09CQS9mQ0hQMnovQncwQUFOQkRVZHdBQUFBQWZZakpaRkwvL3YzVnYzOS9qUnc1VWxhclZlZlBuMWRSVVpHS2lvcVVrWkVodTkzdU9ON2IyN3Raa2VQbTVpYUx4U0tMeFNKWFYxZkhkbWZadjMrL0Jnd1kwR0pLc2NHREIrdnBwNTlXZUhpNG83QjUrT0dIcittYXNiR3grdDN2ZnFlaFE0ZDJXczVybFo2ZUx1bHljVFo0OE9CT3ZmYS8vL3UvS3lrcFNTVWxKVnEzYnAyZWUrNDV4NzZqUjQ4NlJsWTk5TkJEMTdTMjBldXZ2eTVKK3R2Zi9xYXRXN2MyZTY4dEkwZU8xTmF0VzFWV1ZxYUNnZ0tGaFlWZDcrUDBLY3VXTFZOT1RvNU9uVHFsKysrL1g5T21UZE05OTl6VDZsbzBHUmtaZXVtbGwrVGo0Nk5ubm5sR0kwYU1jT3dyS0NqUW80OCtxbmZmZlZmeDhmR09VVThQUHZpZ3BQOHJaeHBmWDIxZlV6VTFOYnA0OGFMV3JGbmorRDIrWnMwYXZmLysrL3J0YjMrcm1KZ1lyVnk1MHZHMTllYWJiK3FOTjk3UXBrMmJtaFUzYytmTzFadzVjNW9WclI5OTlKRldyMTZ0OWV2WE93ck5aY3VXYWQrK2ZYcm5uWGMwZS9acytmcjZhczJhTmFxcnE5TWpqenppdE90ekFRQUFkQVdLR3dBQUFLQVBNNXZOQ2cwTmRhd1RZN1ZhVlZGUm9Zc1hMK3JTcFV1T2Z4Y1ZGY2xxdGJaNW5ZQ0FnQTVuT1hIaWhFcEtTalJuenB4Vzk0OGVQVnBKU1VrNmZ2eDRxL3VYTGwzYTZ2dExsaXhSZUhpNDFxMWIxK3IrMXRZWmtlUVlLWE9sWTY0bUp5ZEhraFFaR1hsTngxZFdWcXFnb0tEVmZZM2xXU012THk4dFdiSkVLMWV1MUpFalIzVG8wQ0dOR3pkT2RydGRyN3p5aWlUcDVwdHZidlpOOUN0cExGMjh2YjFidk5lV3FLZ294M1p1Ym02bkZEZlBQLzk4aDYvUlhTWk5tdFJpbXJKcjRlZm5wei8rOFkvNjYxLy9xdlhyMTJ2bnpwMUtTa3JTYmJmZHBpVkxsc2pEdzhOeDdQcjE2MlczMjdWa3laSm1wWTEwK2RkbjhlTEZldmJaWjdWbHk1Wk9uNjV1eVpJbHpZclpPWFBtNlAzMzMxZERRNE9XTFZ2V3JFeVpOV3VXM25qakRXVm5aemU3eGozMzNOUGl1dE9tVGRQcTFhc2R2eitreTJ0ei9laEhQOUx2Zi85N3ZmWFdXN3I1NXB1MWUvZHUzWGJiYlJvN2RteW5QaGNBQUlDem83Z0JBQUFBNEdBMm0rWG41eWMvUDc5bTc5dnRkbFZYVjZ1K3ZsNE5EUTFxYUdob3RwMmJtOXZoZS8vem4vK1VkUG1iNFczWnYzKy90bTNiMXVxK3h1Sm01c3labWpWcmxoNTc3TEZydXUvRml4Yzc1WmpXRkJZV1NwSkNRa0t1NmZpdFc3YzZScnQ4MWNLRkMzWHZ2ZmMyZSsvV1cyL1ZsaTFibEpxYXFqLy8rYzhhTjI2Y2R1M2FwYXlzTEhsNWVYWDVtaURCd2NHTzdjWm43YWdyL2ZwM3RyUzBOTVhHeGw3MythMk5rTGxXYm01dVdyUm9rUklURS9YdXUrL3F3dzgvMU9iTm01V2FtcXBWcTFZNVNyclUxRlJKbDB1NDFqU1dOU2RPbkxqdUxLMnhXQ3d0UnFrMWZoMWJMQmJGeE1RMDI5ZjR0VkJWVmRYaVdxZE9uVko2ZXJwT256NnRzMmZQNnV6WnM1SXVqK3BwNmx2ZitwYTJiOSt1RHovOFVBY09IRkJ3Y0xDV0xGblNhYzhFQUFEUVUxRGNBQUFBQUxncWs4a2tMeSt2TnZkM1JuR1RsSlFrTHk4dmpSa3o1cXJITmwxSS9ibm5ubXV6ekdsTGVIaDRzMnUwSmo4L1g0c1hMMjV4djZhYUx2VGVta3VYTGttNlBGVmFWM253d1FlMWZQbHlaV1ptYXZmdTNZNlJSWXNXTFZKUVVGQ1gzVmRTc3hGQWpjL2FVZGN6Z3FVbjNLc3QvZnYzMS9MbHl6Vm56aHo5K3RlL1ZuWjJ0bDU1NVJYOTlLYy9sWFM1TkhSMWRXM3phNml4Wksyc3JPelVYSzFOZ1dneW1SejdHcmNidWJpNFNHbytVcTJzckV4UFBmV1VVbEpTNU83dXJvaUlDQTBZTUVEang0OVhibTV1czJrWkc2Ly9neC84UUk4ODhvank4L04xLy8zM1gvRy9Pd0FBQUwwVnhRMEFBQUFBcDlBNFJkanMyYk9idmQ5WWpyejY2cXZkbnVscU5tL2VMRW5OcHJacXFxNnVUdExsMFJYWFl2NzgrVzFPK2RhV29VT0hLakV4VVJzM2J0VEtsU3RWVjFlbjZPam9OcWVjNjB4TnA4cHFmRlpjbjdDd01EMzU1Sk5hdEdpUjl1elo0eWh1UEQwOWRlblNKVlZYVjh2VDA3UEZlWTJqd2I0NlNzNFpyRjY5V2lrcEtWcTRjS0VXTEZnZ1YxZFhTWmZMbmZYcjE3ZDZ6dnZ2dnkrTHhTSjNkM2R0MkxCQnMyZlBabjBiQUFEUTU3Z1lIUUFBQUFBQXBNdWpZSnIrMC9nVC80MnZHNy9wSzBtYk5tMXkvUFBsbDErMisxN1YxZFdxcnE1dThSUC83ZFg0amZTYW1wcFdyOVdZdWI2K3ZrUDN1WnFGQ3hmS2JEWTd5cE83Nzc3Yk1RS2lLelV0YTVyKyt1RDZoSVdGeVd3Mk54dTFNbXJVS0VuU3YvNzFyMWJQT1hUb2tDVHBoaHR1YVBmOU92cjFmelg3OSsrWHhXTFJQZmZjMCt6cjQ2dnI0RFRhdG0yYi92V3ZmMm5ldkhsYXVIQ2hDZ29LOVBycnIzZHBSZ0FBQUdmRWlCc0FBQUFBVHFGeGlxOUdpeGN2Vm41K2ZvdjNKZW0vLy91L08zU3Z4TVJFeHowN3NrNUowMnU5OWRaYkNnME5iYmJQeTh0TGRYVjFuVDZOMVZkdDI3Wk5WcXZWOFhyejVzMmFNbVZLbDk1VGFqNDlsN2UzZDVmZnI3ZDQ4Y1VYZGZmZGQ2dC8vLzdOM3YvNDQ0OWx0VnFibFRCMzNIR0hrcE9UOWFjLy9VbFJVVkhOMXAwNWUvYXMxcTVkSzR2Rm9ubno1clVyZzZlbnA2cXJxMVZlWHQ1bG8zVmNYVjFWVzF1cm5Kd2NEUnMyVE5MbE5YQmVldW1sRnNjV0Z4ZnI1WmRmVmxCUWtPNisrMjY1dXJwcXk1WXQrdnZmLzY1YmJybWx4Wm82QUFBQXZSbkZEUUFBQUlBZXA2TnIzSFNYa0pBUWxaV1ZxYmk0dU12dVVWQlFvTC84NVMrU3BIdnZ2VmR2dnZtbURoMDZwRTgvL1ZRelpzem9zdnRLVWxGUmtXTzdjZUY2WE4zbXpadTFaY3NXeGNURUtEdzhYQzR1THNySnlWRm1acWI4L1B5YVRaZVhrSkNnZSsrOVYyKzg4WVorL09NZkt6NCtYcUdob1NvcEtkSEJnd2RsdFZyMXlDT1BLQ29xcWwwWlJvOGVyWU1IRDJyRmloVUtDUW5SYjM3em0wNStTbW42OU9uYXZIbXpIbjc0WVUyYU5FbXVycTQ2Y09DQXhvOGZyOVRVVk1keGRydGR6ei8vdkNvcksvWHd3dzg3UnJMZGYvLzlXckZpaFZhdFdxWC8rWi8vYVhYZEhRQUFnTjZJcWRJQUFBQUE5QWhkUGExVFY0aU1qSlNrNjVyTzdWclk3WGE5OE1JTHFxMnRWV3hzckJZdVhPZ29hLzcwcHorcG9xS2kzZGRzdXVoODB5bTdXcE9mbisvWWpvaUlhUGU5K3FyNzc3OWY4Zkh4S2l3czFJNGRPN1J6NTA3VjFOVG9lOS83bnRhc1dkUGlzMXk0Y0tHZWVlWVpKU1FrNlBqeDQvcmtrMDkwL1BoeFRaa3lSUysrK0tKbXpaclY3Z3dQUFBDQW9xT2psWnVicTlPblQzZldveld6ZlBseUxWaXdRTDYrdnRxelo0K09IVHVteE1SRVBmcm9vODJPKytpamozVHc0RUdOR1RORzA2Wk5jN3lma0pDZ0tWT21LRGMzVjMvOTYxKzdKQ01BQUlBejRzZFZBQUFBQURpTnFxb3FGUlVWcWJDdzBERU4xNjkrOVN2bDVlWHA5dHR2ZHh5M2FkTW14M1pYbFNLZFlkU29VZHErZmJ2S3lzcFVWRlRVNmFOU1B2NzRZeDA1Y2tRbWswbjMzMysvcE10VHpIMysrZWNxS3l2VHE2Kytxdi80ai85bzF6Vzl2THdjMjRXRmhSbzRjR0NieDJabVpqck9hU3lwY0hWejU4N1YzTGx6MjNWT1FrS0NFaElTMm5WTzA1RnBYelY0OEdDOS9QTEw3VDZ2UGZzc0Zvc1dMMTZzeFlzWFgvSFkyMisvdmRudjc2WisvZXRmdDNrL0FBQ0Ezb3JpQmdBQUFJRGh6cDgvcnlWTGxyUTZRdVRnd1lNS0NRblI4T0hEbFpPVEk2bmphOXgwbHdrVEpqaTJEeHc0b0c5Lys5dFhQTDZ5c2xJRkJRVnQ3dS9YcjUvNjllc242ZkpudG1iTkdrblNyRm16RkIwZExVa0tEZzdXL1BuejlmYmJiMnZyMXEyYU5XdVdZbU5qcnpuemtDRkRITnV2dmZhYTdyNzdidVhtNW1yNjlPa3RqajF3NElBa2FmejQ4YzFHNmdBQUFBQzRmaFEzQUFBQUFBem43Kyt2aFFzWEtpQWdRUDM3OTVlZm41K2VmUEpKRlJRVTZLT1BQbktVQW8wL3BYK2xOVzVXclZyVll0RjNvNFNHaG1yVXFGSEt5TWpRNTU5L2Z0WGladXZXcmRxNmRXdWIreGN1WEtoNzc3MVhrclI2OVdwVlZWWEowOU96eFlpR08rKzhVMXUzYmxWSlNZbis4SWMvdEd0OWtCdHZ2RkVoSVNFcUtpclM3dDI3dFh2M2JrbHFVZHprNU9RNFNxWmJicm5sbXE0TkFBQUE0T3BZNHdZQUFBQ0E0U3dXaSs2NDR3NU5telpOWThhTVVWUlVsTXhtc3lTMWV5VEhtREZqRkI0ZTNoVXhyOHVjT1hNa1hSNDVWRmhZMkNuWDNMVnJsL2J1M1N0SldyQmdRWXVpeXRQVFU0c1dMWklrNWVibWF2MzY5ZGQ4YlRjM044ZDZLdTd1N25KemM5T1lNV05hSExkbHl4WkpsMGY0VEpreTVUcWZCQUFBQU1CWE1lSUdBQUFBUUk5V1gxL2Y1cjZpb2lKSmtvZUhSNnY3SDNqZ2dUYUxJYnZkN3RodTczb2tUVTJkT2xWdnYvMjI4dlB6OWQ1NzcrbkJCeDlzY2N5VjFnMXB6YlJwMDVvdDR0NmEyYk5uYS9iczJTM2VYN3AwcVpZdVhYckZjOFBEdy9YTU04KzB1YitzckV5ZmZQS0pKT251dSs5MmxHd0FBQUFBT283aUJnQUFBRUNQVTFoWXFJOCsra2hXcTFYSnljbU9FU2NORFExYXZueTUrdlhySnc4UEQyVm5aMHVTaGcwYjF1cDFxcXFxcnVsK2xaV1YxNTNWYkRici92dnYxNG9WSzdSMTYxYk5temRQWVdGaDEzMDlaL0RtbTIrcXRyWlcwZEhSclpaREFBQUFBSzRmeFEwQUFBQ0FIc2ZYMTFmdnZmZWViRGFiZkh4ODlNTWYvbENTSE91NHBLU2tTSkpjWEZ3VUd4dnJXQmVtVVh0SHVGekp6Smt6cjNwTVFrS0NFaE1UdFhuelp2M3hqMys4NG1nV1o1ZVptYWtQUC94UTd1N3UrdG5QZmlZWEYyYmdCZ0FBQURxVHlkNTAvRDhBQUFBQVhJY2RPM2JvMWx0djdkUnJGaFVWcWFHaG9kbm9sTXJLU3RYVzFxcC8vLzZ5MisyeTIrMHRpZ083M2E3NitucFpyVmE1dXJvNnlweXVVbGRYSjBseWRYVzk0bm84RFEwTit0blBmcWFVbEJRdFc3Wk04K2JONjlKY1hhR3Fxa3JMbHkvWDJiTm45Y3RmL2xMZitNWTNPdlg2WGZGMUJBQUFBUFEwRkRjQUFBQUFPb3h2dUtNejhIVUVBQUFBU0l4cEJ3QUFBQUFBQUFBQWNCSVVOd0FBQUFBQUFBQUFBRTZDNGdZQUFBQUFBQUFBQU1CSlVOd0FBQUFBQUFBQUFBQTRDWW9iQUFBQUFBQUFBQUFBSjBGeEF3QUFBQUFBQUFBQTRDUW9iZ0FBQUFBQUFBQUFBSndFeFEwQUFBQUFBQUFBQUlDVG9MZ0JBQUFBQUFBQUFBQndFaFEzQUFBQUFBQUFBQUFBVG9MaUJnQUFBQUFBQUFBQXdFbFEzQUFBQUFBQUFBQUFBRGdKaWhzQUFBQUFBQUFBQUFBblFYRURBQUFBb01QTVpyT3NWcXZSTWRDRFdhMVdtYzFtbzJNQUFBQUFocU80QVFBQUFOQmhucDZlcXFpb01Eb0dlckNLaWdwNWVYa1pIUU1BQUFBd0hNVU5BQUFBZ0E0TERnNVdRVUdCMFRIUWd4VVVGQ2dvS01qb0dBQUFBSURoS0c0QUFBQUFkRmhrWktRdVhMaWcwdEpTbzZPZ0J5b3RMZFdGQ3hjVUZSVmxkQlFBQUFEQWNCUTNBQUFBQURyTVlyRm85T2pSU2sxTnBieEJ1NVNXbGlvMU5WV2pSNDltalJzQUFBQkFrc2x1dDl1TkRnRUFBQUNnZHlncEtWRjZlcm9DQXdNVkZoWW1IeDhmdmhtUEZxeFdxeW9xS2xSUVVLQUxGeTVvOU9qUjZ0Ky92OUd4QUFBQUFLZEFjUU1BQUFDZ1V6VTBOQ2d2TDAvbno1OVhWVldWckZhcjBaSGdaTXhtczd5OHZCUVVGS1RJeUVoWkxCYWpJd0VBQUFCT2crSUdBQUFBQUFBQUFBREFTYkRHRFFBQUFBQUFBQUFBZ0pPZ3VBRUFBQUFBQUFBQUFIQVNGRGNBQUFBQUFBQUFBQUJPZ3VJR0FBQUFBQUFBQUFEQVNWRGNBQUFBQUFBQUFBQUFPQW1LR3dBQUFBQUFBQUFBQUNkQmNRTUFBQUFBQUFBQUFPQWtLRzRBQUFBQUFBQUFBQUNjQk1VTkFBQUFBQUFBQUFDQWs2QzRBUUFBQUFBQUFBQUFjQklVTndBQUFBQUFBQUFBQUU2QzRnWUFBQUFBQUFBQUFNQkpVTndBQUFBQUFBQUFBQUE0Q1lvYkFBQUFBQUFBQUFBQUowRnhBd0FBQUFBQUFBQUE0Q1FvYmdBQUFBQUFBQUFBQUp3RXhRMEFBQUNBLzkrZUhRc0FBQUFBRFBLM25zYU8wZ2dBQUlBSmNRTUFBQUFBQURBaGJnQUFBQUFBQUNiRURRQUFBQUFBd0lTNEFRQUFBQUFBbUJBM0FBQUFBQUFBRStJR0FBQUFBQUJnUXR3QUFBQUFBQUJNaUJzQUFBQUFBSUFKY1FNQUFBQUFBREFoYmdBQUFBQUFBQ2JFRFFBQUFBQUF3SVM0QVFBQUFBQUFtQkEzQUFBQUFBQUFFK0lHQUFBQUFBQmdRdHdBQUFBQUFBQk1pQnNBQUFBQUFJQUpjUU1BQUFBQUFEQWhiZ0FBQUFBQUFDYkVEUUFBQUFBQXdJUzRBUUFBQUFBQW1CQTNBQUFBQUFBQUUrSUdBQUFBQUFCZ1F0d0FBQUFBQUFCTWlCc0FBQUFBQUlBSmNRTUFBQUFBQURBaGJnQUFBQUFBQUNZQ0R5ODFjWSt0clpzQUFBQUFTVVZPUks1Q1lJST0iLAoJIlRoZW1lIiA6ICIiLAoJIlR5cGUiIDogIm1pbmQiLAoJIlZlcnNpb24iIDogIjU1Igp9Cg=="/>
    </extobj>
  </extobjs>
</s:customData>
</file>

<file path=customXml/itemProps9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PresentationDefault</Template>
  <TotalTime>0</TotalTime>
  <Words>1672</Words>
  <Application>WPS 演示</Application>
  <PresentationFormat>宽屏</PresentationFormat>
  <Paragraphs>221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63" baseType="lpstr">
      <vt:lpstr>Arial</vt:lpstr>
      <vt:lpstr>宋体</vt:lpstr>
      <vt:lpstr>Wingdings</vt:lpstr>
      <vt:lpstr>思源黑体 CN Light</vt:lpstr>
      <vt:lpstr>思源黑体 CN Bold</vt:lpstr>
      <vt:lpstr>Segoe UI Light</vt:lpstr>
      <vt:lpstr>思源黑体 CN Light</vt:lpstr>
      <vt:lpstr>阿里巴巴普惠体 B</vt:lpstr>
      <vt:lpstr>阿里巴巴普惠体 2.0 55 Regular</vt:lpstr>
      <vt:lpstr>阿里巴巴普惠体 2.0 65 Medium</vt:lpstr>
      <vt:lpstr>微软雅黑</vt:lpstr>
      <vt:lpstr>思源黑体 CN Normal</vt:lpstr>
      <vt:lpstr>黑体</vt:lpstr>
      <vt:lpstr>Calibri</vt:lpstr>
      <vt:lpstr>微软雅黑 Light</vt:lpstr>
      <vt:lpstr>Bahnschrift SemiLight</vt:lpstr>
      <vt:lpstr>OPPOSans H</vt:lpstr>
      <vt:lpstr>Segoe Print</vt:lpstr>
      <vt:lpstr>Bahnschrift SemiBold</vt:lpstr>
      <vt:lpstr>OPPOSans M</vt:lpstr>
      <vt:lpstr>Arial Unicode MS</vt:lpstr>
      <vt:lpstr>等线</vt:lpstr>
      <vt:lpstr>OPPOSans R</vt:lpstr>
      <vt:lpstr>思源黑体 CN Bold</vt:lpstr>
      <vt:lpstr>思源黑体 CN Normal</vt:lpstr>
      <vt:lpstr>华文楷体</vt:lpstr>
      <vt:lpstr>仿宋</vt:lpstr>
      <vt:lpstr>Malgun Gothic</vt:lpstr>
      <vt:lpstr>Microsoft JhengHei UI</vt:lpstr>
      <vt:lpstr>Microsoft JhengHei UI Light</vt:lpstr>
      <vt:lpstr>Microsoft YaHei UI</vt:lpstr>
      <vt:lpstr>MS PGothic</vt:lpstr>
      <vt:lpstr>MingLiU_HKSCS-ExtB</vt:lpstr>
      <vt:lpstr>MingLiU-ExtB</vt:lpstr>
      <vt:lpstr>Algerian</vt:lpstr>
      <vt:lpstr>Berlin Sans FB Demi</vt:lpstr>
      <vt:lpstr>Bell MT</vt:lpstr>
      <vt:lpstr>华文中宋</vt:lpstr>
      <vt:lpstr>华文宋体</vt:lpstr>
      <vt:lpstr>华文仿宋</vt:lpstr>
      <vt:lpstr>华文新魏</vt:lpstr>
      <vt:lpstr>华文细黑</vt:lpstr>
      <vt:lpstr>新宋体</vt:lpstr>
      <vt:lpstr>方正舒体</vt:lpstr>
      <vt:lpstr>方正姚体</vt:lpstr>
      <vt:lpstr>楷体</vt:lpstr>
      <vt:lpstr>51PPT模板网</vt:lpstr>
      <vt:lpstr>蓝色几何扁平化商务 PPT模板</vt:lpstr>
      <vt:lpstr>PowerPoint 演示文稿</vt:lpstr>
      <vt:lpstr>单击此处添加主标题</vt:lpstr>
      <vt:lpstr>PowerPoint 演示文稿</vt:lpstr>
      <vt:lpstr>单击此处添加主标题</vt:lpstr>
      <vt:lpstr>论文题目</vt:lpstr>
      <vt:lpstr>论文题目</vt:lpstr>
      <vt:lpstr>论文题目</vt:lpstr>
      <vt:lpstr>论文介绍</vt:lpstr>
      <vt:lpstr>单击此处添加主标题</vt:lpstr>
      <vt:lpstr>复现过程</vt:lpstr>
      <vt:lpstr>评判标准</vt:lpstr>
      <vt:lpstr>复现过程</vt:lpstr>
      <vt:lpstr>复现结果</vt:lpstr>
      <vt:lpstr>复现结果</vt:lpstr>
      <vt:lpstr>PowerPoint 演示文稿</vt:lpstr>
    </vt:vector>
  </TitlesOfParts>
  <Company>www.51pptmoban.com</Company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蓝色几何扁平化商务通用ppt模板</dc:title>
  <dc:creator>化十</dc:creator>
  <cp:keywords>P界达人</cp:keywords>
  <dc:description>51PPT模板网，幻灯片演示模板及素材免费下载！
51PPT模板网 唯一访问网址：www.51pptmoban.com</dc:description>
  <cp:lastModifiedBy>kino</cp:lastModifiedBy>
  <cp:revision>23</cp:revision>
  <dcterms:created xsi:type="dcterms:W3CDTF">2021-10-26T10:37:00Z</dcterms:created>
  <dcterms:modified xsi:type="dcterms:W3CDTF">2023-07-20T14:57:31Z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782E4A1FF531436C8BA4432ECDD7E960_12</vt:lpwstr>
  </property>
  <property fmtid="{D5CDD505-2E9C-101B-9397-08002B2CF9AE}" pid="3" name="KSOProductBuildVer">
    <vt:lpwstr>2052-12.1.0.15120</vt:lpwstr>
  </property>
</Properties>
</file>