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5" r:id="rId6"/>
    <p:sldId id="268" r:id="rId7"/>
    <p:sldId id="269" r:id="rId8"/>
    <p:sldId id="270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6CB"/>
    <a:srgbClr val="0A0A0A"/>
    <a:srgbClr val="000000"/>
    <a:srgbClr val="FBB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A25EA9-F5E6-41BC-89AE-22649B398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RETENTION RATE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F6A7F0D-38FB-4A06-8514-8987B433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072" y="3602038"/>
            <a:ext cx="9144000" cy="112103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CUSTOMER RETENTION ANALYSIS </a:t>
            </a:r>
          </a:p>
          <a:p>
            <a:r>
              <a:rPr lang="en-US" sz="4000" b="1" dirty="0">
                <a:latin typeface="Arial Rounded MT Bold" panose="020F0704030504030204" pitchFamily="34" charset="0"/>
              </a:rPr>
              <a:t>2017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0DB0B-2905-473B-29F0-FE9C97654113}"/>
              </a:ext>
            </a:extLst>
          </p:cNvPr>
          <p:cNvSpPr txBox="1"/>
          <p:nvPr/>
        </p:nvSpPr>
        <p:spPr>
          <a:xfrm>
            <a:off x="4868187" y="5735637"/>
            <a:ext cx="2645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ETUK GODSPOWER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A4642C-1BD6-E3A4-EA2D-2C5ED215F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7" y="636104"/>
            <a:ext cx="11289405" cy="570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8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A25EA9-F5E6-41BC-89AE-22649B39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438" y="264641"/>
            <a:ext cx="9144000" cy="5583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OBJECTIVES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522B5E-80A3-6769-3061-2F7E5C34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1421"/>
            <a:ext cx="9144000" cy="4793619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>
                <a:latin typeface="Arial Rounded MT Bold" panose="020F0704030504030204" pitchFamily="34" charset="0"/>
              </a:rPr>
              <a:t>1. This Analysis is to find the customer Retention Rate by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State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Quarter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Wealth Segment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</a:rPr>
              <a:t>Tenure of Customers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latin typeface="Arial Rounded MT Bold" panose="020F0704030504030204" pitchFamily="34" charset="0"/>
            </a:endParaRPr>
          </a:p>
          <a:p>
            <a:pPr algn="l"/>
            <a:r>
              <a:rPr lang="en-US" dirty="0">
                <a:latin typeface="Arial Rounded MT Bold" panose="020F0704030504030204" pitchFamily="34" charset="0"/>
              </a:rPr>
              <a:t>2. To Find the Brand that made an increase in the Fourth Quarter compared to the first Quarter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2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A25EA9-F5E6-41BC-89AE-22649B39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438" y="264641"/>
            <a:ext cx="9144000" cy="5583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Customer Retention By State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522B5E-80A3-6769-3061-2F7E5C34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46" y="1032189"/>
            <a:ext cx="4534894" cy="354776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The States with the highest Retention Rate were Queensland and New South Wales, having a 78% retention Rate after some Research</a:t>
            </a:r>
          </a:p>
          <a:p>
            <a:pPr algn="l"/>
            <a:endParaRPr lang="en-US" dirty="0"/>
          </a:p>
        </p:txBody>
      </p:sp>
      <p:pic>
        <p:nvPicPr>
          <p:cNvPr id="3" name="slide2" descr="Dashboard 1">
            <a:extLst>
              <a:ext uri="{FF2B5EF4-FFF2-40B4-BE49-F238E27FC236}">
                <a16:creationId xmlns:a16="http://schemas.microsoft.com/office/drawing/2014/main" id="{5AAE7E0B-CAB6-4D2A-8B90-55CDD3703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6" t="18019" r="51022" b="5072"/>
          <a:stretch/>
        </p:blipFill>
        <p:spPr>
          <a:xfrm>
            <a:off x="6095999" y="1166853"/>
            <a:ext cx="4654163" cy="53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A25EA9-F5E6-41BC-89AE-22649B39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438" y="264641"/>
            <a:ext cx="9144000" cy="5583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Customer Retention By Quarter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522B5E-80A3-6769-3061-2F7E5C34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46" y="1032189"/>
            <a:ext cx="4534894" cy="532090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The Quarter with the Highest customer retention was the Fourth Quarter with other quarters having a steady rate of customer flow due to various reasons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The Brand quality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Wealth Segment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Tenure Of Customers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slide2" descr="Dashboard 1">
            <a:extLst>
              <a:ext uri="{FF2B5EF4-FFF2-40B4-BE49-F238E27FC236}">
                <a16:creationId xmlns:a16="http://schemas.microsoft.com/office/drawing/2014/main" id="{5AAE7E0B-CAB6-4D2A-8B90-55CDD3703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4" t="18407" r="1913" b="38953"/>
          <a:stretch/>
        </p:blipFill>
        <p:spPr>
          <a:xfrm>
            <a:off x="5375082" y="2122998"/>
            <a:ext cx="6394865" cy="281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8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A25EA9-F5E6-41BC-89AE-22649B39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438" y="264641"/>
            <a:ext cx="9144000" cy="5583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Customer Retention By Quarter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522B5E-80A3-6769-3061-2F7E5C34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46" y="1032189"/>
            <a:ext cx="4534894" cy="532090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Retention Rate by Wealth Segment was the highest at “Mass Customer” customer taking  77.98% although the difference between the segments isn’t Significant meaning they have high retention rate over all categories.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slide2" descr="Dashboard 1">
            <a:extLst>
              <a:ext uri="{FF2B5EF4-FFF2-40B4-BE49-F238E27FC236}">
                <a16:creationId xmlns:a16="http://schemas.microsoft.com/office/drawing/2014/main" id="{5AAE7E0B-CAB6-4D2A-8B90-55CDD3703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9" t="60274" r="2500" b="3140"/>
          <a:stretch/>
        </p:blipFill>
        <p:spPr>
          <a:xfrm>
            <a:off x="5225930" y="1469205"/>
            <a:ext cx="6804125" cy="26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A25EA9-F5E6-41BC-89AE-22649B39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438" y="264641"/>
            <a:ext cx="9144000" cy="5583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Brand Transactions By Quarter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522B5E-80A3-6769-3061-2F7E5C34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46" y="1032189"/>
            <a:ext cx="4510236" cy="532751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This was to find the brand with the most transactions to check which brand made customers come back for more transactions.</a:t>
            </a:r>
          </a:p>
          <a:p>
            <a:pPr algn="l"/>
            <a:r>
              <a:rPr lang="en-US" sz="3200" dirty="0"/>
              <a:t>Factors: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Product Quality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Product Line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Brand Awareness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4642C-1BD6-E3A4-EA2D-2C5ED215F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2" t="18014" r="28790" b="4771"/>
          <a:stretch/>
        </p:blipFill>
        <p:spPr>
          <a:xfrm>
            <a:off x="5640513" y="1032189"/>
            <a:ext cx="6195317" cy="440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8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A25EA9-F5E6-41BC-89AE-22649B39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438" y="264641"/>
            <a:ext cx="9144000" cy="5583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Number Of Customers By Tenure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522B5E-80A3-6769-3061-2F7E5C34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46" y="1032189"/>
            <a:ext cx="5290268" cy="5327514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The Number Of Customers that had a High Tenure range took majority of the Retained customers. This accounts to why they have a high retention rate</a:t>
            </a:r>
          </a:p>
          <a:p>
            <a:pPr algn="l"/>
            <a:r>
              <a:rPr lang="en-US" sz="3200" dirty="0"/>
              <a:t>Factors: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Product Line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dirty="0"/>
              <a:t>Customer Services(Workers)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4642C-1BD6-E3A4-EA2D-2C5ED215F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26" t="17690" r="1535" b="4722"/>
          <a:stretch/>
        </p:blipFill>
        <p:spPr>
          <a:xfrm>
            <a:off x="7149028" y="930302"/>
            <a:ext cx="3943042" cy="56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9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A25EA9-F5E6-41BC-89AE-22649B398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438" y="264641"/>
            <a:ext cx="9144000" cy="5583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Recommendations</a:t>
            </a:r>
            <a:endParaRPr sz="3200" dirty="0">
              <a:latin typeface="Arial Rounded MT Bold" panose="020F07040305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3522B5E-80A3-6769-3061-2F7E5C34F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746" y="898497"/>
            <a:ext cx="11190136" cy="5485059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Customer Treatment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Create Incentives for Customers to buy more at a Discounted Rate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Appreciating Customers using Prizes or Gifts to Acknowledge Their Patronage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Seek customer feedback on the products bought.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Seek Customer Feedback in Services rendered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 algn="l">
              <a:buAutoNum type="arabicPeriod" startAt="2"/>
            </a:pPr>
            <a:r>
              <a:rPr lang="en-US" dirty="0"/>
              <a:t>Products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Make advisory Comments on the product manufacturers such as modifications about the brand gotten from the comments of the customers.</a:t>
            </a:r>
          </a:p>
          <a:p>
            <a:pPr algn="l"/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 err="1"/>
              <a:t>Solex</a:t>
            </a:r>
            <a:r>
              <a:rPr lang="en-US" dirty="0"/>
              <a:t> Being the highest Brand with the most transactions each quarter should be invested in due to:</a:t>
            </a:r>
          </a:p>
          <a:p>
            <a:pPr marL="914400" lvl="1" indent="-457200" algn="l">
              <a:buAutoNum type="alphaLcPeriod"/>
            </a:pPr>
            <a:r>
              <a:rPr lang="en-US" dirty="0"/>
              <a:t>Might be the reason customers come back to buy more due to the quality of the product</a:t>
            </a:r>
          </a:p>
          <a:p>
            <a:pPr marL="914400" lvl="1" indent="-457200" algn="l">
              <a:buAutoNum type="alphaLcPeriod"/>
            </a:pPr>
            <a:r>
              <a:rPr lang="en-US" dirty="0"/>
              <a:t>Brand Awareness of the product</a:t>
            </a:r>
          </a:p>
          <a:p>
            <a:pPr marL="914400" lvl="1" indent="-457200" algn="l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5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AAE7E0B-CAB6-4D2A-8B90-55CDD3703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12192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325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Wingdings</vt:lpstr>
      <vt:lpstr>Office Theme</vt:lpstr>
      <vt:lpstr>RETENTION RATE</vt:lpstr>
      <vt:lpstr>OBJECTIVES</vt:lpstr>
      <vt:lpstr>Customer Retention By State</vt:lpstr>
      <vt:lpstr>Customer Retention By Quarter</vt:lpstr>
      <vt:lpstr>Customer Retention By Quarter</vt:lpstr>
      <vt:lpstr>Brand Transactions By Quarter</vt:lpstr>
      <vt:lpstr>Number Of Customers By Tenure</vt:lpstr>
      <vt:lpstr>Recommendations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Patrick Etuk</cp:lastModifiedBy>
  <cp:revision>1</cp:revision>
  <dcterms:created xsi:type="dcterms:W3CDTF">2024-07-08T08:10:36Z</dcterms:created>
  <dcterms:modified xsi:type="dcterms:W3CDTF">2024-07-08T13:54:11Z</dcterms:modified>
</cp:coreProperties>
</file>