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98" r:id="rId3"/>
    <p:sldId id="284" r:id="rId4"/>
    <p:sldId id="265" r:id="rId5"/>
    <p:sldId id="258" r:id="rId6"/>
    <p:sldId id="297" r:id="rId7"/>
    <p:sldId id="286" r:id="rId8"/>
    <p:sldId id="281" r:id="rId9"/>
    <p:sldId id="266" r:id="rId10"/>
    <p:sldId id="310" r:id="rId11"/>
    <p:sldId id="289" r:id="rId12"/>
    <p:sldId id="293" r:id="rId13"/>
    <p:sldId id="314" r:id="rId14"/>
    <p:sldId id="29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37" autoAdjust="0"/>
  </p:normalViewPr>
  <p:slideViewPr>
    <p:cSldViewPr snapToGrid="0">
      <p:cViewPr varScale="1">
        <p:scale>
          <a:sx n="62" d="100"/>
          <a:sy n="62" d="100"/>
        </p:scale>
        <p:origin x="5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D1017-6124-4770-ACEE-331FA7AE5C82}" type="datetimeFigureOut">
              <a:rPr kumimoji="1" lang="ja-JP" altLang="en-US" smtClean="0"/>
              <a:t>2018/11/25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FBCC6-A2A6-4A7C-AFBB-9931591279D8}" type="slidenum">
              <a:rPr kumimoji="1" lang="ja-JP" altLang="en-US" smtClean="0"/>
              <a:t>‹#›</a:t>
            </a:fld>
            <a:endParaRPr kumimoji="1" lang="ja-JP" altLang="en-US"/>
          </a:p>
        </p:txBody>
      </p:sp>
    </p:spTree>
    <p:extLst>
      <p:ext uri="{BB962C8B-B14F-4D97-AF65-F5344CB8AC3E}">
        <p14:creationId xmlns:p14="http://schemas.microsoft.com/office/powerpoint/2010/main" val="15178582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DFBCC6-A2A6-4A7C-AFBB-9931591279D8}" type="slidenum">
              <a:rPr kumimoji="1" lang="ja-JP" altLang="en-US" smtClean="0"/>
              <a:t>1</a:t>
            </a:fld>
            <a:endParaRPr kumimoji="1" lang="ja-JP" altLang="en-US"/>
          </a:p>
        </p:txBody>
      </p:sp>
    </p:spTree>
    <p:extLst>
      <p:ext uri="{BB962C8B-B14F-4D97-AF65-F5344CB8AC3E}">
        <p14:creationId xmlns:p14="http://schemas.microsoft.com/office/powerpoint/2010/main" val="90285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1FFA1-E583-4F5E-8FC2-893BC2F8DDC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7FDE6-4095-43B7-A591-4F5CCDF8E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7F2781-2657-4408-A27B-A62AE0ACA07E}"/>
              </a:ext>
            </a:extLst>
          </p:cNvPr>
          <p:cNvSpPr>
            <a:spLocks noGrp="1"/>
          </p:cNvSpPr>
          <p:nvPr>
            <p:ph type="dt" sz="half" idx="10"/>
          </p:nvPr>
        </p:nvSpPr>
        <p:spPr/>
        <p:txBody>
          <a:bodyPr/>
          <a:lstStyle/>
          <a:p>
            <a:fld id="{691CF401-7451-449F-9045-314FEC1EA452}"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9E7D6BC5-C470-47E8-96CD-4B800953A4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E925C-B894-4EAD-943E-316FD11F672D}"/>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823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F23B9-43CF-4761-9B52-34B9FA227B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09729D-C4ED-4984-B016-527B536B074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D1F71F-749F-41DE-B902-CAD521B53972}"/>
              </a:ext>
            </a:extLst>
          </p:cNvPr>
          <p:cNvSpPr>
            <a:spLocks noGrp="1"/>
          </p:cNvSpPr>
          <p:nvPr>
            <p:ph type="dt" sz="half" idx="10"/>
          </p:nvPr>
        </p:nvSpPr>
        <p:spPr/>
        <p:txBody>
          <a:bodyPr/>
          <a:lstStyle/>
          <a:p>
            <a:fld id="{7CC500AA-6A8E-4465-9E07-39680BCA8FDD}"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AE3FD878-B4AD-4761-A08B-BB2B42EC3C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011C58-A2B9-43E8-8DD6-17A3E0EA6C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5920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B90925-D3B7-49BA-A6F3-2C6C89A35D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CD363-DDE0-4901-BC1B-EEFFD5024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C16992-A88A-4C6E-B2C2-73AB02968FE8}"/>
              </a:ext>
            </a:extLst>
          </p:cNvPr>
          <p:cNvSpPr>
            <a:spLocks noGrp="1"/>
          </p:cNvSpPr>
          <p:nvPr>
            <p:ph type="dt" sz="half" idx="10"/>
          </p:nvPr>
        </p:nvSpPr>
        <p:spPr/>
        <p:txBody>
          <a:bodyPr/>
          <a:lstStyle/>
          <a:p>
            <a:fld id="{F3AC53D5-22AE-4BC1-B189-16F6346F6CF6}"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752BD3CD-C588-4791-ABF3-AA05572A20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F65366-E80B-4E51-BA1D-1A1625AE0E28}"/>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471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A3BC2-29FF-4611-B1E9-B47BABDDF4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8064C5-2F1C-4C8F-9D5F-D1827FB219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26F1B2-AD4B-4ED8-AA53-EB16DC1D6B3E}"/>
              </a:ext>
            </a:extLst>
          </p:cNvPr>
          <p:cNvSpPr>
            <a:spLocks noGrp="1"/>
          </p:cNvSpPr>
          <p:nvPr>
            <p:ph type="dt" sz="half" idx="10"/>
          </p:nvPr>
        </p:nvSpPr>
        <p:spPr/>
        <p:txBody>
          <a:bodyPr/>
          <a:lstStyle/>
          <a:p>
            <a:fld id="{566AA3C8-7908-4954-AB09-67AE482239E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6FAB4107-0C21-4D21-AE16-0C2BA2908B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6C13D2-6884-45A5-9903-0A92C0D52845}"/>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11955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B290-95D5-48FE-9DB5-9984158714F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F6ED77-54A6-4B61-A734-849FAF5C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CA5D53-3A3A-44F9-828E-21FA4B3D5853}"/>
              </a:ext>
            </a:extLst>
          </p:cNvPr>
          <p:cNvSpPr>
            <a:spLocks noGrp="1"/>
          </p:cNvSpPr>
          <p:nvPr>
            <p:ph type="dt" sz="half" idx="10"/>
          </p:nvPr>
        </p:nvSpPr>
        <p:spPr/>
        <p:txBody>
          <a:bodyPr/>
          <a:lstStyle/>
          <a:p>
            <a:fld id="{28E4A75B-F6D7-47BB-BD79-521FE60AAD39}"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0FEA48E3-2795-4179-9622-88610C0ED7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CF6C1C-990D-4B0C-BE16-6FCEFB27EA1F}"/>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064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9F17C-EC47-4032-9148-B84941967C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5DED67-C494-48D8-8819-BE4B70782BF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8C6B21B-7C44-4C04-86E7-121E2768149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FC4B73-8CBC-499B-8869-E4325DF8E5F1}"/>
              </a:ext>
            </a:extLst>
          </p:cNvPr>
          <p:cNvSpPr>
            <a:spLocks noGrp="1"/>
          </p:cNvSpPr>
          <p:nvPr>
            <p:ph type="dt" sz="half" idx="10"/>
          </p:nvPr>
        </p:nvSpPr>
        <p:spPr/>
        <p:txBody>
          <a:bodyPr/>
          <a:lstStyle/>
          <a:p>
            <a:fld id="{C670DEE2-20EC-4017-990B-B79A139EA16E}"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88C2F5EE-8060-4C8C-95A3-865F048B96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C9F81E-AF97-4F4F-8D5D-A7B8715337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89085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35F22-937B-46B6-B64C-7976BE0468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2E6B4F-D068-4EA3-90A8-83E02214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0C8AF36-BD3D-4E9E-BA41-3567DB8180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EC458C-B9A9-4711-A2F7-3E8F85914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BBF247-4ECA-41AE-91E4-4C355AC963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5C0C4B-F495-4B3E-B0C4-F475F1F1B89B}"/>
              </a:ext>
            </a:extLst>
          </p:cNvPr>
          <p:cNvSpPr>
            <a:spLocks noGrp="1"/>
          </p:cNvSpPr>
          <p:nvPr>
            <p:ph type="dt" sz="half" idx="10"/>
          </p:nvPr>
        </p:nvSpPr>
        <p:spPr/>
        <p:txBody>
          <a:bodyPr/>
          <a:lstStyle/>
          <a:p>
            <a:fld id="{6EF4B15F-6752-4A22-A595-A28AF9B91A06}" type="datetime1">
              <a:rPr kumimoji="1" lang="ja-JP" altLang="en-US" smtClean="0"/>
              <a:t>2018/11/25</a:t>
            </a:fld>
            <a:endParaRPr kumimoji="1" lang="ja-JP" altLang="en-US"/>
          </a:p>
        </p:txBody>
      </p:sp>
      <p:sp>
        <p:nvSpPr>
          <p:cNvPr id="8" name="フッター プレースホルダー 7">
            <a:extLst>
              <a:ext uri="{FF2B5EF4-FFF2-40B4-BE49-F238E27FC236}">
                <a16:creationId xmlns:a16="http://schemas.microsoft.com/office/drawing/2014/main" id="{04A6CF15-EEBB-47AC-B9F1-12A32D926C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1E28EF0-EE69-4F87-BB00-651D66415E3A}"/>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60533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34CF4-31F1-45D5-AFAF-9BB4437944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BB7A53-F9BB-4855-A4DE-DA57DF047C84}"/>
              </a:ext>
            </a:extLst>
          </p:cNvPr>
          <p:cNvSpPr>
            <a:spLocks noGrp="1"/>
          </p:cNvSpPr>
          <p:nvPr>
            <p:ph type="dt" sz="half" idx="10"/>
          </p:nvPr>
        </p:nvSpPr>
        <p:spPr/>
        <p:txBody>
          <a:bodyPr/>
          <a:lstStyle/>
          <a:p>
            <a:fld id="{582CADB4-682C-4250-B8EA-15D7B8EF9865}" type="datetime1">
              <a:rPr kumimoji="1" lang="ja-JP" altLang="en-US" smtClean="0"/>
              <a:t>2018/11/25</a:t>
            </a:fld>
            <a:endParaRPr kumimoji="1" lang="ja-JP" altLang="en-US"/>
          </a:p>
        </p:txBody>
      </p:sp>
      <p:sp>
        <p:nvSpPr>
          <p:cNvPr id="4" name="フッター プレースホルダー 3">
            <a:extLst>
              <a:ext uri="{FF2B5EF4-FFF2-40B4-BE49-F238E27FC236}">
                <a16:creationId xmlns:a16="http://schemas.microsoft.com/office/drawing/2014/main" id="{4CB5566C-0F88-4B53-9F17-0D158C022C1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9FEA33B-21C1-4372-A1DE-9968C558F363}"/>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2543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bg>
      <p:bgRef idx="1001">
        <a:schemeClr val="bg1"/>
      </p:bgRef>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9718C88-AFC4-4264-B120-529E08ABD4CF}"/>
              </a:ext>
            </a:extLst>
          </p:cNvPr>
          <p:cNvSpPr>
            <a:spLocks noGrp="1"/>
          </p:cNvSpPr>
          <p:nvPr>
            <p:ph type="dt" sz="half" idx="10"/>
          </p:nvPr>
        </p:nvSpPr>
        <p:spPr/>
        <p:txBody>
          <a:bodyPr/>
          <a:lstStyle/>
          <a:p>
            <a:fld id="{AE871478-89DB-4992-89A8-FE747CDD676A}" type="datetime1">
              <a:rPr kumimoji="1" lang="ja-JP" altLang="en-US" smtClean="0"/>
              <a:t>2018/11/25</a:t>
            </a:fld>
            <a:endParaRPr kumimoji="1" lang="ja-JP" altLang="en-US"/>
          </a:p>
        </p:txBody>
      </p:sp>
      <p:sp>
        <p:nvSpPr>
          <p:cNvPr id="3" name="フッター プレースホルダー 2">
            <a:extLst>
              <a:ext uri="{FF2B5EF4-FFF2-40B4-BE49-F238E27FC236}">
                <a16:creationId xmlns:a16="http://schemas.microsoft.com/office/drawing/2014/main" id="{6A367E3B-5CEB-4262-957D-45C299A8CF6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3DEBF28-F157-4C1D-B721-52EFF13A5B50}"/>
              </a:ext>
            </a:extLst>
          </p:cNvPr>
          <p:cNvSpPr>
            <a:spLocks noGrp="1"/>
          </p:cNvSpPr>
          <p:nvPr>
            <p:ph type="sldNum" sz="quarter" idx="12"/>
          </p:nvPr>
        </p:nvSpPr>
        <p:spPr>
          <a:xfrm>
            <a:off x="9299713" y="6356350"/>
            <a:ext cx="2743200" cy="365125"/>
          </a:xfrm>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1654231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1C566-8CF0-4C0D-922F-97204F161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0260C77-D4EA-4BAF-BE9F-90CAF35CA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A61D6A-9EAB-47A6-8580-5CDC1EA01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141999-7824-4B48-881D-59BFC10987A8}"/>
              </a:ext>
            </a:extLst>
          </p:cNvPr>
          <p:cNvSpPr>
            <a:spLocks noGrp="1"/>
          </p:cNvSpPr>
          <p:nvPr>
            <p:ph type="dt" sz="half" idx="10"/>
          </p:nvPr>
        </p:nvSpPr>
        <p:spPr/>
        <p:txBody>
          <a:bodyPr/>
          <a:lstStyle/>
          <a:p>
            <a:fld id="{44699BCE-35B7-4C48-B8B0-92BD042B9C8C}"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FB7B4FB3-B131-4028-AF84-B58C0B0565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39D934-4338-4379-BDF3-752DE3BF8570}"/>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136894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49542-0FA9-47F5-92E0-179B1791C41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D89D49-768E-4153-8357-37B2EA316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21FA495-8C55-40D0-84CA-FB95D8C12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C33388-01C3-4D7E-BC37-34DFE97CD507}"/>
              </a:ext>
            </a:extLst>
          </p:cNvPr>
          <p:cNvSpPr>
            <a:spLocks noGrp="1"/>
          </p:cNvSpPr>
          <p:nvPr>
            <p:ph type="dt" sz="half" idx="10"/>
          </p:nvPr>
        </p:nvSpPr>
        <p:spPr/>
        <p:txBody>
          <a:bodyPr/>
          <a:lstStyle/>
          <a:p>
            <a:fld id="{A7CBEA4C-02C9-4D6C-AEBE-222617CFDBD9}" type="datetime1">
              <a:rPr kumimoji="1" lang="ja-JP" altLang="en-US" smtClean="0"/>
              <a:t>2018/11/25</a:t>
            </a:fld>
            <a:endParaRPr kumimoji="1" lang="ja-JP" altLang="en-US"/>
          </a:p>
        </p:txBody>
      </p:sp>
      <p:sp>
        <p:nvSpPr>
          <p:cNvPr id="6" name="フッター プレースホルダー 5">
            <a:extLst>
              <a:ext uri="{FF2B5EF4-FFF2-40B4-BE49-F238E27FC236}">
                <a16:creationId xmlns:a16="http://schemas.microsoft.com/office/drawing/2014/main" id="{B02D2CC7-F2DB-494E-86F0-1672B423F2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A6EB2E-E94B-4B14-8D6F-B9F9EA2FD4A1}"/>
              </a:ext>
            </a:extLst>
          </p:cNvPr>
          <p:cNvSpPr>
            <a:spLocks noGrp="1"/>
          </p:cNvSpPr>
          <p:nvPr>
            <p:ph type="sldNum" sz="quarter" idx="12"/>
          </p:nvPr>
        </p:nvSpPr>
        <p:spPr/>
        <p:txBody>
          <a:body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408606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C888FB-D6A6-4DF6-81AA-3B4901333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44AE352-8D71-466E-B57B-1ED2E30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D33562-B728-451E-9E45-8D12EF56C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1A46E-D991-4089-B3FC-E2A360C8488A}" type="datetime1">
              <a:rPr kumimoji="1" lang="ja-JP" altLang="en-US" smtClean="0"/>
              <a:t>2018/11/25</a:t>
            </a:fld>
            <a:endParaRPr kumimoji="1" lang="ja-JP" altLang="en-US"/>
          </a:p>
        </p:txBody>
      </p:sp>
      <p:sp>
        <p:nvSpPr>
          <p:cNvPr id="5" name="フッター プレースホルダー 4">
            <a:extLst>
              <a:ext uri="{FF2B5EF4-FFF2-40B4-BE49-F238E27FC236}">
                <a16:creationId xmlns:a16="http://schemas.microsoft.com/office/drawing/2014/main" id="{F707A8E9-7F13-4E0A-AE9F-63F074B36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70BD48-4ABF-4896-91C7-AD1407F7E8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EF923-415A-40D3-869E-BF2274ACA652}" type="slidenum">
              <a:rPr kumimoji="1" lang="ja-JP" altLang="en-US" smtClean="0"/>
              <a:t>‹#›</a:t>
            </a:fld>
            <a:endParaRPr kumimoji="1" lang="ja-JP" altLang="en-US"/>
          </a:p>
        </p:txBody>
      </p:sp>
    </p:spTree>
    <p:extLst>
      <p:ext uri="{BB962C8B-B14F-4D97-AF65-F5344CB8AC3E}">
        <p14:creationId xmlns:p14="http://schemas.microsoft.com/office/powerpoint/2010/main" val="3763105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ergyplus.net/weath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modelica.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modelica-library.connpass.com/" TargetMode="External"/><Relationship Id="rId2" Type="http://schemas.openxmlformats.org/officeDocument/2006/relationships/hyperlink" Target="https://github.com/UedaShigenori/OpenModelica_Tutorials_Ja" TargetMode="External"/><Relationship Id="rId1" Type="http://schemas.openxmlformats.org/officeDocument/2006/relationships/slideLayout" Target="../slideLayouts/slideLayout7.xml"/><Relationship Id="rId4" Type="http://schemas.openxmlformats.org/officeDocument/2006/relationships/hyperlink" Target="https://www.modelica.org/docum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bl-srg.github.io/soep/" TargetMode="External"/><Relationship Id="rId2" Type="http://schemas.openxmlformats.org/officeDocument/2006/relationships/hyperlink" Target="https://libraries.openmodelica.org/branches/master/Buildings_latest/Buildings_latest.html" TargetMode="External"/><Relationship Id="rId1" Type="http://schemas.openxmlformats.org/officeDocument/2006/relationships/slideLayout" Target="../slideLayouts/slideLayout7.xml"/><Relationship Id="rId6" Type="http://schemas.openxmlformats.org/officeDocument/2006/relationships/hyperlink" Target="https://www.colorado.edu/lab/sbs/2016/10/01/improving-data-center-energy-efficiency-through-end-end-cooling-modeling-and-optimization" TargetMode="External"/><Relationship Id="rId5" Type="http://schemas.openxmlformats.org/officeDocument/2006/relationships/hyperlink" Target="https://ibpsa.github.io/project1/index.html" TargetMode="External"/><Relationship Id="rId4" Type="http://schemas.openxmlformats.org/officeDocument/2006/relationships/hyperlink" Target="http://obc.lbl.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mulationresearch.lbl.gov/modelica/training/2018/10/08/training-american-modelica-conference.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imulationresearch.lbl.gov/modelica/download.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mulationresearch.lbl.gov/modelica/releases/latest/help/Building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4AEB75-3461-4999-BA3E-15AE9A420783}"/>
              </a:ext>
            </a:extLst>
          </p:cNvPr>
          <p:cNvSpPr>
            <a:spLocks noGrp="1"/>
          </p:cNvSpPr>
          <p:nvPr>
            <p:ph type="ctrTitle"/>
          </p:nvPr>
        </p:nvSpPr>
        <p:spPr>
          <a:xfrm>
            <a:off x="0" y="2153270"/>
            <a:ext cx="12192000" cy="1654313"/>
          </a:xfrm>
        </p:spPr>
        <p:txBody>
          <a:bodyPr>
            <a:normAutofit/>
          </a:bodyPr>
          <a:lstStyle/>
          <a:p>
            <a:r>
              <a:rPr kumimoji="1" lang="en-US" altLang="ja-JP" sz="4800" dirty="0">
                <a:latin typeface="HG丸ｺﾞｼｯｸM-PRO" panose="020F0600000000000000" pitchFamily="50" charset="-128"/>
                <a:ea typeface="HG丸ｺﾞｼｯｸM-PRO" panose="020F0600000000000000" pitchFamily="50" charset="-128"/>
              </a:rPr>
              <a:t>Modelica Buildings </a:t>
            </a:r>
            <a:r>
              <a:rPr lang="en-US" altLang="ja-JP" sz="4800" dirty="0">
                <a:latin typeface="HG丸ｺﾞｼｯｸM-PRO" panose="020F0600000000000000" pitchFamily="50" charset="-128"/>
                <a:ea typeface="HG丸ｺﾞｼｯｸM-PRO" panose="020F0600000000000000" pitchFamily="50" charset="-128"/>
              </a:rPr>
              <a:t>Library</a:t>
            </a:r>
            <a:r>
              <a:rPr lang="ja-JP" altLang="en-US" sz="4800" dirty="0">
                <a:latin typeface="HG丸ｺﾞｼｯｸM-PRO" panose="020F0600000000000000" pitchFamily="50" charset="-128"/>
                <a:ea typeface="HG丸ｺﾞｼｯｸM-PRO" panose="020F0600000000000000" pitchFamily="50" charset="-128"/>
              </a:rPr>
              <a:t>の紹介</a:t>
            </a:r>
            <a:endParaRPr kumimoji="1" lang="ja-JP" altLang="en-US" sz="4800" dirty="0">
              <a:latin typeface="HG丸ｺﾞｼｯｸM-PRO" panose="020F0600000000000000" pitchFamily="50" charset="-128"/>
              <a:ea typeface="HG丸ｺﾞｼｯｸM-PRO" panose="020F0600000000000000" pitchFamily="50" charset="-128"/>
            </a:endParaRPr>
          </a:p>
        </p:txBody>
      </p:sp>
      <p:sp>
        <p:nvSpPr>
          <p:cNvPr id="3" name="タイトル 1">
            <a:extLst>
              <a:ext uri="{FF2B5EF4-FFF2-40B4-BE49-F238E27FC236}">
                <a16:creationId xmlns:a16="http://schemas.microsoft.com/office/drawing/2014/main" id="{544AEB75-3461-4999-BA3E-15AE9A420783}"/>
              </a:ext>
            </a:extLst>
          </p:cNvPr>
          <p:cNvSpPr txBox="1">
            <a:spLocks/>
          </p:cNvSpPr>
          <p:nvPr/>
        </p:nvSpPr>
        <p:spPr>
          <a:xfrm>
            <a:off x="1214819" y="5404275"/>
            <a:ext cx="9793357" cy="96961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2000" dirty="0">
                <a:latin typeface="HG丸ｺﾞｼｯｸM-PRO" panose="020F0600000000000000" pitchFamily="50" charset="-128"/>
                <a:ea typeface="HG丸ｺﾞｼｯｸM-PRO" panose="020F0600000000000000" pitchFamily="50" charset="-128"/>
              </a:rPr>
              <a:t>2018</a:t>
            </a:r>
            <a:r>
              <a:rPr lang="ja-JP" altLang="en-US" sz="2000" dirty="0">
                <a:latin typeface="HG丸ｺﾞｼｯｸM-PRO" panose="020F0600000000000000" pitchFamily="50" charset="-128"/>
                <a:ea typeface="HG丸ｺﾞｼｯｸM-PRO" panose="020F0600000000000000" pitchFamily="50" charset="-128"/>
              </a:rPr>
              <a:t>年</a:t>
            </a:r>
            <a:r>
              <a:rPr lang="en-US" altLang="ja-JP" sz="2000" dirty="0">
                <a:latin typeface="HG丸ｺﾞｼｯｸM-PRO" panose="020F0600000000000000" pitchFamily="50" charset="-128"/>
                <a:ea typeface="HG丸ｺﾞｼｯｸM-PRO" panose="020F0600000000000000" pitchFamily="50" charset="-128"/>
              </a:rPr>
              <a:t>11</a:t>
            </a:r>
            <a:r>
              <a:rPr lang="ja-JP" altLang="en-US" sz="2000" dirty="0">
                <a:latin typeface="HG丸ｺﾞｼｯｸM-PRO" panose="020F0600000000000000" pitchFamily="50" charset="-128"/>
                <a:ea typeface="HG丸ｺﾞｼｯｸM-PRO" panose="020F0600000000000000" pitchFamily="50" charset="-128"/>
              </a:rPr>
              <a:t>月</a:t>
            </a:r>
            <a:r>
              <a:rPr lang="en-US" altLang="ja-JP" sz="2000" dirty="0">
                <a:latin typeface="HG丸ｺﾞｼｯｸM-PRO" panose="020F0600000000000000" pitchFamily="50" charset="-128"/>
                <a:ea typeface="HG丸ｺﾞｼｯｸM-PRO" panose="020F0600000000000000" pitchFamily="50" charset="-128"/>
              </a:rPr>
              <a:t>24</a:t>
            </a:r>
            <a:r>
              <a:rPr lang="ja-JP" altLang="en-US" sz="2000" dirty="0">
                <a:latin typeface="HG丸ｺﾞｼｯｸM-PRO" panose="020F0600000000000000" pitchFamily="50" charset="-128"/>
                <a:ea typeface="HG丸ｺﾞｼｯｸM-PRO" panose="020F0600000000000000" pitchFamily="50" charset="-128"/>
              </a:rPr>
              <a:t>日</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1</a:t>
            </a:fld>
            <a:endParaRPr kumimoji="1" lang="ja-JP" altLang="en-US"/>
          </a:p>
        </p:txBody>
      </p:sp>
    </p:spTree>
    <p:extLst>
      <p:ext uri="{BB962C8B-B14F-4D97-AF65-F5344CB8AC3E}">
        <p14:creationId xmlns:p14="http://schemas.microsoft.com/office/powerpoint/2010/main" val="3198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3" y="1063405"/>
            <a:ext cx="5557064" cy="535531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気象データには</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WeatherData.ReaderTMY3</a:t>
            </a:r>
            <a:r>
              <a:rPr lang="ja-JP" altLang="en-US" dirty="0">
                <a:latin typeface="HG丸ｺﾞｼｯｸM-PRO" panose="020F0600000000000000" pitchFamily="50" charset="-128"/>
                <a:ea typeface="HG丸ｺﾞｼｯｸM-PRO" panose="020F0600000000000000" pitchFamily="50" charset="-128"/>
              </a:rPr>
              <a:t>を使用する。このモデルの出力用のコネクタは唯一</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a:t>
            </a:r>
            <a:r>
              <a:rPr lang="en-US" altLang="ja-JP" dirty="0">
                <a:latin typeface="HG丸ｺﾞｼｯｸM-PRO" panose="020F0600000000000000" pitchFamily="50" charset="-128"/>
                <a:ea typeface="HG丸ｺﾞｼｯｸM-PRO" panose="020F0600000000000000" pitchFamily="50" charset="-128"/>
              </a:rPr>
              <a:t>Bus</a:t>
            </a:r>
            <a:r>
              <a:rPr lang="ja-JP" altLang="en-US" dirty="0" err="1">
                <a:latin typeface="HG丸ｺﾞｼｯｸM-PRO" panose="020F0600000000000000" pitchFamily="50" charset="-128"/>
                <a:ea typeface="HG丸ｺﾞｼｯｸM-PRO" panose="020F0600000000000000" pitchFamily="50" charset="-128"/>
              </a:rPr>
              <a:t>だけで</a:t>
            </a:r>
            <a:r>
              <a:rPr lang="ja-JP" altLang="en-US" dirty="0">
                <a:latin typeface="HG丸ｺﾞｼｯｸM-PRO" panose="020F0600000000000000" pitchFamily="50" charset="-128"/>
                <a:ea typeface="HG丸ｺﾞｼｯｸM-PRO" panose="020F0600000000000000" pitchFamily="50" charset="-128"/>
              </a:rPr>
              <a:t>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気象の扱いは大まかに３種類ある。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（１）</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をつないでそのまま受け取る。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（接続語にテキストビューで</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weaDat.weaBus</a:t>
            </a:r>
            <a:r>
              <a:rPr lang="ja-JP" altLang="en-US" dirty="0">
                <a:latin typeface="HG丸ｺﾞｼｯｸM-PRO" panose="020F0600000000000000" pitchFamily="50" charset="-128"/>
                <a:ea typeface="HG丸ｺﾞｼｯｸM-PRO" panose="020F0600000000000000" pitchFamily="50" charset="-128"/>
              </a:rPr>
              <a:t>などに修正する）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（２） </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から外気条件を受け取る。</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Buildings.Fluid.Sources.Outside</a:t>
            </a:r>
            <a:r>
              <a:rPr lang="ja-JP" altLang="en-US" dirty="0">
                <a:solidFill>
                  <a:srgbClr val="000000"/>
                </a:solidFill>
                <a:latin typeface="HG丸ｺﾞｼｯｸM-PRO" panose="020F0600000000000000" pitchFamily="50" charset="-128"/>
                <a:ea typeface="HG丸ｺﾞｼｯｸM-PRO" panose="020F0600000000000000" pitchFamily="50" charset="-128"/>
              </a:rPr>
              <a:t>に</a:t>
            </a:r>
            <a:endParaRPr lang="en-US" altLang="ja-JP" dirty="0">
              <a:solidFill>
                <a:srgbClr val="000000"/>
              </a:solidFill>
              <a:latin typeface="HG丸ｺﾞｼｯｸM-PRO" panose="020F0600000000000000" pitchFamily="50" charset="-128"/>
              <a:ea typeface="HG丸ｺﾞｼｯｸM-PRO" panose="020F0600000000000000" pitchFamily="50" charset="-128"/>
            </a:endParaRPr>
          </a:p>
          <a:p>
            <a:pPr fontAlgn="ctr"/>
            <a:r>
              <a:rPr lang="ja-JP" altLang="en-US" dirty="0">
                <a:solidFill>
                  <a:srgbClr val="000000"/>
                </a:solidFill>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をつなぎ、そこから</a:t>
            </a:r>
            <a:r>
              <a:rPr lang="en-US" altLang="ja-JP" dirty="0">
                <a:latin typeface="HG丸ｺﾞｼｯｸM-PRO" panose="020F0600000000000000" pitchFamily="50" charset="-128"/>
                <a:ea typeface="HG丸ｺﾞｼｯｸM-PRO" panose="020F0600000000000000" pitchFamily="50" charset="-128"/>
              </a:rPr>
              <a:t>ports[1]</a:t>
            </a:r>
            <a:r>
              <a:rPr lang="ja-JP" altLang="en-US" dirty="0">
                <a:latin typeface="HG丸ｺﾞｼｯｸM-PRO" panose="020F0600000000000000" pitchFamily="50" charset="-128"/>
                <a:ea typeface="HG丸ｺﾞｼｯｸM-PRO" panose="020F0600000000000000" pitchFamily="50" charset="-128"/>
              </a:rPr>
              <a:t>などの</a:t>
            </a:r>
            <a:endParaRPr lang="en-US" altLang="ja-JP" dirty="0">
              <a:latin typeface="HG丸ｺﾞｼｯｸM-PRO" panose="020F0600000000000000" pitchFamily="50" charset="-128"/>
              <a:ea typeface="HG丸ｺﾞｼｯｸM-PRO" panose="020F0600000000000000" pitchFamily="50" charset="-128"/>
            </a:endParaRPr>
          </a:p>
          <a:p>
            <a:pPr fontAlgn="ctr"/>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FluidPort</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をとりだす。）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（３） </a:t>
            </a:r>
            <a:r>
              <a:rPr lang="en-US" altLang="ja-JP" dirty="0">
                <a:latin typeface="HG丸ｺﾞｼｯｸM-PRO" panose="020F0600000000000000" pitchFamily="50" charset="-128"/>
                <a:ea typeface="HG丸ｺﾞｼｯｸM-PRO" panose="020F0600000000000000" pitchFamily="50" charset="-128"/>
              </a:rPr>
              <a:t>Bus </a:t>
            </a:r>
            <a:r>
              <a:rPr lang="ja-JP" altLang="en-US" dirty="0">
                <a:latin typeface="HG丸ｺﾞｼｯｸM-PRO" panose="020F0600000000000000" pitchFamily="50" charset="-128"/>
                <a:ea typeface="HG丸ｺﾞｼｯｸM-PRO" panose="020F0600000000000000" pitchFamily="50" charset="-128"/>
              </a:rPr>
              <a:t>から単独のデータを受け取る。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受け取るデータは右表一覧。</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solidFill>
                  <a:schemeClr val="dk1"/>
                </a:solidFill>
                <a:latin typeface="HG丸ｺﾞｼｯｸM-PRO" panose="020F0600000000000000" pitchFamily="50" charset="-128"/>
                <a:ea typeface="HG丸ｺﾞｼｯｸM-PRO" panose="020F0600000000000000" pitchFamily="50" charset="-128"/>
              </a:rPr>
              <a:t>Buildings.</a:t>
            </a:r>
            <a:r>
              <a:rPr lang="en-US" altLang="ja-JP" dirty="0" err="1">
                <a:latin typeface="HG丸ｺﾞｼｯｸM-PRO" panose="020F0600000000000000" pitchFamily="50" charset="-128"/>
                <a:ea typeface="HG丸ｺﾞｼｯｸM-PRO" panose="020F0600000000000000" pitchFamily="50" charset="-128"/>
              </a:rPr>
              <a:t>BoundaryConditions.Wea</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therData.Bus</a:t>
            </a:r>
            <a:r>
              <a:rPr lang="ja-JP" altLang="en-US" dirty="0">
                <a:latin typeface="HG丸ｺﾞｼｯｸM-PRO" panose="020F0600000000000000" pitchFamily="50" charset="-128"/>
                <a:ea typeface="HG丸ｺﾞｼｯｸM-PRO" panose="020F0600000000000000" pitchFamily="50" charset="-128"/>
              </a:rPr>
              <a:t>に</a:t>
            </a:r>
            <a:r>
              <a:rPr lang="en-US" altLang="ja-JP" dirty="0" err="1">
                <a:latin typeface="HG丸ｺﾞｼｯｸM-PRO" panose="020F0600000000000000" pitchFamily="50" charset="-128"/>
                <a:ea typeface="HG丸ｺﾞｼｯｸM-PRO" panose="020F0600000000000000" pitchFamily="50" charset="-128"/>
              </a:rPr>
              <a:t>weaBus</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をつなぎ、</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からつなぐときに</a:t>
            </a:r>
            <a:r>
              <a:rPr lang="en-US" altLang="ja-JP" dirty="0" err="1">
                <a:latin typeface="HG丸ｺﾞｼｯｸM-PRO" panose="020F0600000000000000" pitchFamily="50" charset="-128"/>
                <a:ea typeface="HG丸ｺﾞｼｯｸM-PRO" panose="020F0600000000000000" pitchFamily="50" charset="-128"/>
              </a:rPr>
              <a:t>NewVariable</a:t>
            </a:r>
            <a:r>
              <a:rPr lang="ja-JP" altLang="en-US" dirty="0">
                <a:latin typeface="HG丸ｺﾞｼｯｸM-PRO" panose="020F0600000000000000" pitchFamily="50" charset="-128"/>
                <a:ea typeface="HG丸ｺﾞｼｯｸM-PRO" panose="020F0600000000000000" pitchFamily="50" charset="-128"/>
              </a:rPr>
              <a:t>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選択し、右表の変数名を入力する）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10</a:t>
            </a:fld>
            <a:endParaRPr kumimoji="1" lang="ja-JP" altLang="en-US"/>
          </a:p>
        </p:txBody>
      </p:sp>
      <p:graphicFrame>
        <p:nvGraphicFramePr>
          <p:cNvPr id="3" name="表 2">
            <a:extLst>
              <a:ext uri="{FF2B5EF4-FFF2-40B4-BE49-F238E27FC236}">
                <a16:creationId xmlns:a16="http://schemas.microsoft.com/office/drawing/2014/main" id="{7E5F6244-5CB8-4613-9310-DF62B27A2959}"/>
              </a:ext>
            </a:extLst>
          </p:cNvPr>
          <p:cNvGraphicFramePr>
            <a:graphicFrameLocks noGrp="1"/>
          </p:cNvGraphicFramePr>
          <p:nvPr>
            <p:extLst>
              <p:ext uri="{D42A27DB-BD31-4B8C-83A1-F6EECF244321}">
                <p14:modId xmlns:p14="http://schemas.microsoft.com/office/powerpoint/2010/main" val="1999040280"/>
              </p:ext>
            </p:extLst>
          </p:nvPr>
        </p:nvGraphicFramePr>
        <p:xfrm>
          <a:off x="6313714" y="899886"/>
          <a:ext cx="5370285" cy="5741284"/>
        </p:xfrm>
        <a:graphic>
          <a:graphicData uri="http://schemas.openxmlformats.org/drawingml/2006/table">
            <a:tbl>
              <a:tblPr>
                <a:tableStyleId>{5C22544A-7EE6-4342-B048-85BDC9FD1C3A}</a:tableStyleId>
              </a:tblPr>
              <a:tblGrid>
                <a:gridCol w="1088572">
                  <a:extLst>
                    <a:ext uri="{9D8B030D-6E8A-4147-A177-3AD203B41FA5}">
                      <a16:colId xmlns:a16="http://schemas.microsoft.com/office/drawing/2014/main" val="1618836194"/>
                    </a:ext>
                  </a:extLst>
                </a:gridCol>
                <a:gridCol w="798285">
                  <a:extLst>
                    <a:ext uri="{9D8B030D-6E8A-4147-A177-3AD203B41FA5}">
                      <a16:colId xmlns:a16="http://schemas.microsoft.com/office/drawing/2014/main" val="1425058545"/>
                    </a:ext>
                  </a:extLst>
                </a:gridCol>
                <a:gridCol w="3483428">
                  <a:extLst>
                    <a:ext uri="{9D8B030D-6E8A-4147-A177-3AD203B41FA5}">
                      <a16:colId xmlns:a16="http://schemas.microsoft.com/office/drawing/2014/main" val="1580657899"/>
                    </a:ext>
                  </a:extLst>
                </a:gridCol>
              </a:tblGrid>
              <a:tr h="199847">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名称</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ctr"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単位</a:t>
                      </a:r>
                    </a:p>
                  </a:txBody>
                  <a:tcPr marL="6084" marR="6084" marT="6084" marB="0" anchor="ctr"/>
                </a:tc>
                <a:tc>
                  <a:txBody>
                    <a:bodyPr/>
                    <a:lstStyle/>
                    <a:p>
                      <a:pPr algn="ctr"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内容</a:t>
                      </a:r>
                      <a:endPar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83801229"/>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水平面拡散日射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213450533"/>
                  </a:ext>
                </a:extLst>
              </a:tr>
              <a:tr h="288716">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HDifNor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法線面直達日射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77407334"/>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HGloHor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水平面前転日射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44291558"/>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HHorIR</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W/m2</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水平面長波放射</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3672337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TBlaSky</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天空を黒体としたときの温度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567444542"/>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TDewPoi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K</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露点温度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11641940"/>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TDryBul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乾球温度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931434432"/>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TWetBul</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K</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湿球温度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73489883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celHei</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雲の高さ</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1642086765"/>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cloTim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計算開始時からの通算時間</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550026206"/>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緯度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45844065"/>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lon</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経度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61198380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nOpa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Opaque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68797594"/>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nTot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a:effectLst/>
                          <a:latin typeface="HG丸ｺﾞｼｯｸM-PRO" panose="020F0600000000000000" pitchFamily="50" charset="-128"/>
                          <a:ea typeface="HG丸ｺﾞｼｯｸM-PRO" panose="020F0600000000000000" pitchFamily="50" charset="-128"/>
                        </a:rPr>
                        <a:t>-</a:t>
                      </a:r>
                      <a:endParaRPr lang="en-US" altLang="ja-JP"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Total sky Cover [0, 1].</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40881730"/>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pAtm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Pa</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大気圧</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464060513"/>
                  </a:ext>
                </a:extLst>
              </a:tr>
              <a:tr h="198454">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relHum</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altLang="ja-JP" sz="1400" u="none" strike="noStrike" dirty="0">
                          <a:effectLst/>
                          <a:latin typeface="HG丸ｺﾞｼｯｸM-PRO" panose="020F0600000000000000" pitchFamily="50" charset="-128"/>
                          <a:ea typeface="HG丸ｺﾞｼｯｸM-PRO" panose="020F0600000000000000" pitchFamily="50" charset="-128"/>
                        </a:rPr>
                        <a:t>-</a:t>
                      </a:r>
                      <a:endParaRPr lang="en-US" altLang="ja-JP"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相対湿度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19662587"/>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solAlt</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太陽高度</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991415030"/>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solDec</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赤緯</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2201154953"/>
                  </a:ext>
                </a:extLst>
              </a:tr>
              <a:tr h="277352">
                <a:tc>
                  <a:txBody>
                    <a:bodyPr/>
                    <a:lstStyle/>
                    <a:p>
                      <a:pPr algn="l" rtl="0" fontAlgn="ctr"/>
                      <a:r>
                        <a:rPr lang="en-US" sz="1400" u="none" strike="noStrike" dirty="0" err="1">
                          <a:effectLst/>
                          <a:latin typeface="HG丸ｺﾞｼｯｸM-PRO" panose="020F0600000000000000" pitchFamily="50" charset="-128"/>
                          <a:ea typeface="HG丸ｺﾞｼｯｸM-PRO" panose="020F0600000000000000" pitchFamily="50" charset="-128"/>
                        </a:rPr>
                        <a:t>solHouAng</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時角</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270202088"/>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solTim</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太陽時</a:t>
                      </a:r>
                      <a:r>
                        <a:rPr lang="en-US" sz="1400" u="none" strike="noStrike" dirty="0">
                          <a:effectLst/>
                          <a:latin typeface="HG丸ｺﾞｼｯｸM-PRO" panose="020F0600000000000000" pitchFamily="50" charset="-128"/>
                          <a:ea typeface="HG丸ｺﾞｼｯｸM-PRO" panose="020F0600000000000000" pitchFamily="50" charset="-128"/>
                        </a:rPr>
                        <a:t>.</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389934"/>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solZen</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dirty="0">
                          <a:effectLst/>
                          <a:latin typeface="HG丸ｺﾞｼｯｸM-PRO" panose="020F0600000000000000" pitchFamily="50" charset="-128"/>
                          <a:ea typeface="HG丸ｺﾞｼｯｸM-PRO" panose="020F0600000000000000" pitchFamily="50" charset="-128"/>
                        </a:rPr>
                        <a:t>rad</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太陽方位</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655549582"/>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winDir</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rad</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u="none" strike="noStrike" dirty="0">
                          <a:effectLst/>
                          <a:latin typeface="HG丸ｺﾞｼｯｸM-PRO" panose="020F0600000000000000" pitchFamily="50" charset="-128"/>
                          <a:ea typeface="HG丸ｺﾞｼｯｸM-PRO" panose="020F0600000000000000" pitchFamily="50" charset="-128"/>
                        </a:rPr>
                        <a:t>風向（北が</a:t>
                      </a:r>
                      <a:r>
                        <a:rPr lang="en-US" altLang="ja-JP" sz="1400" u="none" strike="noStrike" dirty="0">
                          <a:effectLst/>
                          <a:latin typeface="HG丸ｺﾞｼｯｸM-PRO" panose="020F0600000000000000" pitchFamily="50" charset="-128"/>
                          <a:ea typeface="HG丸ｺﾞｼｯｸM-PRO" panose="020F0600000000000000" pitchFamily="50" charset="-128"/>
                        </a:rPr>
                        <a:t>0</a:t>
                      </a:r>
                      <a:r>
                        <a:rPr lang="ja-JP" altLang="en-US" sz="1400" u="none" strike="noStrike" dirty="0" err="1">
                          <a:effectLst/>
                          <a:latin typeface="HG丸ｺﾞｼｯｸM-PRO" panose="020F0600000000000000" pitchFamily="50" charset="-128"/>
                          <a:ea typeface="HG丸ｺﾞｼｯｸM-PRO" panose="020F0600000000000000" pitchFamily="50" charset="-128"/>
                        </a:rPr>
                        <a:t>、</a:t>
                      </a:r>
                      <a:r>
                        <a:rPr lang="ja-JP" altLang="en-US" sz="1400" u="none" strike="noStrike" dirty="0">
                          <a:effectLst/>
                          <a:latin typeface="HG丸ｺﾞｼｯｸM-PRO" panose="020F0600000000000000" pitchFamily="50" charset="-128"/>
                          <a:ea typeface="HG丸ｺﾞｼｯｸM-PRO" panose="020F0600000000000000" pitchFamily="50" charset="-128"/>
                        </a:rPr>
                        <a:t>時計回り）</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3006603869"/>
                  </a:ext>
                </a:extLst>
              </a:tr>
              <a:tr h="198454">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winSpe</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en-US" sz="1400" u="none" strike="noStrike">
                          <a:effectLst/>
                          <a:latin typeface="HG丸ｺﾞｼｯｸM-PRO" panose="020F0600000000000000" pitchFamily="50" charset="-128"/>
                          <a:ea typeface="HG丸ｺﾞｼｯｸM-PRO" panose="020F0600000000000000" pitchFamily="50" charset="-128"/>
                        </a:rPr>
                        <a:t>m/s</a:t>
                      </a:r>
                      <a:endParaRPr lang="en-US" sz="14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tc>
                  <a:txBody>
                    <a:bodyPr/>
                    <a:lstStyle/>
                    <a:p>
                      <a:pPr algn="l" rtl="0" fontAlgn="ctr"/>
                      <a:r>
                        <a:rPr lang="ja-JP" alt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rPr>
                        <a:t>風速</a:t>
                      </a:r>
                      <a:endParaRPr lang="en-US" sz="14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6084" marR="6084" marT="6084" marB="0" anchor="ctr"/>
                </a:tc>
                <a:extLst>
                  <a:ext uri="{0D108BD9-81ED-4DB2-BD59-A6C34878D82A}">
                    <a16:rowId xmlns:a16="http://schemas.microsoft.com/office/drawing/2014/main" val="40041828"/>
                  </a:ext>
                </a:extLst>
              </a:tr>
            </a:tbl>
          </a:graphicData>
        </a:graphic>
      </p:graphicFrame>
      <p:sp>
        <p:nvSpPr>
          <p:cNvPr id="9" name="正方形/長方形 8">
            <a:extLst>
              <a:ext uri="{FF2B5EF4-FFF2-40B4-BE49-F238E27FC236}">
                <a16:creationId xmlns:a16="http://schemas.microsoft.com/office/drawing/2014/main" id="{A1AC9675-C57A-4575-BAC6-DEEE02C9DAE7}"/>
              </a:ext>
            </a:extLst>
          </p:cNvPr>
          <p:cNvSpPr/>
          <p:nvPr/>
        </p:nvSpPr>
        <p:spPr>
          <a:xfrm>
            <a:off x="321223" y="6456504"/>
            <a:ext cx="5557064" cy="369332"/>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日射や風速関係で一式データというものはない。</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941079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気象データの利用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正方形/長方形 2">
            <a:extLst>
              <a:ext uri="{FF2B5EF4-FFF2-40B4-BE49-F238E27FC236}">
                <a16:creationId xmlns:a16="http://schemas.microsoft.com/office/drawing/2014/main" id="{FA7489A3-21D1-4E1A-857F-319E8F53CB0E}"/>
              </a:ext>
            </a:extLst>
          </p:cNvPr>
          <p:cNvSpPr/>
          <p:nvPr/>
        </p:nvSpPr>
        <p:spPr>
          <a:xfrm>
            <a:off x="321224" y="1037520"/>
            <a:ext cx="5107120" cy="4801314"/>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で使用する気象データは</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ファイルというタブ区切りのデータ形式のテキストファイルである。</a:t>
            </a:r>
            <a:r>
              <a:rPr lang="en-US" altLang="ja-JP" dirty="0">
                <a:latin typeface="HG丸ｺﾞｼｯｸM-PRO" panose="020F0600000000000000" pitchFamily="50" charset="-128"/>
                <a:ea typeface="HG丸ｺﾞｼｯｸM-PRO" panose="020F0600000000000000" pitchFamily="50" charset="-128"/>
              </a:rPr>
              <a:t> Buildings 5.1.0 / Resources/</a:t>
            </a:r>
            <a:r>
              <a:rPr lang="en-US" altLang="ja-JP" dirty="0" err="1">
                <a:latin typeface="HG丸ｺﾞｼｯｸM-PRO" panose="020F0600000000000000" pitchFamily="50" charset="-128"/>
                <a:ea typeface="HG丸ｺﾞｼｯｸM-PRO" panose="020F0600000000000000" pitchFamily="50" charset="-128"/>
              </a:rPr>
              <a:t>wea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therdata</a:t>
            </a:r>
            <a:r>
              <a:rPr lang="ja-JP" altLang="en-US" dirty="0">
                <a:latin typeface="HG丸ｺﾞｼｯｸM-PRO" panose="020F0600000000000000" pitchFamily="50" charset="-128"/>
                <a:ea typeface="HG丸ｺﾞｼｯｸM-PRO" panose="020F0600000000000000" pitchFamily="50" charset="-128"/>
              </a:rPr>
              <a:t>にサンプルファイルがある。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サンプルの気象データにどの列にどのデータが入るかを記載しているので自作もできる。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より簡易には</a:t>
            </a:r>
            <a:r>
              <a:rPr lang="en-US" altLang="ja-JP" dirty="0" err="1">
                <a:latin typeface="HG丸ｺﾞｼｯｸM-PRO" panose="020F0600000000000000" pitchFamily="50" charset="-128"/>
                <a:ea typeface="HG丸ｺﾞｼｯｸM-PRO" panose="020F0600000000000000" pitchFamily="50" charset="-128"/>
                <a:hlinkClick r:id="rId2"/>
              </a:rPr>
              <a:t>EnergyPlus</a:t>
            </a:r>
            <a:r>
              <a:rPr lang="ja-JP" altLang="en-US" dirty="0">
                <a:latin typeface="HG丸ｺﾞｼｯｸM-PRO" panose="020F0600000000000000" pitchFamily="50" charset="-128"/>
                <a:ea typeface="HG丸ｺﾞｼｯｸM-PRO" panose="020F0600000000000000" pitchFamily="50" charset="-128"/>
                <a:hlinkClick r:id="rId2"/>
              </a:rPr>
              <a:t>の公式サイト</a:t>
            </a:r>
            <a:r>
              <a:rPr lang="ja-JP" altLang="en-US" dirty="0">
                <a:latin typeface="HG丸ｺﾞｼｯｸM-PRO" panose="020F0600000000000000" pitchFamily="50" charset="-128"/>
                <a:ea typeface="HG丸ｺﾞｼｯｸM-PRO" panose="020F0600000000000000" pitchFamily="50" charset="-128"/>
              </a:rPr>
              <a:t>から</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用の気象データ</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をダウンロードしてきて</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mos</a:t>
            </a:r>
            <a:r>
              <a:rPr lang="ja-JP" altLang="en-US" dirty="0">
                <a:latin typeface="HG丸ｺﾞｼｯｸM-PRO" panose="020F0600000000000000" pitchFamily="50" charset="-128"/>
                <a:ea typeface="HG丸ｺﾞｼｯｸM-PRO" panose="020F0600000000000000" pitchFamily="50" charset="-128"/>
              </a:rPr>
              <a:t>ファイルに変換することができる。</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変換は</a:t>
            </a:r>
            <a:r>
              <a:rPr lang="en-US" altLang="ja-JP" dirty="0">
                <a:latin typeface="HG丸ｺﾞｼｯｸM-PRO" panose="020F0600000000000000" pitchFamily="50" charset="-128"/>
                <a:ea typeface="HG丸ｺﾞｼｯｸM-PRO" panose="020F0600000000000000" pitchFamily="50" charset="-128"/>
              </a:rPr>
              <a:t>Resources/</a:t>
            </a:r>
            <a:r>
              <a:rPr lang="en-US" altLang="ja-JP" dirty="0" err="1">
                <a:latin typeface="HG丸ｺﾞｼｯｸM-PRO" panose="020F0600000000000000" pitchFamily="50" charset="-128"/>
                <a:ea typeface="HG丸ｺﾞｼｯｸM-PRO" panose="020F0600000000000000" pitchFamily="50" charset="-128"/>
              </a:rPr>
              <a:t>weatherdata</a:t>
            </a:r>
            <a:r>
              <a:rPr lang="ja-JP" altLang="en-US" dirty="0">
                <a:latin typeface="HG丸ｺﾞｼｯｸM-PRO" panose="020F0600000000000000" pitchFamily="50" charset="-128"/>
                <a:ea typeface="HG丸ｺﾞｼｯｸM-PRO" panose="020F0600000000000000" pitchFamily="50" charset="-128"/>
              </a:rPr>
              <a:t>にダウンロードしてきた</a:t>
            </a:r>
            <a:r>
              <a:rPr lang="en-US" altLang="ja-JP" dirty="0" err="1">
                <a:latin typeface="HG丸ｺﾞｼｯｸM-PRO" panose="020F0600000000000000" pitchFamily="50" charset="-128"/>
                <a:ea typeface="HG丸ｺﾞｼｯｸM-PRO" panose="020F0600000000000000" pitchFamily="50" charset="-128"/>
              </a:rPr>
              <a:t>epw</a:t>
            </a:r>
            <a:r>
              <a:rPr lang="ja-JP" altLang="en-US" dirty="0">
                <a:latin typeface="HG丸ｺﾞｼｯｸM-PRO" panose="020F0600000000000000" pitchFamily="50" charset="-128"/>
                <a:ea typeface="HG丸ｺﾞｼｯｸM-PRO" panose="020F0600000000000000" pitchFamily="50" charset="-128"/>
              </a:rPr>
              <a:t>ファイルを置き、コマンドプロンプトで以下のようにするとできる。</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のプログラムなので</a:t>
            </a:r>
            <a:r>
              <a:rPr lang="en-US" altLang="ja-JP" dirty="0">
                <a:latin typeface="HG丸ｺﾞｼｯｸM-PRO" panose="020F0600000000000000" pitchFamily="50" charset="-128"/>
                <a:ea typeface="HG丸ｺﾞｼｯｸM-PRO" panose="020F0600000000000000" pitchFamily="50" charset="-128"/>
              </a:rPr>
              <a:t>Java</a:t>
            </a:r>
            <a:r>
              <a:rPr lang="ja-JP" altLang="en-US" dirty="0">
                <a:latin typeface="HG丸ｺﾞｼｯｸM-PRO" panose="020F0600000000000000" pitchFamily="50" charset="-128"/>
                <a:ea typeface="HG丸ｺﾞｼｯｸM-PRO" panose="020F0600000000000000" pitchFamily="50" charset="-128"/>
              </a:rPr>
              <a:t>をインストールする必要がある。</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スライド番号プレースホルダー 7"/>
          <p:cNvSpPr>
            <a:spLocks noGrp="1"/>
          </p:cNvSpPr>
          <p:nvPr>
            <p:ph type="sldNum" sz="quarter" idx="12"/>
          </p:nvPr>
        </p:nvSpPr>
        <p:spPr/>
        <p:txBody>
          <a:bodyPr/>
          <a:lstStyle/>
          <a:p>
            <a:fld id="{137EF923-415A-40D3-869E-BF2274ACA652}" type="slidenum">
              <a:rPr kumimoji="1" lang="ja-JP" altLang="en-US" smtClean="0"/>
              <a:t>11</a:t>
            </a:fld>
            <a:endParaRPr kumimoji="1" lang="ja-JP" altLang="en-US"/>
          </a:p>
        </p:txBody>
      </p:sp>
      <p:pic>
        <p:nvPicPr>
          <p:cNvPr id="4" name="図 3">
            <a:extLst>
              <a:ext uri="{FF2B5EF4-FFF2-40B4-BE49-F238E27FC236}">
                <a16:creationId xmlns:a16="http://schemas.microsoft.com/office/drawing/2014/main" id="{C675A59F-2A84-4A33-BEFF-F97BCDF5152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09020" y="990746"/>
            <a:ext cx="5439518" cy="5081633"/>
          </a:xfrm>
          <a:prstGeom prst="rect">
            <a:avLst/>
          </a:prstGeom>
        </p:spPr>
      </p:pic>
      <p:sp>
        <p:nvSpPr>
          <p:cNvPr id="6" name="正方形/長方形 5">
            <a:extLst>
              <a:ext uri="{FF2B5EF4-FFF2-40B4-BE49-F238E27FC236}">
                <a16:creationId xmlns:a16="http://schemas.microsoft.com/office/drawing/2014/main" id="{368E2D8C-7991-44EC-9865-C1233A7C7911}"/>
              </a:ext>
            </a:extLst>
          </p:cNvPr>
          <p:cNvSpPr/>
          <p:nvPr/>
        </p:nvSpPr>
        <p:spPr>
          <a:xfrm>
            <a:off x="321223" y="5892581"/>
            <a:ext cx="11032577"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インストールフォルダ</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lang="en-US" altLang="ja-JP" dirty="0">
                <a:latin typeface="HG丸ｺﾞｼｯｸM-PRO" panose="020F0600000000000000" pitchFamily="50" charset="-128"/>
                <a:ea typeface="HG丸ｺﾞｼｯｸM-PRO" panose="020F0600000000000000" pitchFamily="50" charset="-128"/>
              </a:rPr>
              <a:t>/Buildings 5.1.0/Resources/</a:t>
            </a:r>
            <a:r>
              <a:rPr lang="en-US" altLang="ja-JP" dirty="0" err="1">
                <a:latin typeface="HG丸ｺﾞｼｯｸM-PRO" panose="020F0600000000000000" pitchFamily="50" charset="-128"/>
                <a:ea typeface="HG丸ｺﾞｼｯｸM-PRO" panose="020F0600000000000000" pitchFamily="50" charset="-128"/>
              </a:rPr>
              <a:t>weatherdata</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java -jar ../bin/ConvertWeatherData.jar </a:t>
            </a:r>
            <a:r>
              <a:rPr lang="en-US" altLang="ja-JP" dirty="0" err="1">
                <a:latin typeface="HG丸ｺﾞｼｯｸM-PRO" panose="020F0600000000000000" pitchFamily="50" charset="-128"/>
                <a:ea typeface="HG丸ｺﾞｼｯｸM-PRO" panose="020F0600000000000000" pitchFamily="50" charset="-128"/>
              </a:rPr>
              <a:t>inputFile.epw</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1418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923330"/>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MBL</a:t>
            </a:r>
            <a:r>
              <a:rPr lang="ja-JP" altLang="en-US" dirty="0">
                <a:latin typeface="HG丸ｺﾞｼｯｸM-PRO" panose="020F0600000000000000" pitchFamily="50" charset="-128"/>
                <a:ea typeface="HG丸ｺﾞｼｯｸM-PRO" panose="020F0600000000000000" pitchFamily="50" charset="-128"/>
              </a:rPr>
              <a:t>は</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に対応していないものがいくつかあるので必要に応じて</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で実行する必要が出てくる。</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はエディタがないので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と併用すればよい。</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のインストールは</a:t>
            </a:r>
            <a:r>
              <a:rPr lang="en-US" altLang="ja-JP" dirty="0">
                <a:latin typeface="HG丸ｺﾞｼｯｸM-PRO" panose="020F0600000000000000" pitchFamily="50" charset="-128"/>
                <a:ea typeface="HG丸ｺﾞｼｯｸM-PRO" panose="020F0600000000000000" pitchFamily="50" charset="-128"/>
              </a:rPr>
              <a:t>Windows</a:t>
            </a:r>
            <a:r>
              <a:rPr lang="ja-JP" altLang="en-US" dirty="0">
                <a:latin typeface="HG丸ｺﾞｼｯｸM-PRO" panose="020F0600000000000000" pitchFamily="50" charset="-128"/>
                <a:ea typeface="HG丸ｺﾞｼｯｸM-PRO" panose="020F0600000000000000" pitchFamily="50" charset="-128"/>
              </a:rPr>
              <a:t>なら</a:t>
            </a:r>
            <a:r>
              <a:rPr lang="ja-JP" altLang="en-US" dirty="0">
                <a:latin typeface="HG丸ｺﾞｼｯｸM-PRO" panose="020F0600000000000000" pitchFamily="50" charset="-128"/>
                <a:ea typeface="HG丸ｺﾞｼｯｸM-PRO" panose="020F0600000000000000" pitchFamily="50" charset="-128"/>
                <a:hlinkClick r:id="rId2"/>
              </a:rPr>
              <a:t>公式サイト</a:t>
            </a:r>
            <a:r>
              <a:rPr lang="ja-JP" altLang="en-US" dirty="0">
                <a:latin typeface="HG丸ｺﾞｼｯｸM-PRO" panose="020F0600000000000000" pitchFamily="50" charset="-128"/>
                <a:ea typeface="HG丸ｺﾞｼｯｸM-PRO" panose="020F0600000000000000" pitchFamily="50" charset="-128"/>
              </a:rPr>
              <a:t>にインストーラがある。現状</a:t>
            </a:r>
            <a:r>
              <a:rPr lang="en-US" altLang="ja-JP" dirty="0">
                <a:latin typeface="HG丸ｺﾞｼｯｸM-PRO" panose="020F0600000000000000" pitchFamily="50" charset="-128"/>
                <a:ea typeface="HG丸ｺﾞｼｯｸM-PRO" panose="020F0600000000000000" pitchFamily="50" charset="-128"/>
              </a:rPr>
              <a:t>2.4</a:t>
            </a:r>
            <a:r>
              <a:rPr lang="ja-JP" altLang="en-US" dirty="0">
                <a:latin typeface="HG丸ｺﾞｼｯｸM-PRO" panose="020F0600000000000000" pitchFamily="50" charset="-128"/>
                <a:ea typeface="HG丸ｺﾞｼｯｸM-PRO" panose="020F0600000000000000" pitchFamily="50" charset="-128"/>
              </a:rPr>
              <a:t>が最新版。</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12</a:t>
            </a:fld>
            <a:endParaRPr kumimoji="1" lang="ja-JP" altLang="en-US"/>
          </a:p>
        </p:txBody>
      </p:sp>
      <p:pic>
        <p:nvPicPr>
          <p:cNvPr id="14" name="図 13">
            <a:extLst>
              <a:ext uri="{FF2B5EF4-FFF2-40B4-BE49-F238E27FC236}">
                <a16:creationId xmlns:a16="http://schemas.microsoft.com/office/drawing/2014/main" id="{5D3FCE19-6359-42C3-BAAE-CA3FFE79D6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7878"/>
          <a:stretch/>
        </p:blipFill>
        <p:spPr>
          <a:xfrm>
            <a:off x="464457" y="1922189"/>
            <a:ext cx="9481647" cy="4799286"/>
          </a:xfrm>
          <a:prstGeom prst="rect">
            <a:avLst/>
          </a:prstGeom>
        </p:spPr>
      </p:pic>
      <p:sp>
        <p:nvSpPr>
          <p:cNvPr id="6" name="正方形/長方形 5">
            <a:extLst>
              <a:ext uri="{FF2B5EF4-FFF2-40B4-BE49-F238E27FC236}">
                <a16:creationId xmlns:a16="http://schemas.microsoft.com/office/drawing/2014/main" id="{B6EAAF99-4ED8-4E8F-9133-0FCB3B690D3A}"/>
              </a:ext>
            </a:extLst>
          </p:cNvPr>
          <p:cNvSpPr/>
          <p:nvPr/>
        </p:nvSpPr>
        <p:spPr>
          <a:xfrm>
            <a:off x="1682155" y="6211236"/>
            <a:ext cx="2743199" cy="2331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85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err="1">
                <a:latin typeface="HG丸ｺﾞｼｯｸM-PRO" panose="020F0600000000000000" pitchFamily="50" charset="-128"/>
                <a:ea typeface="HG丸ｺﾞｼｯｸM-PRO" panose="020F0600000000000000" pitchFamily="50" charset="-128"/>
              </a:rPr>
              <a:t>JModelica</a:t>
            </a:r>
            <a:r>
              <a:rPr lang="ja-JP" altLang="en-US" sz="2400" dirty="0" err="1">
                <a:latin typeface="HG丸ｺﾞｼｯｸM-PRO" panose="020F0600000000000000" pitchFamily="50" charset="-128"/>
                <a:ea typeface="HG丸ｺﾞｼｯｸM-PRO" panose="020F0600000000000000" pitchFamily="50" charset="-128"/>
              </a:rPr>
              <a:t>での</a:t>
            </a:r>
            <a:r>
              <a:rPr lang="ja-JP" altLang="en-US" sz="2400" dirty="0">
                <a:latin typeface="HG丸ｺﾞｼｯｸM-PRO" panose="020F0600000000000000" pitchFamily="50" charset="-128"/>
                <a:ea typeface="HG丸ｺﾞｼｯｸM-PRO" panose="020F0600000000000000" pitchFamily="50" charset="-128"/>
              </a:rPr>
              <a:t>計算</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852817"/>
            <a:ext cx="10666090" cy="646331"/>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は以下のように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のファイルを</a:t>
            </a:r>
            <a:r>
              <a:rPr lang="en-US" altLang="ja-JP" dirty="0">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に変換して実行する。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SpaceCooling.System2</a:t>
            </a:r>
            <a:r>
              <a:rPr lang="ja-JP" altLang="en-US" dirty="0">
                <a:latin typeface="HG丸ｺﾞｼｯｸM-PRO" panose="020F0600000000000000" pitchFamily="50" charset="-128"/>
                <a:ea typeface="HG丸ｺﾞｼｯｸM-PRO" panose="020F0600000000000000" pitchFamily="50" charset="-128"/>
              </a:rPr>
              <a:t>を</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で実行する場合の例を以下に示す。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13</a:t>
            </a:fld>
            <a:endParaRPr kumimoji="1" lang="ja-JP" altLang="en-US"/>
          </a:p>
        </p:txBody>
      </p:sp>
      <p:sp>
        <p:nvSpPr>
          <p:cNvPr id="5" name="正方形/長方形 4">
            <a:extLst>
              <a:ext uri="{FF2B5EF4-FFF2-40B4-BE49-F238E27FC236}">
                <a16:creationId xmlns:a16="http://schemas.microsoft.com/office/drawing/2014/main" id="{5E48554C-5C4A-44F3-9439-F7EBAC35AF45}"/>
              </a:ext>
            </a:extLst>
          </p:cNvPr>
          <p:cNvSpPr/>
          <p:nvPr/>
        </p:nvSpPr>
        <p:spPr>
          <a:xfrm>
            <a:off x="321223" y="1784058"/>
            <a:ext cx="10883805"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①</a:t>
            </a:r>
            <a:r>
              <a:rPr lang="en-US" altLang="ja-JP" dirty="0">
                <a:latin typeface="HG丸ｺﾞｼｯｸM-PRO" panose="020F0600000000000000" pitchFamily="50" charset="-128"/>
                <a:ea typeface="HG丸ｺﾞｼｯｸM-PRO" panose="020F0600000000000000" pitchFamily="50" charset="-128"/>
              </a:rPr>
              <a:t>Buildings 5.1.0 </a:t>
            </a:r>
            <a:r>
              <a:rPr lang="ja-JP" altLang="en-US" dirty="0">
                <a:latin typeface="HG丸ｺﾞｼｯｸM-PRO" panose="020F0600000000000000" pitchFamily="50" charset="-128"/>
                <a:ea typeface="HG丸ｺﾞｼｯｸM-PRO" panose="020F0600000000000000" pitchFamily="50" charset="-128"/>
              </a:rPr>
              <a:t>を任意の</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の作業フォルダにコピーして </a:t>
            </a:r>
            <a:r>
              <a:rPr lang="en-US" altLang="ja-JP" dirty="0">
                <a:latin typeface="HG丸ｺﾞｼｯｸM-PRO" panose="020F0600000000000000" pitchFamily="50" charset="-128"/>
                <a:ea typeface="HG丸ｺﾞｼｯｸM-PRO" panose="020F0600000000000000" pitchFamily="50" charset="-128"/>
              </a:rPr>
              <a:t>Buildings </a:t>
            </a:r>
            <a:r>
              <a:rPr lang="ja-JP" altLang="en-US" dirty="0">
                <a:latin typeface="HG丸ｺﾞｼｯｸM-PRO" panose="020F0600000000000000" pitchFamily="50" charset="-128"/>
                <a:ea typeface="HG丸ｺﾞｼｯｸM-PRO" panose="020F0600000000000000" pitchFamily="50" charset="-128"/>
              </a:rPr>
              <a:t>にリネーム。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a:t>
            </a:r>
            <a:r>
              <a:rPr lang="en-US" altLang="ja-JP" dirty="0">
                <a:latin typeface="HG丸ｺﾞｼｯｸM-PRO" panose="020F0600000000000000" pitchFamily="50" charset="-128"/>
                <a:ea typeface="HG丸ｺﾞｼｯｸM-PRO" panose="020F0600000000000000" pitchFamily="50" charset="-128"/>
              </a:rPr>
              <a:t>JModelica.org -2.</a:t>
            </a:r>
            <a:r>
              <a:rPr lang="ja-JP" altLang="en-US" dirty="0">
                <a:latin typeface="HG丸ｺﾞｼｯｸM-PRO" panose="020F0600000000000000" pitchFamily="50" charset="-128"/>
                <a:ea typeface="HG丸ｺﾞｼｯｸM-PRO" panose="020F0600000000000000" pitchFamily="50" charset="-128"/>
              </a:rPr>
              <a:t>４のメニューの</a:t>
            </a:r>
            <a:r>
              <a:rPr lang="en-US" altLang="ja-JP" dirty="0" err="1">
                <a:latin typeface="HG丸ｺﾞｼｯｸM-PRO" panose="020F0600000000000000" pitchFamily="50" charset="-128"/>
                <a:ea typeface="HG丸ｺﾞｼｯｸM-PRO" panose="020F0600000000000000" pitchFamily="50" charset="-128"/>
              </a:rPr>
              <a:t>IPython</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で、</a:t>
            </a:r>
            <a:r>
              <a:rPr lang="en-US" altLang="ja-JP" dirty="0">
                <a:latin typeface="HG丸ｺﾞｼｯｸM-PRO" panose="020F0600000000000000" pitchFamily="50" charset="-128"/>
                <a:ea typeface="HG丸ｺﾞｼｯｸM-PRO" panose="020F0600000000000000" pitchFamily="50" charset="-128"/>
              </a:rPr>
              <a:t>cd</a:t>
            </a:r>
            <a:r>
              <a:rPr lang="ja-JP" altLang="en-US" dirty="0">
                <a:latin typeface="HG丸ｺﾞｼｯｸM-PRO" panose="020F0600000000000000" pitchFamily="50" charset="-128"/>
                <a:ea typeface="HG丸ｺﾞｼｯｸM-PRO" panose="020F0600000000000000" pitchFamily="50" charset="-128"/>
              </a:rPr>
              <a:t>コマンドで</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の作業フォルダに移動。</a:t>
            </a:r>
          </a:p>
        </p:txBody>
      </p:sp>
      <p:sp>
        <p:nvSpPr>
          <p:cNvPr id="7" name="正方形/長方形 6">
            <a:extLst>
              <a:ext uri="{FF2B5EF4-FFF2-40B4-BE49-F238E27FC236}">
                <a16:creationId xmlns:a16="http://schemas.microsoft.com/office/drawing/2014/main" id="{2ECB0EBD-C982-4318-8E94-7FFA57ABB8C6}"/>
              </a:ext>
            </a:extLst>
          </p:cNvPr>
          <p:cNvSpPr/>
          <p:nvPr/>
        </p:nvSpPr>
        <p:spPr>
          <a:xfrm>
            <a:off x="624112" y="4879022"/>
            <a:ext cx="10883805" cy="1477328"/>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pyfmi</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load_fmu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model = </a:t>
            </a:r>
            <a:r>
              <a:rPr lang="en-US" altLang="ja-JP" dirty="0" err="1">
                <a:latin typeface="HG丸ｺﾞｼｯｸM-PRO" panose="020F0600000000000000" pitchFamily="50" charset="-128"/>
                <a:ea typeface="HG丸ｺﾞｼｯｸM-PRO" panose="020F0600000000000000" pitchFamily="50" charset="-128"/>
              </a:rPr>
              <a:t>load_fmu</a:t>
            </a:r>
            <a:r>
              <a:rPr lang="en-US" altLang="ja-JP" dirty="0">
                <a:latin typeface="HG丸ｺﾞｼｯｸM-PRO" panose="020F0600000000000000" pitchFamily="50" charset="-128"/>
                <a:ea typeface="HG丸ｺﾞｼｯｸM-PRO" panose="020F0600000000000000" pitchFamily="50" charset="-128"/>
              </a:rPr>
              <a:t>('Buildings_Examples_Tutorial_SpaceCooling_System2.fmu')</a:t>
            </a:r>
          </a:p>
          <a:p>
            <a:r>
              <a:rPr lang="en-US" altLang="ja-JP" dirty="0">
                <a:latin typeface="HG丸ｺﾞｼｯｸM-PRO" panose="020F0600000000000000" pitchFamily="50" charset="-128"/>
                <a:ea typeface="HG丸ｺﾞｼｯｸM-PRO" panose="020F0600000000000000" pitchFamily="50" charset="-128"/>
              </a:rPr>
              <a:t>opts = </a:t>
            </a:r>
            <a:r>
              <a:rPr lang="en-US" altLang="ja-JP" dirty="0" err="1">
                <a:latin typeface="HG丸ｺﾞｼｯｸM-PRO" panose="020F0600000000000000" pitchFamily="50" charset="-128"/>
                <a:ea typeface="HG丸ｺﾞｼｯｸM-PRO" panose="020F0600000000000000" pitchFamily="50" charset="-128"/>
              </a:rPr>
              <a:t>model.simulate_options</a:t>
            </a:r>
            <a:r>
              <a:rPr lang="en-US" altLang="ja-JP" dirty="0">
                <a:latin typeface="HG丸ｺﾞｼｯｸM-PRO" panose="020F0600000000000000" pitchFamily="50" charset="-128"/>
                <a:ea typeface="HG丸ｺﾞｼｯｸM-PRO" panose="020F0600000000000000" pitchFamily="50" charset="-128"/>
              </a:rPr>
              <a:t>()</a:t>
            </a:r>
          </a:p>
          <a:p>
            <a:r>
              <a:rPr lang="en-US" altLang="ja-JP" dirty="0">
                <a:latin typeface="HG丸ｺﾞｼｯｸM-PRO" panose="020F0600000000000000" pitchFamily="50" charset="-128"/>
                <a:ea typeface="HG丸ｺﾞｼｯｸM-PRO" panose="020F0600000000000000" pitchFamily="50" charset="-128"/>
              </a:rPr>
              <a:t>opts["</a:t>
            </a:r>
            <a:r>
              <a:rPr lang="en-US" altLang="ja-JP" dirty="0" err="1">
                <a:latin typeface="HG丸ｺﾞｼｯｸM-PRO" panose="020F0600000000000000" pitchFamily="50" charset="-128"/>
                <a:ea typeface="HG丸ｺﾞｼｯｸM-PRO" panose="020F0600000000000000" pitchFamily="50" charset="-128"/>
              </a:rPr>
              <a:t>ncp</a:t>
            </a:r>
            <a:r>
              <a:rPr lang="en-US" altLang="ja-JP" dirty="0">
                <a:latin typeface="HG丸ｺﾞｼｯｸM-PRO" panose="020F0600000000000000" pitchFamily="50" charset="-128"/>
                <a:ea typeface="HG丸ｺﾞｼｯｸM-PRO" panose="020F0600000000000000" pitchFamily="50" charset="-128"/>
              </a:rPr>
              <a:t>"] = 500</a:t>
            </a:r>
          </a:p>
          <a:p>
            <a:r>
              <a:rPr lang="en-US" altLang="ja-JP" dirty="0" err="1">
                <a:latin typeface="HG丸ｺﾞｼｯｸM-PRO" panose="020F0600000000000000" pitchFamily="50" charset="-128"/>
                <a:ea typeface="HG丸ｺﾞｼｯｸM-PRO" panose="020F0600000000000000" pitchFamily="50" charset="-128"/>
              </a:rPr>
              <a:t>model.simulate</a:t>
            </a:r>
            <a:r>
              <a:rPr lang="en-US" altLang="ja-JP"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final_time</a:t>
            </a:r>
            <a:r>
              <a:rPr lang="en-US" altLang="ja-JP" dirty="0">
                <a:latin typeface="HG丸ｺﾞｼｯｸM-PRO" panose="020F0600000000000000" pitchFamily="50" charset="-128"/>
                <a:ea typeface="HG丸ｺﾞｼｯｸM-PRO" panose="020F0600000000000000" pitchFamily="50" charset="-128"/>
              </a:rPr>
              <a:t>=10800., options=opts)</a:t>
            </a:r>
          </a:p>
        </p:txBody>
      </p:sp>
      <p:sp>
        <p:nvSpPr>
          <p:cNvPr id="8" name="正方形/長方形 7">
            <a:extLst>
              <a:ext uri="{FF2B5EF4-FFF2-40B4-BE49-F238E27FC236}">
                <a16:creationId xmlns:a16="http://schemas.microsoft.com/office/drawing/2014/main" id="{AEFB0AAD-0449-4D3B-AE86-D73ECFB9E3D0}"/>
              </a:ext>
            </a:extLst>
          </p:cNvPr>
          <p:cNvSpPr/>
          <p:nvPr/>
        </p:nvSpPr>
        <p:spPr>
          <a:xfrm>
            <a:off x="624113" y="2450811"/>
            <a:ext cx="10883803" cy="369332"/>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cd </a:t>
            </a:r>
            <a:r>
              <a:rPr lang="ja-JP" altLang="en-US" dirty="0">
                <a:latin typeface="HG丸ｺﾞｼｯｸM-PRO" panose="020F0600000000000000" pitchFamily="50" charset="-128"/>
                <a:ea typeface="HG丸ｺﾞｼｯｸM-PRO" panose="020F0600000000000000" pitchFamily="50" charset="-128"/>
              </a:rPr>
              <a:t>作業フォルダ</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7E417E0D-6A6A-4B11-AFA7-FF4ED2504E0F}"/>
              </a:ext>
            </a:extLst>
          </p:cNvPr>
          <p:cNvSpPr/>
          <p:nvPr/>
        </p:nvSpPr>
        <p:spPr>
          <a:xfrm>
            <a:off x="321222" y="2905193"/>
            <a:ext cx="1066609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③</a:t>
            </a:r>
            <a:r>
              <a:rPr lang="en-US" altLang="ja-JP" dirty="0" err="1">
                <a:latin typeface="HG丸ｺﾞｼｯｸM-PRO" panose="020F0600000000000000" pitchFamily="50" charset="-128"/>
                <a:ea typeface="HG丸ｺﾞｼｯｸM-PRO" panose="020F0600000000000000" pitchFamily="50" charset="-128"/>
              </a:rPr>
              <a:t>mo</a:t>
            </a:r>
            <a:r>
              <a:rPr lang="ja-JP" altLang="en-US" dirty="0">
                <a:latin typeface="HG丸ｺﾞｼｯｸM-PRO" panose="020F0600000000000000" pitchFamily="50" charset="-128"/>
                <a:ea typeface="HG丸ｺﾞｼｯｸM-PRO" panose="020F0600000000000000" pitchFamily="50" charset="-128"/>
              </a:rPr>
              <a:t>ファイルを</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ファイルに変換。</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Buildings_Examples_Tutorial_SpaceCooling_System2.fmu </a:t>
            </a:r>
            <a:r>
              <a:rPr lang="ja-JP" altLang="en-US" dirty="0">
                <a:latin typeface="HG丸ｺﾞｼｯｸM-PRO" panose="020F0600000000000000" pitchFamily="50" charset="-128"/>
                <a:ea typeface="HG丸ｺﾞｼｯｸM-PRO" panose="020F0600000000000000" pitchFamily="50" charset="-128"/>
              </a:rPr>
              <a:t>が生成される。</a:t>
            </a:r>
          </a:p>
        </p:txBody>
      </p:sp>
      <p:sp>
        <p:nvSpPr>
          <p:cNvPr id="10" name="正方形/長方形 9">
            <a:extLst>
              <a:ext uri="{FF2B5EF4-FFF2-40B4-BE49-F238E27FC236}">
                <a16:creationId xmlns:a16="http://schemas.microsoft.com/office/drawing/2014/main" id="{3EE72428-319A-4BEC-9DDF-C4A71FD11DDF}"/>
              </a:ext>
            </a:extLst>
          </p:cNvPr>
          <p:cNvSpPr/>
          <p:nvPr/>
        </p:nvSpPr>
        <p:spPr>
          <a:xfrm>
            <a:off x="321221" y="4282364"/>
            <a:ext cx="1129020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④</a:t>
            </a:r>
            <a:r>
              <a:rPr lang="en-US" altLang="ja-JP" dirty="0" err="1">
                <a:latin typeface="HG丸ｺﾞｼｯｸM-PRO" panose="020F0600000000000000" pitchFamily="50" charset="-128"/>
                <a:ea typeface="HG丸ｺﾞｼｯｸM-PRO" panose="020F0600000000000000" pitchFamily="50" charset="-128"/>
              </a:rPr>
              <a:t>fmu</a:t>
            </a:r>
            <a:r>
              <a:rPr lang="ja-JP" altLang="en-US" dirty="0">
                <a:latin typeface="HG丸ｺﾞｼｯｸM-PRO" panose="020F0600000000000000" pitchFamily="50" charset="-128"/>
                <a:ea typeface="HG丸ｺﾞｼｯｸM-PRO" panose="020F0600000000000000" pitchFamily="50" charset="-128"/>
              </a:rPr>
              <a:t>を実行する。出力回数</a:t>
            </a:r>
            <a:r>
              <a:rPr lang="en-US" altLang="ja-JP" dirty="0">
                <a:latin typeface="HG丸ｺﾞｼｯｸM-PRO" panose="020F0600000000000000" pitchFamily="50" charset="-128"/>
                <a:ea typeface="HG丸ｺﾞｼｯｸM-PRO" panose="020F0600000000000000" pitchFamily="50" charset="-128"/>
              </a:rPr>
              <a:t>500</a:t>
            </a:r>
            <a:r>
              <a:rPr lang="ja-JP" altLang="en-US" dirty="0">
                <a:latin typeface="HG丸ｺﾞｼｯｸM-PRO" panose="020F0600000000000000" pitchFamily="50" charset="-128"/>
                <a:ea typeface="HG丸ｺﾞｼｯｸM-PRO" panose="020F0600000000000000" pitchFamily="50" charset="-128"/>
              </a:rPr>
              <a:t>回、計算終了時刻</a:t>
            </a:r>
            <a:r>
              <a:rPr lang="en-US" altLang="ja-JP" dirty="0">
                <a:latin typeface="HG丸ｺﾞｼｯｸM-PRO" panose="020F0600000000000000" pitchFamily="50" charset="-128"/>
                <a:ea typeface="HG丸ｺﾞｼｯｸM-PRO" panose="020F0600000000000000" pitchFamily="50" charset="-128"/>
              </a:rPr>
              <a:t>10800s</a:t>
            </a:r>
            <a:r>
              <a:rPr lang="ja-JP" altLang="en-US" dirty="0">
                <a:latin typeface="HG丸ｺﾞｼｯｸM-PRO" panose="020F0600000000000000" pitchFamily="50" charset="-128"/>
                <a:ea typeface="HG丸ｺﾞｼｯｸM-PRO" panose="020F0600000000000000" pitchFamily="50" charset="-128"/>
              </a:rPr>
              <a:t>の場合は以下のように設定する。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Buildings_Examples_Tutorial_SpaceCooling_System2_result.mat </a:t>
            </a:r>
            <a:r>
              <a:rPr lang="ja-JP" altLang="en-US" dirty="0">
                <a:latin typeface="HG丸ｺﾞｼｯｸM-PRO" panose="020F0600000000000000" pitchFamily="50" charset="-128"/>
                <a:ea typeface="HG丸ｺﾞｼｯｸM-PRO" panose="020F0600000000000000" pitchFamily="50" charset="-128"/>
              </a:rPr>
              <a:t>が出力される。</a:t>
            </a:r>
          </a:p>
        </p:txBody>
      </p:sp>
      <p:sp>
        <p:nvSpPr>
          <p:cNvPr id="11" name="正方形/長方形 10">
            <a:extLst>
              <a:ext uri="{FF2B5EF4-FFF2-40B4-BE49-F238E27FC236}">
                <a16:creationId xmlns:a16="http://schemas.microsoft.com/office/drawing/2014/main" id="{439367C7-B8FE-461C-B62E-4F9E404427C8}"/>
              </a:ext>
            </a:extLst>
          </p:cNvPr>
          <p:cNvSpPr/>
          <p:nvPr/>
        </p:nvSpPr>
        <p:spPr>
          <a:xfrm>
            <a:off x="624113" y="3517717"/>
            <a:ext cx="10883805" cy="646331"/>
          </a:xfrm>
          <a:prstGeom prst="rect">
            <a:avLst/>
          </a:prstGeom>
          <a:solidFill>
            <a:schemeClr val="accent1">
              <a:lumMod val="20000"/>
              <a:lumOff val="80000"/>
            </a:schemeClr>
          </a:solidFill>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from </a:t>
            </a:r>
            <a:r>
              <a:rPr lang="en-US" altLang="ja-JP" dirty="0" err="1">
                <a:latin typeface="HG丸ｺﾞｼｯｸM-PRO" panose="020F0600000000000000" pitchFamily="50" charset="-128"/>
                <a:ea typeface="HG丸ｺﾞｼｯｸM-PRO" panose="020F0600000000000000" pitchFamily="50" charset="-128"/>
              </a:rPr>
              <a:t>pymodelica</a:t>
            </a:r>
            <a:r>
              <a:rPr lang="en-US" altLang="ja-JP" dirty="0">
                <a:latin typeface="HG丸ｺﾞｼｯｸM-PRO" panose="020F0600000000000000" pitchFamily="50" charset="-128"/>
                <a:ea typeface="HG丸ｺﾞｼｯｸM-PRO" panose="020F0600000000000000" pitchFamily="50" charset="-128"/>
              </a:rPr>
              <a:t> import </a:t>
            </a:r>
            <a:r>
              <a:rPr lang="en-US" altLang="ja-JP" dirty="0" err="1">
                <a:latin typeface="HG丸ｺﾞｼｯｸM-PRO" panose="020F0600000000000000" pitchFamily="50" charset="-128"/>
                <a:ea typeface="HG丸ｺﾞｼｯｸM-PRO" panose="020F0600000000000000" pitchFamily="50" charset="-128"/>
              </a:rPr>
              <a:t>compile_fmu</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err="1">
                <a:latin typeface="HG丸ｺﾞｼｯｸM-PRO" panose="020F0600000000000000" pitchFamily="50" charset="-128"/>
                <a:ea typeface="HG丸ｺﾞｼｯｸM-PRO" panose="020F0600000000000000" pitchFamily="50" charset="-128"/>
              </a:rPr>
              <a:t>fmufile</a:t>
            </a:r>
            <a:r>
              <a:rPr lang="en-US" altLang="ja-JP"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compile_fmu</a:t>
            </a:r>
            <a:r>
              <a:rPr lang="en-US" altLang="ja-JP" dirty="0">
                <a:latin typeface="HG丸ｺﾞｼｯｸM-PRO" panose="020F0600000000000000" pitchFamily="50" charset="-128"/>
                <a:ea typeface="HG丸ｺﾞｼｯｸM-PRO" panose="020F0600000000000000" pitchFamily="50" charset="-128"/>
              </a:rPr>
              <a:t>('Buildings.Examples.Tutorial.SpaceCooling.System2','Buildings')</a:t>
            </a:r>
          </a:p>
        </p:txBody>
      </p:sp>
    </p:spTree>
    <p:extLst>
      <p:ext uri="{BB962C8B-B14F-4D97-AF65-F5344CB8AC3E}">
        <p14:creationId xmlns:p14="http://schemas.microsoft.com/office/powerpoint/2010/main" val="249054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321225" y="245110"/>
            <a:ext cx="5257940" cy="461665"/>
          </a:xfrm>
          <a:prstGeom prst="rect">
            <a:avLst/>
          </a:prstGeom>
          <a:noFill/>
        </p:spPr>
        <p:txBody>
          <a:bodyPr wrap="square" rtlCol="0">
            <a:spAutoFit/>
          </a:bodyPr>
          <a:lstStyle/>
          <a:p>
            <a:r>
              <a:rPr lang="ja-JP" altLang="en-US" sz="2400" dirty="0">
                <a:latin typeface="HG丸ｺﾞｼｯｸM-PRO" panose="020F0600000000000000" pitchFamily="50" charset="-128"/>
                <a:ea typeface="HG丸ｺﾞｼｯｸM-PRO" panose="020F0600000000000000" pitchFamily="50" charset="-128"/>
              </a:rPr>
              <a:t>チュートリアルが終わったら</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スライド番号プレースホルダー 2"/>
          <p:cNvSpPr>
            <a:spLocks noGrp="1"/>
          </p:cNvSpPr>
          <p:nvPr>
            <p:ph type="sldNum" sz="quarter" idx="12"/>
          </p:nvPr>
        </p:nvSpPr>
        <p:spPr/>
        <p:txBody>
          <a:bodyPr/>
          <a:lstStyle/>
          <a:p>
            <a:fld id="{137EF923-415A-40D3-869E-BF2274ACA652}" type="slidenum">
              <a:rPr kumimoji="1" lang="ja-JP" altLang="en-US" smtClean="0"/>
              <a:t>14</a:t>
            </a:fld>
            <a:endParaRPr kumimoji="1" lang="ja-JP" altLang="en-US"/>
          </a:p>
        </p:txBody>
      </p:sp>
      <p:sp>
        <p:nvSpPr>
          <p:cNvPr id="4" name="正方形/長方形 3">
            <a:extLst>
              <a:ext uri="{FF2B5EF4-FFF2-40B4-BE49-F238E27FC236}">
                <a16:creationId xmlns:a16="http://schemas.microsoft.com/office/drawing/2014/main" id="{FA7489A3-21D1-4E1A-857F-319E8F53CB0E}"/>
              </a:ext>
            </a:extLst>
          </p:cNvPr>
          <p:cNvSpPr/>
          <p:nvPr/>
        </p:nvSpPr>
        <p:spPr>
          <a:xfrm>
            <a:off x="321224" y="1640913"/>
            <a:ext cx="5284457"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■壁を非定常熱伝導にしたい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Buildings.HeatTransfer.Conduction</a:t>
            </a:r>
            <a:endParaRPr lang="en-US" altLang="ja-JP" dirty="0">
              <a:latin typeface="HG丸ｺﾞｼｯｸM-PRO" panose="020F0600000000000000" pitchFamily="50" charset="-128"/>
              <a:ea typeface="HG丸ｺﾞｼｯｸM-PRO" panose="020F0600000000000000" pitchFamily="50" charset="-128"/>
            </a:endParaRPr>
          </a:p>
        </p:txBody>
      </p:sp>
      <p:sp>
        <p:nvSpPr>
          <p:cNvPr id="5" name="正方形/長方形 4">
            <a:extLst>
              <a:ext uri="{FF2B5EF4-FFF2-40B4-BE49-F238E27FC236}">
                <a16:creationId xmlns:a16="http://schemas.microsoft.com/office/drawing/2014/main" id="{FA7489A3-21D1-4E1A-857F-319E8F53CB0E}"/>
              </a:ext>
            </a:extLst>
          </p:cNvPr>
          <p:cNvSpPr/>
          <p:nvPr/>
        </p:nvSpPr>
        <p:spPr>
          <a:xfrm>
            <a:off x="321223" y="2362839"/>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■窓の日射の計算がしたい</a:t>
            </a:r>
            <a:r>
              <a:rPr lang="en-US" altLang="ja-JP" dirty="0">
                <a:latin typeface="HG丸ｺﾞｼｯｸM-PRO" panose="020F0600000000000000" pitchFamily="50" charset="-128"/>
                <a:ea typeface="HG丸ｺﾞｼｯｸM-PRO" panose="020F0600000000000000" pitchFamily="50" charset="-128"/>
              </a:rPr>
              <a:t>※</a:t>
            </a: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Buildings.HeatTransfer.Windows</a:t>
            </a:r>
            <a:endParaRPr lang="en-US" altLang="ja-JP"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4" y="918987"/>
            <a:ext cx="515192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■自然換気の計算がしたい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Buildings.Airflow</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FA7489A3-21D1-4E1A-857F-319E8F53CB0E}"/>
              </a:ext>
            </a:extLst>
          </p:cNvPr>
          <p:cNvSpPr/>
          <p:nvPr/>
        </p:nvSpPr>
        <p:spPr>
          <a:xfrm>
            <a:off x="321224" y="3806691"/>
            <a:ext cx="6177381"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■床暖房の計算がしたい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Buildings.Fluid.HeatExchangers.RadiantSlabs</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A7489A3-21D1-4E1A-857F-319E8F53CB0E}"/>
              </a:ext>
            </a:extLst>
          </p:cNvPr>
          <p:cNvSpPr/>
          <p:nvPr/>
        </p:nvSpPr>
        <p:spPr>
          <a:xfrm>
            <a:off x="510068" y="3084765"/>
            <a:ext cx="5675384" cy="646331"/>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Buildings.ThermalZones.Detailed.MixedAir</a:t>
            </a:r>
            <a:r>
              <a:rPr lang="ja-JP" altLang="en-US" dirty="0">
                <a:latin typeface="HG丸ｺﾞｼｯｸM-PRO" panose="020F0600000000000000" pitchFamily="50" charset="-128"/>
                <a:ea typeface="HG丸ｺﾞｼｯｸM-PRO" panose="020F0600000000000000" pitchFamily="50" charset="-128"/>
              </a:rPr>
              <a:t>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室の空気と壁と窓を組み合わせたモデル。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正方形/長方形 10">
            <a:extLst>
              <a:ext uri="{FF2B5EF4-FFF2-40B4-BE49-F238E27FC236}">
                <a16:creationId xmlns:a16="http://schemas.microsoft.com/office/drawing/2014/main" id="{FA7489A3-21D1-4E1A-857F-319E8F53CB0E}"/>
              </a:ext>
            </a:extLst>
          </p:cNvPr>
          <p:cNvSpPr/>
          <p:nvPr/>
        </p:nvSpPr>
        <p:spPr>
          <a:xfrm>
            <a:off x="321223" y="5972467"/>
            <a:ext cx="5771603"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■設備の計算がしたい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で右表の好きなものを使用する。</a:t>
            </a:r>
            <a:endParaRPr lang="en-US" altLang="ja-JP" dirty="0">
              <a:latin typeface="HG丸ｺﾞｼｯｸM-PRO" panose="020F0600000000000000" pitchFamily="50" charset="-128"/>
              <a:ea typeface="HG丸ｺﾞｼｯｸM-PRO" panose="020F0600000000000000" pitchFamily="50" charset="-128"/>
            </a:endParaRPr>
          </a:p>
        </p:txBody>
      </p:sp>
      <p:sp>
        <p:nvSpPr>
          <p:cNvPr id="35" name="正方形/長方形 34">
            <a:extLst>
              <a:ext uri="{FF2B5EF4-FFF2-40B4-BE49-F238E27FC236}">
                <a16:creationId xmlns:a16="http://schemas.microsoft.com/office/drawing/2014/main" id="{FA7489A3-21D1-4E1A-857F-319E8F53CB0E}"/>
              </a:ext>
            </a:extLst>
          </p:cNvPr>
          <p:cNvSpPr/>
          <p:nvPr/>
        </p:nvSpPr>
        <p:spPr>
          <a:xfrm>
            <a:off x="321224" y="5250543"/>
            <a:ext cx="5350706"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■もう少し細かい温度分布がみたい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Buildings.ThermalZones.Detailed.CFD</a:t>
            </a:r>
            <a:r>
              <a:rPr lang="ja-JP" altLang="en-US" dirty="0">
                <a:latin typeface="HG丸ｺﾞｼｯｸM-PRO" panose="020F0600000000000000" pitchFamily="50" charset="-128"/>
                <a:ea typeface="HG丸ｺﾞｼｯｸM-PRO" panose="020F0600000000000000" pitchFamily="50" charset="-128"/>
              </a:rPr>
              <a:t>　</a:t>
            </a:r>
            <a:endParaRPr lang="en-US" altLang="ja-JP" dirty="0">
              <a:latin typeface="HG丸ｺﾞｼｯｸM-PRO" panose="020F0600000000000000" pitchFamily="50" charset="-128"/>
              <a:ea typeface="HG丸ｺﾞｼｯｸM-PRO" panose="020F0600000000000000" pitchFamily="50" charset="-128"/>
            </a:endParaRPr>
          </a:p>
        </p:txBody>
      </p:sp>
      <p:sp>
        <p:nvSpPr>
          <p:cNvPr id="36" name="正方形/長方形 35">
            <a:extLst>
              <a:ext uri="{FF2B5EF4-FFF2-40B4-BE49-F238E27FC236}">
                <a16:creationId xmlns:a16="http://schemas.microsoft.com/office/drawing/2014/main" id="{FA7489A3-21D1-4E1A-857F-319E8F53CB0E}"/>
              </a:ext>
            </a:extLst>
          </p:cNvPr>
          <p:cNvSpPr/>
          <p:nvPr/>
        </p:nvSpPr>
        <p:spPr>
          <a:xfrm>
            <a:off x="321224" y="4528617"/>
            <a:ext cx="6053072" cy="646331"/>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■室内の発熱などをスケジュールにしたい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Modelica.Blocks.Sources.CombiTimeTable</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19" name="表 18"/>
          <p:cNvGraphicFramePr>
            <a:graphicFrameLocks noGrp="1"/>
          </p:cNvGraphicFramePr>
          <p:nvPr>
            <p:extLst>
              <p:ext uri="{D42A27DB-BD31-4B8C-83A1-F6EECF244321}">
                <p14:modId xmlns:p14="http://schemas.microsoft.com/office/powerpoint/2010/main" val="2732934114"/>
              </p:ext>
            </p:extLst>
          </p:nvPr>
        </p:nvGraphicFramePr>
        <p:xfrm>
          <a:off x="6498605" y="994503"/>
          <a:ext cx="5138530" cy="5473185"/>
        </p:xfrm>
        <a:graphic>
          <a:graphicData uri="http://schemas.openxmlformats.org/drawingml/2006/table">
            <a:tbl>
              <a:tblPr>
                <a:tableStyleId>{5C22544A-7EE6-4342-B048-85BDC9FD1C3A}</a:tableStyleId>
              </a:tblPr>
              <a:tblGrid>
                <a:gridCol w="1997423">
                  <a:extLst>
                    <a:ext uri="{9D8B030D-6E8A-4147-A177-3AD203B41FA5}">
                      <a16:colId xmlns:a16="http://schemas.microsoft.com/office/drawing/2014/main" val="20000"/>
                    </a:ext>
                  </a:extLst>
                </a:gridCol>
                <a:gridCol w="3141107">
                  <a:extLst>
                    <a:ext uri="{9D8B030D-6E8A-4147-A177-3AD203B41FA5}">
                      <a16:colId xmlns:a16="http://schemas.microsoft.com/office/drawing/2014/main" val="20001"/>
                    </a:ext>
                  </a:extLst>
                </a:gridCol>
              </a:tblGrid>
              <a:tr h="183132">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Actuators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バルブやダンパーなど</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0"/>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Boilers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ボイラー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Chillers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冷凍機</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2"/>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Delays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遅延モデル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FMI</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FMU</a:t>
                      </a:r>
                      <a:r>
                        <a:rPr lang="ja-JP" altLang="en-US" sz="1600" u="none" strike="noStrike" dirty="0">
                          <a:effectLst/>
                          <a:latin typeface="HG丸ｺﾞｼｯｸM-PRO" panose="020F0600000000000000" pitchFamily="50" charset="-128"/>
                          <a:ea typeface="HG丸ｺﾞｼｯｸM-PRO" panose="020F0600000000000000" pitchFamily="50" charset="-128"/>
                        </a:rPr>
                        <a:t>を書き出す時のモデル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FixedResistances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配管やダクトなどの流れの抵抗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5"/>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HeatExchangers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6"/>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HeatPumps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ヒートポンプ</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7"/>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Humidifiers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加湿器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8"/>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MassExchangers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全熱交換器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09"/>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MixingVolumes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完全混合流体</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0"/>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Movers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ポンプやファン</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1"/>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Sensors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センサー</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2"/>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SolarCollectors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太陽熱集熱器</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3"/>
                  </a:ext>
                </a:extLst>
              </a:tr>
              <a:tr h="348623">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Sources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境界条件用のモデル</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4"/>
                  </a:ext>
                </a:extLst>
              </a:tr>
              <a:tr h="348623">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Storage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tc>
                  <a:txBody>
                    <a:bodyPr/>
                    <a:lstStyle/>
                    <a:p>
                      <a:pPr algn="l" fontAlgn="ctr"/>
                      <a:r>
                        <a:rPr lang="ja-JP" altLang="en-US" sz="1600" u="none" strike="noStrike" dirty="0">
                          <a:effectLst/>
                          <a:latin typeface="HG丸ｺﾞｼｯｸM-PRO" panose="020F0600000000000000" pitchFamily="50" charset="-128"/>
                          <a:ea typeface="HG丸ｺﾞｼｯｸM-PRO" panose="020F0600000000000000" pitchFamily="50" charset="-128"/>
                        </a:rPr>
                        <a:t>蓄熱槽</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0" marR="0" marT="0" marB="0" anchor="ctr"/>
                </a:tc>
                <a:extLst>
                  <a:ext uri="{0D108BD9-81ED-4DB2-BD59-A6C34878D82A}">
                    <a16:rowId xmlns:a16="http://schemas.microsoft.com/office/drawing/2014/main" val="10015"/>
                  </a:ext>
                </a:extLst>
              </a:tr>
            </a:tbl>
          </a:graphicData>
        </a:graphic>
      </p:graphicFrame>
      <p:sp>
        <p:nvSpPr>
          <p:cNvPr id="41" name="正方形/長方形 40">
            <a:extLst>
              <a:ext uri="{FF2B5EF4-FFF2-40B4-BE49-F238E27FC236}">
                <a16:creationId xmlns:a16="http://schemas.microsoft.com/office/drawing/2014/main" id="{FA7489A3-21D1-4E1A-857F-319E8F53CB0E}"/>
              </a:ext>
            </a:extLst>
          </p:cNvPr>
          <p:cNvSpPr/>
          <p:nvPr/>
        </p:nvSpPr>
        <p:spPr>
          <a:xfrm>
            <a:off x="6374296" y="556050"/>
            <a:ext cx="5668617" cy="369332"/>
          </a:xfrm>
          <a:prstGeom prst="rect">
            <a:avLst/>
          </a:prstGeom>
        </p:spPr>
        <p:txBody>
          <a:bodyPr wrap="square">
            <a:spAutoFit/>
          </a:bodyPr>
          <a:lstStyle/>
          <a:p>
            <a:r>
              <a:rPr lang="en-US" altLang="ja-JP" dirty="0" err="1">
                <a:latin typeface="HG丸ｺﾞｼｯｸM-PRO" panose="020F0600000000000000" pitchFamily="50" charset="-128"/>
                <a:ea typeface="HG丸ｺﾞｼｯｸM-PRO" panose="020F0600000000000000" pitchFamily="50" charset="-128"/>
              </a:rPr>
              <a:t>Buildings.Fluid</a:t>
            </a:r>
            <a:r>
              <a:rPr lang="ja-JP" altLang="en-US" dirty="0">
                <a:latin typeface="HG丸ｺﾞｼｯｸM-PRO" panose="020F0600000000000000" pitchFamily="50" charset="-128"/>
                <a:ea typeface="HG丸ｺﾞｼｯｸM-PRO" panose="020F0600000000000000" pitchFamily="50" charset="-128"/>
              </a:rPr>
              <a:t>にあるパッケージ一覧（一部省略）</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6079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E0810C-7564-4301-BC86-F9B55B7399B6}"/>
              </a:ext>
            </a:extLst>
          </p:cNvPr>
          <p:cNvSpPr txBox="1"/>
          <p:nvPr/>
        </p:nvSpPr>
        <p:spPr>
          <a:xfrm>
            <a:off x="347729" y="311596"/>
            <a:ext cx="2117175" cy="461665"/>
          </a:xfrm>
          <a:prstGeom prst="rect">
            <a:avLst/>
          </a:prstGeom>
          <a:noFill/>
        </p:spPr>
        <p:txBody>
          <a:bodyPr wrap="square" rtlCol="0">
            <a:spAutoFit/>
          </a:bodyPr>
          <a:lstStyle/>
          <a:p>
            <a:r>
              <a:rPr kumimoji="1" lang="ja-JP" altLang="en-US" sz="2400" dirty="0">
                <a:latin typeface="HG丸ｺﾞｼｯｸM-PRO" panose="020F0600000000000000" pitchFamily="50" charset="-128"/>
                <a:ea typeface="HG丸ｺﾞｼｯｸM-PRO" panose="020F0600000000000000" pitchFamily="50" charset="-128"/>
              </a:rPr>
              <a:t>今回の内容</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EADDDAA5-B5C7-4FDE-BCE3-E01E1934356E}"/>
              </a:ext>
            </a:extLst>
          </p:cNvPr>
          <p:cNvSpPr txBox="1"/>
          <p:nvPr/>
        </p:nvSpPr>
        <p:spPr>
          <a:xfrm>
            <a:off x="347728" y="1032550"/>
            <a:ext cx="10668615" cy="2328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Modelica</a:t>
            </a:r>
            <a:r>
              <a:rPr lang="en-US" altLang="ja-JP" sz="2000" dirty="0">
                <a:latin typeface="HG丸ｺﾞｼｯｸM-PRO" panose="020F0600000000000000" pitchFamily="50" charset="-128"/>
                <a:ea typeface="HG丸ｺﾞｼｯｸM-PRO" panose="020F0600000000000000" pitchFamily="50" charset="-128"/>
              </a:rPr>
              <a:t> Buildings Library</a:t>
            </a:r>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）について</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a:latin typeface="HG丸ｺﾞｼｯｸM-PRO" panose="020F0600000000000000" pitchFamily="50" charset="-128"/>
                <a:ea typeface="HG丸ｺﾞｼｯｸM-PRO" panose="020F0600000000000000" pitchFamily="50" charset="-128"/>
              </a:rPr>
              <a:t>MBL</a:t>
            </a:r>
            <a:r>
              <a:rPr lang="ja-JP" altLang="en-US" sz="2000" dirty="0">
                <a:latin typeface="HG丸ｺﾞｼｯｸM-PRO" panose="020F0600000000000000" pitchFamily="50" charset="-128"/>
                <a:ea typeface="HG丸ｺﾞｼｯｸM-PRO" panose="020F0600000000000000" pitchFamily="50" charset="-128"/>
              </a:rPr>
              <a:t>の導入</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気象データの利用</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en-US" altLang="ja-JP" sz="2000" dirty="0" err="1">
                <a:latin typeface="HG丸ｺﾞｼｯｸM-PRO" panose="020F0600000000000000" pitchFamily="50" charset="-128"/>
                <a:ea typeface="HG丸ｺﾞｼｯｸM-PRO" panose="020F0600000000000000" pitchFamily="50" charset="-128"/>
              </a:rPr>
              <a:t>JModelica</a:t>
            </a:r>
            <a:r>
              <a:rPr lang="ja-JP" altLang="en-US" sz="2000" dirty="0" err="1">
                <a:latin typeface="HG丸ｺﾞｼｯｸM-PRO" panose="020F0600000000000000" pitchFamily="50" charset="-128"/>
                <a:ea typeface="HG丸ｺﾞｼｯｸM-PRO" panose="020F0600000000000000" pitchFamily="50" charset="-128"/>
              </a:rPr>
              <a:t>での</a:t>
            </a:r>
            <a:r>
              <a:rPr lang="ja-JP" altLang="en-US" sz="2000" dirty="0">
                <a:latin typeface="HG丸ｺﾞｼｯｸM-PRO" panose="020F0600000000000000" pitchFamily="50" charset="-128"/>
                <a:ea typeface="HG丸ｺﾞｼｯｸM-PRO" panose="020F0600000000000000" pitchFamily="50" charset="-128"/>
              </a:rPr>
              <a:t>計算</a:t>
            </a:r>
            <a:endParaRPr lang="en-US" altLang="ja-JP" sz="2000" dirty="0">
              <a:latin typeface="HG丸ｺﾞｼｯｸM-PRO" panose="020F0600000000000000" pitchFamily="50" charset="-128"/>
              <a:ea typeface="HG丸ｺﾞｼｯｸM-PRO" panose="020F0600000000000000" pitchFamily="50" charset="-128"/>
            </a:endParaRPr>
          </a:p>
          <a:p>
            <a:pPr marL="285750" indent="-285750">
              <a:lnSpc>
                <a:spcPct val="150000"/>
              </a:lnSpc>
              <a:buFont typeface="Arial" panose="020B0604020202020204" pitchFamily="34" charset="0"/>
              <a:buChar char="•"/>
            </a:pPr>
            <a:r>
              <a:rPr lang="ja-JP" altLang="en-US" sz="2000" dirty="0">
                <a:latin typeface="HG丸ｺﾞｼｯｸM-PRO" panose="020F0600000000000000" pitchFamily="50" charset="-128"/>
                <a:ea typeface="HG丸ｺﾞｼｯｸM-PRO" panose="020F0600000000000000" pitchFamily="50" charset="-128"/>
              </a:rPr>
              <a:t>チュートリアルが終わったら</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608985" y="3496928"/>
            <a:ext cx="9375821" cy="1200329"/>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の使用例の初心者向けの</a:t>
            </a:r>
            <a:r>
              <a:rPr kumimoji="1" lang="ja-JP" altLang="en-US" dirty="0">
                <a:latin typeface="HG丸ｺﾞｼｯｸM-PRO" panose="020F0600000000000000" pitchFamily="50" charset="-128"/>
                <a:ea typeface="HG丸ｺﾞｼｯｸM-PRO" panose="020F0600000000000000" pitchFamily="50" charset="-128"/>
              </a:rPr>
              <a:t>紹介です。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上の操作を説明していきます。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とりあえずライブラリの導入が終わったら、比較的需要のありそうな気象データの使用方法と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計算方法について説明します。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正方形/長方形 8"/>
          <p:cNvSpPr/>
          <p:nvPr/>
        </p:nvSpPr>
        <p:spPr>
          <a:xfrm>
            <a:off x="608985" y="4792078"/>
            <a:ext cx="11002443" cy="1754326"/>
          </a:xfrm>
          <a:prstGeom prst="rect">
            <a:avLst/>
          </a:prstGeom>
        </p:spPr>
        <p:txBody>
          <a:bodyPr wrap="square">
            <a:spAutoFit/>
          </a:bodyPr>
          <a:lstStyle/>
          <a:p>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がはじめての人は以下の参考資料がおすすめです。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上２つの日本語資料でだいぶ使えるようになります。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2"/>
              </a:rPr>
              <a:t>UedaShigenori</a:t>
            </a:r>
            <a:r>
              <a:rPr lang="ja-JP" altLang="en-US" dirty="0">
                <a:latin typeface="HG丸ｺﾞｼｯｸM-PRO" panose="020F0600000000000000" pitchFamily="50" charset="-128"/>
                <a:ea typeface="HG丸ｺﾞｼｯｸM-PRO" panose="020F0600000000000000" pitchFamily="50" charset="-128"/>
                <a:hlinkClick r:id="rId2"/>
              </a:rPr>
              <a:t>氏の資料</a:t>
            </a:r>
            <a:r>
              <a:rPr lang="ja-JP" altLang="en-US" dirty="0">
                <a:latin typeface="HG丸ｺﾞｼｯｸM-PRO" panose="020F0600000000000000" pitchFamily="50" charset="-128"/>
                <a:ea typeface="HG丸ｺﾞｼｯｸM-PRO" panose="020F0600000000000000" pitchFamily="50" charset="-128"/>
              </a:rPr>
              <a:t>（まずはこれ）</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3"/>
              </a:rPr>
              <a:t>Modelica</a:t>
            </a:r>
            <a:r>
              <a:rPr lang="ja-JP" altLang="en-US" dirty="0">
                <a:latin typeface="HG丸ｺﾞｼｯｸM-PRO" panose="020F0600000000000000" pitchFamily="50" charset="-128"/>
                <a:ea typeface="HG丸ｺﾞｼｯｸM-PRO" panose="020F0600000000000000" pitchFamily="50" charset="-128"/>
                <a:hlinkClick r:id="rId3"/>
              </a:rPr>
              <a:t>ライブラリ勉強会</a:t>
            </a:r>
            <a:r>
              <a:rPr lang="ja-JP" altLang="en-US" dirty="0">
                <a:latin typeface="HG丸ｺﾞｼｯｸM-PRO" panose="020F0600000000000000" pitchFamily="50" charset="-128"/>
                <a:ea typeface="HG丸ｺﾞｼｯｸM-PRO" panose="020F0600000000000000" pitchFamily="50" charset="-128"/>
              </a:rPr>
              <a:t>の</a:t>
            </a:r>
            <a:r>
              <a:rPr lang="en-US" altLang="ja-JP" dirty="0">
                <a:latin typeface="HG丸ｺﾞｼｯｸM-PRO" panose="020F0600000000000000" pitchFamily="50" charset="-128"/>
                <a:ea typeface="HG丸ｺﾞｼｯｸM-PRO" panose="020F0600000000000000" pitchFamily="50" charset="-128"/>
              </a:rPr>
              <a:t>finback</a:t>
            </a:r>
            <a:r>
              <a:rPr lang="ja-JP" altLang="en-US" dirty="0">
                <a:latin typeface="HG丸ｺﾞｼｯｸM-PRO" panose="020F0600000000000000" pitchFamily="50" charset="-128"/>
                <a:ea typeface="HG丸ｺﾞｼｯｸM-PRO" panose="020F0600000000000000" pitchFamily="50" charset="-128"/>
              </a:rPr>
              <a:t>氏の資料（前半は直接もらうか公開されるのを待つか）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DrModelica</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OpenModelica</a:t>
            </a:r>
            <a:r>
              <a:rPr lang="en-US" altLang="ja-JP" dirty="0">
                <a:latin typeface="HG丸ｺﾞｼｯｸM-PRO" panose="020F0600000000000000" pitchFamily="50" charset="-128"/>
                <a:ea typeface="HG丸ｺﾞｼｯｸM-PRO" panose="020F0600000000000000" pitchFamily="50" charset="-128"/>
              </a:rPr>
              <a:t> Notebook </a:t>
            </a:r>
            <a:r>
              <a:rPr lang="ja-JP" altLang="en-US" dirty="0">
                <a:latin typeface="HG丸ｺﾞｼｯｸM-PRO" panose="020F0600000000000000" pitchFamily="50" charset="-128"/>
                <a:ea typeface="HG丸ｺﾞｼｯｸM-PRO" panose="020F0600000000000000" pitchFamily="50" charset="-128"/>
              </a:rPr>
              <a:t>のデフォルト。英語。</a:t>
            </a:r>
            <a:r>
              <a:rPr lang="en-US" altLang="ja-JP" dirty="0">
                <a:latin typeface="HG丸ｺﾞｼｯｸM-PRO" panose="020F0600000000000000" pitchFamily="50" charset="-128"/>
                <a:ea typeface="HG丸ｺﾞｼｯｸM-PRO" panose="020F0600000000000000" pitchFamily="50" charset="-128"/>
              </a:rPr>
              <a:t>finback</a:t>
            </a:r>
            <a:r>
              <a:rPr lang="ja-JP" altLang="en-US" dirty="0" err="1">
                <a:latin typeface="HG丸ｺﾞｼｯｸM-PRO" panose="020F0600000000000000" pitchFamily="50" charset="-128"/>
                <a:ea typeface="HG丸ｺﾞｼｯｸM-PRO" panose="020F0600000000000000" pitchFamily="50" charset="-128"/>
              </a:rPr>
              <a:t>さんの</a:t>
            </a:r>
            <a:r>
              <a:rPr lang="ja-JP" altLang="en-US" dirty="0">
                <a:latin typeface="HG丸ｺﾞｼｯｸM-PRO" panose="020F0600000000000000" pitchFamily="50" charset="-128"/>
                <a:ea typeface="HG丸ｺﾞｼｯｸM-PRO" panose="020F0600000000000000" pitchFamily="50" charset="-128"/>
              </a:rPr>
              <a:t>資料がないときなど）</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hlinkClick r:id="rId4"/>
              </a:rPr>
              <a:t>The Modelica Specification, version 3.4</a:t>
            </a:r>
            <a:r>
              <a:rPr lang="ja-JP" altLang="en-US" dirty="0">
                <a:latin typeface="HG丸ｺﾞｼｯｸM-PRO" panose="020F0600000000000000" pitchFamily="50" charset="-128"/>
                <a:ea typeface="HG丸ｺﾞｼｯｸM-PRO" panose="020F0600000000000000" pitchFamily="50" charset="-128"/>
              </a:rPr>
              <a:t>（英語。仕様書。文法を調べたいとき）</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8491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67D2E3-EA57-48B1-9062-5D1EDFCF3D62}"/>
              </a:ext>
            </a:extLst>
          </p:cNvPr>
          <p:cNvSpPr txBox="1"/>
          <p:nvPr/>
        </p:nvSpPr>
        <p:spPr>
          <a:xfrm>
            <a:off x="466366" y="1890803"/>
            <a:ext cx="10704585"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標準ライブラリとの関係は？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基本的に</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標準ライブラリを組み合わせつつ必要なものを加えたモデルを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ライブラリにしておりコネクタ（</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など）をそのまま使えるなど互換性は高いです。</a:t>
            </a:r>
            <a:endParaRPr lang="en-US" altLang="ja-JP"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466367" y="1123194"/>
            <a:ext cx="9856446"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標準ライブラリなの？</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A.</a:t>
            </a:r>
            <a:r>
              <a:rPr lang="ja-JP" altLang="en-US"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違います。ただし</a:t>
            </a:r>
            <a:r>
              <a:rPr kumimoji="1" lang="en-US" altLang="ja-JP" dirty="0">
                <a:latin typeface="HG丸ｺﾞｼｯｸM-PRO" panose="020F0600000000000000" pitchFamily="50" charset="-128"/>
                <a:ea typeface="HG丸ｺﾞｼｯｸM-PRO" panose="020F0600000000000000" pitchFamily="50" charset="-128"/>
              </a:rPr>
              <a:t>OSS</a:t>
            </a:r>
            <a:r>
              <a:rPr kumimoji="1" lang="ja-JP" altLang="en-US" dirty="0">
                <a:latin typeface="HG丸ｺﾞｼｯｸM-PRO" panose="020F0600000000000000" pitchFamily="50" charset="-128"/>
                <a:ea typeface="HG丸ｺﾞｼｯｸM-PRO" panose="020F0600000000000000" pitchFamily="50" charset="-128"/>
              </a:rPr>
              <a:t>のライブラリなので</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には</a:t>
            </a:r>
            <a:r>
              <a:rPr lang="ja-JP" altLang="en-US" dirty="0">
                <a:latin typeface="HG丸ｺﾞｼｯｸM-PRO" panose="020F0600000000000000" pitchFamily="50" charset="-128"/>
                <a:ea typeface="HG丸ｺﾞｼｯｸM-PRO" panose="020F0600000000000000" pitchFamily="50" charset="-128"/>
              </a:rPr>
              <a:t>付属し</a:t>
            </a:r>
            <a:r>
              <a:rPr kumimoji="1" lang="ja-JP" altLang="en-US" dirty="0">
                <a:latin typeface="HG丸ｺﾞｼｯｸM-PRO" panose="020F0600000000000000" pitchFamily="50" charset="-128"/>
                <a:ea typeface="HG丸ｺﾞｼｯｸM-PRO" panose="020F0600000000000000" pitchFamily="50" charset="-128"/>
              </a:rPr>
              <a:t>たりします。</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4" name="テキスト ボックス 3">
            <a:extLst>
              <a:ext uri="{FF2B5EF4-FFF2-40B4-BE49-F238E27FC236}">
                <a16:creationId xmlns:a16="http://schemas.microsoft.com/office/drawing/2014/main" id="{1467D2E3-EA57-48B1-9062-5D1EDFCF3D62}"/>
              </a:ext>
            </a:extLst>
          </p:cNvPr>
          <p:cNvSpPr txBox="1"/>
          <p:nvPr/>
        </p:nvSpPr>
        <p:spPr>
          <a:xfrm>
            <a:off x="466367" y="2935411"/>
            <a:ext cx="10147993" cy="923330"/>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建築分野以外には関係ないの？</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en-US" altLang="ja-JP" dirty="0">
                <a:latin typeface="HG丸ｺﾞｼｯｸM-PRO" panose="020F0600000000000000" pitchFamily="50" charset="-128"/>
                <a:ea typeface="HG丸ｺﾞｼｯｸM-PRO" panose="020F0600000000000000" pitchFamily="50" charset="-128"/>
              </a:rPr>
              <a:t>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計算モデルの作成や</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標準ライブラリの使用例として参考になります。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また、似たような用途の計算に転用できる可能性は十分あると思います。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66367" y="3980019"/>
            <a:ext cx="10704584"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簡単に使える？</a:t>
            </a:r>
            <a:endParaRPr lang="en-US" altLang="ja-JP" dirty="0">
              <a:latin typeface="HG丸ｺﾞｼｯｸM-PRO" panose="020F0600000000000000" pitchFamily="50" charset="-128"/>
              <a:ea typeface="HG丸ｺﾞｼｯｸM-PRO" panose="020F0600000000000000" pitchFamily="50" charset="-128"/>
            </a:endParaRPr>
          </a:p>
          <a:p>
            <a:pPr marL="457200" indent="-457200">
              <a:buFontTx/>
              <a:buAutoNum type="alphaUcPeriod"/>
            </a:pPr>
            <a:r>
              <a:rPr lang="ja-JP" altLang="en-US" dirty="0">
                <a:latin typeface="HG丸ｺﾞｼｯｸM-PRO" panose="020F0600000000000000" pitchFamily="50" charset="-128"/>
                <a:ea typeface="HG丸ｺﾞｼｯｸM-PRO" panose="020F0600000000000000" pitchFamily="50" charset="-128"/>
              </a:rPr>
              <a:t>ただ使うだけなら基本的にモデルを置いてつないで値を設定するだけです。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の知識が必要な部分では初心者は少し苦労するかもしれません。</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全体的な使用上の注意点があるのでユーザーガイドで確認しておくとよいでしょう。</a:t>
            </a:r>
            <a:endParaRPr lang="en-US" altLang="ja-JP"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466367" y="5301625"/>
            <a:ext cx="10147993" cy="1200329"/>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Q.</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Modelica </a:t>
            </a:r>
            <a:r>
              <a:rPr lang="ja-JP" altLang="en-US" dirty="0">
                <a:latin typeface="HG丸ｺﾞｼｯｸM-PRO" panose="020F0600000000000000" pitchFamily="50" charset="-128"/>
                <a:ea typeface="HG丸ｺﾞｼｯｸM-PRO" panose="020F0600000000000000" pitchFamily="50" charset="-128"/>
              </a:rPr>
              <a:t>で計算するメリットは？</a:t>
            </a:r>
            <a:endParaRPr lang="en-US" altLang="ja-JP" dirty="0">
              <a:latin typeface="HG丸ｺﾞｼｯｸM-PRO" panose="020F0600000000000000" pitchFamily="50" charset="-128"/>
              <a:ea typeface="HG丸ｺﾞｼｯｸM-PRO" panose="020F0600000000000000" pitchFamily="50" charset="-128"/>
            </a:endParaRPr>
          </a:p>
          <a:p>
            <a:pPr marL="457200" indent="-457200">
              <a:buAutoNum type="alphaUcPeriod"/>
            </a:pPr>
            <a:r>
              <a:rPr lang="ja-JP" altLang="en-US" dirty="0">
                <a:latin typeface="HG丸ｺﾞｼｯｸM-PRO" panose="020F0600000000000000" pitchFamily="50" charset="-128"/>
                <a:ea typeface="HG丸ｺﾞｼｯｸM-PRO" panose="020F0600000000000000" pitchFamily="50" charset="-128"/>
              </a:rPr>
              <a:t>他の業界のモデルを相互に利用しやすく、</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と相性がよいので連成計算に向いています。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コンポーネントが独立しておりコードの管理、学習、改変や追加が比較的容易です。</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知りたいところだけ部分的に計算することが簡単にできます。</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スライド番号プレースホルダー 8"/>
          <p:cNvSpPr>
            <a:spLocks noGrp="1"/>
          </p:cNvSpPr>
          <p:nvPr>
            <p:ph type="sldNum" sz="quarter" idx="12"/>
          </p:nvPr>
        </p:nvSpPr>
        <p:spPr/>
        <p:txBody>
          <a:bodyPr/>
          <a:lstStyle/>
          <a:p>
            <a:fld id="{137EF923-415A-40D3-869E-BF2274ACA652}" type="slidenum">
              <a:rPr kumimoji="1" lang="ja-JP" altLang="en-US" smtClean="0"/>
              <a:t>3</a:t>
            </a:fld>
            <a:endParaRPr kumimoji="1" lang="ja-JP" altLang="en-US"/>
          </a:p>
        </p:txBody>
      </p:sp>
      <p:sp>
        <p:nvSpPr>
          <p:cNvPr id="10" name="テキスト ボックス 9">
            <a:extLst>
              <a:ext uri="{FF2B5EF4-FFF2-40B4-BE49-F238E27FC236}">
                <a16:creationId xmlns:a16="http://schemas.microsoft.com/office/drawing/2014/main" id="{4FE0810C-7564-4301-BC86-F9B55B7399B6}"/>
              </a:ext>
            </a:extLst>
          </p:cNvPr>
          <p:cNvSpPr txBox="1"/>
          <p:nvPr/>
        </p:nvSpPr>
        <p:spPr>
          <a:xfrm>
            <a:off x="347729" y="311596"/>
            <a:ext cx="788187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lang="en-US" altLang="ja-JP"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1669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FE0810C-7564-4301-BC86-F9B55B7399B6}"/>
              </a:ext>
            </a:extLst>
          </p:cNvPr>
          <p:cNvSpPr txBox="1"/>
          <p:nvPr/>
        </p:nvSpPr>
        <p:spPr>
          <a:xfrm>
            <a:off x="347728" y="334850"/>
            <a:ext cx="8345697"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Modelica Buildings Library</a:t>
            </a:r>
            <a:r>
              <a:rPr lang="ja-JP" altLang="en-US" sz="2400" dirty="0">
                <a:latin typeface="HG丸ｺﾞｼｯｸM-PRO" panose="020F0600000000000000" pitchFamily="50" charset="-128"/>
                <a:ea typeface="HG丸ｺﾞｼｯｸM-PRO" panose="020F0600000000000000" pitchFamily="50" charset="-128"/>
              </a:rPr>
              <a:t>（</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03EEB0C2-7184-46C8-85D9-0F74779D082E}"/>
              </a:ext>
            </a:extLst>
          </p:cNvPr>
          <p:cNvSpPr txBox="1"/>
          <p:nvPr/>
        </p:nvSpPr>
        <p:spPr>
          <a:xfrm>
            <a:off x="347729" y="940411"/>
            <a:ext cx="11695184" cy="341632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アメリカのローレンスバークレー国立研究所（</a:t>
            </a:r>
            <a:r>
              <a:rPr lang="en-US" altLang="ja-JP" dirty="0">
                <a:latin typeface="HG丸ｺﾞｼｯｸM-PRO" panose="020F0600000000000000" pitchFamily="50" charset="-128"/>
                <a:ea typeface="HG丸ｺﾞｼｯｸM-PRO" panose="020F0600000000000000" pitchFamily="50" charset="-128"/>
              </a:rPr>
              <a:t>LBNL</a:t>
            </a:r>
            <a:r>
              <a:rPr lang="ja-JP" altLang="en-US" dirty="0">
                <a:latin typeface="HG丸ｺﾞｼｯｸM-PRO" panose="020F0600000000000000" pitchFamily="50" charset="-128"/>
                <a:ea typeface="HG丸ｺﾞｼｯｸM-PRO" panose="020F0600000000000000" pitchFamily="50" charset="-128"/>
              </a:rPr>
              <a:t>または</a:t>
            </a:r>
            <a:r>
              <a:rPr lang="en-US" altLang="ja-JP" dirty="0">
                <a:latin typeface="HG丸ｺﾞｼｯｸM-PRO" panose="020F0600000000000000" pitchFamily="50" charset="-128"/>
                <a:ea typeface="HG丸ｺﾞｼｯｸM-PRO" panose="020F0600000000000000" pitchFamily="50" charset="-128"/>
              </a:rPr>
              <a:t>LBL</a:t>
            </a:r>
            <a:r>
              <a:rPr lang="ja-JP" altLang="en-US" dirty="0">
                <a:latin typeface="HG丸ｺﾞｼｯｸM-PRO" panose="020F0600000000000000" pitchFamily="50" charset="-128"/>
                <a:ea typeface="HG丸ｺﾞｼｯｸM-PRO" panose="020F0600000000000000" pitchFamily="50" charset="-128"/>
              </a:rPr>
              <a:t>）が開発しているライブラリ。オープンソースのライブラリで</a:t>
            </a:r>
            <a:r>
              <a:rPr lang="en-US" altLang="ja-JP" dirty="0">
                <a:latin typeface="HG丸ｺﾞｼｯｸM-PRO" panose="020F0600000000000000" pitchFamily="50" charset="-128"/>
                <a:ea typeface="HG丸ｺﾞｼｯｸM-PRO" panose="020F0600000000000000" pitchFamily="50" charset="-128"/>
              </a:rPr>
              <a:t>3-clause BSD</a:t>
            </a:r>
            <a:r>
              <a:rPr lang="ja-JP" altLang="en-US" dirty="0">
                <a:latin typeface="HG丸ｺﾞｼｯｸM-PRO" panose="020F0600000000000000" pitchFamily="50" charset="-128"/>
                <a:ea typeface="HG丸ｺﾞｼｯｸM-PRO" panose="020F0600000000000000" pitchFamily="50" charset="-128"/>
              </a:rPr>
              <a:t>ライセンスとなっている。</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err="1">
                <a:latin typeface="HG丸ｺﾞｼｯｸM-PRO" panose="020F0600000000000000" pitchFamily="50" charset="-128"/>
                <a:ea typeface="HG丸ｺﾞｼｯｸM-PRO" panose="020F0600000000000000" pitchFamily="50" charset="-128"/>
              </a:rPr>
              <a:t>にも</a:t>
            </a:r>
            <a:r>
              <a:rPr lang="ja-JP" altLang="en-US" dirty="0">
                <a:latin typeface="HG丸ｺﾞｼｯｸM-PRO" panose="020F0600000000000000" pitchFamily="50" charset="-128"/>
                <a:ea typeface="HG丸ｺﾞｼｯｸM-PRO" panose="020F0600000000000000" pitchFamily="50" charset="-128"/>
              </a:rPr>
              <a:t>ついてくる。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建築構造は関係なく建築環境工学や建築設備の計算、主に熱と流れを扱っている。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基本的に使える部分は</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標準ライブラリを使っているものの、</a:t>
            </a:r>
            <a:r>
              <a:rPr lang="en-US" altLang="ja-JP" dirty="0" err="1">
                <a:latin typeface="HG丸ｺﾞｼｯｸM-PRO" panose="020F0600000000000000" pitchFamily="50" charset="-128"/>
                <a:ea typeface="HG丸ｺﾞｼｯｸM-PRO" panose="020F0600000000000000" pitchFamily="50" charset="-128"/>
              </a:rPr>
              <a:t>Dymola</a:t>
            </a:r>
            <a:r>
              <a:rPr lang="ja-JP" altLang="en-US" dirty="0">
                <a:latin typeface="HG丸ｺﾞｼｯｸM-PRO" panose="020F0600000000000000" pitchFamily="50" charset="-128"/>
                <a:ea typeface="HG丸ｺﾞｼｯｸM-PRO" panose="020F0600000000000000" pitchFamily="50" charset="-128"/>
              </a:rPr>
              <a:t>と</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a:latin typeface="HG丸ｺﾞｼｯｸM-PRO" panose="020F0600000000000000" pitchFamily="50" charset="-128"/>
                <a:ea typeface="HG丸ｺﾞｼｯｸM-PRO" panose="020F0600000000000000" pitchFamily="50" charset="-128"/>
              </a:rPr>
              <a:t>でテストされており</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に対応できていないものが結構ある。</a:t>
            </a:r>
            <a:r>
              <a:rPr lang="en-US" altLang="ja-JP" dirty="0" err="1">
                <a:latin typeface="HG丸ｺﾞｼｯｸM-PRO" panose="020F0600000000000000" pitchFamily="50" charset="-128"/>
                <a:ea typeface="HG丸ｺﾞｼｯｸM-PRO" panose="020F0600000000000000" pitchFamily="50" charset="-128"/>
              </a:rPr>
              <a:t>OpenModelica</a:t>
            </a:r>
            <a:r>
              <a:rPr lang="ja-JP" altLang="en-US" dirty="0">
                <a:latin typeface="HG丸ｺﾞｼｯｸM-PRO" panose="020F0600000000000000" pitchFamily="50" charset="-128"/>
                <a:ea typeface="HG丸ｺﾞｼｯｸM-PRO" panose="020F0600000000000000" pitchFamily="50" charset="-128"/>
              </a:rPr>
              <a:t>の対応状況の確認は</a:t>
            </a:r>
            <a:r>
              <a:rPr lang="ja-JP" altLang="en-US" dirty="0">
                <a:latin typeface="HG丸ｺﾞｼｯｸM-PRO" panose="020F0600000000000000" pitchFamily="50" charset="-128"/>
                <a:ea typeface="HG丸ｺﾞｼｯｸM-PRO" panose="020F0600000000000000" pitchFamily="50" charset="-128"/>
                <a:hlinkClick r:id="rId2"/>
              </a:rPr>
              <a:t>ここ</a:t>
            </a:r>
            <a:r>
              <a:rPr lang="ja-JP" altLang="en-US" dirty="0">
                <a:latin typeface="HG丸ｺﾞｼｯｸM-PRO" panose="020F0600000000000000" pitchFamily="50" charset="-128"/>
                <a:ea typeface="HG丸ｺﾞｼｯｸM-PRO" panose="020F0600000000000000" pitchFamily="50" charset="-128"/>
              </a:rPr>
              <a:t>から。</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以下の関連プロジェクトの</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部分を統合したライブラリになっている。</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3"/>
              </a:rPr>
              <a:t>Spawn of </a:t>
            </a:r>
            <a:r>
              <a:rPr lang="en-US" altLang="ja-JP" u="sng" dirty="0" err="1">
                <a:latin typeface="HG丸ｺﾞｼｯｸM-PRO" panose="020F0600000000000000" pitchFamily="50" charset="-128"/>
                <a:ea typeface="HG丸ｺﾞｼｯｸM-PRO" panose="020F0600000000000000" pitchFamily="50" charset="-128"/>
                <a:hlinkClick r:id="rId3"/>
              </a:rPr>
              <a:t>EnergyPlus</a:t>
            </a:r>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EnergyPlus</a:t>
            </a:r>
            <a:r>
              <a:rPr lang="ja-JP" altLang="en-US" dirty="0">
                <a:latin typeface="HG丸ｺﾞｼｯｸM-PRO" panose="020F0600000000000000" pitchFamily="50" charset="-128"/>
                <a:ea typeface="HG丸ｺﾞｼｯｸM-PRO" panose="020F0600000000000000" pitchFamily="50" charset="-128"/>
              </a:rPr>
              <a:t>で建物、</a:t>
            </a:r>
            <a:r>
              <a:rPr lang="en-US" altLang="ja-JP" dirty="0">
                <a:latin typeface="HG丸ｺﾞｼｯｸM-PRO" panose="020F0600000000000000" pitchFamily="50" charset="-128"/>
                <a:ea typeface="HG丸ｺﾞｼｯｸM-PRO" panose="020F0600000000000000" pitchFamily="50" charset="-128"/>
              </a:rPr>
              <a:t>Modelica</a:t>
            </a:r>
            <a:r>
              <a:rPr lang="ja-JP" altLang="en-US" dirty="0">
                <a:latin typeface="HG丸ｺﾞｼｯｸM-PRO" panose="020F0600000000000000" pitchFamily="50" charset="-128"/>
                <a:ea typeface="HG丸ｺﾞｼｯｸM-PRO" panose="020F0600000000000000" pitchFamily="50" charset="-128"/>
              </a:rPr>
              <a:t>で空調を計算する</a:t>
            </a:r>
            <a:r>
              <a:rPr lang="en-US" altLang="ja-JP" dirty="0">
                <a:latin typeface="HG丸ｺﾞｼｯｸM-PRO" panose="020F0600000000000000" pitchFamily="50" charset="-128"/>
                <a:ea typeface="HG丸ｺﾞｼｯｸM-PRO" panose="020F0600000000000000" pitchFamily="50" charset="-128"/>
              </a:rPr>
              <a:t>FMI</a:t>
            </a:r>
            <a:r>
              <a:rPr lang="ja-JP" altLang="en-US" dirty="0">
                <a:latin typeface="HG丸ｺﾞｼｯｸM-PRO" panose="020F0600000000000000" pitchFamily="50" charset="-128"/>
                <a:ea typeface="HG丸ｺﾞｼｯｸM-PRO" panose="020F0600000000000000" pitchFamily="50" charset="-128"/>
              </a:rPr>
              <a:t>連成シミュレーション。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err="1">
                <a:latin typeface="HG丸ｺﾞｼｯｸM-PRO" panose="020F0600000000000000" pitchFamily="50" charset="-128"/>
                <a:ea typeface="HG丸ｺﾞｼｯｸM-PRO" panose="020F0600000000000000" pitchFamily="50" charset="-128"/>
                <a:hlinkClick r:id="rId4"/>
              </a:rPr>
              <a:t>OpenBuildingControl</a:t>
            </a:r>
            <a:r>
              <a:rPr lang="ja-JP" altLang="en-US" dirty="0">
                <a:latin typeface="HG丸ｺﾞｼｯｸM-PRO" panose="020F0600000000000000" pitchFamily="50" charset="-128"/>
                <a:ea typeface="HG丸ｺﾞｼｯｸM-PRO" panose="020F0600000000000000" pitchFamily="50" charset="-128"/>
              </a:rPr>
              <a:t>：建物の制御に関する性能評価や仕様の策定と検証を行うプロジェクト。</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5"/>
              </a:rPr>
              <a:t>IBPSA Project 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IFC</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BIM</a:t>
            </a:r>
            <a:r>
              <a:rPr lang="ja-JP" altLang="en-US" dirty="0">
                <a:latin typeface="HG丸ｺﾞｼｯｸM-PRO" panose="020F0600000000000000" pitchFamily="50" charset="-128"/>
                <a:ea typeface="HG丸ｺﾞｼｯｸM-PRO" panose="020F0600000000000000" pitchFamily="50" charset="-128"/>
              </a:rPr>
              <a:t>）や</a:t>
            </a:r>
            <a:r>
              <a:rPr lang="en-US" altLang="ja-JP" dirty="0" err="1">
                <a:latin typeface="HG丸ｺﾞｼｯｸM-PRO" panose="020F0600000000000000" pitchFamily="50" charset="-128"/>
                <a:ea typeface="HG丸ｺﾞｼｯｸM-PRO" panose="020F0600000000000000" pitchFamily="50" charset="-128"/>
              </a:rPr>
              <a:t>CityGML</a:t>
            </a:r>
            <a:r>
              <a:rPr lang="ja-JP" altLang="en-US" dirty="0">
                <a:latin typeface="HG丸ｺﾞｼｯｸM-PRO" panose="020F0600000000000000" pitchFamily="50" charset="-128"/>
                <a:ea typeface="HG丸ｺﾞｼｯｸM-PRO" panose="020F0600000000000000" pitchFamily="50" charset="-128"/>
              </a:rPr>
              <a:t>（都市モデル）と連携した建物や地域冷暖房のシミュレーション。</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u="sng" dirty="0">
                <a:latin typeface="HG丸ｺﾞｼｯｸM-PRO" panose="020F0600000000000000" pitchFamily="50" charset="-128"/>
                <a:ea typeface="HG丸ｺﾞｼｯｸM-PRO" panose="020F0600000000000000" pitchFamily="50" charset="-128"/>
                <a:hlinkClick r:id="rId6"/>
              </a:rPr>
              <a:t>Improving Data Center Energy Efficiency through End-to-End Cooling Modeling and Optimization</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：データセンターの空調モデル。</a:t>
            </a:r>
            <a:endParaRPr lang="en-US" altLang="ja-JP" dirty="0">
              <a:latin typeface="HG丸ｺﾞｼｯｸM-PRO" panose="020F0600000000000000" pitchFamily="50" charset="-128"/>
              <a:ea typeface="HG丸ｺﾞｼｯｸM-PRO" panose="020F0600000000000000" pitchFamily="50" charset="-128"/>
            </a:endParaRPr>
          </a:p>
        </p:txBody>
      </p:sp>
      <p:sp>
        <p:nvSpPr>
          <p:cNvPr id="21" name="テキスト ボックス 20">
            <a:extLst>
              <a:ext uri="{FF2B5EF4-FFF2-40B4-BE49-F238E27FC236}">
                <a16:creationId xmlns:a16="http://schemas.microsoft.com/office/drawing/2014/main" id="{03EEB0C2-7184-46C8-85D9-0F74779D082E}"/>
              </a:ext>
            </a:extLst>
          </p:cNvPr>
          <p:cNvSpPr txBox="1"/>
          <p:nvPr/>
        </p:nvSpPr>
        <p:spPr>
          <a:xfrm>
            <a:off x="516835" y="6139395"/>
            <a:ext cx="10919791" cy="646331"/>
          </a:xfrm>
          <a:prstGeom prst="rect">
            <a:avLst/>
          </a:prstGeom>
          <a:noFill/>
        </p:spPr>
        <p:txBody>
          <a:bodyPr wrap="square" rtlCol="0">
            <a:spAutoFit/>
          </a:bodyPr>
          <a:lstStyle/>
          <a:p>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Types</a:t>
            </a:r>
            <a:r>
              <a:rPr lang="ja-JP" altLang="en-US" dirty="0" err="1">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BaseClasses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Examples</a:t>
            </a:r>
            <a:r>
              <a:rPr lang="ja-JP" altLang="en-US" dirty="0" err="1">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などは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パッケージ毎に対応したものがそれぞれのパッケージ内にもあったりなかったり。</a:t>
            </a:r>
            <a:endParaRPr lang="en-US" altLang="ja-JP" dirty="0">
              <a:latin typeface="HG丸ｺﾞｼｯｸM-PRO" panose="020F0600000000000000" pitchFamily="50" charset="-128"/>
              <a:ea typeface="HG丸ｺﾞｼｯｸM-PRO" panose="020F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272387750"/>
              </p:ext>
            </p:extLst>
          </p:nvPr>
        </p:nvGraphicFramePr>
        <p:xfrm>
          <a:off x="734389" y="5019305"/>
          <a:ext cx="10490202" cy="1013460"/>
        </p:xfrm>
        <a:graphic>
          <a:graphicData uri="http://schemas.openxmlformats.org/drawingml/2006/table">
            <a:tbl>
              <a:tblPr>
                <a:tableStyleId>{5C22544A-7EE6-4342-B048-85BDC9FD1C3A}</a:tableStyleId>
              </a:tblPr>
              <a:tblGrid>
                <a:gridCol w="2573068">
                  <a:extLst>
                    <a:ext uri="{9D8B030D-6E8A-4147-A177-3AD203B41FA5}">
                      <a16:colId xmlns:a16="http://schemas.microsoft.com/office/drawing/2014/main" val="20000"/>
                    </a:ext>
                  </a:extLst>
                </a:gridCol>
                <a:gridCol w="2573068">
                  <a:extLst>
                    <a:ext uri="{9D8B030D-6E8A-4147-A177-3AD203B41FA5}">
                      <a16:colId xmlns:a16="http://schemas.microsoft.com/office/drawing/2014/main" val="20001"/>
                    </a:ext>
                  </a:extLst>
                </a:gridCol>
                <a:gridCol w="2672033">
                  <a:extLst>
                    <a:ext uri="{9D8B030D-6E8A-4147-A177-3AD203B41FA5}">
                      <a16:colId xmlns:a16="http://schemas.microsoft.com/office/drawing/2014/main" val="20002"/>
                    </a:ext>
                  </a:extLst>
                </a:gridCol>
                <a:gridCol w="2672033">
                  <a:extLst>
                    <a:ext uri="{9D8B030D-6E8A-4147-A177-3AD203B41FA5}">
                      <a16:colId xmlns:a16="http://schemas.microsoft.com/office/drawing/2014/main" val="20003"/>
                    </a:ext>
                  </a:extLst>
                </a:gridCol>
              </a:tblGrid>
              <a:tr h="171450">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UsersGuide</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BoundaryConditions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HeatTransfer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Types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0"/>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Controls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Media</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Examples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Airflow</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Electrical</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ThermalZones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Experimental</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2"/>
                  </a:ext>
                </a:extLst>
              </a:tr>
              <a:tr h="171450">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Applications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Fluid</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a:effectLst/>
                          <a:latin typeface="HG丸ｺﾞｼｯｸM-PRO" panose="020F0600000000000000" pitchFamily="50" charset="-128"/>
                          <a:ea typeface="HG丸ｺﾞｼｯｸM-PRO" panose="020F0600000000000000" pitchFamily="50" charset="-128"/>
                        </a:rPr>
                        <a:t> Utilities</a:t>
                      </a:r>
                      <a:endParaRPr lang="en-US" sz="1600" b="0" i="0" u="none" strike="noStrike">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tc>
                  <a:txBody>
                    <a:bodyPr/>
                    <a:lstStyle/>
                    <a:p>
                      <a:pPr algn="l" fontAlgn="ctr"/>
                      <a:r>
                        <a:rPr lang="en-US" sz="1600" u="none" strike="noStrike" dirty="0">
                          <a:effectLst/>
                          <a:latin typeface="HG丸ｺﾞｼｯｸM-PRO" panose="020F0600000000000000" pitchFamily="50" charset="-128"/>
                          <a:ea typeface="HG丸ｺﾞｼｯｸM-PRO" panose="020F0600000000000000" pitchFamily="50" charset="-128"/>
                        </a:rPr>
                        <a:t> </a:t>
                      </a:r>
                      <a:r>
                        <a:rPr lang="en-US" sz="1600" u="none" strike="noStrike" dirty="0" err="1">
                          <a:effectLst/>
                          <a:latin typeface="HG丸ｺﾞｼｯｸM-PRO" panose="020F0600000000000000" pitchFamily="50" charset="-128"/>
                          <a:ea typeface="HG丸ｺﾞｼｯｸM-PRO" panose="020F0600000000000000" pitchFamily="50" charset="-128"/>
                        </a:rPr>
                        <a:t>BaseClasses</a:t>
                      </a:r>
                      <a:endParaRPr lang="en-US" sz="1600" b="0" i="0" u="none" strike="noStrike" dirty="0">
                        <a:solidFill>
                          <a:srgbClr val="000000"/>
                        </a:solidFill>
                        <a:effectLst/>
                        <a:latin typeface="HG丸ｺﾞｼｯｸM-PRO" panose="020F0600000000000000" pitchFamily="50" charset="-128"/>
                        <a:ea typeface="HG丸ｺﾞｼｯｸM-PRO" panose="020F0600000000000000" pitchFamily="50" charset="-128"/>
                      </a:endParaRPr>
                    </a:p>
                  </a:txBody>
                  <a:tcPr marL="9525" marR="9525" marT="9525" marB="0" anchor="ctr"/>
                </a:tc>
                <a:extLst>
                  <a:ext uri="{0D108BD9-81ED-4DB2-BD59-A6C34878D82A}">
                    <a16:rowId xmlns:a16="http://schemas.microsoft.com/office/drawing/2014/main" val="10003"/>
                  </a:ext>
                </a:extLst>
              </a:tr>
            </a:tbl>
          </a:graphicData>
        </a:graphic>
      </p:graphicFrame>
      <p:sp>
        <p:nvSpPr>
          <p:cNvPr id="7" name="正方形/長方形 6"/>
          <p:cNvSpPr/>
          <p:nvPr/>
        </p:nvSpPr>
        <p:spPr>
          <a:xfrm>
            <a:off x="516835" y="4543343"/>
            <a:ext cx="8725466" cy="369332"/>
          </a:xfrm>
          <a:prstGeom prst="rect">
            <a:avLst/>
          </a:prstGeom>
        </p:spPr>
        <p:txBody>
          <a:bodyPr wrap="none">
            <a:spAutoFit/>
          </a:bodyPr>
          <a:lstStyle/>
          <a:p>
            <a:r>
              <a:rPr lang="ja-JP" altLang="en-US" dirty="0">
                <a:latin typeface="HG丸ｺﾞｼｯｸM-PRO" panose="020F0600000000000000" pitchFamily="50" charset="-128"/>
                <a:ea typeface="HG丸ｺﾞｼｯｸM-PRO" panose="020F0600000000000000" pitchFamily="50" charset="-128"/>
              </a:rPr>
              <a:t>ライブラリに含まれるパッケージ（具体的にどんなことができるかは次のページ）</a:t>
            </a:r>
            <a:endParaRPr lang="ja-JP" altLang="en-US" dirty="0"/>
          </a:p>
        </p:txBody>
      </p:sp>
      <p:sp>
        <p:nvSpPr>
          <p:cNvPr id="4" name="スライド番号プレースホルダー 3"/>
          <p:cNvSpPr>
            <a:spLocks noGrp="1"/>
          </p:cNvSpPr>
          <p:nvPr>
            <p:ph type="sldNum" sz="quarter" idx="12"/>
          </p:nvPr>
        </p:nvSpPr>
        <p:spPr/>
        <p:txBody>
          <a:bodyPr/>
          <a:lstStyle/>
          <a:p>
            <a:fld id="{137EF923-415A-40D3-869E-BF2274ACA652}" type="slidenum">
              <a:rPr kumimoji="1" lang="ja-JP" altLang="en-US" smtClean="0"/>
              <a:t>4</a:t>
            </a:fld>
            <a:endParaRPr kumimoji="1" lang="ja-JP" altLang="en-US"/>
          </a:p>
        </p:txBody>
      </p:sp>
    </p:spTree>
    <p:extLst>
      <p:ext uri="{BB962C8B-B14F-4D97-AF65-F5344CB8AC3E}">
        <p14:creationId xmlns:p14="http://schemas.microsoft.com/office/powerpoint/2010/main" val="9868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722782" y="82145"/>
            <a:ext cx="8693427" cy="6406523"/>
          </a:xfrm>
          <a:prstGeom prst="rect">
            <a:avLst/>
          </a:prstGeom>
          <a:solidFill>
            <a:schemeClr val="bg1"/>
          </a:solidFill>
        </p:spPr>
      </p:pic>
      <p:sp>
        <p:nvSpPr>
          <p:cNvPr id="6" name="正方形/長方形 5"/>
          <p:cNvSpPr/>
          <p:nvPr/>
        </p:nvSpPr>
        <p:spPr>
          <a:xfrm>
            <a:off x="-359746" y="6517686"/>
            <a:ext cx="12192000" cy="307777"/>
          </a:xfrm>
          <a:prstGeom prst="rect">
            <a:avLst/>
          </a:prstGeom>
        </p:spPr>
        <p:txBody>
          <a:bodyPr wrap="square">
            <a:spAutoFit/>
          </a:bodyPr>
          <a:lstStyle/>
          <a:p>
            <a:pPr algn="ctr"/>
            <a:r>
              <a:rPr lang="ja-JP" altLang="en-US" sz="1400" dirty="0">
                <a:latin typeface="HG丸ｺﾞｼｯｸM-PRO" panose="020F0600000000000000" pitchFamily="50" charset="-128"/>
                <a:ea typeface="HG丸ｺﾞｼｯｸM-PRO" panose="020F0600000000000000" pitchFamily="50" charset="-128"/>
              </a:rPr>
              <a:t>出典：</a:t>
            </a:r>
            <a:r>
              <a:rPr lang="en-US" altLang="ja-JP" sz="1400" dirty="0">
                <a:latin typeface="HG丸ｺﾞｼｯｸM-PRO" panose="020F0600000000000000" pitchFamily="50" charset="-128"/>
                <a:ea typeface="HG丸ｺﾞｼｯｸM-PRO" panose="020F0600000000000000" pitchFamily="50" charset="-128"/>
              </a:rPr>
              <a:t> </a:t>
            </a:r>
            <a:r>
              <a:rPr lang="en-US" altLang="ja-JP" sz="1400" dirty="0">
                <a:latin typeface="HG丸ｺﾞｼｯｸM-PRO" panose="020F0600000000000000" pitchFamily="50" charset="-128"/>
                <a:ea typeface="HG丸ｺﾞｼｯｸM-PRO" panose="020F0600000000000000" pitchFamily="50" charset="-128"/>
                <a:hlinkClick r:id="rId3"/>
              </a:rPr>
              <a:t>Michael Wetter, Modelica Buildings Library training at the American Modelica Conference</a:t>
            </a:r>
            <a:r>
              <a:rPr lang="ja-JP" altLang="en-US" sz="1400" dirty="0">
                <a:latin typeface="HG丸ｺﾞｼｯｸM-PRO" panose="020F0600000000000000" pitchFamily="50" charset="-128"/>
                <a:ea typeface="HG丸ｺﾞｼｯｸM-PRO" panose="020F0600000000000000" pitchFamily="50" charset="-128"/>
                <a:hlinkClick r:id="rId3"/>
              </a:rPr>
              <a:t> </a:t>
            </a:r>
            <a:r>
              <a:rPr lang="en-US" altLang="ja-JP" sz="1400" dirty="0">
                <a:latin typeface="HG丸ｺﾞｼｯｸM-PRO" panose="020F0600000000000000" pitchFamily="50" charset="-128"/>
                <a:ea typeface="HG丸ｺﾞｼｯｸM-PRO" panose="020F0600000000000000" pitchFamily="50" charset="-128"/>
                <a:hlinkClick r:id="rId3"/>
              </a:rPr>
              <a:t>, October 8, 2018</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0" name="正方形/長方形 9"/>
          <p:cNvSpPr/>
          <p:nvPr/>
        </p:nvSpPr>
        <p:spPr>
          <a:xfrm>
            <a:off x="5442534" y="710711"/>
            <a:ext cx="1072963" cy="369332"/>
          </a:xfrm>
          <a:prstGeom prst="rect">
            <a:avLst/>
          </a:prstGeom>
          <a:solidFill>
            <a:schemeClr val="bg1"/>
          </a:solidFill>
        </p:spPr>
        <p:txBody>
          <a:bodyPr wrap="square">
            <a:spAutoFit/>
          </a:bodyPr>
          <a:lstStyle/>
          <a:p>
            <a:pPr algn="ctr"/>
            <a:r>
              <a:rPr lang="ja-JP" altLang="en-US" dirty="0"/>
              <a:t>熱源</a:t>
            </a:r>
            <a:endParaRPr lang="en-US" altLang="ja-JP" dirty="0"/>
          </a:p>
        </p:txBody>
      </p:sp>
      <p:sp>
        <p:nvSpPr>
          <p:cNvPr id="11" name="正方形/長方形 10"/>
          <p:cNvSpPr/>
          <p:nvPr/>
        </p:nvSpPr>
        <p:spPr>
          <a:xfrm>
            <a:off x="8534400" y="688339"/>
            <a:ext cx="1510748" cy="369332"/>
          </a:xfrm>
          <a:prstGeom prst="rect">
            <a:avLst/>
          </a:prstGeom>
          <a:solidFill>
            <a:schemeClr val="bg1"/>
          </a:solidFill>
        </p:spPr>
        <p:txBody>
          <a:bodyPr wrap="square">
            <a:spAutoFit/>
          </a:bodyPr>
          <a:lstStyle/>
          <a:p>
            <a:pPr algn="ctr"/>
            <a:r>
              <a:rPr lang="en-US" altLang="ja-JP" dirty="0"/>
              <a:t>FFD</a:t>
            </a:r>
            <a:r>
              <a:rPr lang="ja-JP" altLang="en-US" dirty="0"/>
              <a:t>（</a:t>
            </a:r>
            <a:r>
              <a:rPr lang="en-US" altLang="ja-JP" dirty="0"/>
              <a:t>CFD</a:t>
            </a:r>
            <a:r>
              <a:rPr lang="ja-JP" altLang="en-US" dirty="0"/>
              <a:t>）</a:t>
            </a:r>
            <a:endParaRPr lang="en-US" altLang="ja-JP" dirty="0"/>
          </a:p>
        </p:txBody>
      </p:sp>
      <p:sp>
        <p:nvSpPr>
          <p:cNvPr id="12" name="正方形/長方形 11"/>
          <p:cNvSpPr/>
          <p:nvPr/>
        </p:nvSpPr>
        <p:spPr>
          <a:xfrm>
            <a:off x="1746999" y="682018"/>
            <a:ext cx="1524001" cy="369332"/>
          </a:xfrm>
          <a:prstGeom prst="rect">
            <a:avLst/>
          </a:prstGeom>
          <a:solidFill>
            <a:schemeClr val="bg1"/>
          </a:solidFill>
        </p:spPr>
        <p:txBody>
          <a:bodyPr wrap="square">
            <a:spAutoFit/>
          </a:bodyPr>
          <a:lstStyle/>
          <a:p>
            <a:pPr algn="ctr"/>
            <a:r>
              <a:rPr lang="ja-JP" altLang="en-US" dirty="0"/>
              <a:t>ダクト空調</a:t>
            </a:r>
            <a:endParaRPr lang="en-US" altLang="ja-JP" dirty="0"/>
          </a:p>
        </p:txBody>
      </p:sp>
      <p:sp>
        <p:nvSpPr>
          <p:cNvPr id="13" name="正方形/長方形 12"/>
          <p:cNvSpPr/>
          <p:nvPr/>
        </p:nvSpPr>
        <p:spPr>
          <a:xfrm>
            <a:off x="3532615" y="543518"/>
            <a:ext cx="1599403" cy="646331"/>
          </a:xfrm>
          <a:prstGeom prst="rect">
            <a:avLst/>
          </a:prstGeom>
          <a:solidFill>
            <a:schemeClr val="bg1"/>
          </a:solidFill>
        </p:spPr>
        <p:txBody>
          <a:bodyPr wrap="square">
            <a:spAutoFit/>
          </a:bodyPr>
          <a:lstStyle/>
          <a:p>
            <a:pPr algn="ctr"/>
            <a:r>
              <a:rPr lang="ja-JP" altLang="en-US" dirty="0"/>
              <a:t>空調配管</a:t>
            </a:r>
            <a:endParaRPr lang="en-US" altLang="ja-JP" dirty="0"/>
          </a:p>
          <a:p>
            <a:pPr algn="ctr"/>
            <a:r>
              <a:rPr lang="ja-JP" altLang="en-US" dirty="0"/>
              <a:t>システム</a:t>
            </a:r>
            <a:endParaRPr lang="en-US" altLang="ja-JP" dirty="0"/>
          </a:p>
        </p:txBody>
      </p:sp>
      <p:sp>
        <p:nvSpPr>
          <p:cNvPr id="14" name="正方形/長方形 13"/>
          <p:cNvSpPr/>
          <p:nvPr/>
        </p:nvSpPr>
        <p:spPr>
          <a:xfrm>
            <a:off x="6692346" y="610196"/>
            <a:ext cx="1349967" cy="646331"/>
          </a:xfrm>
          <a:prstGeom prst="rect">
            <a:avLst/>
          </a:prstGeom>
          <a:solidFill>
            <a:schemeClr val="bg1"/>
          </a:solidFill>
        </p:spPr>
        <p:txBody>
          <a:bodyPr wrap="square">
            <a:spAutoFit/>
          </a:bodyPr>
          <a:lstStyle/>
          <a:p>
            <a:pPr algn="ctr"/>
            <a:r>
              <a:rPr lang="en-US" altLang="ja-JP" dirty="0"/>
              <a:t>Python</a:t>
            </a:r>
            <a:r>
              <a:rPr lang="ja-JP" altLang="en-US" dirty="0"/>
              <a:t>を</a:t>
            </a:r>
            <a:endParaRPr lang="en-US" altLang="ja-JP" dirty="0"/>
          </a:p>
          <a:p>
            <a:pPr algn="ctr"/>
            <a:r>
              <a:rPr lang="ja-JP" altLang="en-US" dirty="0"/>
              <a:t>モデル化</a:t>
            </a:r>
            <a:endParaRPr lang="en-US" altLang="ja-JP" dirty="0"/>
          </a:p>
        </p:txBody>
      </p:sp>
      <p:sp>
        <p:nvSpPr>
          <p:cNvPr id="15" name="正方形/長方形 14"/>
          <p:cNvSpPr/>
          <p:nvPr/>
        </p:nvSpPr>
        <p:spPr>
          <a:xfrm>
            <a:off x="5132018" y="2456952"/>
            <a:ext cx="1383479" cy="369332"/>
          </a:xfrm>
          <a:prstGeom prst="rect">
            <a:avLst/>
          </a:prstGeom>
          <a:solidFill>
            <a:schemeClr val="bg1"/>
          </a:solidFill>
        </p:spPr>
        <p:txBody>
          <a:bodyPr wrap="square">
            <a:spAutoFit/>
          </a:bodyPr>
          <a:lstStyle/>
          <a:p>
            <a:pPr algn="ctr"/>
            <a:r>
              <a:rPr lang="ja-JP" altLang="en-US" dirty="0"/>
              <a:t>太陽熱利用</a:t>
            </a:r>
            <a:endParaRPr lang="en-US" altLang="ja-JP" dirty="0"/>
          </a:p>
        </p:txBody>
      </p:sp>
      <p:sp>
        <p:nvSpPr>
          <p:cNvPr id="16" name="正方形/長方形 15"/>
          <p:cNvSpPr/>
          <p:nvPr/>
        </p:nvSpPr>
        <p:spPr>
          <a:xfrm>
            <a:off x="8534400" y="2419576"/>
            <a:ext cx="1510748" cy="369332"/>
          </a:xfrm>
          <a:prstGeom prst="rect">
            <a:avLst/>
          </a:prstGeom>
          <a:solidFill>
            <a:schemeClr val="bg1"/>
          </a:solidFill>
        </p:spPr>
        <p:txBody>
          <a:bodyPr wrap="square">
            <a:spAutoFit/>
          </a:bodyPr>
          <a:lstStyle/>
          <a:p>
            <a:pPr algn="ctr"/>
            <a:r>
              <a:rPr lang="ja-JP" altLang="en-US" dirty="0"/>
              <a:t>電気系統</a:t>
            </a:r>
            <a:endParaRPr lang="en-US" altLang="ja-JP" dirty="0"/>
          </a:p>
        </p:txBody>
      </p:sp>
      <p:sp>
        <p:nvSpPr>
          <p:cNvPr id="17" name="正方形/長方形 16"/>
          <p:cNvSpPr/>
          <p:nvPr/>
        </p:nvSpPr>
        <p:spPr>
          <a:xfrm>
            <a:off x="1663468" y="2483544"/>
            <a:ext cx="1700851" cy="646331"/>
          </a:xfrm>
          <a:prstGeom prst="rect">
            <a:avLst/>
          </a:prstGeom>
          <a:solidFill>
            <a:schemeClr val="bg1"/>
          </a:solidFill>
        </p:spPr>
        <p:txBody>
          <a:bodyPr wrap="square">
            <a:spAutoFit/>
          </a:bodyPr>
          <a:lstStyle/>
          <a:p>
            <a:pPr algn="ctr"/>
            <a:r>
              <a:rPr lang="ja-JP" altLang="en-US" dirty="0"/>
              <a:t>換気計算</a:t>
            </a:r>
            <a:endParaRPr lang="en-US" altLang="ja-JP" dirty="0"/>
          </a:p>
          <a:p>
            <a:pPr algn="ctr"/>
            <a:endParaRPr lang="en-US" altLang="ja-JP" dirty="0"/>
          </a:p>
        </p:txBody>
      </p:sp>
      <p:sp>
        <p:nvSpPr>
          <p:cNvPr id="18" name="正方形/長方形 17"/>
          <p:cNvSpPr/>
          <p:nvPr/>
        </p:nvSpPr>
        <p:spPr>
          <a:xfrm>
            <a:off x="3719753" y="2456952"/>
            <a:ext cx="1412265" cy="369332"/>
          </a:xfrm>
          <a:prstGeom prst="rect">
            <a:avLst/>
          </a:prstGeom>
          <a:solidFill>
            <a:schemeClr val="bg1"/>
          </a:solidFill>
        </p:spPr>
        <p:txBody>
          <a:bodyPr wrap="square">
            <a:spAutoFit/>
          </a:bodyPr>
          <a:lstStyle/>
          <a:p>
            <a:pPr algn="ctr"/>
            <a:r>
              <a:rPr lang="ja-JP" altLang="en-US" dirty="0"/>
              <a:t>室温計算</a:t>
            </a:r>
            <a:endParaRPr lang="en-US" altLang="ja-JP" dirty="0"/>
          </a:p>
        </p:txBody>
      </p:sp>
      <p:sp>
        <p:nvSpPr>
          <p:cNvPr id="19" name="正方形/長方形 18"/>
          <p:cNvSpPr/>
          <p:nvPr/>
        </p:nvSpPr>
        <p:spPr>
          <a:xfrm>
            <a:off x="6669484" y="2419576"/>
            <a:ext cx="1568796" cy="646331"/>
          </a:xfrm>
          <a:prstGeom prst="rect">
            <a:avLst/>
          </a:prstGeom>
          <a:solidFill>
            <a:schemeClr val="bg1"/>
          </a:solidFill>
        </p:spPr>
        <p:txBody>
          <a:bodyPr wrap="square">
            <a:spAutoFit/>
          </a:bodyPr>
          <a:lstStyle/>
          <a:p>
            <a:pPr algn="ctr"/>
            <a:r>
              <a:rPr lang="en-US" altLang="ja-JP" dirty="0"/>
              <a:t>FLEXLAB</a:t>
            </a:r>
          </a:p>
          <a:p>
            <a:pPr algn="ctr"/>
            <a:r>
              <a:rPr lang="ja-JP" altLang="en-US" dirty="0"/>
              <a:t>（実験施設）</a:t>
            </a:r>
            <a:endParaRPr lang="en-US" altLang="ja-JP" dirty="0"/>
          </a:p>
        </p:txBody>
      </p:sp>
      <p:sp>
        <p:nvSpPr>
          <p:cNvPr id="20" name="正方形/長方形 19"/>
          <p:cNvSpPr/>
          <p:nvPr/>
        </p:nvSpPr>
        <p:spPr>
          <a:xfrm>
            <a:off x="1528364" y="4287171"/>
            <a:ext cx="1850265" cy="646331"/>
          </a:xfrm>
          <a:prstGeom prst="rect">
            <a:avLst/>
          </a:prstGeom>
          <a:solidFill>
            <a:schemeClr val="bg1"/>
          </a:solidFill>
        </p:spPr>
        <p:txBody>
          <a:bodyPr wrap="square">
            <a:spAutoFit/>
          </a:bodyPr>
          <a:lstStyle/>
          <a:p>
            <a:pPr algn="ctr"/>
            <a:r>
              <a:rPr lang="en-US" altLang="ja-JP" dirty="0"/>
              <a:t>DHC</a:t>
            </a:r>
          </a:p>
          <a:p>
            <a:pPr algn="ctr"/>
            <a:r>
              <a:rPr lang="ja-JP" altLang="en-US" dirty="0"/>
              <a:t>（地域冷暖房）</a:t>
            </a:r>
            <a:endParaRPr lang="en-US" altLang="ja-JP" dirty="0"/>
          </a:p>
        </p:txBody>
      </p:sp>
      <p:sp>
        <p:nvSpPr>
          <p:cNvPr id="21" name="正方形/長方形 20"/>
          <p:cNvSpPr/>
          <p:nvPr/>
        </p:nvSpPr>
        <p:spPr>
          <a:xfrm>
            <a:off x="3532615" y="4287171"/>
            <a:ext cx="2203639" cy="646331"/>
          </a:xfrm>
          <a:prstGeom prst="rect">
            <a:avLst/>
          </a:prstGeom>
          <a:solidFill>
            <a:schemeClr val="bg1"/>
          </a:solidFill>
        </p:spPr>
        <p:txBody>
          <a:bodyPr wrap="square">
            <a:spAutoFit/>
          </a:bodyPr>
          <a:lstStyle/>
          <a:p>
            <a:pPr algn="ctr"/>
            <a:r>
              <a:rPr lang="ja-JP" altLang="en-US" dirty="0"/>
              <a:t>制御</a:t>
            </a:r>
            <a:endParaRPr lang="en-US" altLang="ja-JP" dirty="0"/>
          </a:p>
          <a:p>
            <a:pPr algn="ctr"/>
            <a:r>
              <a:rPr lang="ja-JP" altLang="en-US" dirty="0"/>
              <a:t>（</a:t>
            </a:r>
            <a:r>
              <a:rPr lang="en-US" altLang="ja-JP" dirty="0"/>
              <a:t>ASHRAE G36</a:t>
            </a:r>
            <a:r>
              <a:rPr lang="ja-JP" altLang="en-US" dirty="0"/>
              <a:t>）</a:t>
            </a:r>
            <a:endParaRPr lang="en-US" altLang="ja-JP" dirty="0"/>
          </a:p>
        </p:txBody>
      </p:sp>
      <p:sp>
        <p:nvSpPr>
          <p:cNvPr id="22" name="テキスト ボックス 21">
            <a:extLst>
              <a:ext uri="{FF2B5EF4-FFF2-40B4-BE49-F238E27FC236}">
                <a16:creationId xmlns:a16="http://schemas.microsoft.com/office/drawing/2014/main" id="{4FE0810C-7564-4301-BC86-F9B55B7399B6}"/>
              </a:ext>
            </a:extLst>
          </p:cNvPr>
          <p:cNvSpPr txBox="1"/>
          <p:nvPr/>
        </p:nvSpPr>
        <p:spPr>
          <a:xfrm>
            <a:off x="387484" y="134746"/>
            <a:ext cx="9935959" cy="461665"/>
          </a:xfrm>
          <a:prstGeom prst="rect">
            <a:avLst/>
          </a:prstGeom>
          <a:solidFill>
            <a:schemeClr val="bg1"/>
          </a:solid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err="1">
                <a:latin typeface="HG丸ｺﾞｼｯｸM-PRO" panose="020F0600000000000000" pitchFamily="50" charset="-128"/>
                <a:ea typeface="HG丸ｺﾞｼｯｸM-PRO" panose="020F0600000000000000" pitchFamily="50" charset="-128"/>
              </a:rPr>
              <a:t>で</a:t>
            </a:r>
            <a:r>
              <a:rPr lang="ja-JP" altLang="en-US" sz="2400" dirty="0">
                <a:latin typeface="HG丸ｺﾞｼｯｸM-PRO" panose="020F0600000000000000" pitchFamily="50" charset="-128"/>
                <a:ea typeface="HG丸ｺﾞｼｯｸM-PRO" panose="020F0600000000000000" pitchFamily="50" charset="-128"/>
              </a:rPr>
              <a:t>できること（出典の</a:t>
            </a:r>
            <a:r>
              <a:rPr lang="en-US" altLang="ja-JP" sz="2400" dirty="0">
                <a:latin typeface="HG丸ｺﾞｼｯｸM-PRO" panose="020F0600000000000000" pitchFamily="50" charset="-128"/>
                <a:ea typeface="HG丸ｺﾞｼｯｸM-PRO" panose="020F0600000000000000" pitchFamily="50" charset="-128"/>
              </a:rPr>
              <a:t>PDF</a:t>
            </a:r>
            <a:r>
              <a:rPr lang="ja-JP" altLang="en-US" sz="2400" dirty="0">
                <a:latin typeface="HG丸ｺﾞｼｯｸM-PRO" panose="020F0600000000000000" pitchFamily="50" charset="-128"/>
                <a:ea typeface="HG丸ｺﾞｼｯｸM-PRO" panose="020F0600000000000000" pitchFamily="50" charset="-128"/>
              </a:rPr>
              <a:t>が</a:t>
            </a:r>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についてよくまとまっている）</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5</a:t>
            </a:fld>
            <a:endParaRPr kumimoji="1" lang="ja-JP" altLang="en-US"/>
          </a:p>
        </p:txBody>
      </p:sp>
    </p:spTree>
    <p:extLst>
      <p:ext uri="{BB962C8B-B14F-4D97-AF65-F5344CB8AC3E}">
        <p14:creationId xmlns:p14="http://schemas.microsoft.com/office/powerpoint/2010/main" val="271602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390284" y="873093"/>
            <a:ext cx="11455352" cy="2308324"/>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まずはバージョンを確認。現状の最新版は「</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a:t>
            </a:r>
            <a:r>
              <a:rPr kumimoji="1" lang="en-US" altLang="ja-JP" dirty="0" err="1">
                <a:latin typeface="HG丸ｺﾞｼｯｸM-PRO" panose="020F0600000000000000" pitchFamily="50" charset="-128"/>
                <a:ea typeface="HG丸ｺﾞｼｯｸM-PRO" panose="020F0600000000000000" pitchFamily="50" charset="-128"/>
              </a:rPr>
              <a:t>OpenModelica</a:t>
            </a:r>
            <a:r>
              <a:rPr kumimoji="1" lang="ja-JP" altLang="en-US" dirty="0">
                <a:latin typeface="HG丸ｺﾞｼｯｸM-PRO" panose="020F0600000000000000" pitchFamily="50" charset="-128"/>
                <a:ea typeface="HG丸ｺﾞｼｯｸM-PRO" panose="020F0600000000000000" pitchFamily="50" charset="-128"/>
              </a:rPr>
              <a:t>を</a:t>
            </a:r>
            <a:r>
              <a:rPr lang="ja-JP" altLang="en-US" dirty="0">
                <a:latin typeface="HG丸ｺﾞｼｯｸM-PRO" panose="020F0600000000000000" pitchFamily="50" charset="-128"/>
                <a:ea typeface="HG丸ｺﾞｼｯｸM-PRO" panose="020F0600000000000000" pitchFamily="50" charset="-128"/>
              </a:rPr>
              <a:t>インストールした場所</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たぶん</a:t>
            </a:r>
            <a:r>
              <a:rPr lang="en-US" altLang="ja-JP" dirty="0">
                <a:latin typeface="HG丸ｺﾞｼｯｸM-PRO" panose="020F0600000000000000" pitchFamily="50" charset="-128"/>
                <a:ea typeface="HG丸ｺﾞｼｯｸM-PRO" panose="020F0600000000000000" pitchFamily="50" charset="-128"/>
              </a:rPr>
              <a:t>C</a:t>
            </a:r>
            <a:r>
              <a:rPr lang="ja-JP" altLang="en-US" dirty="0">
                <a:latin typeface="HG丸ｺﾞｼｯｸM-PRO" panose="020F0600000000000000" pitchFamily="50" charset="-128"/>
                <a:ea typeface="HG丸ｺﾞｼｯｸM-PRO" panose="020F0600000000000000" pitchFamily="50" charset="-128"/>
              </a:rPr>
              <a:t>ドライブ直下にある</a:t>
            </a:r>
            <a:r>
              <a:rPr lang="en-US" altLang="ja-JP" dirty="0">
                <a:latin typeface="HG丸ｺﾞｼｯｸM-PRO" panose="020F0600000000000000" pitchFamily="50" charset="-128"/>
                <a:ea typeface="HG丸ｺﾞｼｯｸM-PRO" panose="020F0600000000000000" pitchFamily="50" charset="-128"/>
              </a:rPr>
              <a:t>)\lib\</a:t>
            </a:r>
            <a:r>
              <a:rPr lang="en-US" altLang="ja-JP" dirty="0" err="1">
                <a:latin typeface="HG丸ｺﾞｼｯｸM-PRO" panose="020F0600000000000000" pitchFamily="50" charset="-128"/>
                <a:ea typeface="HG丸ｺﾞｼｯｸM-PRO" panose="020F0600000000000000" pitchFamily="50" charset="-128"/>
              </a:rPr>
              <a:t>omlibrary</a:t>
            </a:r>
            <a:r>
              <a:rPr kumimoji="1" lang="ja-JP" altLang="en-US" dirty="0">
                <a:latin typeface="HG丸ｺﾞｼｯｸM-PRO" panose="020F0600000000000000" pitchFamily="50" charset="-128"/>
                <a:ea typeface="HG丸ｺﾞｼｯｸM-PRO" panose="020F0600000000000000" pitchFamily="50" charset="-128"/>
              </a:rPr>
              <a:t>」にシステムライブラリのフォルダ一覧があるので</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があるか確認する。</a:t>
            </a:r>
            <a:endParaRPr lang="en-US" altLang="ja-JP" dirty="0">
              <a:latin typeface="HG丸ｺﾞｼｯｸM-PRO" panose="020F0600000000000000" pitchFamily="50" charset="-128"/>
              <a:ea typeface="HG丸ｺﾞｼｯｸM-PRO" panose="020F0600000000000000" pitchFamily="50" charset="-128"/>
            </a:endParaRPr>
          </a:p>
          <a:p>
            <a:r>
              <a:rPr lang="en-US" altLang="ja-JP" u="sng" dirty="0">
                <a:solidFill>
                  <a:srgbClr val="FF0000"/>
                </a:solidFill>
                <a:latin typeface="HG丸ｺﾞｼｯｸM-PRO" panose="020F0600000000000000" pitchFamily="50" charset="-128"/>
                <a:ea typeface="HG丸ｺﾞｼｯｸM-PRO" panose="020F0600000000000000" pitchFamily="50" charset="-128"/>
              </a:rPr>
              <a:t>Buildings1.4</a:t>
            </a:r>
            <a:r>
              <a:rPr lang="ja-JP" altLang="en-US" u="sng" dirty="0">
                <a:solidFill>
                  <a:srgbClr val="FF0000"/>
                </a:solidFill>
                <a:latin typeface="HG丸ｺﾞｼｯｸM-PRO" panose="020F0600000000000000" pitchFamily="50" charset="-128"/>
                <a:ea typeface="HG丸ｺﾞｼｯｸM-PRO" panose="020F0600000000000000" pitchFamily="50" charset="-128"/>
              </a:rPr>
              <a:t>～</a:t>
            </a:r>
            <a:r>
              <a:rPr lang="en-US" altLang="ja-JP" u="sng" dirty="0">
                <a:solidFill>
                  <a:srgbClr val="FF0000"/>
                </a:solidFill>
                <a:latin typeface="HG丸ｺﾞｼｯｸM-PRO" panose="020F0600000000000000" pitchFamily="50" charset="-128"/>
                <a:ea typeface="HG丸ｺﾞｼｯｸM-PRO" panose="020F0600000000000000" pitchFamily="50" charset="-128"/>
              </a:rPr>
              <a:t>3.0</a:t>
            </a:r>
            <a:r>
              <a:rPr lang="ja-JP" altLang="en-US" u="sng" dirty="0">
                <a:solidFill>
                  <a:srgbClr val="FF0000"/>
                </a:solidFill>
                <a:latin typeface="HG丸ｺﾞｼｯｸM-PRO" panose="020F0600000000000000" pitchFamily="50" charset="-128"/>
                <a:ea typeface="HG丸ｺﾞｼｯｸM-PRO" panose="020F0600000000000000" pitchFamily="50" charset="-128"/>
              </a:rPr>
              <a:t>がある人は消してしまって問題ありません。</a:t>
            </a:r>
            <a:endParaRPr kumimoji="1" lang="en-US" altLang="ja-JP" u="sng" dirty="0">
              <a:solidFill>
                <a:srgbClr val="FF0000"/>
              </a:solidFill>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追加ライブラリをインストールしていない　</a:t>
            </a:r>
            <a:r>
              <a:rPr lang="en-US" altLang="ja-JP" dirty="0">
                <a:latin typeface="HG丸ｺﾞｼｯｸM-PRO" panose="020F0600000000000000" pitchFamily="50" charset="-128"/>
                <a:ea typeface="HG丸ｺﾞｼｯｸM-PRO" panose="020F0600000000000000" pitchFamily="50" charset="-128"/>
              </a:rPr>
              <a:t>or</a:t>
            </a:r>
            <a:r>
              <a:rPr lang="ja-JP" altLang="en-US" dirty="0">
                <a:latin typeface="HG丸ｺﾞｼｯｸM-PRO" panose="020F0600000000000000" pitchFamily="50" charset="-128"/>
                <a:ea typeface="HG丸ｺﾞｼｯｸM-PRO" panose="020F0600000000000000" pitchFamily="50" charset="-128"/>
              </a:rPr>
              <a:t>　ライブラリのバージョンが古い場合は</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hlinkClick r:id="rId2"/>
              </a:rPr>
              <a:t>ホームページ</a:t>
            </a:r>
            <a:r>
              <a:rPr lang="ja-JP" altLang="en-US" dirty="0">
                <a:latin typeface="HG丸ｺﾞｼｯｸM-PRO" panose="020F0600000000000000" pitchFamily="50" charset="-128"/>
                <a:ea typeface="HG丸ｺﾞｼｯｸM-PRO" panose="020F0600000000000000" pitchFamily="50" charset="-128"/>
              </a:rPr>
              <a:t>からダウンロードしてくる。</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ダウンロードしたフォルダ</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Buildings-v5.1.0</a:t>
            </a:r>
            <a:r>
              <a:rPr lang="ja-JP" altLang="en-US" dirty="0">
                <a:latin typeface="HG丸ｺﾞｼｯｸM-PRO" panose="020F0600000000000000" pitchFamily="50" charset="-128"/>
                <a:ea typeface="HG丸ｺﾞｼｯｸM-PRO" panose="020F0600000000000000" pitchFamily="50" charset="-128"/>
              </a:rPr>
              <a:t>の中の「</a:t>
            </a:r>
            <a:r>
              <a:rPr lang="en-US" altLang="ja-JP" dirty="0">
                <a:latin typeface="HG丸ｺﾞｼｯｸM-PRO" panose="020F0600000000000000" pitchFamily="50" charset="-128"/>
                <a:ea typeface="HG丸ｺﾞｼｯｸM-PRO" panose="020F0600000000000000" pitchFamily="50" charset="-128"/>
              </a:rPr>
              <a:t>Buildings 5.1.0</a:t>
            </a:r>
            <a:r>
              <a:rPr lang="ja-JP" altLang="en-US" dirty="0">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を上記のシステムライブラリのフォルダに入れておく。</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a:xfrm>
            <a:off x="9230653" y="6356350"/>
            <a:ext cx="2743200" cy="365125"/>
          </a:xfrm>
        </p:spPr>
        <p:txBody>
          <a:bodyPr/>
          <a:lstStyle/>
          <a:p>
            <a:fld id="{137EF923-415A-40D3-869E-BF2274ACA652}" type="slidenum">
              <a:rPr kumimoji="1" lang="ja-JP" altLang="en-US" smtClean="0"/>
              <a:t>6</a:t>
            </a:fld>
            <a:endParaRPr kumimoji="1" lang="ja-JP" altLang="en-US"/>
          </a:p>
        </p:txBody>
      </p:sp>
      <p:pic>
        <p:nvPicPr>
          <p:cNvPr id="2" name="図 1">
            <a:extLst>
              <a:ext uri="{FF2B5EF4-FFF2-40B4-BE49-F238E27FC236}">
                <a16:creationId xmlns:a16="http://schemas.microsoft.com/office/drawing/2014/main" id="{B2447BD1-5E49-46E9-A3AB-D8FDF2E6572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697"/>
          <a:stretch/>
        </p:blipFill>
        <p:spPr>
          <a:xfrm>
            <a:off x="390284" y="3070737"/>
            <a:ext cx="9839439" cy="3595403"/>
          </a:xfrm>
          <a:prstGeom prst="rect">
            <a:avLst/>
          </a:prstGeom>
        </p:spPr>
      </p:pic>
      <p:sp>
        <p:nvSpPr>
          <p:cNvPr id="3" name="正方形/長方形 2">
            <a:extLst>
              <a:ext uri="{FF2B5EF4-FFF2-40B4-BE49-F238E27FC236}">
                <a16:creationId xmlns:a16="http://schemas.microsoft.com/office/drawing/2014/main" id="{4700ACA1-3BD8-4B8E-AF84-A6807961A358}"/>
              </a:ext>
            </a:extLst>
          </p:cNvPr>
          <p:cNvSpPr/>
          <p:nvPr/>
        </p:nvSpPr>
        <p:spPr>
          <a:xfrm>
            <a:off x="530547" y="4608521"/>
            <a:ext cx="1603947" cy="41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7F9FEBA-769B-4DB3-BB61-9C9C709BBB91}"/>
              </a:ext>
            </a:extLst>
          </p:cNvPr>
          <p:cNvSpPr txBox="1"/>
          <p:nvPr/>
        </p:nvSpPr>
        <p:spPr>
          <a:xfrm>
            <a:off x="457977" y="5071788"/>
            <a:ext cx="4526490" cy="369332"/>
          </a:xfrm>
          <a:prstGeom prst="rect">
            <a:avLst/>
          </a:prstGeom>
          <a:solidFill>
            <a:schemeClr val="bg1"/>
          </a:solid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Zip</a:t>
            </a:r>
            <a:r>
              <a:rPr lang="ja-JP" altLang="en-US" dirty="0">
                <a:latin typeface="HG丸ｺﾞｼｯｸM-PRO" panose="020F0600000000000000" pitchFamily="50" charset="-128"/>
                <a:ea typeface="HG丸ｺﾞｼｯｸM-PRO" panose="020F0600000000000000" pitchFamily="50" charset="-128"/>
              </a:rPr>
              <a:t>をダウンロードして適当な場所に解凍</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74406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6" name="スライド番号プレースホルダー 5"/>
          <p:cNvSpPr>
            <a:spLocks noGrp="1"/>
          </p:cNvSpPr>
          <p:nvPr>
            <p:ph type="sldNum" sz="quarter" idx="12"/>
          </p:nvPr>
        </p:nvSpPr>
        <p:spPr/>
        <p:txBody>
          <a:bodyPr/>
          <a:lstStyle/>
          <a:p>
            <a:fld id="{137EF923-415A-40D3-869E-BF2274ACA652}" type="slidenum">
              <a:rPr kumimoji="1" lang="ja-JP" altLang="en-US" smtClean="0"/>
              <a:t>7</a:t>
            </a:fld>
            <a:endParaRPr kumimoji="1" lang="ja-JP" altLang="en-US"/>
          </a:p>
        </p:txBody>
      </p:sp>
      <p:sp>
        <p:nvSpPr>
          <p:cNvPr id="8" name="テキスト ボックス 7">
            <a:extLst>
              <a:ext uri="{FF2B5EF4-FFF2-40B4-BE49-F238E27FC236}">
                <a16:creationId xmlns:a16="http://schemas.microsoft.com/office/drawing/2014/main" id="{1467D2E3-EA57-48B1-9062-5D1EDFCF3D62}"/>
              </a:ext>
            </a:extLst>
          </p:cNvPr>
          <p:cNvSpPr txBox="1"/>
          <p:nvPr/>
        </p:nvSpPr>
        <p:spPr>
          <a:xfrm>
            <a:off x="390283" y="835283"/>
            <a:ext cx="7389362"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ライブラリを使用する際には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で「ファイル→システムライブラリ→ </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」とすると読み込むことができる。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システムライブラリに入れずにライブラリを読み込むには「ファイル→ライブラリのロード」でフォルダを選択してやればよい。</a:t>
            </a:r>
            <a:endParaRPr lang="en-US" altLang="ja-JP"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1467D2E3-EA57-48B1-9062-5D1EDFCF3D62}"/>
              </a:ext>
            </a:extLst>
          </p:cNvPr>
          <p:cNvSpPr txBox="1"/>
          <p:nvPr/>
        </p:nvSpPr>
        <p:spPr>
          <a:xfrm>
            <a:off x="2524572" y="5135562"/>
            <a:ext cx="6564121"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最後にライブラリ上からバージョンを確認。</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 → </a:t>
            </a:r>
            <a:r>
              <a:rPr lang="en-US" altLang="ja-JP" dirty="0" err="1">
                <a:latin typeface="HG丸ｺﾞｼｯｸM-PRO" panose="020F0600000000000000" pitchFamily="50" charset="-128"/>
                <a:ea typeface="HG丸ｺﾞｼｯｸM-PRO" panose="020F0600000000000000" pitchFamily="50" charset="-128"/>
              </a:rPr>
              <a:t>ReleaseNotes</a:t>
            </a:r>
            <a:r>
              <a:rPr lang="ja-JP" altLang="en-US" dirty="0">
                <a:latin typeface="HG丸ｺﾞｼｯｸM-PRO" panose="020F0600000000000000" pitchFamily="50" charset="-128"/>
                <a:ea typeface="HG丸ｺﾞｼｯｸM-PRO" panose="020F0600000000000000" pitchFamily="50" charset="-128"/>
              </a:rPr>
              <a:t>」を開いて</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Version_5_1_0</a:t>
            </a:r>
            <a:r>
              <a:rPr lang="ja-JP" altLang="en-US" dirty="0">
                <a:latin typeface="HG丸ｺﾞｼｯｸM-PRO" panose="020F0600000000000000" pitchFamily="50" charset="-128"/>
                <a:ea typeface="HG丸ｺﾞｼｯｸM-PRO" panose="020F0600000000000000" pitchFamily="50" charset="-128"/>
              </a:rPr>
              <a:t>」があれば</a:t>
            </a:r>
            <a:r>
              <a:rPr lang="en-US" altLang="ja-JP" dirty="0">
                <a:latin typeface="HG丸ｺﾞｼｯｸM-PRO" panose="020F0600000000000000" pitchFamily="50" charset="-128"/>
                <a:ea typeface="HG丸ｺﾞｼｯｸM-PRO" panose="020F0600000000000000" pitchFamily="50" charset="-128"/>
              </a:rPr>
              <a:t>OK</a:t>
            </a:r>
            <a:r>
              <a:rPr lang="ja-JP" altLang="en-US" dirty="0" err="1">
                <a:latin typeface="HG丸ｺﾞｼｯｸM-PRO" panose="020F0600000000000000" pitchFamily="50" charset="-128"/>
                <a:ea typeface="HG丸ｺﾞｼｯｸM-PRO" panose="020F0600000000000000" pitchFamily="50" charset="-128"/>
              </a:rPr>
              <a:t>。</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なぜかわからないが数あるライブラリや</a:t>
            </a:r>
            <a:r>
              <a:rPr lang="en-US" altLang="ja-JP" dirty="0">
                <a:latin typeface="HG丸ｺﾞｼｯｸM-PRO" panose="020F0600000000000000" pitchFamily="50" charset="-128"/>
                <a:ea typeface="HG丸ｺﾞｼｯｸM-PRO" panose="020F0600000000000000" pitchFamily="50" charset="-128"/>
              </a:rPr>
              <a:t>latest</a:t>
            </a:r>
            <a:r>
              <a:rPr lang="ja-JP" altLang="en-US" dirty="0">
                <a:latin typeface="HG丸ｺﾞｼｯｸM-PRO" panose="020F0600000000000000" pitchFamily="50" charset="-128"/>
                <a:ea typeface="HG丸ｺﾞｼｯｸM-PRO" panose="020F0600000000000000" pitchFamily="50" charset="-128"/>
              </a:rPr>
              <a:t>などを無視して一番バージョンの新しいライブラリを読み込むらしい。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4E68AC7D-B8F0-42C7-9A5C-121CA5B6630A}"/>
              </a:ext>
            </a:extLst>
          </p:cNvPr>
          <p:cNvSpPr txBox="1"/>
          <p:nvPr/>
        </p:nvSpPr>
        <p:spPr>
          <a:xfrm>
            <a:off x="390283" y="2268275"/>
            <a:ext cx="7389361" cy="1754326"/>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同じライブラリを毎回読み込むような場合には「ツール</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オプション」のライブラリのところからシステムライブラリの「追加」を押して</a:t>
            </a:r>
            <a:r>
              <a:rPr lang="en-US" altLang="ja-JP" dirty="0">
                <a:latin typeface="HG丸ｺﾞｼｯｸM-PRO" panose="020F0600000000000000" pitchFamily="50" charset="-128"/>
                <a:ea typeface="HG丸ｺﾞｼｯｸM-PRO" panose="020F0600000000000000" pitchFamily="50" charset="-128"/>
              </a:rPr>
              <a:t>Buildings</a:t>
            </a:r>
            <a:r>
              <a:rPr lang="ja-JP" altLang="en-US" dirty="0">
                <a:latin typeface="HG丸ｺﾞｼｯｸM-PRO" panose="020F0600000000000000" pitchFamily="50" charset="-128"/>
                <a:ea typeface="HG丸ｺﾞｼｯｸM-PRO" panose="020F0600000000000000" pitchFamily="50" charset="-128"/>
              </a:rPr>
              <a:t>を選択すると</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を起動した時に読み込んでくれるようになる。バージョンは「</a:t>
            </a:r>
            <a:r>
              <a:rPr lang="en-US" altLang="ja-JP" dirty="0">
                <a:latin typeface="HG丸ｺﾞｼｯｸM-PRO" panose="020F0600000000000000" pitchFamily="50" charset="-128"/>
                <a:ea typeface="HG丸ｺﾞｼｯｸM-PRO" panose="020F0600000000000000" pitchFamily="50" charset="-128"/>
              </a:rPr>
              <a:t>default</a:t>
            </a:r>
            <a:r>
              <a:rPr lang="ja-JP" altLang="en-US" dirty="0">
                <a:latin typeface="HG丸ｺﾞｼｯｸM-PRO" panose="020F0600000000000000" pitchFamily="50" charset="-128"/>
                <a:ea typeface="HG丸ｺﾞｼｯｸM-PRO" panose="020F0600000000000000" pitchFamily="50" charset="-128"/>
              </a:rPr>
              <a:t>」のままでよい。</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システムライブラリ</a:t>
            </a:r>
            <a:r>
              <a:rPr lang="ja-JP" altLang="en-US" dirty="0">
                <a:latin typeface="HG丸ｺﾞｼｯｸM-PRO" panose="020F0600000000000000" pitchFamily="50" charset="-128"/>
                <a:ea typeface="HG丸ｺﾞｼｯｸM-PRO" panose="020F0600000000000000" pitchFamily="50" charset="-128"/>
              </a:rPr>
              <a:t>に入れない場合は下のユーザーライブラリのところに追加すればよい</a:t>
            </a:r>
            <a:endParaRPr kumimoji="1" lang="en-US" altLang="ja-JP"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9536EEF9-102E-4140-8042-8A30F7080A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859842" y="835283"/>
            <a:ext cx="3941874" cy="3027190"/>
          </a:xfrm>
          <a:prstGeom prst="rect">
            <a:avLst/>
          </a:prstGeom>
        </p:spPr>
      </p:pic>
      <p:sp>
        <p:nvSpPr>
          <p:cNvPr id="12" name="正方形/長方形 11">
            <a:extLst>
              <a:ext uri="{FF2B5EF4-FFF2-40B4-BE49-F238E27FC236}">
                <a16:creationId xmlns:a16="http://schemas.microsoft.com/office/drawing/2014/main" id="{9D69D2AB-C813-4C21-8C37-E7677CB0264C}"/>
              </a:ext>
            </a:extLst>
          </p:cNvPr>
          <p:cNvSpPr/>
          <p:nvPr/>
        </p:nvSpPr>
        <p:spPr>
          <a:xfrm>
            <a:off x="7977246" y="1194363"/>
            <a:ext cx="642933"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7B9A2C0-BCEC-4414-AE85-5B76AA186004}"/>
              </a:ext>
            </a:extLst>
          </p:cNvPr>
          <p:cNvSpPr/>
          <p:nvPr/>
        </p:nvSpPr>
        <p:spPr>
          <a:xfrm>
            <a:off x="11188119" y="1444900"/>
            <a:ext cx="533400" cy="22145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45C0515-10C8-4999-BFC9-0B97BB5BE945}"/>
              </a:ext>
            </a:extLst>
          </p:cNvPr>
          <p:cNvSpPr/>
          <p:nvPr/>
        </p:nvSpPr>
        <p:spPr>
          <a:xfrm>
            <a:off x="9214539" y="1963060"/>
            <a:ext cx="1882140" cy="8700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1C24AE52-F3C0-46E1-ADE5-D86D41457A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90283" y="4052612"/>
            <a:ext cx="1923270" cy="2805388"/>
          </a:xfrm>
          <a:prstGeom prst="rect">
            <a:avLst/>
          </a:prstGeom>
        </p:spPr>
      </p:pic>
      <p:sp>
        <p:nvSpPr>
          <p:cNvPr id="16" name="正方形/長方形 15">
            <a:extLst>
              <a:ext uri="{FF2B5EF4-FFF2-40B4-BE49-F238E27FC236}">
                <a16:creationId xmlns:a16="http://schemas.microsoft.com/office/drawing/2014/main" id="{7678168E-BCE7-47FC-9D97-795322B0A2C8}"/>
              </a:ext>
            </a:extLst>
          </p:cNvPr>
          <p:cNvSpPr/>
          <p:nvPr/>
        </p:nvSpPr>
        <p:spPr>
          <a:xfrm>
            <a:off x="829153" y="6122641"/>
            <a:ext cx="1398333" cy="3651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3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 name="テキスト ボックス 2">
            <a:extLst>
              <a:ext uri="{FF2B5EF4-FFF2-40B4-BE49-F238E27FC236}">
                <a16:creationId xmlns:a16="http://schemas.microsoft.com/office/drawing/2014/main" id="{1467D2E3-EA57-48B1-9062-5D1EDFCF3D62}"/>
              </a:ext>
            </a:extLst>
          </p:cNvPr>
          <p:cNvSpPr txBox="1"/>
          <p:nvPr/>
        </p:nvSpPr>
        <p:spPr>
          <a:xfrm>
            <a:off x="321224" y="881164"/>
            <a:ext cx="11364498"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ライブラリが読み込めたらまずはチュートリアルを行うとだいたいの操作が分かる。</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latin typeface="HG丸ｺﾞｼｯｸM-PRO" panose="020F0600000000000000" pitchFamily="50" charset="-128"/>
                <a:ea typeface="HG丸ｺﾞｼｯｸM-PRO" panose="020F0600000000000000" pitchFamily="50" charset="-128"/>
              </a:rPr>
              <a:t>Buildings-Example-Tutorial</a:t>
            </a:r>
            <a:r>
              <a:rPr lang="ja-JP" altLang="en-US" dirty="0">
                <a:latin typeface="HG丸ｺﾞｼｯｸM-PRO" panose="020F0600000000000000" pitchFamily="50" charset="-128"/>
                <a:ea typeface="HG丸ｺﾞｼｯｸM-PRO" panose="020F0600000000000000" pitchFamily="50" charset="-128"/>
              </a:rPr>
              <a:t>の中に２つあるのでドキュメントを読みながら好きな方をやればよい。</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6" name="テキスト ボックス 5">
            <a:extLst>
              <a:ext uri="{FF2B5EF4-FFF2-40B4-BE49-F238E27FC236}">
                <a16:creationId xmlns:a16="http://schemas.microsoft.com/office/drawing/2014/main" id="{1467D2E3-EA57-48B1-9062-5D1EDFCF3D62}"/>
              </a:ext>
            </a:extLst>
          </p:cNvPr>
          <p:cNvSpPr txBox="1"/>
          <p:nvPr/>
        </p:nvSpPr>
        <p:spPr>
          <a:xfrm>
            <a:off x="321224" y="5894685"/>
            <a:ext cx="10479048"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建築では同じ熱の計算でも</a:t>
            </a:r>
            <a:r>
              <a:rPr kumimoji="1" lang="ja-JP" altLang="en-US" dirty="0">
                <a:latin typeface="HG丸ｺﾞｼｯｸM-PRO" panose="020F0600000000000000" pitchFamily="50" charset="-128"/>
                <a:ea typeface="HG丸ｺﾞｼｯｸM-PRO" panose="020F0600000000000000" pitchFamily="50" charset="-128"/>
              </a:rPr>
              <a:t>建築設備と建築環境工学で専門が微妙に違う。ただ両方やる人も多く、両方のチュートリアルがある。</a:t>
            </a:r>
            <a:r>
              <a:rPr lang="ja-JP" altLang="en-US" dirty="0">
                <a:latin typeface="HG丸ｺﾞｼｯｸM-PRO" panose="020F0600000000000000" pitchFamily="50" charset="-128"/>
                <a:ea typeface="HG丸ｺﾞｼｯｸM-PRO" panose="020F0600000000000000" pitchFamily="50" charset="-128"/>
              </a:rPr>
              <a:t>現状ではどちらも</a:t>
            </a:r>
            <a:r>
              <a:rPr lang="en-US" altLang="ja-JP" dirty="0" err="1">
                <a:latin typeface="HG丸ｺﾞｼｯｸM-PRO" panose="020F0600000000000000" pitchFamily="50" charset="-128"/>
                <a:ea typeface="HG丸ｺﾞｼｯｸM-PRO" panose="020F0600000000000000" pitchFamily="50" charset="-128"/>
              </a:rPr>
              <a:t>JModelica</a:t>
            </a:r>
            <a:r>
              <a:rPr lang="ja-JP" altLang="en-US" dirty="0" err="1">
                <a:latin typeface="HG丸ｺﾞｼｯｸM-PRO" panose="020F0600000000000000" pitchFamily="50" charset="-128"/>
                <a:ea typeface="HG丸ｺﾞｼｯｸM-PRO" panose="020F0600000000000000" pitchFamily="50" charset="-128"/>
              </a:rPr>
              <a:t>での</a:t>
            </a:r>
            <a:r>
              <a:rPr lang="ja-JP" altLang="en-US" dirty="0">
                <a:latin typeface="HG丸ｺﾞｼｯｸM-PRO" panose="020F0600000000000000" pitchFamily="50" charset="-128"/>
                <a:ea typeface="HG丸ｺﾞｼｯｸM-PRO" panose="020F0600000000000000" pitchFamily="50" charset="-128"/>
              </a:rPr>
              <a:t>計算が必要になってくる。（</a:t>
            </a:r>
            <a:r>
              <a:rPr lang="en-US" altLang="ja-JP" dirty="0" err="1">
                <a:latin typeface="HG丸ｺﾞｼｯｸM-PRO" panose="020F0600000000000000" pitchFamily="50" charset="-128"/>
                <a:ea typeface="HG丸ｺﾞｼｯｸM-PRO" panose="020F0600000000000000" pitchFamily="50" charset="-128"/>
              </a:rPr>
              <a:t>SpaceCooling</a:t>
            </a:r>
            <a:r>
              <a:rPr lang="ja-JP" altLang="en-US" dirty="0">
                <a:latin typeface="HG丸ｺﾞｼｯｸM-PRO" panose="020F0600000000000000" pitchFamily="50" charset="-128"/>
                <a:ea typeface="HG丸ｺﾞｼｯｸM-PRO" panose="020F0600000000000000" pitchFamily="50" charset="-128"/>
              </a:rPr>
              <a:t>は次回リリースで修正予定）</a:t>
            </a:r>
            <a:endParaRPr kumimoji="1"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1C7BB162-F34F-4A92-80BA-CD2E9799C8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246938" y="2243814"/>
            <a:ext cx="4136572" cy="3633413"/>
          </a:xfrm>
          <a:prstGeom prst="rect">
            <a:avLst/>
          </a:prstGeom>
        </p:spPr>
      </p:pic>
      <p:pic>
        <p:nvPicPr>
          <p:cNvPr id="9" name="図 8">
            <a:extLst>
              <a:ext uri="{FF2B5EF4-FFF2-40B4-BE49-F238E27FC236}">
                <a16:creationId xmlns:a16="http://schemas.microsoft.com/office/drawing/2014/main" id="{E48D5DE9-0C6E-4C0A-9FDD-4C53D822BE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6024" y="2385566"/>
            <a:ext cx="4749503" cy="3280462"/>
          </a:xfrm>
          <a:prstGeom prst="rect">
            <a:avLst/>
          </a:prstGeom>
        </p:spPr>
      </p:pic>
      <p:sp>
        <p:nvSpPr>
          <p:cNvPr id="4" name="テキスト ボックス 3">
            <a:extLst>
              <a:ext uri="{FF2B5EF4-FFF2-40B4-BE49-F238E27FC236}">
                <a16:creationId xmlns:a16="http://schemas.microsoft.com/office/drawing/2014/main" id="{1467D2E3-EA57-48B1-9062-5D1EDFCF3D62}"/>
              </a:ext>
            </a:extLst>
          </p:cNvPr>
          <p:cNvSpPr txBox="1"/>
          <p:nvPr/>
        </p:nvSpPr>
        <p:spPr>
          <a:xfrm>
            <a:off x="884817" y="1610910"/>
            <a:ext cx="3454954" cy="646331"/>
          </a:xfrm>
          <a:prstGeom prst="rect">
            <a:avLst/>
          </a:prstGeom>
          <a:noFill/>
          <a:ln>
            <a:solidFill>
              <a:schemeClr val="accent1">
                <a:lumMod val="40000"/>
                <a:lumOff val="60000"/>
              </a:schemeClr>
            </a:solidFill>
          </a:ln>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Boiler</a:t>
            </a:r>
            <a:r>
              <a:rPr lang="ja-JP" altLang="en-US" dirty="0">
                <a:latin typeface="HG丸ｺﾞｼｯｸM-PRO" panose="020F0600000000000000" pitchFamily="50" charset="-128"/>
                <a:ea typeface="HG丸ｺﾞｼｯｸM-PRO" panose="020F0600000000000000" pitchFamily="50" charset="-128"/>
              </a:rPr>
              <a:t>（熱源システム）</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System7</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6607833" y="1610910"/>
            <a:ext cx="3454954" cy="646331"/>
          </a:xfrm>
          <a:prstGeom prst="rect">
            <a:avLst/>
          </a:prstGeom>
          <a:noFill/>
          <a:ln>
            <a:solidFill>
              <a:schemeClr val="accent1">
                <a:lumMod val="40000"/>
                <a:lumOff val="60000"/>
              </a:schemeClr>
            </a:solidFill>
          </a:ln>
        </p:spPr>
        <p:txBody>
          <a:bodyPr wrap="square" rtlCol="0">
            <a:spAutoFit/>
          </a:bodyPr>
          <a:lstStyle/>
          <a:p>
            <a:r>
              <a:rPr kumimoji="1" lang="en-US" altLang="ja-JP" dirty="0" err="1">
                <a:latin typeface="HG丸ｺﾞｼｯｸM-PRO" panose="020F0600000000000000" pitchFamily="50" charset="-128"/>
                <a:ea typeface="HG丸ｺﾞｼｯｸM-PRO" panose="020F0600000000000000" pitchFamily="50" charset="-128"/>
              </a:rPr>
              <a:t>SpaceCooling</a:t>
            </a:r>
            <a:r>
              <a:rPr kumimoji="1" lang="ja-JP" altLang="en-US" dirty="0">
                <a:latin typeface="HG丸ｺﾞｼｯｸM-PRO" panose="020F0600000000000000" pitchFamily="50" charset="-128"/>
                <a:ea typeface="HG丸ｺﾞｼｯｸM-PRO" panose="020F0600000000000000" pitchFamily="50" charset="-128"/>
              </a:rPr>
              <a:t>（室温計算）</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System1</a:t>
            </a:r>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 System3</a:t>
            </a:r>
            <a:r>
              <a:rPr lang="ja-JP" altLang="en-US" dirty="0">
                <a:latin typeface="HG丸ｺﾞｼｯｸM-PRO" panose="020F0600000000000000" pitchFamily="50" charset="-128"/>
                <a:ea typeface="HG丸ｺﾞｼｯｸM-PRO" panose="020F0600000000000000" pitchFamily="50" charset="-128"/>
              </a:rPr>
              <a:t>まで</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95921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467D2E3-EA57-48B1-9062-5D1EDFCF3D62}"/>
              </a:ext>
            </a:extLst>
          </p:cNvPr>
          <p:cNvSpPr txBox="1"/>
          <p:nvPr/>
        </p:nvSpPr>
        <p:spPr>
          <a:xfrm>
            <a:off x="321224" y="245110"/>
            <a:ext cx="9375821" cy="461665"/>
          </a:xfrm>
          <a:prstGeom prst="rect">
            <a:avLst/>
          </a:prstGeom>
          <a:noFill/>
        </p:spPr>
        <p:txBody>
          <a:bodyPr wrap="square" rtlCol="0">
            <a:spAutoFit/>
          </a:bodyPr>
          <a:lstStyle/>
          <a:p>
            <a:r>
              <a:rPr lang="en-US" altLang="ja-JP" sz="2400" dirty="0">
                <a:latin typeface="HG丸ｺﾞｼｯｸM-PRO" panose="020F0600000000000000" pitchFamily="50" charset="-128"/>
                <a:ea typeface="HG丸ｺﾞｼｯｸM-PRO" panose="020F0600000000000000" pitchFamily="50" charset="-128"/>
              </a:rPr>
              <a:t>MBL</a:t>
            </a:r>
            <a:r>
              <a:rPr lang="ja-JP" altLang="en-US" sz="2400" dirty="0">
                <a:latin typeface="HG丸ｺﾞｼｯｸM-PRO" panose="020F0600000000000000" pitchFamily="50" charset="-128"/>
                <a:ea typeface="HG丸ｺﾞｼｯｸM-PRO" panose="020F0600000000000000" pitchFamily="50" charset="-128"/>
              </a:rPr>
              <a:t>の導入</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FA7489A3-21D1-4E1A-857F-319E8F53CB0E}"/>
              </a:ext>
            </a:extLst>
          </p:cNvPr>
          <p:cNvSpPr/>
          <p:nvPr/>
        </p:nvSpPr>
        <p:spPr>
          <a:xfrm>
            <a:off x="321222" y="5244147"/>
            <a:ext cx="8358951"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コネクターはだいたい下の４種類。</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a:latin typeface="HG丸ｺﾞｼｯｸM-PRO" panose="020F0600000000000000" pitchFamily="50" charset="-128"/>
                <a:ea typeface="HG丸ｺﾞｼｯｸM-PRO" panose="020F0600000000000000" pitchFamily="50" charset="-128"/>
              </a:rPr>
              <a:t>Bus</a:t>
            </a:r>
            <a:r>
              <a:rPr lang="ja-JP" altLang="en-US" dirty="0">
                <a:latin typeface="HG丸ｺﾞｼｯｸM-PRO" panose="020F0600000000000000" pitchFamily="50" charset="-128"/>
                <a:ea typeface="HG丸ｺﾞｼｯｸM-PRO" panose="020F0600000000000000" pitchFamily="50" charset="-128"/>
              </a:rPr>
              <a:t>（気象一式、だいたい</a:t>
            </a:r>
            <a:r>
              <a:rPr lang="en-US" altLang="ja-JP" dirty="0" err="1">
                <a:latin typeface="HG丸ｺﾞｼｯｸM-PRO" panose="020F0600000000000000" pitchFamily="50" charset="-128"/>
                <a:ea typeface="HG丸ｺﾞｼｯｸM-PRO" panose="020F0600000000000000" pitchFamily="50" charset="-128"/>
              </a:rPr>
              <a:t>weaBus</a:t>
            </a:r>
            <a:r>
              <a:rPr lang="ja-JP" altLang="en-US" dirty="0">
                <a:latin typeface="HG丸ｺﾞｼｯｸM-PRO" panose="020F0600000000000000" pitchFamily="50" charset="-128"/>
                <a:ea typeface="HG丸ｺﾞｼｯｸM-PRO" panose="020F0600000000000000" pitchFamily="50" charset="-128"/>
              </a:rPr>
              <a:t>という名前になっている）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FluidPort</a:t>
            </a:r>
            <a:r>
              <a:rPr lang="ja-JP" altLang="en-US" dirty="0">
                <a:latin typeface="HG丸ｺﾞｼｯｸM-PRO" panose="020F0600000000000000" pitchFamily="50" charset="-128"/>
                <a:ea typeface="HG丸ｺﾞｼｯｸM-PRO" panose="020F0600000000000000" pitchFamily="50" charset="-128"/>
              </a:rPr>
              <a:t>（空気や水など流体の移動、</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VesselFluidPort</a:t>
            </a:r>
            <a:r>
              <a:rPr lang="ja-JP" altLang="en-US" dirty="0">
                <a:latin typeface="HG丸ｺﾞｼｯｸM-PRO" panose="020F0600000000000000" pitchFamily="50" charset="-128"/>
                <a:ea typeface="HG丸ｺﾞｼｯｸM-PRO" panose="020F0600000000000000" pitchFamily="50" charset="-128"/>
              </a:rPr>
              <a:t>も実質同じ）</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HeatPort</a:t>
            </a:r>
            <a:r>
              <a:rPr lang="ja-JP" altLang="en-US" dirty="0">
                <a:latin typeface="HG丸ｺﾞｼｯｸM-PRO" panose="020F0600000000000000" pitchFamily="50" charset="-128"/>
                <a:ea typeface="HG丸ｺﾞｼｯｸM-PRO" panose="020F0600000000000000" pitchFamily="50" charset="-128"/>
              </a:rPr>
              <a:t>（熱流か温度の境界条件）</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a:t>
            </a:r>
            <a:r>
              <a:rPr lang="en-US" altLang="ja-JP" dirty="0" err="1">
                <a:latin typeface="HG丸ｺﾞｼｯｸM-PRO" panose="020F0600000000000000" pitchFamily="50" charset="-128"/>
                <a:ea typeface="HG丸ｺﾞｼｯｸM-PRO" panose="020F0600000000000000" pitchFamily="50" charset="-128"/>
              </a:rPr>
              <a:t>outputReal</a:t>
            </a:r>
            <a:r>
              <a:rPr lang="ja-JP" altLang="en-US" dirty="0">
                <a:latin typeface="HG丸ｺﾞｼｯｸM-PRO" panose="020F0600000000000000" pitchFamily="50" charset="-128"/>
                <a:ea typeface="HG丸ｺﾞｼｯｸM-PRO" panose="020F0600000000000000" pitchFamily="50" charset="-128"/>
              </a:rPr>
              <a:t> 、</a:t>
            </a:r>
            <a:r>
              <a:rPr lang="en-US" altLang="ja-JP" dirty="0">
                <a:latin typeface="HG丸ｺﾞｼｯｸM-PRO" panose="020F0600000000000000" pitchFamily="50" charset="-128"/>
                <a:ea typeface="HG丸ｺﾞｼｯｸM-PRO" panose="020F0600000000000000" pitchFamily="50" charset="-128"/>
              </a:rPr>
              <a:t> </a:t>
            </a:r>
            <a:r>
              <a:rPr lang="en-US" altLang="ja-JP" dirty="0" err="1">
                <a:latin typeface="HG丸ｺﾞｼｯｸM-PRO" panose="020F0600000000000000" pitchFamily="50" charset="-128"/>
                <a:ea typeface="HG丸ｺﾞｼｯｸM-PRO" panose="020F0600000000000000" pitchFamily="50" charset="-128"/>
              </a:rPr>
              <a:t>inputReal</a:t>
            </a: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（上の３つ以外のとき。単独の値の受け渡し）</a:t>
            </a:r>
            <a:endParaRPr lang="en-US" altLang="ja-JP" dirty="0">
              <a:latin typeface="HG丸ｺﾞｼｯｸM-PRO" panose="020F0600000000000000" pitchFamily="50" charset="-128"/>
              <a:ea typeface="HG丸ｺﾞｼｯｸM-PRO" panose="020F0600000000000000" pitchFamily="50" charset="-128"/>
            </a:endParaRPr>
          </a:p>
        </p:txBody>
      </p:sp>
      <p:sp>
        <p:nvSpPr>
          <p:cNvPr id="7" name="テキスト ボックス 6">
            <a:extLst>
              <a:ext uri="{FF2B5EF4-FFF2-40B4-BE49-F238E27FC236}">
                <a16:creationId xmlns:a16="http://schemas.microsoft.com/office/drawing/2014/main" id="{1467D2E3-EA57-48B1-9062-5D1EDFCF3D62}"/>
              </a:ext>
            </a:extLst>
          </p:cNvPr>
          <p:cNvSpPr txBox="1"/>
          <p:nvPr/>
        </p:nvSpPr>
        <p:spPr>
          <a:xfrm>
            <a:off x="4916369" y="1884844"/>
            <a:ext cx="6549917" cy="1477328"/>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また、ライブラリのドキュメントは</a:t>
            </a:r>
            <a:r>
              <a:rPr lang="en-US" altLang="ja-JP" dirty="0" err="1">
                <a:latin typeface="HG丸ｺﾞｼｯｸM-PRO" panose="020F0600000000000000" pitchFamily="50" charset="-128"/>
                <a:ea typeface="HG丸ｺﾞｼｯｸM-PRO" panose="020F0600000000000000" pitchFamily="50" charset="-128"/>
              </a:rPr>
              <a:t>OMEdit</a:t>
            </a:r>
            <a:r>
              <a:rPr lang="ja-JP" altLang="en-US" dirty="0">
                <a:latin typeface="HG丸ｺﾞｼｯｸM-PRO" panose="020F0600000000000000" pitchFamily="50" charset="-128"/>
                <a:ea typeface="HG丸ｺﾞｼｯｸM-PRO" panose="020F0600000000000000" pitchFamily="50" charset="-128"/>
              </a:rPr>
              <a:t>のドキュメントブラウザ（モデルを右クリックしてドキュメントを見る</a:t>
            </a:r>
            <a:r>
              <a:rPr lang="ja-JP" altLang="en-US" dirty="0" err="1">
                <a:latin typeface="HG丸ｺﾞｼｯｸM-PRO" panose="020F0600000000000000" pitchFamily="50" charset="-128"/>
                <a:ea typeface="HG丸ｺﾞｼｯｸM-PRO" panose="020F0600000000000000" pitchFamily="50" charset="-128"/>
              </a:rPr>
              <a:t>で</a:t>
            </a:r>
            <a:r>
              <a:rPr lang="ja-JP" altLang="en-US" dirty="0">
                <a:latin typeface="HG丸ｺﾞｼｯｸM-PRO" panose="020F0600000000000000" pitchFamily="50" charset="-128"/>
                <a:ea typeface="HG丸ｺﾞｼｯｸM-PRO" panose="020F0600000000000000" pitchFamily="50" charset="-128"/>
              </a:rPr>
              <a:t>表示）と同じものが</a:t>
            </a:r>
            <a:r>
              <a:rPr lang="en-US" altLang="ja-JP" dirty="0">
                <a:latin typeface="HG丸ｺﾞｼｯｸM-PRO" panose="020F0600000000000000" pitchFamily="50" charset="-128"/>
                <a:ea typeface="HG丸ｺﾞｼｯｸM-PRO" panose="020F0600000000000000" pitchFamily="50" charset="-128"/>
                <a:hlinkClick r:id="rId2"/>
              </a:rPr>
              <a:t>WEB</a:t>
            </a:r>
            <a:r>
              <a:rPr lang="ja-JP" altLang="en-US" dirty="0">
                <a:latin typeface="HG丸ｺﾞｼｯｸM-PRO" panose="020F0600000000000000" pitchFamily="50" charset="-128"/>
                <a:ea typeface="HG丸ｺﾞｼｯｸM-PRO" panose="020F0600000000000000" pitchFamily="50" charset="-128"/>
                <a:hlinkClick r:id="rId2"/>
              </a:rPr>
              <a:t>ページ</a:t>
            </a:r>
            <a:r>
              <a:rPr lang="ja-JP" altLang="en-US" dirty="0">
                <a:latin typeface="HG丸ｺﾞｼｯｸM-PRO" panose="020F0600000000000000" pitchFamily="50" charset="-128"/>
                <a:ea typeface="HG丸ｺﾞｼｯｸM-PRO" panose="020F0600000000000000" pitchFamily="50" charset="-128"/>
              </a:rPr>
              <a:t>にあるのでそちらを見るとよい。</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モデルのパラメータやコネクターが一覧になっていたりソースコードにでてくる知らないモデルもリンクからとべて便利。</a:t>
            </a:r>
            <a:endParaRPr lang="en-US" altLang="ja-JP" dirty="0">
              <a:latin typeface="HG丸ｺﾞｼｯｸM-PRO" panose="020F0600000000000000" pitchFamily="50" charset="-128"/>
              <a:ea typeface="HG丸ｺﾞｼｯｸM-PRO" panose="020F0600000000000000" pitchFamily="50" charset="-128"/>
            </a:endParaRPr>
          </a:p>
        </p:txBody>
      </p:sp>
      <p:sp>
        <p:nvSpPr>
          <p:cNvPr id="2" name="スライド番号プレースホルダー 1"/>
          <p:cNvSpPr>
            <a:spLocks noGrp="1"/>
          </p:cNvSpPr>
          <p:nvPr>
            <p:ph type="sldNum" sz="quarter" idx="12"/>
          </p:nvPr>
        </p:nvSpPr>
        <p:spPr/>
        <p:txBody>
          <a:bodyPr/>
          <a:lstStyle/>
          <a:p>
            <a:fld id="{137EF923-415A-40D3-869E-BF2274ACA652}" type="slidenum">
              <a:rPr kumimoji="1" lang="ja-JP" altLang="en-US" smtClean="0"/>
              <a:t>9</a:t>
            </a:fld>
            <a:endParaRPr kumimoji="1" lang="ja-JP" altLang="en-US"/>
          </a:p>
        </p:txBody>
      </p:sp>
      <p:sp>
        <p:nvSpPr>
          <p:cNvPr id="9" name="正方形/長方形 8">
            <a:extLst>
              <a:ext uri="{FF2B5EF4-FFF2-40B4-BE49-F238E27FC236}">
                <a16:creationId xmlns:a16="http://schemas.microsoft.com/office/drawing/2014/main" id="{FA7489A3-21D1-4E1A-857F-319E8F53CB0E}"/>
              </a:ext>
            </a:extLst>
          </p:cNvPr>
          <p:cNvSpPr/>
          <p:nvPr/>
        </p:nvSpPr>
        <p:spPr>
          <a:xfrm>
            <a:off x="321222" y="765756"/>
            <a:ext cx="10174178" cy="923330"/>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チュートリアルが終わり、自分で好きなモデルを使う際にはそのモデルのドキュメントだけでなく、そのモデルを含むパッケージに関する</a:t>
            </a:r>
            <a:r>
              <a:rPr lang="en-US" altLang="ja-JP" dirty="0" err="1">
                <a:latin typeface="HG丸ｺﾞｼｯｸM-PRO" panose="020F0600000000000000" pitchFamily="50" charset="-128"/>
                <a:ea typeface="HG丸ｺﾞｼｯｸM-PRO" panose="020F0600000000000000" pitchFamily="50" charset="-128"/>
              </a:rPr>
              <a:t>UserGuide</a:t>
            </a:r>
            <a:r>
              <a:rPr lang="ja-JP" altLang="en-US" dirty="0">
                <a:latin typeface="HG丸ｺﾞｼｯｸM-PRO" panose="020F0600000000000000" pitchFamily="50" charset="-128"/>
                <a:ea typeface="HG丸ｺﾞｼｯｸM-PRO" panose="020F0600000000000000" pitchFamily="50" charset="-128"/>
              </a:rPr>
              <a:t>がないかを探すようにする。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モデルの数式や注意事項が書いてあり参考になる。</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などに隠れている可能性もある。</a:t>
            </a:r>
            <a:endParaRPr lang="en-US" altLang="ja-JP" dirty="0">
              <a:latin typeface="HG丸ｺﾞｼｯｸM-PRO" panose="020F0600000000000000" pitchFamily="50" charset="-128"/>
              <a:ea typeface="HG丸ｺﾞｼｯｸM-PRO" panose="020F0600000000000000" pitchFamily="50" charset="-128"/>
            </a:endParaRPr>
          </a:p>
        </p:txBody>
      </p:sp>
      <p:pic>
        <p:nvPicPr>
          <p:cNvPr id="3" name="図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0570" y="1884844"/>
            <a:ext cx="4171772" cy="3083167"/>
          </a:xfrm>
          <a:prstGeom prst="rect">
            <a:avLst/>
          </a:prstGeom>
          <a:ln>
            <a:solidFill>
              <a:schemeClr val="accent1"/>
            </a:solidFill>
          </a:ln>
        </p:spPr>
      </p:pic>
      <p:sp>
        <p:nvSpPr>
          <p:cNvPr id="10" name="正方形/長方形 9">
            <a:extLst>
              <a:ext uri="{FF2B5EF4-FFF2-40B4-BE49-F238E27FC236}">
                <a16:creationId xmlns:a16="http://schemas.microsoft.com/office/drawing/2014/main" id="{FA7489A3-21D1-4E1A-857F-319E8F53CB0E}"/>
              </a:ext>
            </a:extLst>
          </p:cNvPr>
          <p:cNvSpPr/>
          <p:nvPr/>
        </p:nvSpPr>
        <p:spPr>
          <a:xfrm>
            <a:off x="4916369" y="3589675"/>
            <a:ext cx="6549917" cy="1477328"/>
          </a:xfrm>
          <a:prstGeom prst="rect">
            <a:avLst/>
          </a:prstGeom>
        </p:spPr>
        <p:txBody>
          <a:bodyPr wrap="square">
            <a:spAutoFit/>
          </a:bodyPr>
          <a:lstStyle/>
          <a:p>
            <a:r>
              <a:rPr lang="ja-JP" altLang="en-US" dirty="0">
                <a:latin typeface="HG丸ｺﾞｼｯｸM-PRO" panose="020F0600000000000000" pitchFamily="50" charset="-128"/>
                <a:ea typeface="HG丸ｺﾞｼｯｸM-PRO" panose="020F0600000000000000" pitchFamily="50" charset="-128"/>
              </a:rPr>
              <a:t>使いたいモデルがあるときは以下を抑えておく。</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①</a:t>
            </a:r>
            <a:r>
              <a:rPr lang="en-US" altLang="ja-JP" dirty="0" err="1">
                <a:latin typeface="HG丸ｺﾞｼｯｸM-PRO" panose="020F0600000000000000" pitchFamily="50" charset="-128"/>
                <a:ea typeface="HG丸ｺﾞｼｯｸM-PRO" panose="020F0600000000000000" pitchFamily="50" charset="-128"/>
              </a:rPr>
              <a:t>UsersGuide</a:t>
            </a:r>
            <a:r>
              <a:rPr lang="ja-JP" altLang="en-US" dirty="0">
                <a:latin typeface="HG丸ｺﾞｼｯｸM-PRO" panose="020F0600000000000000" pitchFamily="50" charset="-128"/>
                <a:ea typeface="HG丸ｺﾞｼｯｸM-PRO" panose="020F0600000000000000" pitchFamily="50" charset="-128"/>
              </a:rPr>
              <a:t>を探して読む。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②モデルのドキュメントを読む。</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③パラメータとコネクターを把握する。</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④</a:t>
            </a:r>
            <a:r>
              <a:rPr lang="en-US" altLang="ja-JP" dirty="0">
                <a:latin typeface="HG丸ｺﾞｼｯｸM-PRO" panose="020F0600000000000000" pitchFamily="50" charset="-128"/>
                <a:ea typeface="HG丸ｺﾞｼｯｸM-PRO" panose="020F0600000000000000" pitchFamily="50" charset="-128"/>
              </a:rPr>
              <a:t>Example</a:t>
            </a:r>
            <a:r>
              <a:rPr lang="ja-JP" altLang="en-US" dirty="0">
                <a:latin typeface="HG丸ｺﾞｼｯｸM-PRO" panose="020F0600000000000000" pitchFamily="50" charset="-128"/>
                <a:ea typeface="HG丸ｺﾞｼｯｸM-PRO" panose="020F0600000000000000" pitchFamily="50" charset="-128"/>
              </a:rPr>
              <a:t>や</a:t>
            </a:r>
            <a:r>
              <a:rPr lang="en-US" altLang="ja-JP" dirty="0">
                <a:latin typeface="HG丸ｺﾞｼｯｸM-PRO" panose="020F0600000000000000" pitchFamily="50" charset="-128"/>
                <a:ea typeface="HG丸ｺﾞｼｯｸM-PRO" panose="020F0600000000000000" pitchFamily="50" charset="-128"/>
              </a:rPr>
              <a:t>Validation</a:t>
            </a:r>
            <a:r>
              <a:rPr lang="ja-JP" altLang="en-US" dirty="0">
                <a:latin typeface="HG丸ｺﾞｼｯｸM-PRO" panose="020F0600000000000000" pitchFamily="50" charset="-128"/>
                <a:ea typeface="HG丸ｺﾞｼｯｸM-PRO" panose="020F0600000000000000" pitchFamily="50" charset="-128"/>
              </a:rPr>
              <a:t>を見る。</a:t>
            </a:r>
            <a:endParaRPr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524185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ワイド画面</PresentationFormat>
  <Paragraphs>308</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HG丸ｺﾞｼｯｸM-PRO</vt:lpstr>
      <vt:lpstr>ＭＳ Ｐゴシック</vt:lpstr>
      <vt:lpstr>游ゴシック</vt:lpstr>
      <vt:lpstr>游ゴシック Light</vt:lpstr>
      <vt:lpstr>Arial</vt:lpstr>
      <vt:lpstr>Calibri</vt:lpstr>
      <vt:lpstr>Office テーマ</vt:lpstr>
      <vt:lpstr>Modelica Buildings Libraryの紹介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2018-11-25T14:07:37Z</dcterms:created>
  <dcterms:modified xsi:type="dcterms:W3CDTF">2018-11-25T14:08:14Z</dcterms:modified>
</cp:coreProperties>
</file>