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98" r:id="rId4"/>
    <p:sldId id="305" r:id="rId5"/>
    <p:sldId id="300" r:id="rId6"/>
    <p:sldId id="302" r:id="rId7"/>
    <p:sldId id="309" r:id="rId8"/>
    <p:sldId id="299" r:id="rId9"/>
    <p:sldId id="308" r:id="rId10"/>
    <p:sldId id="306" r:id="rId11"/>
    <p:sldId id="310" r:id="rId12"/>
    <p:sldId id="307" r:id="rId13"/>
    <p:sldId id="311" r:id="rId14"/>
    <p:sldId id="312" r:id="rId15"/>
    <p:sldId id="313" r:id="rId16"/>
    <p:sldId id="314" r:id="rId17"/>
    <p:sldId id="315" r:id="rId18"/>
    <p:sldId id="31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C634F-9851-4F21-A2DF-F131260BA733}" v="589" dt="2019-05-25T01:28:12.83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37" autoAdjust="0"/>
  </p:normalViewPr>
  <p:slideViewPr>
    <p:cSldViewPr snapToGrid="0">
      <p:cViewPr varScale="1">
        <p:scale>
          <a:sx n="57" d="100"/>
          <a:sy n="57"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2019/5/25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2019/5/25</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2019/5/25</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2019/5/25</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2019/5/25</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2019/5/25</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2019/5/25</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inonotofu/Buildings-UG-ja" TargetMode="External"/><Relationship Id="rId2" Type="http://schemas.openxmlformats.org/officeDocument/2006/relationships/hyperlink" Target="https://kinonotofu.hatenablog.com/" TargetMode="External"/><Relationship Id="rId1" Type="http://schemas.openxmlformats.org/officeDocument/2006/relationships/slideLayout" Target="../slideLayouts/slideLayout7.xml"/><Relationship Id="rId6" Type="http://schemas.openxmlformats.org/officeDocument/2006/relationships/image" Target="../media/image1.jpg"/><Relationship Id="rId5" Type="http://schemas.openxmlformats.org/officeDocument/2006/relationships/hyperlink" Target="https://twitter.com/kinonotofu" TargetMode="External"/><Relationship Id="rId4" Type="http://schemas.openxmlformats.org/officeDocument/2006/relationships/hyperlink" Target="https://github.com/kinonotofu/Buildings-LD-j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imulationresearch.lbl.gov/modelica/releases/latest/help/Building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uild.openmodelica.org/Documenta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openmodelica.org/doc/OpenModelicaUsersGuide/latest/omchelptext.html" TargetMode="External"/><Relationship Id="rId2" Type="http://schemas.openxmlformats.org/officeDocument/2006/relationships/hyperlink" Target="https://www.openmodelica.org/doc/OpenModelicaUsersGuide/latest/scripting_api.html" TargetMode="External"/><Relationship Id="rId1" Type="http://schemas.openxmlformats.org/officeDocument/2006/relationships/slideLayout" Target="../slideLayouts/slideLayout7.xml"/><Relationship Id="rId4" Type="http://schemas.openxmlformats.org/officeDocument/2006/relationships/hyperlink" Target="https://www.openmodelica.org/doc/OpenModelicaUsersGuide/latest/simulationflag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2153270"/>
            <a:ext cx="12192000" cy="1654313"/>
          </a:xfrm>
        </p:spPr>
        <p:txBody>
          <a:bodyPr>
            <a:normAutofit/>
          </a:bodyPr>
          <a:lstStyle/>
          <a:p>
            <a:pPr>
              <a:lnSpc>
                <a:spcPct val="150000"/>
              </a:lnSpc>
            </a:pPr>
            <a:r>
              <a:rPr lang="ja-JP" altLang="en-US" sz="4800" dirty="0">
                <a:latin typeface="HG丸ｺﾞｼｯｸM-PRO" panose="020F0600000000000000" pitchFamily="50" charset="-128"/>
                <a:ea typeface="HG丸ｺﾞｼｯｸM-PRO" panose="020F0600000000000000" pitchFamily="50" charset="-128"/>
              </a:rPr>
              <a:t>ライブラリのドキュメントの作成</a:t>
            </a:r>
            <a:endParaRPr lang="en-US" altLang="ja-JP"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2019</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5</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25</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11</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8" y="1032550"/>
            <a:ext cx="7562558" cy="553998"/>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スクリプトの処理の流れはたぶんだいたい以下の通り。</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1526383" y="1586548"/>
            <a:ext cx="6787168" cy="507831"/>
          </a:xfrm>
          <a:prstGeom prst="rect">
            <a:avLst/>
          </a:prstGeom>
          <a:solidFill>
            <a:schemeClr val="accent1">
              <a:lumMod val="20000"/>
              <a:lumOff val="80000"/>
            </a:schemeClr>
          </a:solidFill>
        </p:spPr>
        <p:txBody>
          <a:bodyPr wrap="square" rtlCol="0">
            <a:spAutoFit/>
          </a:bodyPr>
          <a:lstStyle/>
          <a:p>
            <a:pPr>
              <a:lnSpc>
                <a:spcPct val="150000"/>
              </a:lnSpc>
            </a:pPr>
            <a:r>
              <a:rPr lang="en-US" altLang="ja-JP" dirty="0" err="1">
                <a:latin typeface="HG丸ｺﾞｼｯｸM-PRO" panose="020F0600000000000000" pitchFamily="50" charset="-128"/>
                <a:ea typeface="HG丸ｺﾞｼｯｸM-PRO" panose="020F0600000000000000" pitchFamily="50" charset="-128"/>
              </a:rPr>
              <a:t>loadModel.mos</a:t>
            </a:r>
            <a:r>
              <a:rPr lang="ja-JP" altLang="en-US" dirty="0">
                <a:latin typeface="HG丸ｺﾞｼｯｸM-PRO" panose="020F0600000000000000" pitchFamily="50" charset="-128"/>
                <a:ea typeface="HG丸ｺﾞｼｯｸM-PRO" panose="020F0600000000000000" pitchFamily="50" charset="-128"/>
              </a:rPr>
              <a:t>に読み込むライブラリを書き出し読み込む</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EADDDAA5-B5C7-4FDE-BCE3-E01E1934356E}"/>
              </a:ext>
            </a:extLst>
          </p:cNvPr>
          <p:cNvSpPr txBox="1"/>
          <p:nvPr/>
        </p:nvSpPr>
        <p:spPr>
          <a:xfrm>
            <a:off x="1526383" y="2980351"/>
            <a:ext cx="6787168" cy="369332"/>
          </a:xfrm>
          <a:prstGeom prst="rect">
            <a:avLst/>
          </a:prstGeom>
          <a:solidFill>
            <a:schemeClr val="accent1">
              <a:lumMod val="20000"/>
              <a:lumOff val="80000"/>
            </a:schemeClr>
          </a:solid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loadString</a:t>
            </a:r>
            <a:r>
              <a:rPr lang="ja-JP" altLang="en-US" dirty="0">
                <a:latin typeface="HG丸ｺﾞｼｯｸM-PRO" panose="020F0600000000000000" pitchFamily="50" charset="-128"/>
                <a:ea typeface="HG丸ｺﾞｼｯｸM-PRO" panose="020F0600000000000000" pitchFamily="50" charset="-128"/>
              </a:rPr>
              <a:t>で処理に使用する関数等を定義する。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1526383" y="3608003"/>
            <a:ext cx="6787168" cy="36933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record Item</a:t>
            </a:r>
            <a:r>
              <a:rPr lang="ja-JP" altLang="en-US" dirty="0">
                <a:latin typeface="HG丸ｺﾞｼｯｸM-PRO" panose="020F0600000000000000" pitchFamily="50" charset="-128"/>
                <a:ea typeface="HG丸ｺﾞｼｯｸM-PRO" panose="020F0600000000000000" pitchFamily="50" charset="-128"/>
              </a:rPr>
              <a:t>に読み込んだ全てのクラスのデータを入れていく。</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1526383" y="4235655"/>
            <a:ext cx="6787168" cy="36933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Item</a:t>
            </a:r>
            <a:r>
              <a:rPr lang="ja-JP" altLang="en-US" dirty="0">
                <a:latin typeface="HG丸ｺﾞｼｯｸM-PRO" panose="020F0600000000000000" pitchFamily="50" charset="-128"/>
                <a:ea typeface="HG丸ｺﾞｼｯｸM-PRO" panose="020F0600000000000000" pitchFamily="50" charset="-128"/>
              </a:rPr>
              <a:t>を</a:t>
            </a:r>
            <a:r>
              <a:rPr lang="en-US" altLang="ja-JP" dirty="0">
                <a:latin typeface="HG丸ｺﾞｼｯｸM-PRO" panose="020F0600000000000000" pitchFamily="50" charset="-128"/>
                <a:ea typeface="HG丸ｺﾞｼｯｸM-PRO" panose="020F0600000000000000" pitchFamily="50" charset="-128"/>
              </a:rPr>
              <a:t>html</a:t>
            </a:r>
            <a:r>
              <a:rPr lang="ja-JP" altLang="en-US" dirty="0">
                <a:latin typeface="HG丸ｺﾞｼｯｸM-PRO" panose="020F0600000000000000" pitchFamily="50" charset="-128"/>
                <a:ea typeface="HG丸ｺﾞｼｯｸM-PRO" panose="020F0600000000000000" pitchFamily="50" charset="-128"/>
              </a:rPr>
              <a:t>に書き出していく</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1526383" y="4863307"/>
            <a:ext cx="6787168" cy="36933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Index.html</a:t>
            </a:r>
            <a:r>
              <a:rPr lang="ja-JP" altLang="en-US" dirty="0">
                <a:latin typeface="HG丸ｺﾞｼｯｸM-PRO" panose="020F0600000000000000" pitchFamily="50" charset="-128"/>
                <a:ea typeface="HG丸ｺﾞｼｯｸM-PRO" panose="020F0600000000000000" pitchFamily="50" charset="-128"/>
              </a:rPr>
              <a:t>を書き出す</a:t>
            </a:r>
            <a:endParaRPr lang="en-US" altLang="ja-JP"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EADDDAA5-B5C7-4FDE-BCE3-E01E1934356E}"/>
              </a:ext>
            </a:extLst>
          </p:cNvPr>
          <p:cNvSpPr txBox="1"/>
          <p:nvPr/>
        </p:nvSpPr>
        <p:spPr>
          <a:xfrm>
            <a:off x="1526383" y="6118614"/>
            <a:ext cx="6787168" cy="646331"/>
          </a:xfrm>
          <a:prstGeom prst="rect">
            <a:avLst/>
          </a:prstGeom>
          <a:solidFill>
            <a:schemeClr val="accent1">
              <a:lumMod val="20000"/>
              <a:lumOff val="80000"/>
            </a:schemeClr>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フォルダの整理とリンクの貼替とか不要なファイル削除とか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（出来ていない）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15" name="テキスト ボックス 14">
            <a:extLst>
              <a:ext uri="{FF2B5EF4-FFF2-40B4-BE49-F238E27FC236}">
                <a16:creationId xmlns:a16="http://schemas.microsoft.com/office/drawing/2014/main" id="{EADDDAA5-B5C7-4FDE-BCE3-E01E1934356E}"/>
              </a:ext>
            </a:extLst>
          </p:cNvPr>
          <p:cNvSpPr txBox="1"/>
          <p:nvPr/>
        </p:nvSpPr>
        <p:spPr>
          <a:xfrm>
            <a:off x="1526383" y="5490959"/>
            <a:ext cx="6787168" cy="369332"/>
          </a:xfrm>
          <a:prstGeom prst="rect">
            <a:avLst/>
          </a:prstGeom>
          <a:solidFill>
            <a:schemeClr val="accent1">
              <a:lumMod val="20000"/>
              <a:lumOff val="80000"/>
            </a:schemeClr>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後処理用のスクリプトをいくつか書き出す</a:t>
            </a:r>
            <a:endParaRPr lang="en-US" altLang="ja-JP" dirty="0">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EADDDAA5-B5C7-4FDE-BCE3-E01E1934356E}"/>
              </a:ext>
            </a:extLst>
          </p:cNvPr>
          <p:cNvSpPr txBox="1"/>
          <p:nvPr/>
        </p:nvSpPr>
        <p:spPr>
          <a:xfrm>
            <a:off x="1526383" y="2352699"/>
            <a:ext cx="6787168" cy="369332"/>
          </a:xfrm>
          <a:prstGeom prst="rect">
            <a:avLst/>
          </a:prstGeom>
          <a:solidFill>
            <a:schemeClr val="accent1">
              <a:lumMod val="20000"/>
              <a:lumOff val="80000"/>
            </a:schemeClr>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アイコンの</a:t>
            </a:r>
            <a:r>
              <a:rPr lang="en-US" altLang="ja-JP" dirty="0" err="1">
                <a:latin typeface="HG丸ｺﾞｼｯｸM-PRO" panose="020F0600000000000000" pitchFamily="50" charset="-128"/>
                <a:ea typeface="HG丸ｺﾞｼｯｸM-PRO" panose="020F0600000000000000" pitchFamily="50" charset="-128"/>
              </a:rPr>
              <a:t>svg</a:t>
            </a:r>
            <a:r>
              <a:rPr lang="ja-JP" altLang="en-US" dirty="0">
                <a:latin typeface="HG丸ｺﾞｼｯｸM-PRO" panose="020F0600000000000000" pitchFamily="50" charset="-128"/>
                <a:ea typeface="HG丸ｺﾞｼｯｸM-PRO" panose="020F0600000000000000" pitchFamily="50" charset="-128"/>
              </a:rPr>
              <a:t>をつくる（出来てない）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17" name="二等辺三角形 16"/>
          <p:cNvSpPr/>
          <p:nvPr/>
        </p:nvSpPr>
        <p:spPr>
          <a:xfrm flipV="1">
            <a:off x="4377445" y="2163406"/>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8" name="二等辺三角形 17"/>
          <p:cNvSpPr/>
          <p:nvPr/>
        </p:nvSpPr>
        <p:spPr>
          <a:xfrm flipV="1">
            <a:off x="4377445" y="2797381"/>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9" name="二等辺三角形 18"/>
          <p:cNvSpPr/>
          <p:nvPr/>
        </p:nvSpPr>
        <p:spPr>
          <a:xfrm flipV="1">
            <a:off x="4377445" y="3425033"/>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0" name="二等辺三角形 19"/>
          <p:cNvSpPr/>
          <p:nvPr/>
        </p:nvSpPr>
        <p:spPr>
          <a:xfrm flipV="1">
            <a:off x="4377445" y="4046585"/>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1" name="二等辺三角形 20"/>
          <p:cNvSpPr/>
          <p:nvPr/>
        </p:nvSpPr>
        <p:spPr>
          <a:xfrm flipV="1">
            <a:off x="4377445" y="4677286"/>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2" name="二等辺三角形 21"/>
          <p:cNvSpPr/>
          <p:nvPr/>
        </p:nvSpPr>
        <p:spPr>
          <a:xfrm flipV="1">
            <a:off x="4377445" y="5299444"/>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3" name="二等辺三角形 22"/>
          <p:cNvSpPr/>
          <p:nvPr/>
        </p:nvSpPr>
        <p:spPr>
          <a:xfrm flipV="1">
            <a:off x="4377445" y="5932592"/>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21081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sp>
        <p:nvSpPr>
          <p:cNvPr id="3" name="正方形/長方形 2"/>
          <p:cNvSpPr/>
          <p:nvPr/>
        </p:nvSpPr>
        <p:spPr>
          <a:xfrm>
            <a:off x="244701" y="1225689"/>
            <a:ext cx="9646276" cy="5632311"/>
          </a:xfrm>
          <a:prstGeom prst="rect">
            <a:avLst/>
          </a:prstGeom>
          <a:solidFill>
            <a:schemeClr val="tx2"/>
          </a:solidFill>
        </p:spPr>
        <p:txBody>
          <a:bodyPr wrap="square">
            <a:spAutoFit/>
          </a:bodyPr>
          <a:lstStyle/>
          <a:p>
            <a:r>
              <a:rPr lang="en-US" altLang="ja-JP" sz="1200" dirty="0">
                <a:solidFill>
                  <a:srgbClr val="D4D4D4"/>
                </a:solidFill>
                <a:latin typeface="Consolas" panose="020B0609020204030204" pitchFamily="49" charset="0"/>
              </a:rPr>
              <a:t>items:={Item(</a:t>
            </a:r>
          </a:p>
          <a:p>
            <a:r>
              <a:rPr lang="en-US" altLang="ja-JP" sz="1200" dirty="0">
                <a:solidFill>
                  <a:srgbClr val="D4D4D4"/>
                </a:solidFill>
                <a:latin typeface="Consolas" panose="020B0609020204030204" pitchFamily="49" charset="0"/>
              </a:rPr>
              <a:t>	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a:t>
            </a:r>
            <a:r>
              <a:rPr lang="en-US" altLang="ja-JP" sz="1200" dirty="0">
                <a:solidFill>
                  <a:srgbClr val="CE9178"/>
                </a:solidFill>
                <a:latin typeface="Consolas" panose="020B0609020204030204" pitchFamily="49" charset="0"/>
              </a:rPr>
              <a:t>".html"</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head(</a:t>
            </a:r>
            <a:r>
              <a:rPr lang="en-US" altLang="ja-JP" sz="1200" dirty="0" err="1">
                <a:solidFill>
                  <a:srgbClr val="D4D4D4"/>
                </a:solidFill>
                <a:latin typeface="Consolas" panose="020B0609020204030204" pitchFamily="49" charset="0"/>
              </a:rPr>
              <a:t>OpenModelica.Scripting.typeNameStrings</a:t>
            </a:r>
            <a:r>
              <a:rPr lang="en-US" altLang="ja-JP" sz="1200" dirty="0">
                <a:solidFill>
                  <a:srgbClr val="D4D4D4"/>
                </a:solidFill>
                <a:latin typeface="Consolas" panose="020B0609020204030204" pitchFamily="49" charset="0"/>
              </a:rPr>
              <a:t>(c),filename(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a:t>
            </a:r>
            <a:r>
              <a:rPr lang="en-US" altLang="ja-JP" sz="1200" dirty="0">
                <a:solidFill>
                  <a:srgbClr val="CE9178"/>
                </a:solidFill>
                <a:latin typeface="Consolas" panose="020B0609020204030204" pitchFamily="49" charset="0"/>
              </a:rPr>
              <a:t>".</a:t>
            </a:r>
            <a:r>
              <a:rPr lang="en-US" altLang="ja-JP" sz="1200" dirty="0" err="1">
                <a:solidFill>
                  <a:srgbClr val="CE9178"/>
                </a:solidFill>
                <a:latin typeface="Consolas" panose="020B0609020204030204" pitchFamily="49" charset="0"/>
              </a:rPr>
              <a:t>svg</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OpenModelica.Scripting.getDocumentationAnnotation</a:t>
            </a:r>
            <a:r>
              <a:rPr lang="en-US" altLang="ja-JP" sz="1200" dirty="0">
                <a:solidFill>
                  <a:srgbClr val="D4D4D4"/>
                </a:solidFill>
                <a:latin typeface="Consolas" panose="020B0609020204030204" pitchFamily="49" charset="0"/>
              </a:rPr>
              <a:t>(c),</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preSuffixIfNotEmpty</a:t>
            </a:r>
            <a:r>
              <a:rPr lang="en-US" altLang="ja-JP" sz="1200" dirty="0">
                <a:solidFill>
                  <a:srgbClr val="D4D4D4"/>
                </a:solidFill>
                <a:latin typeface="Consolas" panose="020B0609020204030204" pitchFamily="49" charset="0"/>
              </a:rPr>
              <a:t>(</a:t>
            </a:r>
          </a:p>
          <a:p>
            <a:r>
              <a:rPr lang="en-US" altLang="ja-JP" sz="1200" dirty="0">
                <a:solidFill>
                  <a:srgbClr val="CE9178"/>
                </a:solidFill>
                <a:latin typeface="Consolas" panose="020B0609020204030204" pitchFamily="49" charset="0"/>
              </a:rPr>
              <a:t>		"&lt;h2&gt;Contents&lt;/h2&gt;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&lt;table&gt;&lt;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&gt;Name&lt;/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&gt;Description&lt;/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a:t>
            </a:r>
          </a:p>
          <a:p>
            <a:r>
              <a:rPr lang="en-US" altLang="ja-JP" sz="1200" dirty="0">
                <a:solidFill>
                  <a:srgbClr val="DCDCAA"/>
                </a:solidFill>
                <a:latin typeface="Consolas" panose="020B0609020204030204" pitchFamily="49" charset="0"/>
              </a:rPr>
              <a:t>		sum</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&gt;&lt;td&gt;"</a:t>
            </a:r>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svgIcon</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"Icons/"</a:t>
            </a:r>
            <a:r>
              <a:rPr lang="en-US" altLang="ja-JP" sz="1200" dirty="0">
                <a:solidFill>
                  <a:srgbClr val="D4D4D4"/>
                </a:solidFill>
                <a:latin typeface="Consolas" panose="020B0609020204030204" pitchFamily="49" charset="0"/>
              </a:rPr>
              <a:t> + 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a:t>
            </a:r>
            <a:r>
              <a:rPr lang="en-US" altLang="ja-JP" sz="1200" dirty="0" err="1">
                <a:solidFill>
                  <a:srgbClr val="CE9178"/>
                </a:solidFill>
                <a:latin typeface="Consolas" panose="020B0609020204030204" pitchFamily="49" charset="0"/>
              </a:rPr>
              <a:t>svg</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".html"</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err="1">
                <a:solidFill>
                  <a:srgbClr val="CE9178"/>
                </a:solidFill>
                <a:latin typeface="Consolas" panose="020B0609020204030204" pitchFamily="49" charset="0"/>
              </a:rPr>
              <a:t>svgiconsmall</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 +</a:t>
            </a:r>
            <a:r>
              <a:rPr lang="en-US" altLang="ja-JP" sz="1200" dirty="0">
                <a:solidFill>
                  <a:srgbClr val="CE9178"/>
                </a:solidFill>
                <a:latin typeface="Consolas" panose="020B0609020204030204" pitchFamily="49" charset="0"/>
              </a:rPr>
              <a:t>"&lt;a </a:t>
            </a:r>
            <a:r>
              <a:rPr lang="en-US" altLang="ja-JP" sz="1200" dirty="0" err="1">
                <a:solidFill>
                  <a:srgbClr val="CE9178"/>
                </a:solidFill>
                <a:latin typeface="Consolas" panose="020B0609020204030204" pitchFamily="49" charset="0"/>
              </a:rPr>
              <a:t>href</a:t>
            </a:r>
            <a:r>
              <a:rPr lang="en-US" altLang="ja-JP" sz="1200" dirty="0">
                <a:solidFill>
                  <a:srgbClr val="CE9178"/>
                </a:solidFill>
                <a:latin typeface="Consolas" panose="020B0609020204030204" pitchFamily="49" charset="0"/>
              </a:rPr>
              <a:t>=</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 + </a:t>
            </a:r>
            <a:r>
              <a:rPr lang="en-US" altLang="ja-JP" sz="1200" dirty="0" err="1">
                <a:solidFill>
                  <a:srgbClr val="D4D4D4"/>
                </a:solidFill>
                <a:latin typeface="Consolas" panose="020B0609020204030204" pitchFamily="49" charset="0"/>
              </a:rPr>
              <a:t>uriEncode</a:t>
            </a:r>
            <a:r>
              <a:rPr lang="en-US" altLang="ja-JP" sz="1200" dirty="0">
                <a:solidFill>
                  <a:srgbClr val="D4D4D4"/>
                </a:solidFill>
                <a:latin typeface="Consolas" panose="020B0609020204030204" pitchFamily="49" charset="0"/>
              </a:rPr>
              <a:t>(filename(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".html</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 +</a:t>
            </a:r>
          </a:p>
          <a:p>
            <a:r>
              <a:rPr lang="en-US" altLang="ja-JP" sz="1200" dirty="0">
                <a:solidFill>
                  <a:srgbClr val="D4D4D4"/>
                </a:solidFill>
                <a:latin typeface="Consolas" panose="020B0609020204030204" pitchFamily="49" charset="0"/>
              </a:rPr>
              <a:t>			last(</a:t>
            </a:r>
            <a:r>
              <a:rPr lang="en-US" altLang="ja-JP" sz="1200" dirty="0" err="1">
                <a:solidFill>
                  <a:srgbClr val="D4D4D4"/>
                </a:solidFill>
                <a:latin typeface="Consolas" panose="020B0609020204030204" pitchFamily="49" charset="0"/>
              </a:rPr>
              <a:t>OpenModelica.Scripting.typeNameStrings</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"&lt;/a&gt;&lt;/td&gt;"</a:t>
            </a:r>
            <a:r>
              <a:rPr lang="en-US" altLang="ja-JP" sz="1200" dirty="0">
                <a:solidFill>
                  <a:srgbClr val="D4D4D4"/>
                </a:solidFill>
                <a:latin typeface="Consolas" panose="020B0609020204030204" pitchFamily="49" charset="0"/>
              </a:rPr>
              <a:t> + </a:t>
            </a:r>
            <a:r>
              <a:rPr lang="en-US" altLang="ja-JP" sz="1200" dirty="0">
                <a:solidFill>
                  <a:srgbClr val="CE9178"/>
                </a:solidFill>
                <a:latin typeface="Consolas" panose="020B0609020204030204" pitchFamily="49" charset="0"/>
              </a:rPr>
              <a:t>"&lt;td&gt;"</a:t>
            </a:r>
            <a:r>
              <a:rPr lang="en-US" altLang="ja-JP" sz="1200" dirty="0">
                <a:solidFill>
                  <a:srgbClr val="D4D4D4"/>
                </a:solidFill>
                <a:latin typeface="Consolas" panose="020B0609020204030204" pitchFamily="49" charset="0"/>
              </a:rPr>
              <a:t> +</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OpenModelica.Scripting.getClassComment</a:t>
            </a:r>
            <a:r>
              <a:rPr lang="en-US" altLang="ja-JP" sz="1200" dirty="0">
                <a:solidFill>
                  <a:srgbClr val="D4D4D4"/>
                </a:solidFill>
                <a:latin typeface="Consolas" panose="020B0609020204030204" pitchFamily="49" charset="0"/>
              </a:rPr>
              <a:t>(cl)) +</a:t>
            </a:r>
          </a:p>
          <a:p>
            <a:r>
              <a:rPr lang="en-US" altLang="ja-JP" sz="1200" dirty="0">
                <a:solidFill>
                  <a:srgbClr val="CE9178"/>
                </a:solidFill>
                <a:latin typeface="Consolas" panose="020B0609020204030204" pitchFamily="49" charset="0"/>
              </a:rPr>
              <a:t>			"&lt;/td&gt;&lt;/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a:t>
            </a:r>
            <a:endParaRPr lang="en-US" altLang="ja-JP" sz="1200" dirty="0">
              <a:solidFill>
                <a:srgbClr val="D4D4D4"/>
              </a:solidFill>
              <a:latin typeface="Consolas" panose="020B0609020204030204" pitchFamily="49" charset="0"/>
            </a:endParaRPr>
          </a:p>
          <a:p>
            <a:r>
              <a:rPr lang="en-US" altLang="ja-JP" sz="1200" dirty="0">
                <a:solidFill>
                  <a:srgbClr val="C586C0"/>
                </a:solidFill>
                <a:latin typeface="Consolas" panose="020B0609020204030204" pitchFamily="49" charset="0"/>
              </a:rPr>
              <a:t>			for</a:t>
            </a:r>
            <a:r>
              <a:rPr lang="en-US" altLang="ja-JP" sz="1200" dirty="0">
                <a:solidFill>
                  <a:srgbClr val="D4D4D4"/>
                </a:solidFill>
                <a:latin typeface="Consolas" panose="020B0609020204030204" pitchFamily="49" charset="0"/>
              </a:rPr>
              <a:t> cl </a:t>
            </a:r>
            <a:r>
              <a:rPr lang="en-US" altLang="ja-JP" sz="1200" dirty="0">
                <a:solidFill>
                  <a:srgbClr val="569CD6"/>
                </a:solidFill>
                <a:latin typeface="Consolas" panose="020B0609020204030204" pitchFamily="49" charset="0"/>
              </a:rPr>
              <a:t>in </a:t>
            </a:r>
            <a:r>
              <a:rPr lang="en-US" altLang="ja-JP" sz="1200" dirty="0" err="1">
                <a:solidFill>
                  <a:srgbClr val="569CD6"/>
                </a:solidFill>
                <a:latin typeface="Consolas" panose="020B0609020204030204" pitchFamily="49" charset="0"/>
              </a:rPr>
              <a:t>OpenModelica.Scripting.getClassNames</a:t>
            </a:r>
            <a:r>
              <a:rPr lang="en-US" altLang="ja-JP" sz="1200" dirty="0">
                <a:solidFill>
                  <a:srgbClr val="569CD6"/>
                </a:solidFill>
                <a:latin typeface="Consolas" panose="020B0609020204030204" pitchFamily="49" charset="0"/>
              </a:rPr>
              <a:t>(</a:t>
            </a:r>
            <a:r>
              <a:rPr lang="en-US" altLang="ja-JP" sz="1200" dirty="0" err="1">
                <a:solidFill>
                  <a:srgbClr val="569CD6"/>
                </a:solidFill>
                <a:latin typeface="Consolas" panose="020B0609020204030204" pitchFamily="49" charset="0"/>
              </a:rPr>
              <a:t>c</a:t>
            </a:r>
            <a:r>
              <a:rPr lang="en-US" altLang="ja-JP" sz="1200" dirty="0" err="1">
                <a:solidFill>
                  <a:srgbClr val="D4D4D4"/>
                </a:solidFill>
                <a:latin typeface="Consolas" panose="020B0609020204030204" pitchFamily="49" charset="0"/>
              </a:rPr>
              <a:t>,qualified</a:t>
            </a:r>
            <a:r>
              <a:rPr lang="en-US" altLang="ja-JP" sz="1200" dirty="0">
                <a:solidFill>
                  <a:srgbClr val="D4D4D4"/>
                </a:solidFill>
                <a:latin typeface="Consolas" panose="020B0609020204030204" pitchFamily="49" charset="0"/>
              </a:rPr>
              <a:t>=</a:t>
            </a:r>
            <a:r>
              <a:rPr lang="en-US" altLang="ja-JP" sz="1200" dirty="0" err="1">
                <a:solidFill>
                  <a:srgbClr val="569CD6"/>
                </a:solidFill>
                <a:latin typeface="Consolas" panose="020B0609020204030204" pitchFamily="49" charset="0"/>
              </a:rPr>
              <a:t>true</a:t>
            </a:r>
            <a:r>
              <a:rPr lang="en-US" altLang="ja-JP" sz="1200" dirty="0" err="1">
                <a:solidFill>
                  <a:srgbClr val="D4D4D4"/>
                </a:solidFill>
                <a:latin typeface="Consolas" panose="020B0609020204030204" pitchFamily="49" charset="0"/>
              </a:rPr>
              <a:t>,sort</a:t>
            </a:r>
            <a:r>
              <a:rPr lang="en-US" altLang="ja-JP" sz="1200" dirty="0">
                <a:solidFill>
                  <a:srgbClr val="D4D4D4"/>
                </a:solidFill>
                <a:latin typeface="Consolas" panose="020B0609020204030204" pitchFamily="49" charset="0"/>
              </a:rPr>
              <a:t>=</a:t>
            </a:r>
            <a:r>
              <a:rPr lang="en-US" altLang="ja-JP" sz="1200" dirty="0">
                <a:solidFill>
                  <a:srgbClr val="569CD6"/>
                </a:solidFill>
                <a:latin typeface="Consolas" panose="020B0609020204030204" pitchFamily="49" charset="0"/>
              </a:rPr>
              <a:t>false</a:t>
            </a:r>
            <a:r>
              <a:rPr lang="en-US" altLang="ja-JP" sz="1200" dirty="0">
                <a:solidFill>
                  <a:srgbClr val="D4D4D4"/>
                </a:solidFill>
                <a:latin typeface="Consolas" panose="020B0609020204030204" pitchFamily="49" charset="0"/>
              </a:rPr>
              <a:t>)),</a:t>
            </a:r>
          </a:p>
          <a:p>
            <a:r>
              <a:rPr lang="en-US" altLang="ja-JP" sz="1200" dirty="0">
                <a:solidFill>
                  <a:srgbClr val="CE9178"/>
                </a:solidFill>
                <a:latin typeface="Consolas" panose="020B0609020204030204" pitchFamily="49" charset="0"/>
              </a:rPr>
              <a:t>		"&lt;/table&gt;"</a:t>
            </a:r>
            <a:endParaRPr lang="en-US" altLang="ja-JP" sz="1200" dirty="0">
              <a:solidFill>
                <a:srgbClr val="D4D4D4"/>
              </a:solidFill>
              <a:latin typeface="Consolas" panose="020B0609020204030204" pitchFamily="49" charset="0"/>
            </a:endParaRPr>
          </a:p>
          <a:p>
            <a:r>
              <a:rPr lang="en-US" altLang="ja-JP" sz="1200" dirty="0">
                <a:solidFill>
                  <a:srgbClr val="D4D4D4"/>
                </a:solidFill>
                <a:latin typeface="Consolas" panose="020B0609020204030204" pitchFamily="49" charset="0"/>
              </a:rPr>
              <a:t>		),</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OpenModelica.Scripting.getClassComment</a:t>
            </a:r>
            <a:r>
              <a:rPr lang="en-US" altLang="ja-JP" sz="1200" dirty="0">
                <a:solidFill>
                  <a:srgbClr val="D4D4D4"/>
                </a:solidFill>
                <a:latin typeface="Consolas" panose="020B0609020204030204" pitchFamily="49" charset="0"/>
              </a:rPr>
              <a:t>(c)),</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preSuffixIfNotEmpty</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&lt;h4&gt;&lt;a name=</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interface</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&gt;Interface&lt;/a&gt;&lt;/h4&gt;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&gt;&lt;pre&gt;"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569CD6"/>
                </a:solidFill>
                <a:latin typeface="Consolas" panose="020B0609020204030204" pitchFamily="49" charset="0"/>
              </a:rPr>
              <a:t>OpenModelica.Scripting.list</a:t>
            </a:r>
            <a:r>
              <a:rPr lang="en-US" altLang="ja-JP" sz="1200" dirty="0">
                <a:solidFill>
                  <a:srgbClr val="569CD6"/>
                </a:solidFill>
                <a:latin typeface="Consolas" panose="020B0609020204030204" pitchFamily="49" charset="0"/>
              </a:rPr>
              <a:t>(</a:t>
            </a:r>
            <a:r>
              <a:rPr lang="en-US" altLang="ja-JP" sz="1200" dirty="0" err="1">
                <a:solidFill>
                  <a:srgbClr val="569CD6"/>
                </a:solidFill>
                <a:latin typeface="Consolas" panose="020B0609020204030204" pitchFamily="49" charset="0"/>
              </a:rPr>
              <a:t>c</a:t>
            </a:r>
            <a:r>
              <a:rPr lang="en-US" altLang="ja-JP" sz="1200" dirty="0" err="1">
                <a:solidFill>
                  <a:srgbClr val="D4D4D4"/>
                </a:solidFill>
                <a:latin typeface="Consolas" panose="020B0609020204030204" pitchFamily="49" charset="0"/>
              </a:rPr>
              <a:t>,interfaceOnly</a:t>
            </a:r>
            <a:r>
              <a:rPr lang="en-US" altLang="ja-JP" sz="1200" dirty="0">
                <a:solidFill>
                  <a:srgbClr val="D4D4D4"/>
                </a:solidFill>
                <a:latin typeface="Consolas" panose="020B0609020204030204" pitchFamily="49" charset="0"/>
              </a:rPr>
              <a:t>=</a:t>
            </a:r>
            <a:r>
              <a:rPr lang="en-US" altLang="ja-JP" sz="1200" dirty="0">
                <a:solidFill>
                  <a:srgbClr val="569CD6"/>
                </a:solidFill>
                <a:latin typeface="Consolas" panose="020B0609020204030204" pitchFamily="49" charset="0"/>
              </a:rPr>
              <a:t>true</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"&lt;/pre&gt;&lt;/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preSuffixIfNotEmpty</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&lt;h4&gt;&lt;a name=</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definition</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&gt;Definition&lt;/a&gt;&lt;/h4&gt;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&gt;&lt;pre&gt;"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569CD6"/>
                </a:solidFill>
                <a:latin typeface="Consolas" panose="020B0609020204030204" pitchFamily="49" charset="0"/>
              </a:rPr>
              <a:t>OpenModelica.Scripting.list</a:t>
            </a:r>
            <a:r>
              <a:rPr lang="en-US" altLang="ja-JP" sz="1200" dirty="0">
                <a:solidFill>
                  <a:srgbClr val="569CD6"/>
                </a:solidFill>
                <a:latin typeface="Consolas" panose="020B0609020204030204" pitchFamily="49" charset="0"/>
              </a:rPr>
              <a:t>(</a:t>
            </a:r>
            <a:r>
              <a:rPr lang="en-US" altLang="ja-JP" sz="1200" dirty="0" err="1">
                <a:solidFill>
                  <a:srgbClr val="569CD6"/>
                </a:solidFill>
                <a:latin typeface="Consolas" panose="020B0609020204030204" pitchFamily="49" charset="0"/>
              </a:rPr>
              <a:t>c</a:t>
            </a:r>
            <a:r>
              <a:rPr lang="en-US" altLang="ja-JP" sz="1200" dirty="0" err="1">
                <a:solidFill>
                  <a:srgbClr val="D4D4D4"/>
                </a:solidFill>
                <a:latin typeface="Consolas" panose="020B0609020204030204" pitchFamily="49" charset="0"/>
              </a:rPr>
              <a:t>,shortOnly</a:t>
            </a:r>
            <a:r>
              <a:rPr lang="en-US" altLang="ja-JP" sz="1200" dirty="0">
                <a:solidFill>
                  <a:srgbClr val="D4D4D4"/>
                </a:solidFill>
                <a:latin typeface="Consolas" panose="020B0609020204030204" pitchFamily="49" charset="0"/>
              </a:rPr>
              <a:t>=</a:t>
            </a:r>
            <a:r>
              <a:rPr lang="en-US" altLang="ja-JP" sz="1200" dirty="0">
                <a:solidFill>
                  <a:srgbClr val="569CD6"/>
                </a:solidFill>
                <a:latin typeface="Consolas" panose="020B0609020204030204" pitchFamily="49" charset="0"/>
              </a:rPr>
              <a:t>true</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"&lt;/pre&gt;&lt;/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a:t>
            </a:r>
            <a:r>
              <a:rPr lang="en-US" altLang="ja-JP" sz="1200" dirty="0">
                <a:solidFill>
                  <a:srgbClr val="C586C0"/>
                </a:solidFill>
                <a:latin typeface="Consolas" panose="020B0609020204030204" pitchFamily="49" charset="0"/>
              </a:rPr>
              <a:t>for</a:t>
            </a:r>
            <a:r>
              <a:rPr lang="en-US" altLang="ja-JP" sz="1200" dirty="0">
                <a:solidFill>
                  <a:srgbClr val="D4D4D4"/>
                </a:solidFill>
                <a:latin typeface="Consolas" panose="020B0609020204030204" pitchFamily="49" charset="0"/>
              </a:rPr>
              <a:t> c </a:t>
            </a:r>
            <a:r>
              <a:rPr lang="en-US" altLang="ja-JP" sz="1200" dirty="0">
                <a:solidFill>
                  <a:srgbClr val="569CD6"/>
                </a:solidFill>
                <a:latin typeface="Consolas" panose="020B0609020204030204" pitchFamily="49" charset="0"/>
              </a:rPr>
              <a:t>in</a:t>
            </a:r>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allClassNames</a:t>
            </a:r>
            <a:r>
              <a:rPr lang="en-US" altLang="ja-JP" sz="1200" dirty="0">
                <a:solidFill>
                  <a:srgbClr val="D4D4D4"/>
                </a:solidFill>
                <a:latin typeface="Consolas" panose="020B0609020204030204" pitchFamily="49" charset="0"/>
              </a:rPr>
              <a:t>};</a:t>
            </a:r>
          </a:p>
          <a:p>
            <a:br>
              <a:rPr lang="en-US" altLang="ja-JP" sz="1200" dirty="0">
                <a:solidFill>
                  <a:srgbClr val="D4D4D4"/>
                </a:solidFill>
                <a:latin typeface="Consolas" panose="020B0609020204030204" pitchFamily="49" charset="0"/>
              </a:rPr>
            </a:br>
            <a:r>
              <a:rPr lang="en-US" altLang="ja-JP" sz="1200" dirty="0">
                <a:solidFill>
                  <a:srgbClr val="D4D4D4"/>
                </a:solidFill>
                <a:latin typeface="Consolas" panose="020B0609020204030204" pitchFamily="49" charset="0"/>
              </a:rPr>
              <a:t>echo(</a:t>
            </a:r>
            <a:r>
              <a:rPr lang="en-US" altLang="ja-JP" sz="1200" dirty="0" err="1">
                <a:solidFill>
                  <a:srgbClr val="D4D4D4"/>
                </a:solidFill>
                <a:latin typeface="Consolas" panose="020B0609020204030204" pitchFamily="49" charset="0"/>
              </a:rPr>
              <a:t>shouldEcho</a:t>
            </a:r>
            <a:r>
              <a:rPr lang="en-US" altLang="ja-JP" sz="1200" dirty="0">
                <a:solidFill>
                  <a:srgbClr val="D4D4D4"/>
                </a:solidFill>
                <a:latin typeface="Consolas" panose="020B0609020204030204" pitchFamily="49" charset="0"/>
              </a:rPr>
              <a:t>);</a:t>
            </a:r>
          </a:p>
          <a:p>
            <a:r>
              <a:rPr lang="en-US" altLang="ja-JP" sz="1200" dirty="0">
                <a:solidFill>
                  <a:srgbClr val="CE9178"/>
                </a:solidFill>
                <a:latin typeface="Consolas" panose="020B0609020204030204" pitchFamily="49" charset="0"/>
              </a:rPr>
              <a:t>"Start writing items to file"</a:t>
            </a:r>
            <a:r>
              <a:rPr lang="en-US" altLang="ja-JP" sz="1200" dirty="0">
                <a:solidFill>
                  <a:srgbClr val="D4D4D4"/>
                </a:solidFill>
                <a:latin typeface="Consolas" panose="020B0609020204030204" pitchFamily="49" charset="0"/>
              </a:rPr>
              <a:t>;</a:t>
            </a:r>
          </a:p>
          <a:p>
            <a:r>
              <a:rPr lang="en-US" altLang="ja-JP" sz="1200" dirty="0" err="1">
                <a:solidFill>
                  <a:srgbClr val="D4D4D4"/>
                </a:solidFill>
                <a:latin typeface="Consolas" panose="020B0609020204030204" pitchFamily="49" charset="0"/>
              </a:rPr>
              <a:t>writeFile</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itemFile</a:t>
            </a:r>
            <a:r>
              <a:rPr lang="en-US" altLang="ja-JP" sz="1200" dirty="0">
                <a:solidFill>
                  <a:srgbClr val="D4D4D4"/>
                </a:solidFill>
                <a:latin typeface="Consolas" panose="020B0609020204030204" pitchFamily="49" charset="0"/>
              </a:rPr>
              <a:t>(items) </a:t>
            </a:r>
            <a:r>
              <a:rPr lang="en-US" altLang="ja-JP" sz="1200" dirty="0">
                <a:solidFill>
                  <a:srgbClr val="6A9955"/>
                </a:solidFill>
                <a:latin typeface="Consolas" panose="020B0609020204030204" pitchFamily="49" charset="0"/>
              </a:rPr>
              <a:t>/* Vector of filenames */</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itemString</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items,version</a:t>
            </a:r>
            <a:r>
              <a:rPr lang="en-US" altLang="ja-JP" sz="1200" dirty="0">
                <a:solidFill>
                  <a:srgbClr val="D4D4D4"/>
                </a:solidFill>
                <a:latin typeface="Consolas" panose="020B0609020204030204" pitchFamily="49" charset="0"/>
              </a:rPr>
              <a:t>) </a:t>
            </a:r>
            <a:r>
              <a:rPr lang="en-US" altLang="ja-JP" sz="1200" dirty="0">
                <a:solidFill>
                  <a:srgbClr val="6A9955"/>
                </a:solidFill>
                <a:latin typeface="Consolas" panose="020B0609020204030204" pitchFamily="49" charset="0"/>
              </a:rPr>
              <a:t>/* Vector of file contents */</a:t>
            </a:r>
            <a:r>
              <a:rPr lang="en-US" altLang="ja-JP" sz="1200" dirty="0">
                <a:solidFill>
                  <a:srgbClr val="D4D4D4"/>
                </a:solidFill>
                <a:latin typeface="Consolas" panose="020B0609020204030204" pitchFamily="49" charset="0"/>
              </a:rPr>
              <a:t>);</a:t>
            </a:r>
          </a:p>
          <a:p>
            <a:r>
              <a:rPr lang="en-US" altLang="ja-JP" sz="1200" dirty="0" err="1">
                <a:solidFill>
                  <a:srgbClr val="D4D4D4"/>
                </a:solidFill>
                <a:latin typeface="Consolas" panose="020B0609020204030204" pitchFamily="49" charset="0"/>
              </a:rPr>
              <a:t>getErrorString</a:t>
            </a:r>
            <a:r>
              <a:rPr lang="en-US" altLang="ja-JP" sz="1200" dirty="0">
                <a:solidFill>
                  <a:srgbClr val="D4D4D4"/>
                </a:solidFill>
                <a:latin typeface="Consolas" panose="020B0609020204030204" pitchFamily="49" charset="0"/>
              </a:rPr>
              <a:t>();</a:t>
            </a:r>
            <a:endParaRPr lang="en-US" altLang="ja-JP" sz="1200" b="0" dirty="0">
              <a:solidFill>
                <a:srgbClr val="D4D4D4"/>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9" y="782094"/>
            <a:ext cx="9543248"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ライブラリから情報の取り出しと</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の書き出し</a:t>
            </a:r>
            <a:r>
              <a:rPr lang="en-US" altLang="ja-JP" sz="2000" dirty="0">
                <a:latin typeface="HG丸ｺﾞｼｯｸM-PRO" panose="020F0600000000000000" pitchFamily="50" charset="-128"/>
                <a:ea typeface="HG丸ｺﾞｼｯｸM-PRO" panose="020F0600000000000000" pitchFamily="50" charset="-128"/>
              </a:rPr>
              <a:t>(237-259</a:t>
            </a:r>
            <a:r>
              <a:rPr lang="ja-JP" altLang="en-US" sz="2000" dirty="0">
                <a:latin typeface="HG丸ｺﾞｼｯｸM-PRO" panose="020F0600000000000000" pitchFamily="50" charset="-128"/>
                <a:ea typeface="HG丸ｺﾞｼｯｸM-PRO" panose="020F0600000000000000" pitchFamily="50" charset="-128"/>
              </a:rPr>
              <a:t>行</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 。</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10064745" y="1477759"/>
            <a:ext cx="1978168" cy="2031325"/>
          </a:xfrm>
          <a:prstGeom prst="rect">
            <a:avLst/>
          </a:prstGeom>
          <a:solidFill>
            <a:schemeClr val="accent1">
              <a:lumMod val="20000"/>
              <a:lumOff val="80000"/>
            </a:schemeClr>
          </a:solidFill>
          <a:ln w="28575">
            <a:noFill/>
          </a:ln>
        </p:spPr>
        <p:txBody>
          <a:bodyPr wrap="square" rtlCol="0">
            <a:spAutoFit/>
          </a:bodyPr>
          <a:lstStyle/>
          <a:p>
            <a:r>
              <a:rPr lang="en-US" altLang="ja-JP" sz="1400" dirty="0"/>
              <a:t>record Item</a:t>
            </a:r>
          </a:p>
          <a:p>
            <a:r>
              <a:rPr lang="ja-JP" altLang="en-US" sz="1400" dirty="0"/>
              <a:t>　　</a:t>
            </a:r>
            <a:r>
              <a:rPr lang="en-US" altLang="ja-JP" sz="1400" dirty="0"/>
              <a:t>String file;</a:t>
            </a:r>
          </a:p>
          <a:p>
            <a:r>
              <a:rPr lang="ja-JP" altLang="en-US" sz="1400" dirty="0"/>
              <a:t>　　</a:t>
            </a:r>
            <a:r>
              <a:rPr lang="en-US" altLang="ja-JP" sz="1400" dirty="0"/>
              <a:t>String head;</a:t>
            </a:r>
          </a:p>
          <a:p>
            <a:r>
              <a:rPr lang="ja-JP" altLang="en-US" sz="1400" dirty="0"/>
              <a:t>　　</a:t>
            </a:r>
            <a:r>
              <a:rPr lang="en-US" altLang="ja-JP" sz="1400" dirty="0"/>
              <a:t>String </a:t>
            </a:r>
            <a:r>
              <a:rPr lang="en-US" altLang="ja-JP" sz="1400" dirty="0" err="1"/>
              <a:t>docInfo</a:t>
            </a:r>
            <a:r>
              <a:rPr lang="en-US" altLang="ja-JP" sz="1400" dirty="0"/>
              <a:t>[3];</a:t>
            </a:r>
          </a:p>
          <a:p>
            <a:r>
              <a:rPr lang="ja-JP" altLang="en-US" sz="1400" dirty="0"/>
              <a:t>　　</a:t>
            </a:r>
            <a:r>
              <a:rPr lang="en-US" altLang="ja-JP" sz="1400" dirty="0"/>
              <a:t>String contents;</a:t>
            </a:r>
          </a:p>
          <a:p>
            <a:r>
              <a:rPr lang="ja-JP" altLang="en-US" sz="1400" dirty="0"/>
              <a:t>　　</a:t>
            </a:r>
            <a:r>
              <a:rPr lang="en-US" altLang="ja-JP" sz="1400" dirty="0"/>
              <a:t>String comment;</a:t>
            </a:r>
          </a:p>
          <a:p>
            <a:r>
              <a:rPr lang="ja-JP" altLang="en-US" sz="1400" dirty="0"/>
              <a:t>　　</a:t>
            </a:r>
            <a:r>
              <a:rPr lang="en-US" altLang="ja-JP" sz="1400" dirty="0"/>
              <a:t>String interface;</a:t>
            </a:r>
          </a:p>
          <a:p>
            <a:r>
              <a:rPr lang="ja-JP" altLang="en-US" sz="1400" dirty="0"/>
              <a:t>　　</a:t>
            </a:r>
            <a:r>
              <a:rPr lang="en-US" altLang="ja-JP" sz="1400" dirty="0"/>
              <a:t>String short;</a:t>
            </a:r>
          </a:p>
          <a:p>
            <a:r>
              <a:rPr lang="en-US" altLang="ja-JP" sz="1400" dirty="0"/>
              <a:t>end Item;</a:t>
            </a:r>
          </a:p>
        </p:txBody>
      </p:sp>
    </p:spTree>
    <p:extLst>
      <p:ext uri="{BB962C8B-B14F-4D97-AF65-F5344CB8AC3E}">
        <p14:creationId xmlns:p14="http://schemas.microsoft.com/office/powerpoint/2010/main" val="133366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ライブラリのドキュメントの作成</a:t>
            </a:r>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347727" y="1032550"/>
            <a:ext cx="10760539" cy="2790187"/>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とりあえず全ソースを読むところを任意のライブラリだけにするのは以下の通り。</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50</a:t>
            </a:r>
            <a:r>
              <a:rPr lang="ja-JP" altLang="en-US" sz="2000" dirty="0">
                <a:latin typeface="HG丸ｺﾞｼｯｸM-PRO" panose="020F0600000000000000" pitchFamily="50" charset="-128"/>
                <a:ea typeface="HG丸ｺﾞｼｯｸM-PRO" panose="020F0600000000000000" pitchFamily="50" charset="-128"/>
              </a:rPr>
              <a:t>行目、</a:t>
            </a:r>
            <a:r>
              <a:rPr lang="en-US" altLang="ja-JP" sz="2000" dirty="0">
                <a:latin typeface="HG丸ｺﾞｼｯｸM-PRO" panose="020F0600000000000000" pitchFamily="50" charset="-128"/>
                <a:ea typeface="HG丸ｺﾞｼｯｸM-PRO" panose="020F0600000000000000" pitchFamily="50" charset="-128"/>
              </a:rPr>
              <a:t>52</a:t>
            </a:r>
            <a:r>
              <a:rPr lang="ja-JP" altLang="en-US" sz="2000" dirty="0">
                <a:latin typeface="HG丸ｺﾞｼｯｸM-PRO" panose="020F0600000000000000" pitchFamily="50" charset="-128"/>
                <a:ea typeface="HG丸ｺﾞｼｯｸM-PRO" panose="020F0600000000000000" pitchFamily="50" charset="-128"/>
              </a:rPr>
              <a:t>行目を</a:t>
            </a:r>
            <a:r>
              <a:rPr lang="en-US" altLang="ja-JP" sz="2000" dirty="0">
                <a:latin typeface="HG丸ｺﾞｼｯｸM-PRO" panose="020F0600000000000000" pitchFamily="50" charset="-128"/>
                <a:ea typeface="HG丸ｺﾞｼｯｸM-PRO" panose="020F0600000000000000" pitchFamily="50" charset="-128"/>
              </a:rPr>
              <a:t>false</a:t>
            </a:r>
            <a:r>
              <a:rPr lang="ja-JP" altLang="en-US" sz="2000" dirty="0">
                <a:latin typeface="HG丸ｺﾞｼｯｸM-PRO" panose="020F0600000000000000" pitchFamily="50" charset="-128"/>
                <a:ea typeface="HG丸ｺﾞｼｯｸM-PRO" panose="020F0600000000000000" pitchFamily="50" charset="-128"/>
              </a:rPr>
              <a:t>にする。</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55</a:t>
            </a:r>
            <a:r>
              <a:rPr lang="ja-JP" altLang="en-US" sz="2000" dirty="0">
                <a:latin typeface="HG丸ｺﾞｼｯｸM-PRO" panose="020F0600000000000000" pitchFamily="50" charset="-128"/>
                <a:ea typeface="HG丸ｺﾞｼｯｸM-PRO" panose="020F0600000000000000" pitchFamily="50" charset="-128"/>
              </a:rPr>
              <a:t>行目から</a:t>
            </a:r>
            <a:r>
              <a:rPr lang="en-US" altLang="ja-JP" sz="2000" dirty="0">
                <a:latin typeface="HG丸ｺﾞｼｯｸM-PRO" panose="020F0600000000000000" pitchFamily="50" charset="-128"/>
                <a:ea typeface="HG丸ｺﾞｼｯｸM-PRO" panose="020F0600000000000000" pitchFamily="50" charset="-128"/>
              </a:rPr>
              <a:t>73</a:t>
            </a:r>
            <a:r>
              <a:rPr lang="ja-JP" altLang="en-US" sz="2000" dirty="0">
                <a:latin typeface="HG丸ｺﾞｼｯｸM-PRO" panose="020F0600000000000000" pitchFamily="50" charset="-128"/>
                <a:ea typeface="HG丸ｺﾞｼｯｸM-PRO" panose="020F0600000000000000" pitchFamily="50" charset="-128"/>
              </a:rPr>
              <a:t>行目をコメントアウトし、代わりに</a:t>
            </a:r>
            <a:r>
              <a:rPr lang="en-US" altLang="ja-JP" sz="2000" dirty="0" err="1">
                <a:latin typeface="HG丸ｺﾞｼｯｸM-PRO" panose="020F0600000000000000" pitchFamily="50" charset="-128"/>
                <a:ea typeface="HG丸ｺﾞｼｯｸM-PRO" panose="020F0600000000000000" pitchFamily="50" charset="-128"/>
              </a:rPr>
              <a:t>loadModel</a:t>
            </a:r>
            <a:r>
              <a:rPr lang="en-US" altLang="ja-JP" sz="2000" dirty="0">
                <a:latin typeface="HG丸ｺﾞｼｯｸM-PRO" panose="020F0600000000000000" pitchFamily="50" charset="-128"/>
                <a:ea typeface="HG丸ｺﾞｼｯｸM-PRO" panose="020F0600000000000000" pitchFamily="50" charset="-128"/>
              </a:rPr>
              <a:t>(</a:t>
            </a:r>
            <a:r>
              <a:rPr lang="en-US" altLang="ja-JP" sz="2000" dirty="0" err="1">
                <a:latin typeface="HG丸ｺﾞｼｯｸM-PRO" panose="020F0600000000000000" pitchFamily="50" charset="-128"/>
                <a:ea typeface="HG丸ｺﾞｼｯｸM-PRO" panose="020F0600000000000000" pitchFamily="50" charset="-128"/>
              </a:rPr>
              <a:t>hogehoge</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にして実行。</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または</a:t>
            </a:r>
            <a:r>
              <a:rPr lang="en-US" altLang="ja-JP" sz="2000" dirty="0">
                <a:latin typeface="HG丸ｺﾞｼｯｸM-PRO" panose="020F0600000000000000" pitchFamily="50" charset="-128"/>
                <a:ea typeface="HG丸ｺﾞｼｯｸM-PRO" panose="020F0600000000000000" pitchFamily="50" charset="-128"/>
              </a:rPr>
              <a:t>73</a:t>
            </a:r>
            <a:r>
              <a:rPr lang="ja-JP" altLang="en-US" sz="2000" dirty="0">
                <a:latin typeface="HG丸ｺﾞｼｯｸM-PRO" panose="020F0600000000000000" pitchFamily="50" charset="-128"/>
                <a:ea typeface="HG丸ｺﾞｼｯｸM-PRO" panose="020F0600000000000000" pitchFamily="50" charset="-128"/>
              </a:rPr>
              <a:t>行目の</a:t>
            </a:r>
            <a:r>
              <a:rPr lang="en-US" altLang="ja-JP" sz="2000" dirty="0" err="1">
                <a:latin typeface="HG丸ｺﾞｼｯｸM-PRO" panose="020F0600000000000000" pitchFamily="50" charset="-128"/>
                <a:ea typeface="HG丸ｺﾞｼｯｸM-PRO" panose="020F0600000000000000" pitchFamily="50" charset="-128"/>
              </a:rPr>
              <a:t>runScript</a:t>
            </a:r>
            <a:r>
              <a:rPr lang="en-US" altLang="ja-JP" sz="2000" dirty="0">
                <a:latin typeface="HG丸ｺﾞｼｯｸM-PRO" panose="020F0600000000000000" pitchFamily="50" charset="-128"/>
                <a:ea typeface="HG丸ｺﾞｼｯｸM-PRO" panose="020F0600000000000000" pitchFamily="50" charset="-128"/>
              </a:rPr>
              <a:t>(“</a:t>
            </a:r>
            <a:r>
              <a:rPr lang="en-US" altLang="ja-JP" sz="2000" dirty="0" err="1">
                <a:latin typeface="HG丸ｺﾞｼｯｸM-PRO" panose="020F0600000000000000" pitchFamily="50" charset="-128"/>
                <a:ea typeface="HG丸ｺﾞｼｯｸM-PRO" panose="020F0600000000000000" pitchFamily="50" charset="-128"/>
              </a:rPr>
              <a:t>loadModel.mos</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は残しておき、</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自前で作業ディレクトリに以下のような</a:t>
            </a:r>
            <a:r>
              <a:rPr lang="en-US" altLang="ja-JP" sz="2000" dirty="0" err="1">
                <a:latin typeface="HG丸ｺﾞｼｯｸM-PRO" panose="020F0600000000000000" pitchFamily="50" charset="-128"/>
                <a:ea typeface="HG丸ｺﾞｼｯｸM-PRO" panose="020F0600000000000000" pitchFamily="50" charset="-128"/>
              </a:rPr>
              <a:t>loadModel.mos</a:t>
            </a:r>
            <a:r>
              <a:rPr lang="ja-JP" altLang="en-US" sz="2000" dirty="0">
                <a:latin typeface="HG丸ｺﾞｼｯｸM-PRO" panose="020F0600000000000000" pitchFamily="50" charset="-128"/>
                <a:ea typeface="HG丸ｺﾞｼｯｸM-PRO" panose="020F0600000000000000" pitchFamily="50" charset="-128"/>
              </a:rPr>
              <a:t>スクリプトを用意して実行</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A79E3C39-4B69-47DA-9F0D-321E07FB77DC}"/>
              </a:ext>
            </a:extLst>
          </p:cNvPr>
          <p:cNvSpPr/>
          <p:nvPr/>
        </p:nvSpPr>
        <p:spPr>
          <a:xfrm>
            <a:off x="438716" y="3985167"/>
            <a:ext cx="11314567" cy="646331"/>
          </a:xfrm>
          <a:prstGeom prst="rect">
            <a:avLst/>
          </a:prstGeom>
          <a:solidFill>
            <a:schemeClr val="tx2"/>
          </a:solidFill>
        </p:spPr>
        <p:txBody>
          <a:bodyPr wrap="square">
            <a:spAutoFit/>
          </a:bodyPr>
          <a:lstStyle/>
          <a:p>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loadModel</a:t>
            </a:r>
            <a:r>
              <a:rPr lang="en-US" altLang="ja-JP" dirty="0">
                <a:solidFill>
                  <a:srgbClr val="D4D4D4"/>
                </a:solidFill>
                <a:latin typeface="Consolas" panose="020B0609020204030204" pitchFamily="49" charset="0"/>
              </a:rPr>
              <a:t>(Buildings) </a:t>
            </a:r>
            <a:r>
              <a:rPr lang="en-US" altLang="ja-JP" dirty="0">
                <a:solidFill>
                  <a:srgbClr val="C586C0"/>
                </a:solidFill>
                <a:latin typeface="Consolas" panose="020B0609020204030204" pitchFamily="49" charset="0"/>
              </a:rPr>
              <a:t>then</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true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else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loadModel</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Buildings,languageStandard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"2.x"</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then</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true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else</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loadModel</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Buildings,languageStandard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"1.x"</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getErrorString</a:t>
            </a:r>
            <a:r>
              <a:rPr lang="en-US" altLang="ja-JP" dirty="0">
                <a:solidFill>
                  <a:srgbClr val="D4D4D4"/>
                </a:solidFill>
                <a:latin typeface="Consolas" panose="020B0609020204030204" pitchFamily="49" charset="0"/>
              </a:rPr>
              <a:t>();</a:t>
            </a:r>
            <a:endParaRPr lang="en-US" altLang="ja-JP" b="0" dirty="0">
              <a:solidFill>
                <a:srgbClr val="D4D4D4"/>
              </a:solidFill>
              <a:effectLst/>
              <a:latin typeface="Consolas" panose="020B0609020204030204" pitchFamily="49" charset="0"/>
            </a:endParaRPr>
          </a:p>
        </p:txBody>
      </p:sp>
      <p:sp>
        <p:nvSpPr>
          <p:cNvPr id="8" name="テキスト ボックス 7">
            <a:extLst>
              <a:ext uri="{FF2B5EF4-FFF2-40B4-BE49-F238E27FC236}">
                <a16:creationId xmlns:a16="http://schemas.microsoft.com/office/drawing/2014/main" id="{BD9D04E9-1A24-4741-9786-31ED785DB731}"/>
              </a:ext>
            </a:extLst>
          </p:cNvPr>
          <p:cNvSpPr txBox="1"/>
          <p:nvPr/>
        </p:nvSpPr>
        <p:spPr>
          <a:xfrm>
            <a:off x="347727" y="4939926"/>
            <a:ext cx="11405555" cy="943528"/>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ただし、この方法だと</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と</a:t>
            </a:r>
            <a:r>
              <a:rPr lang="en-US" altLang="ja-JP" sz="2000" dirty="0" err="1">
                <a:latin typeface="HG丸ｺﾞｼｯｸM-PRO" panose="020F0600000000000000" pitchFamily="50" charset="-128"/>
                <a:ea typeface="HG丸ｺﾞｼｯｸM-PRO" panose="020F0600000000000000" pitchFamily="50" charset="-128"/>
              </a:rPr>
              <a:t>ModelicaServices</a:t>
            </a:r>
            <a:r>
              <a:rPr lang="ja-JP" altLang="en-US" sz="2000" dirty="0">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Complex</a:t>
            </a:r>
            <a:r>
              <a:rPr lang="ja-JP" altLang="en-US" sz="2000" dirty="0">
                <a:latin typeface="HG丸ｺﾞｼｯｸM-PRO" panose="020F0600000000000000" pitchFamily="50" charset="-128"/>
                <a:ea typeface="HG丸ｺﾞｼｯｸM-PRO" panose="020F0600000000000000" pitchFamily="50" charset="-128"/>
              </a:rPr>
              <a:t>、スクリプトで使用した関数の</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が作成されてしまう。また、</a:t>
            </a:r>
            <a:r>
              <a:rPr lang="en-US" altLang="ja-JP" sz="2000" dirty="0">
                <a:latin typeface="HG丸ｺﾞｼｯｸM-PRO" panose="020F0600000000000000" pitchFamily="50" charset="-128"/>
                <a:ea typeface="HG丸ｺﾞｼｯｸM-PRO" panose="020F0600000000000000" pitchFamily="50" charset="-128"/>
              </a:rPr>
              <a:t>parameter</a:t>
            </a:r>
            <a:r>
              <a:rPr lang="ja-JP" altLang="en-US" sz="2000" dirty="0">
                <a:latin typeface="HG丸ｺﾞｼｯｸM-PRO" panose="020F0600000000000000" pitchFamily="50" charset="-128"/>
                <a:ea typeface="HG丸ｺﾞｼｯｸM-PRO" panose="020F0600000000000000" pitchFamily="50" charset="-128"/>
              </a:rPr>
              <a:t>とか継承元の情報とかが入らない。</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67185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C78366-649B-40E2-AF17-946D7562A942}"/>
              </a:ext>
            </a:extLst>
          </p:cNvPr>
          <p:cNvSpPr>
            <a:spLocks noGrp="1"/>
          </p:cNvSpPr>
          <p:nvPr>
            <p:ph type="sldNum" sz="quarter" idx="12"/>
          </p:nvPr>
        </p:nvSpPr>
        <p:spPr/>
        <p:txBody>
          <a:bodyPr/>
          <a:lstStyle/>
          <a:p>
            <a:fld id="{137EF923-415A-40D3-869E-BF2274ACA652}"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067D17A3-A037-4816-819C-7F8E863CC1C1}"/>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4" name="テキスト ボックス 3">
            <a:extLst>
              <a:ext uri="{FF2B5EF4-FFF2-40B4-BE49-F238E27FC236}">
                <a16:creationId xmlns:a16="http://schemas.microsoft.com/office/drawing/2014/main" id="{BBC25BA0-2069-47AD-99F2-255D55E9076E}"/>
              </a:ext>
            </a:extLst>
          </p:cNvPr>
          <p:cNvSpPr txBox="1"/>
          <p:nvPr/>
        </p:nvSpPr>
        <p:spPr>
          <a:xfrm>
            <a:off x="347727" y="1032550"/>
            <a:ext cx="10760539"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結局自分で作る必要があるので手探りで</a:t>
            </a:r>
            <a:r>
              <a:rPr lang="en-US" altLang="ja-JP" sz="2000" dirty="0">
                <a:latin typeface="HG丸ｺﾞｼｯｸM-PRO" panose="020F0600000000000000" pitchFamily="50" charset="-128"/>
                <a:ea typeface="HG丸ｺﾞｼｯｸM-PRO" panose="020F0600000000000000" pitchFamily="50" charset="-128"/>
              </a:rPr>
              <a:t>Scripting</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API</a:t>
            </a:r>
            <a:r>
              <a:rPr lang="ja-JP" altLang="en-US" sz="2000" dirty="0">
                <a:latin typeface="HG丸ｺﾞｼｯｸM-PRO" panose="020F0600000000000000" pitchFamily="50" charset="-128"/>
                <a:ea typeface="HG丸ｺﾞｼｯｸM-PRO" panose="020F0600000000000000" pitchFamily="50" charset="-128"/>
              </a:rPr>
              <a:t>を試していく。</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0F7B9831-AE24-4A6D-80F6-F8FBA68A1BBA}"/>
              </a:ext>
            </a:extLst>
          </p:cNvPr>
          <p:cNvSpPr txBox="1"/>
          <p:nvPr/>
        </p:nvSpPr>
        <p:spPr>
          <a:xfrm>
            <a:off x="347727" y="2191384"/>
            <a:ext cx="10097038" cy="3693319"/>
          </a:xfrm>
          <a:prstGeom prst="rect">
            <a:avLst/>
          </a:prstGeom>
          <a:solidFill>
            <a:schemeClr val="accent1">
              <a:lumMod val="20000"/>
              <a:lumOff val="80000"/>
            </a:schemeClr>
          </a:solidFill>
        </p:spPr>
        <p:txBody>
          <a:bodyPr wrap="square" rtlCol="0">
            <a:spAutoFit/>
          </a:bodyPr>
          <a:lstStyle/>
          <a:p>
            <a:r>
              <a:rPr lang="ja-JP" altLang="en-US" dirty="0">
                <a:latin typeface="HGSｺﾞｼｯｸM" panose="020B0600000000000000" pitchFamily="50" charset="-128"/>
                <a:ea typeface="HGSｺﾞｼｯｸM" panose="020B0600000000000000" pitchFamily="50" charset="-128"/>
              </a:rPr>
              <a:t>ライブラリの読み込み（ここでは</a:t>
            </a:r>
            <a:r>
              <a:rPr lang="en-US" altLang="ja-JP" dirty="0">
                <a:latin typeface="HGSｺﾞｼｯｸM" panose="020B0600000000000000" pitchFamily="50" charset="-128"/>
                <a:ea typeface="HGSｺﾞｼｯｸM" panose="020B0600000000000000" pitchFamily="50" charset="-128"/>
              </a:rPr>
              <a:t>Buildings</a:t>
            </a:r>
            <a:r>
              <a:rPr lang="ja-JP" altLang="en-US" dirty="0">
                <a:latin typeface="HGSｺﾞｼｯｸM" panose="020B0600000000000000" pitchFamily="50" charset="-128"/>
                <a:ea typeface="HGSｺﾞｼｯｸM" panose="020B0600000000000000" pitchFamily="50" charset="-128"/>
              </a:rPr>
              <a:t>）</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loadModel</a:t>
            </a:r>
            <a:r>
              <a:rPr lang="en-US" altLang="ja-JP" b="1" dirty="0">
                <a:latin typeface="HGSｺﾞｼｯｸM" panose="020B0600000000000000" pitchFamily="50" charset="-128"/>
                <a:ea typeface="HGSｺﾞｼｯｸM" panose="020B0600000000000000" pitchFamily="50" charset="-128"/>
              </a:rPr>
              <a:t>(Buildings)</a:t>
            </a:r>
          </a:p>
          <a:p>
            <a:r>
              <a:rPr lang="en-US" altLang="ja-JP" dirty="0">
                <a:latin typeface="HGSｺﾞｼｯｸM" panose="020B0600000000000000" pitchFamily="50" charset="-128"/>
                <a:ea typeface="HGSｺﾞｼｯｸM" panose="020B0600000000000000" pitchFamily="50" charset="-128"/>
              </a:rPr>
              <a:t>true</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ライブラリ名の取得</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getClassNames</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ModelicaServices,Complex,Modelica,Buildings</a:t>
            </a:r>
            <a:r>
              <a:rPr lang="en-US" altLang="ja-JP" dirty="0">
                <a:latin typeface="HGSｺﾞｼｯｸM" panose="020B0600000000000000" pitchFamily="50" charset="-128"/>
                <a:ea typeface="HGSｺﾞｼｯｸM" panose="020B0600000000000000" pitchFamily="50" charset="-128"/>
              </a:rPr>
              <a:t>}</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全てのクラス名の取得</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getClassNames</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builtin</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false,recursive</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true,sort</a:t>
            </a:r>
            <a:r>
              <a:rPr lang="en-US" altLang="ja-JP" b="1" dirty="0">
                <a:latin typeface="HGSｺﾞｼｯｸM" panose="020B0600000000000000" pitchFamily="50" charset="-128"/>
                <a:ea typeface="HGSｺﾞｼｯｸM" panose="020B0600000000000000" pitchFamily="50" charset="-128"/>
              </a:rPr>
              <a:t>=true)</a:t>
            </a:r>
          </a:p>
          <a:p>
            <a:r>
              <a:rPr lang="en-US" altLang="ja-JP" dirty="0">
                <a:latin typeface="HGSｺﾞｼｯｸM" panose="020B0600000000000000" pitchFamily="50" charset="-128"/>
                <a:ea typeface="HGSｺﾞｼｯｸM" panose="020B0600000000000000" pitchFamily="50" charset="-128"/>
              </a:rPr>
              <a:t>{Buildings,Buildings.Air,Buildings.Air.Systems,Buildings.Air.Systems.SingleZone,Buildings.Air.Systems.SingleZone.VAV,Buildings.Air.Systems.SingleZone.VAV.BaseClasses,Buildings.Air.Systems.SingleZone.VAV.BaseClasses.ControllerEconomizer,</a:t>
            </a:r>
            <a:r>
              <a:rPr lang="ja-JP" altLang="en-US" dirty="0">
                <a:latin typeface="HGSｺﾞｼｯｸM" panose="020B0600000000000000" pitchFamily="50" charset="-128"/>
                <a:ea typeface="HGSｺﾞｼｯｸM" panose="020B0600000000000000" pitchFamily="50" charset="-128"/>
              </a:rPr>
              <a:t>・・・</a:t>
            </a:r>
            <a:endParaRPr lang="en-US" altLang="ja-JP" dirty="0">
              <a:latin typeface="HGSｺﾞｼｯｸM" panose="020B0600000000000000" pitchFamily="50" charset="-128"/>
              <a:ea typeface="HGSｺﾞｼｯｸM" panose="020B0600000000000000" pitchFamily="50" charset="-128"/>
            </a:endParaRPr>
          </a:p>
        </p:txBody>
      </p:sp>
      <p:sp>
        <p:nvSpPr>
          <p:cNvPr id="7" name="テキスト ボックス 6">
            <a:extLst>
              <a:ext uri="{FF2B5EF4-FFF2-40B4-BE49-F238E27FC236}">
                <a16:creationId xmlns:a16="http://schemas.microsoft.com/office/drawing/2014/main" id="{F86FE26D-98F9-4B95-AB72-C36CED76949A}"/>
              </a:ext>
            </a:extLst>
          </p:cNvPr>
          <p:cNvSpPr txBox="1"/>
          <p:nvPr/>
        </p:nvSpPr>
        <p:spPr>
          <a:xfrm>
            <a:off x="347727" y="1686759"/>
            <a:ext cx="7356940" cy="504625"/>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クラス名の取得（</a:t>
            </a:r>
            <a:r>
              <a:rPr lang="en-US" altLang="ja-JP" sz="2000" dirty="0"/>
              <a:t> recursive=true</a:t>
            </a:r>
            <a:r>
              <a:rPr lang="ja-JP" altLang="en-US" sz="2000" dirty="0"/>
              <a:t>で全部を取得できる</a:t>
            </a:r>
            <a:r>
              <a:rPr lang="en-US" altLang="ja-JP" sz="2000" dirty="0"/>
              <a:t> </a:t>
            </a:r>
            <a:r>
              <a:rPr lang="ja-JP" altLang="en-US" sz="2000" dirty="0">
                <a:latin typeface="HG丸ｺﾞｼｯｸM-PRO" panose="020F0600000000000000" pitchFamily="50" charset="-128"/>
                <a:ea typeface="HG丸ｺﾞｼｯｸM-PRO" panose="020F0600000000000000" pitchFamily="50" charset="-128"/>
              </a:rPr>
              <a:t>）</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CA4B3B91-4787-44BF-A008-061FB3E7874D}"/>
              </a:ext>
            </a:extLst>
          </p:cNvPr>
          <p:cNvSpPr txBox="1"/>
          <p:nvPr/>
        </p:nvSpPr>
        <p:spPr>
          <a:xfrm>
            <a:off x="347727" y="6057049"/>
            <a:ext cx="7356940"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後はこれを</a:t>
            </a:r>
            <a:r>
              <a:rPr lang="en-US" altLang="ja-JP" sz="2000" dirty="0">
                <a:latin typeface="HG丸ｺﾞｼｯｸM-PRO" panose="020F0600000000000000" pitchFamily="50" charset="-128"/>
                <a:ea typeface="HG丸ｺﾞｼｯｸM-PRO" panose="020F0600000000000000" pitchFamily="50" charset="-128"/>
              </a:rPr>
              <a:t>for</a:t>
            </a:r>
            <a:r>
              <a:rPr lang="ja-JP" altLang="en-US" sz="2000" dirty="0">
                <a:latin typeface="HG丸ｺﾞｼｯｸM-PRO" panose="020F0600000000000000" pitchFamily="50" charset="-128"/>
                <a:ea typeface="HG丸ｺﾞｼｯｸM-PRO" panose="020F0600000000000000" pitchFamily="50" charset="-128"/>
              </a:rPr>
              <a:t>文で回して処理する。</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70812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A6EE4A-135F-4627-B2F8-6000B9A854DA}"/>
              </a:ext>
            </a:extLst>
          </p:cNvPr>
          <p:cNvSpPr>
            <a:spLocks noGrp="1"/>
          </p:cNvSpPr>
          <p:nvPr>
            <p:ph type="sldNum" sz="quarter" idx="12"/>
          </p:nvPr>
        </p:nvSpPr>
        <p:spPr/>
        <p:txBody>
          <a:bodyPr/>
          <a:lstStyle/>
          <a:p>
            <a:fld id="{137EF923-415A-40D3-869E-BF2274ACA652}"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9DABBF6C-E2B1-4AC6-AC51-FC1D29293382}"/>
              </a:ext>
            </a:extLst>
          </p:cNvPr>
          <p:cNvSpPr txBox="1"/>
          <p:nvPr/>
        </p:nvSpPr>
        <p:spPr>
          <a:xfrm>
            <a:off x="574275" y="1468091"/>
            <a:ext cx="10097038" cy="5078313"/>
          </a:xfrm>
          <a:prstGeom prst="rect">
            <a:avLst/>
          </a:prstGeom>
          <a:solidFill>
            <a:schemeClr val="accent1">
              <a:lumMod val="20000"/>
              <a:lumOff val="80000"/>
            </a:schemeClr>
          </a:solidFill>
        </p:spPr>
        <p:txBody>
          <a:bodyPr wrap="square" rtlCol="0">
            <a:spAutoFit/>
          </a:bodyPr>
          <a:lstStyle/>
          <a:p>
            <a:r>
              <a:rPr lang="ja-JP" altLang="en-US" dirty="0">
                <a:latin typeface="HGSｺﾞｼｯｸM" panose="020B0600000000000000" pitchFamily="50" charset="-128"/>
                <a:ea typeface="HGSｺﾞｼｯｸM" panose="020B0600000000000000" pitchFamily="50" charset="-128"/>
              </a:rPr>
              <a:t>バージョンの取得</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getVersion</a:t>
            </a:r>
            <a:r>
              <a:rPr lang="en-US" altLang="ja-JP" b="1" dirty="0">
                <a:latin typeface="HGSｺﾞｼｯｸM" panose="020B0600000000000000" pitchFamily="50" charset="-128"/>
                <a:ea typeface="HGSｺﾞｼｯｸM" panose="020B0600000000000000" pitchFamily="50" charset="-128"/>
              </a:rPr>
              <a:t>(Buildings)</a:t>
            </a:r>
          </a:p>
          <a:p>
            <a:r>
              <a:rPr lang="en-US" altLang="ja-JP" dirty="0">
                <a:latin typeface="HGSｺﾞｼｯｸM" panose="020B0600000000000000" pitchFamily="50" charset="-128"/>
                <a:ea typeface="HGSｺﾞｼｯｸM" panose="020B0600000000000000" pitchFamily="50" charset="-128"/>
              </a:rPr>
              <a:t>"5.1.0"</a:t>
            </a:r>
          </a:p>
          <a:p>
            <a:br>
              <a:rPr lang="en-US" altLang="ja-JP" dirty="0">
                <a:latin typeface="HGSｺﾞｼｯｸM" panose="020B0600000000000000" pitchFamily="50" charset="-128"/>
                <a:ea typeface="HGSｺﾞｼｯｸM" panose="020B0600000000000000" pitchFamily="50" charset="-128"/>
              </a:rPr>
            </a:br>
            <a:r>
              <a:rPr lang="ja-JP" altLang="en-US" dirty="0">
                <a:latin typeface="HGSｺﾞｼｯｸM" panose="020B0600000000000000" pitchFamily="50" charset="-128"/>
                <a:ea typeface="HGSｺﾞｼｯｸM" panose="020B0600000000000000" pitchFamily="50" charset="-128"/>
              </a:rPr>
              <a:t>クラスの説明</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getClassComment</a:t>
            </a:r>
            <a:r>
              <a:rPr lang="en-US" altLang="ja-JP" b="1" dirty="0">
                <a:latin typeface="HGSｺﾞｼｯｸM" panose="020B0600000000000000" pitchFamily="50" charset="-128"/>
                <a:ea typeface="HGSｺﾞｼｯｸM" panose="020B0600000000000000" pitchFamily="50" charset="-128"/>
              </a:rPr>
              <a:t>(Buildings)</a:t>
            </a:r>
          </a:p>
          <a:p>
            <a:r>
              <a:rPr lang="en-US" altLang="ja-JP" dirty="0">
                <a:latin typeface="HGSｺﾞｼｯｸM" panose="020B0600000000000000" pitchFamily="50" charset="-128"/>
                <a:ea typeface="HGSｺﾞｼｯｸM" panose="020B0600000000000000" pitchFamily="50" charset="-128"/>
              </a:rPr>
              <a:t>"Library with models for building energy and control systems"</a:t>
            </a:r>
          </a:p>
          <a:p>
            <a:endParaRPr lang="en-US" altLang="ja-JP" dirty="0">
              <a:latin typeface="HGSｺﾞｼｯｸM" panose="020B0600000000000000" pitchFamily="50" charset="-128"/>
              <a:ea typeface="HGSｺﾞｼｯｸM" panose="020B0600000000000000" pitchFamily="50" charset="-128"/>
            </a:endParaRPr>
          </a:p>
          <a:p>
            <a:r>
              <a:rPr lang="en-US" altLang="ja-JP" dirty="0">
                <a:latin typeface="HGSｺﾞｼｯｸM" panose="020B0600000000000000" pitchFamily="50" charset="-128"/>
                <a:ea typeface="HGSｺﾞｼｯｸM" panose="020B0600000000000000" pitchFamily="50" charset="-128"/>
              </a:rPr>
              <a:t>Parameter</a:t>
            </a:r>
            <a:r>
              <a:rPr lang="ja-JP" altLang="en-US" dirty="0">
                <a:latin typeface="HGSｺﾞｼｯｸM" panose="020B0600000000000000" pitchFamily="50" charset="-128"/>
                <a:ea typeface="HGSｺﾞｼｯｸM" panose="020B0600000000000000" pitchFamily="50" charset="-128"/>
              </a:rPr>
              <a:t>の名称</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getParameterNames</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{"CD"}</a:t>
            </a:r>
          </a:p>
          <a:p>
            <a:br>
              <a:rPr lang="en-US" altLang="ja-JP" dirty="0">
                <a:latin typeface="HGSｺﾞｼｯｸM" panose="020B0600000000000000" pitchFamily="50" charset="-128"/>
                <a:ea typeface="HGSｺﾞｼｯｸM" panose="020B0600000000000000" pitchFamily="50" charset="-128"/>
              </a:rPr>
            </a:br>
            <a:r>
              <a:rPr lang="en-US" altLang="ja-JP" dirty="0">
                <a:latin typeface="HGSｺﾞｼｯｸM" panose="020B0600000000000000" pitchFamily="50" charset="-128"/>
                <a:ea typeface="HGSｺﾞｼｯｸM" panose="020B0600000000000000" pitchFamily="50" charset="-128"/>
              </a:rPr>
              <a:t>Parameter</a:t>
            </a:r>
            <a:r>
              <a:rPr lang="ja-JP" altLang="en-US" dirty="0">
                <a:latin typeface="HGSｺﾞｼｯｸM" panose="020B0600000000000000" pitchFamily="50" charset="-128"/>
                <a:ea typeface="HGSｺﾞｼｯｸM" panose="020B0600000000000000" pitchFamily="50" charset="-128"/>
              </a:rPr>
              <a:t>のデフォルト値</a:t>
            </a:r>
            <a:r>
              <a:rPr lang="en-US" altLang="ja-JP" dirty="0">
                <a:latin typeface="HGSｺﾞｼｯｸM" panose="020B0600000000000000" pitchFamily="50" charset="-128"/>
                <a:ea typeface="HGSｺﾞｼｯｸM" panose="020B0600000000000000" pitchFamily="50" charset="-128"/>
              </a:rPr>
              <a:t>(</a:t>
            </a:r>
            <a:r>
              <a:rPr lang="ja-JP" altLang="en-US" dirty="0">
                <a:latin typeface="HGSｺﾞｼｯｸM" panose="020B0600000000000000" pitchFamily="50" charset="-128"/>
                <a:ea typeface="HGSｺﾞｼｯｸM" panose="020B0600000000000000" pitchFamily="50" charset="-128"/>
              </a:rPr>
              <a:t>設定なしだと値は返ってこない</a:t>
            </a:r>
            <a:r>
              <a:rPr lang="en-US" altLang="ja-JP" dirty="0">
                <a:latin typeface="HGSｺﾞｼｯｸM" panose="020B0600000000000000" pitchFamily="50" charset="-128"/>
                <a:ea typeface="HGSｺﾞｼｯｸM" panose="020B0600000000000000" pitchFamily="50" charset="-128"/>
              </a:rPr>
              <a:t>)</a:t>
            </a: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getParameterValue</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継承元のクラス名</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getInheritedClasses</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Buildings.Airflow.Multizone.BaseClasses.PowerLawResistance</a:t>
            </a:r>
            <a:r>
              <a:rPr lang="en-US" altLang="ja-JP" dirty="0">
                <a:latin typeface="HGSｺﾞｼｯｸM" panose="020B0600000000000000" pitchFamily="50" charset="-128"/>
                <a:ea typeface="HGSｺﾞｼｯｸM" panose="020B0600000000000000" pitchFamily="50" charset="-128"/>
              </a:rPr>
              <a:t>}</a:t>
            </a:r>
          </a:p>
        </p:txBody>
      </p:sp>
      <p:sp>
        <p:nvSpPr>
          <p:cNvPr id="4" name="テキスト ボックス 3">
            <a:extLst>
              <a:ext uri="{FF2B5EF4-FFF2-40B4-BE49-F238E27FC236}">
                <a16:creationId xmlns:a16="http://schemas.microsoft.com/office/drawing/2014/main" id="{0DD2E62E-6798-453F-9AF1-729FC3304FCC}"/>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8" name="テキスト ボックス 7">
            <a:extLst>
              <a:ext uri="{FF2B5EF4-FFF2-40B4-BE49-F238E27FC236}">
                <a16:creationId xmlns:a16="http://schemas.microsoft.com/office/drawing/2014/main" id="{5827D84C-62E0-442D-A9F4-A781A6244D01}"/>
              </a:ext>
            </a:extLst>
          </p:cNvPr>
          <p:cNvSpPr txBox="1"/>
          <p:nvPr/>
        </p:nvSpPr>
        <p:spPr>
          <a:xfrm>
            <a:off x="574275" y="917415"/>
            <a:ext cx="7356940" cy="481863"/>
          </a:xfrm>
          <a:prstGeom prst="rect">
            <a:avLst/>
          </a:prstGeom>
          <a:no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Parameter</a:t>
            </a:r>
            <a:r>
              <a:rPr lang="ja-JP" altLang="en-US" sz="2000" dirty="0">
                <a:latin typeface="HG丸ｺﾞｼｯｸM-PRO" panose="020F0600000000000000" pitchFamily="50" charset="-128"/>
                <a:ea typeface="HG丸ｺﾞｼｯｸM-PRO" panose="020F0600000000000000" pitchFamily="50" charset="-128"/>
              </a:rPr>
              <a:t>の型とか単位とか説明とかの取得方法が不明</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60369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9B3ABF-D3A7-4B5E-9F49-1D6414C2D846}"/>
              </a:ext>
            </a:extLst>
          </p:cNvPr>
          <p:cNvSpPr>
            <a:spLocks noGrp="1"/>
          </p:cNvSpPr>
          <p:nvPr>
            <p:ph type="sldNum" sz="quarter" idx="12"/>
          </p:nvPr>
        </p:nvSpPr>
        <p:spPr/>
        <p:txBody>
          <a:bodyPr/>
          <a:lstStyle/>
          <a:p>
            <a:fld id="{137EF923-415A-40D3-869E-BF2274ACA652}" type="slidenum">
              <a:rPr kumimoji="1" lang="ja-JP" altLang="en-US" smtClean="0"/>
              <a:t>15</a:t>
            </a:fld>
            <a:endParaRPr kumimoji="1" lang="ja-JP" altLang="en-US"/>
          </a:p>
        </p:txBody>
      </p:sp>
      <p:sp>
        <p:nvSpPr>
          <p:cNvPr id="4" name="テキスト ボックス 3">
            <a:extLst>
              <a:ext uri="{FF2B5EF4-FFF2-40B4-BE49-F238E27FC236}">
                <a16:creationId xmlns:a16="http://schemas.microsoft.com/office/drawing/2014/main" id="{0149F30E-4B9F-4A28-9406-28A49F5C8979}"/>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7" name="テキスト ボックス 6">
            <a:extLst>
              <a:ext uri="{FF2B5EF4-FFF2-40B4-BE49-F238E27FC236}">
                <a16:creationId xmlns:a16="http://schemas.microsoft.com/office/drawing/2014/main" id="{7E5C1F60-7696-42E6-8FD2-EB9EDCF6B3D9}"/>
              </a:ext>
            </a:extLst>
          </p:cNvPr>
          <p:cNvSpPr txBox="1"/>
          <p:nvPr/>
        </p:nvSpPr>
        <p:spPr>
          <a:xfrm>
            <a:off x="574275" y="1468091"/>
            <a:ext cx="10097038" cy="5078313"/>
          </a:xfrm>
          <a:prstGeom prst="rect">
            <a:avLst/>
          </a:prstGeom>
          <a:solidFill>
            <a:schemeClr val="accent1">
              <a:lumMod val="20000"/>
              <a:lumOff val="80000"/>
            </a:schemeClr>
          </a:solidFill>
        </p:spPr>
        <p:txBody>
          <a:bodyPr wrap="square" rtlCol="0">
            <a:spAutoFit/>
          </a:bodyPr>
          <a:lstStyle/>
          <a:p>
            <a:r>
              <a:rPr lang="en-US" altLang="ja-JP" b="1" dirty="0">
                <a:latin typeface="HGSｺﾞｼｯｸM" panose="020B0600000000000000" pitchFamily="50" charset="-128"/>
                <a:ea typeface="HGSｺﾞｼｯｸM" panose="020B0600000000000000" pitchFamily="50" charset="-128"/>
              </a:rPr>
              <a:t>&gt;&gt; list(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"model Orifice \"Orifice\"</a:t>
            </a:r>
          </a:p>
          <a:p>
            <a:r>
              <a:rPr lang="en-US" altLang="ja-JP" dirty="0">
                <a:latin typeface="HGSｺﾞｼｯｸM" panose="020B0600000000000000" pitchFamily="50" charset="-128"/>
                <a:ea typeface="HGSｺﾞｼｯｸM" panose="020B0600000000000000" pitchFamily="50" charset="-128"/>
              </a:rPr>
              <a:t>extends </a:t>
            </a:r>
            <a:r>
              <a:rPr lang="en-US" altLang="ja-JP" dirty="0" err="1">
                <a:latin typeface="HGSｺﾞｼｯｸM" panose="020B0600000000000000" pitchFamily="50" charset="-128"/>
                <a:ea typeface="HGSｺﾞｼｯｸM" panose="020B0600000000000000" pitchFamily="50" charset="-128"/>
              </a:rPr>
              <a:t>Buildings.Airflow.Multizone.BaseClasses.PowerLawResistance</a:t>
            </a:r>
            <a:r>
              <a:rPr lang="en-US" altLang="ja-JP" dirty="0">
                <a:latin typeface="HGSｺﾞｼｯｸM" panose="020B0600000000000000" pitchFamily="50" charset="-128"/>
                <a:ea typeface="HGSｺﾞｼｯｸM" panose="020B0600000000000000" pitchFamily="50" charset="-128"/>
              </a:rPr>
              <a:t>(m = 0.5, k = CD * A * sqrt(2.0 / </a:t>
            </a:r>
            <a:r>
              <a:rPr lang="en-US" altLang="ja-JP" dirty="0" err="1">
                <a:latin typeface="HGSｺﾞｼｯｸM" panose="020B0600000000000000" pitchFamily="50" charset="-128"/>
                <a:ea typeface="HGSｺﾞｼｯｸM" panose="020B0600000000000000" pitchFamily="50" charset="-128"/>
              </a:rPr>
              <a:t>rho_default</a:t>
            </a:r>
            <a:r>
              <a:rPr lang="en-US" altLang="ja-JP"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parameter Real CD = 0.65 \"|Orifice </a:t>
            </a:r>
            <a:r>
              <a:rPr lang="en-US" altLang="ja-JP" dirty="0" err="1">
                <a:latin typeface="HGSｺﾞｼｯｸM" panose="020B0600000000000000" pitchFamily="50" charset="-128"/>
                <a:ea typeface="HGSｺﾞｼｯｸM" panose="020B0600000000000000" pitchFamily="50" charset="-128"/>
              </a:rPr>
              <a:t>characteristics|Discharge</a:t>
            </a:r>
            <a:r>
              <a:rPr lang="en-US" altLang="ja-JP" dirty="0">
                <a:latin typeface="HGSｺﾞｼｯｸM" panose="020B0600000000000000" pitchFamily="50" charset="-128"/>
                <a:ea typeface="HGSｺﾞｼｯｸM" panose="020B0600000000000000" pitchFamily="50" charset="-128"/>
              </a:rPr>
              <a:t> coefficient\";</a:t>
            </a:r>
          </a:p>
          <a:p>
            <a:r>
              <a:rPr lang="en-US" altLang="ja-JP" dirty="0">
                <a:latin typeface="HGSｺﾞｼｯｸM" panose="020B0600000000000000" pitchFamily="50" charset="-128"/>
                <a:ea typeface="HGSｺﾞｼｯｸM" panose="020B0600000000000000" pitchFamily="50" charset="-128"/>
              </a:rPr>
              <a:t>annotation(</a:t>
            </a:r>
          </a:p>
          <a:p>
            <a:r>
              <a:rPr lang="en-US" altLang="ja-JP" dirty="0">
                <a:latin typeface="HGSｺﾞｼｯｸM" panose="020B0600000000000000" pitchFamily="50" charset="-128"/>
                <a:ea typeface="HGSｺﾞｼｯｸM" panose="020B0600000000000000" pitchFamily="50" charset="-128"/>
              </a:rPr>
              <a:t>Icon(graphics = {Rectangle(extent = {{-100, 8}, {100, -8}},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pattern = </a:t>
            </a:r>
            <a:r>
              <a:rPr lang="en-US" altLang="ja-JP" dirty="0" err="1">
                <a:latin typeface="HGSｺﾞｼｯｸM" panose="020B0600000000000000" pitchFamily="50" charset="-128"/>
                <a:ea typeface="HGSｺﾞｼｯｸM" panose="020B0600000000000000" pitchFamily="50" charset="-128"/>
              </a:rPr>
              <a:t>LinePattern.None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127,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Rectangle(extent = {{-20, 100}, {20, 20}},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pattern = </a:t>
            </a:r>
            <a:r>
              <a:rPr lang="en-US" altLang="ja-JP" dirty="0" err="1">
                <a:latin typeface="HGSｺﾞｼｯｸM" panose="020B0600000000000000" pitchFamily="50" charset="-128"/>
                <a:ea typeface="HGSｺﾞｼｯｸM" panose="020B0600000000000000" pitchFamily="50" charset="-128"/>
              </a:rPr>
              <a:t>LinePattern.None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0,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Rectangle(extent = {{-20, -20}, {20, -100}},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pattern = </a:t>
            </a:r>
            <a:r>
              <a:rPr lang="en-US" altLang="ja-JP" dirty="0" err="1">
                <a:latin typeface="HGSｺﾞｼｯｸM" panose="020B0600000000000000" pitchFamily="50" charset="-128"/>
                <a:ea typeface="HGSｺﾞｼｯｸM" panose="020B0600000000000000" pitchFamily="50" charset="-128"/>
              </a:rPr>
              <a:t>LinePattern.None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0,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Text(extent = {{24, -24}, {96, -100}},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127,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textString</a:t>
            </a:r>
            <a:r>
              <a:rPr lang="en-US" altLang="ja-JP" dirty="0">
                <a:latin typeface="HGSｺﾞｼｯｸM" panose="020B0600000000000000" pitchFamily="50" charset="-128"/>
                <a:ea typeface="HGSｺﾞｼｯｸM" panose="020B0600000000000000" pitchFamily="50" charset="-128"/>
              </a:rPr>
              <a:t> = \"A=%A\")}),</a:t>
            </a:r>
          </a:p>
          <a:p>
            <a:r>
              <a:rPr lang="en-US" altLang="ja-JP" dirty="0" err="1">
                <a:latin typeface="HGSｺﾞｼｯｸM" panose="020B0600000000000000" pitchFamily="50" charset="-128"/>
                <a:ea typeface="HGSｺﾞｼｯｸM" panose="020B0600000000000000" pitchFamily="50" charset="-128"/>
              </a:rPr>
              <a:t>defaultComponentName</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ori</a:t>
            </a:r>
            <a:r>
              <a:rPr lang="en-US" altLang="ja-JP"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Documentation(info = \"&lt;html&gt;</a:t>
            </a:r>
          </a:p>
          <a:p>
            <a:r>
              <a:rPr lang="en-US" altLang="ja-JP" dirty="0">
                <a:latin typeface="HGSｺﾞｼｯｸM" panose="020B0600000000000000" pitchFamily="50" charset="-128"/>
                <a:ea typeface="HGSｺﾞｼｯｸM" panose="020B0600000000000000" pitchFamily="50" charset="-128"/>
              </a:rPr>
              <a:t>&lt;p&gt;</a:t>
            </a:r>
          </a:p>
          <a:p>
            <a:r>
              <a:rPr lang="en-US" altLang="ja-JP" dirty="0">
                <a:latin typeface="HGSｺﾞｼｯｸM" panose="020B0600000000000000" pitchFamily="50" charset="-128"/>
                <a:ea typeface="HGSｺﾞｼｯｸM" panose="020B0600000000000000" pitchFamily="50" charset="-128"/>
              </a:rPr>
              <a:t>This model describes the mass flow rate and pressure difference relation</a:t>
            </a:r>
          </a:p>
          <a:p>
            <a:r>
              <a:rPr lang="en-US" altLang="ja-JP" dirty="0">
                <a:latin typeface="HGSｺﾞｼｯｸM" panose="020B0600000000000000" pitchFamily="50" charset="-128"/>
                <a:ea typeface="HGSｺﾞｼｯｸM" panose="020B0600000000000000" pitchFamily="50" charset="-128"/>
              </a:rPr>
              <a:t>of an orifice in the form</a:t>
            </a:r>
            <a:r>
              <a:rPr lang="ja-JP" altLang="en-US" dirty="0">
                <a:latin typeface="HGSｺﾞｼｯｸM" panose="020B0600000000000000" pitchFamily="50" charset="-128"/>
                <a:ea typeface="HGSｺﾞｼｯｸM" panose="020B0600000000000000" pitchFamily="50" charset="-128"/>
              </a:rPr>
              <a:t>・・・</a:t>
            </a:r>
            <a:endParaRPr lang="en-US" altLang="ja-JP" dirty="0">
              <a:latin typeface="HGSｺﾞｼｯｸM" panose="020B0600000000000000" pitchFamily="50" charset="-128"/>
              <a:ea typeface="HGSｺﾞｼｯｸM" panose="020B0600000000000000" pitchFamily="50" charset="-128"/>
            </a:endParaRPr>
          </a:p>
        </p:txBody>
      </p:sp>
      <p:sp>
        <p:nvSpPr>
          <p:cNvPr id="9" name="テキスト ボックス 8">
            <a:extLst>
              <a:ext uri="{FF2B5EF4-FFF2-40B4-BE49-F238E27FC236}">
                <a16:creationId xmlns:a16="http://schemas.microsoft.com/office/drawing/2014/main" id="{CBA42187-E6C7-4DE2-AE22-886205C33D3A}"/>
              </a:ext>
            </a:extLst>
          </p:cNvPr>
          <p:cNvSpPr txBox="1"/>
          <p:nvPr/>
        </p:nvSpPr>
        <p:spPr>
          <a:xfrm>
            <a:off x="574275" y="917415"/>
            <a:ext cx="7356940"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ソースの中身の確認</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28850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236A41-BF5B-4378-9590-43F6DE575FB2}"/>
              </a:ext>
            </a:extLst>
          </p:cNvPr>
          <p:cNvSpPr>
            <a:spLocks noGrp="1"/>
          </p:cNvSpPr>
          <p:nvPr>
            <p:ph type="sldNum" sz="quarter" idx="12"/>
          </p:nvPr>
        </p:nvSpPr>
        <p:spPr/>
        <p:txBody>
          <a:bodyPr/>
          <a:lstStyle/>
          <a:p>
            <a:fld id="{137EF923-415A-40D3-869E-BF2274ACA652}"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7AA8FDA7-D567-4686-A070-2CFCF9E294AD}"/>
              </a:ext>
            </a:extLst>
          </p:cNvPr>
          <p:cNvSpPr txBox="1"/>
          <p:nvPr/>
        </p:nvSpPr>
        <p:spPr>
          <a:xfrm>
            <a:off x="347726" y="1582340"/>
            <a:ext cx="11048407" cy="5078313"/>
          </a:xfrm>
          <a:prstGeom prst="rect">
            <a:avLst/>
          </a:prstGeom>
          <a:solidFill>
            <a:schemeClr val="accent1">
              <a:lumMod val="20000"/>
              <a:lumOff val="80000"/>
            </a:schemeClr>
          </a:solidFill>
        </p:spPr>
        <p:txBody>
          <a:bodyPr wrap="square" rtlCol="0">
            <a:spAutoFit/>
          </a:bodyPr>
          <a:lstStyle/>
          <a:p>
            <a:r>
              <a:rPr lang="en-US" altLang="ja-JP" dirty="0">
                <a:latin typeface="HGSｺﾞｼｯｸM" panose="020B0600000000000000" pitchFamily="50" charset="-128"/>
                <a:ea typeface="HGSｺﾞｼｯｸM" panose="020B0600000000000000" pitchFamily="50" charset="-128"/>
              </a:rPr>
              <a:t>list</a:t>
            </a:r>
            <a:r>
              <a:rPr lang="ja-JP" altLang="en-US" dirty="0">
                <a:latin typeface="HGSｺﾞｼｯｸM" panose="020B0600000000000000" pitchFamily="50" charset="-128"/>
                <a:ea typeface="HGSｺﾞｼｯｸM" panose="020B0600000000000000" pitchFamily="50" charset="-128"/>
              </a:rPr>
              <a:t>で</a:t>
            </a:r>
            <a:r>
              <a:rPr lang="en-US" altLang="ja-JP" dirty="0" err="1">
                <a:latin typeface="HGSｺﾞｼｯｸM" panose="020B0600000000000000" pitchFamily="50" charset="-128"/>
                <a:ea typeface="HGSｺﾞｼｯｸM" panose="020B0600000000000000" pitchFamily="50" charset="-128"/>
              </a:rPr>
              <a:t>interfaceOnly</a:t>
            </a:r>
            <a:r>
              <a:rPr lang="en-US" altLang="ja-JP" dirty="0">
                <a:latin typeface="HGSｺﾞｼｯｸM" panose="020B0600000000000000" pitchFamily="50" charset="-128"/>
                <a:ea typeface="HGSｺﾞｼｯｸM" panose="020B0600000000000000" pitchFamily="50" charset="-128"/>
              </a:rPr>
              <a:t>=true</a:t>
            </a:r>
            <a:r>
              <a:rPr lang="ja-JP" altLang="en-US" dirty="0">
                <a:latin typeface="HGSｺﾞｼｯｸM" panose="020B0600000000000000" pitchFamily="50" charset="-128"/>
                <a:ea typeface="HGSｺﾞｼｯｸM" panose="020B0600000000000000" pitchFamily="50" charset="-128"/>
              </a:rPr>
              <a:t>にすると変数に</a:t>
            </a:r>
            <a:r>
              <a:rPr lang="en-US" altLang="ja-JP" dirty="0">
                <a:latin typeface="HGSｺﾞｼｯｸM" panose="020B0600000000000000" pitchFamily="50" charset="-128"/>
                <a:ea typeface="HGSｺﾞｼｯｸM" panose="020B0600000000000000" pitchFamily="50" charset="-128"/>
              </a:rPr>
              <a:t>input</a:t>
            </a:r>
            <a:r>
              <a:rPr lang="ja-JP" altLang="en-US" dirty="0">
                <a:latin typeface="HGSｺﾞｼｯｸM" panose="020B0600000000000000" pitchFamily="50" charset="-128"/>
                <a:ea typeface="HGSｺﾞｼｯｸM" panose="020B0600000000000000" pitchFamily="50" charset="-128"/>
              </a:rPr>
              <a:t>、</a:t>
            </a:r>
            <a:r>
              <a:rPr lang="en-US" altLang="ja-JP" dirty="0">
                <a:latin typeface="HGSｺﾞｼｯｸM" panose="020B0600000000000000" pitchFamily="50" charset="-128"/>
                <a:ea typeface="HGSｺﾞｼｯｸM" panose="020B0600000000000000" pitchFamily="50" charset="-128"/>
              </a:rPr>
              <a:t>output</a:t>
            </a:r>
            <a:r>
              <a:rPr lang="ja-JP" altLang="en-US" dirty="0">
                <a:latin typeface="HGSｺﾞｼｯｸM" panose="020B0600000000000000" pitchFamily="50" charset="-128"/>
                <a:ea typeface="HGSｺﾞｼｯｸM" panose="020B0600000000000000" pitchFamily="50" charset="-128"/>
              </a:rPr>
              <a:t>をがついたものだけ取り出してくる</a:t>
            </a:r>
            <a:endParaRPr lang="en-US" altLang="ja-JP" b="1"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list(</a:t>
            </a:r>
            <a:r>
              <a:rPr lang="en-US" altLang="ja-JP" b="1" dirty="0" err="1">
                <a:latin typeface="HGSｺﾞｼｯｸM" panose="020B0600000000000000" pitchFamily="50" charset="-128"/>
                <a:ea typeface="HGSｺﾞｼｯｸM" panose="020B0600000000000000" pitchFamily="50" charset="-128"/>
              </a:rPr>
              <a:t>Buildings.Airflow.Multizone.BaseClasses.powerLaw,interfaceOnly</a:t>
            </a:r>
            <a:r>
              <a:rPr lang="en-US" altLang="ja-JP" b="1" dirty="0">
                <a:latin typeface="HGSｺﾞｼｯｸM" panose="020B0600000000000000" pitchFamily="50" charset="-128"/>
                <a:ea typeface="HGSｺﾞｼｯｸM" panose="020B0600000000000000" pitchFamily="50" charset="-128"/>
              </a:rPr>
              <a:t>=true)</a:t>
            </a:r>
          </a:p>
          <a:p>
            <a:r>
              <a:rPr lang="en-US" altLang="ja-JP" dirty="0">
                <a:latin typeface="HGSｺﾞｼｯｸM" panose="020B0600000000000000" pitchFamily="50" charset="-128"/>
                <a:ea typeface="HGSｺﾞｼｯｸM" panose="020B0600000000000000" pitchFamily="50" charset="-128"/>
              </a:rPr>
              <a:t>"function </a:t>
            </a:r>
            <a:r>
              <a:rPr lang="en-US" altLang="ja-JP" dirty="0" err="1">
                <a:latin typeface="HGSｺﾞｼｯｸM" panose="020B0600000000000000" pitchFamily="50" charset="-128"/>
                <a:ea typeface="HGSｺﾞｼｯｸM" panose="020B0600000000000000" pitchFamily="50" charset="-128"/>
              </a:rPr>
              <a:t>powerLaw</a:t>
            </a:r>
            <a:endParaRPr lang="en-US" altLang="ja-JP" dirty="0">
              <a:latin typeface="HGSｺﾞｼｯｸM" panose="020B0600000000000000" pitchFamily="50" charset="-128"/>
              <a:ea typeface="HGSｺﾞｼｯｸM" panose="020B0600000000000000" pitchFamily="50" charset="-128"/>
            </a:endParaRPr>
          </a:p>
          <a:p>
            <a:r>
              <a:rPr lang="en-US" altLang="ja-JP" dirty="0">
                <a:latin typeface="HGSｺﾞｼｯｸM" panose="020B0600000000000000" pitchFamily="50" charset="-128"/>
                <a:ea typeface="HGSｺﾞｼｯｸM" panose="020B0600000000000000" pitchFamily="50" charset="-128"/>
              </a:rPr>
              <a:t>input Real k \"Flow coefficient, k = </a:t>
            </a:r>
            <a:r>
              <a:rPr lang="en-US" altLang="ja-JP" dirty="0" err="1">
                <a:latin typeface="HGSｺﾞｼｯｸM" panose="020B0600000000000000" pitchFamily="50" charset="-128"/>
                <a:ea typeface="HGSｺﾞｼｯｸM" panose="020B0600000000000000" pitchFamily="50" charset="-128"/>
              </a:rPr>
              <a:t>V_flow</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dp^m</a:t>
            </a:r>
            <a:r>
              <a:rPr lang="en-US" altLang="ja-JP"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input </a:t>
            </a:r>
            <a:r>
              <a:rPr lang="en-US" altLang="ja-JP" dirty="0" err="1">
                <a:latin typeface="HGSｺﾞｼｯｸM" panose="020B0600000000000000" pitchFamily="50" charset="-128"/>
                <a:ea typeface="HGSｺﾞｼｯｸM" panose="020B0600000000000000" pitchFamily="50" charset="-128"/>
              </a:rPr>
              <a:t>Modelica.SIunits.PressureDifference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dp</a:t>
            </a:r>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displayUnit</a:t>
            </a:r>
            <a:r>
              <a:rPr lang="en-US" altLang="ja-JP" dirty="0">
                <a:latin typeface="HGSｺﾞｼｯｸM" panose="020B0600000000000000" pitchFamily="50" charset="-128"/>
                <a:ea typeface="HGSｺﾞｼｯｸM" panose="020B0600000000000000" pitchFamily="50" charset="-128"/>
              </a:rPr>
              <a:t> = \"Pa\") \"Pressure difference\";</a:t>
            </a:r>
          </a:p>
          <a:p>
            <a:r>
              <a:rPr lang="en-US" altLang="ja-JP" dirty="0">
                <a:latin typeface="HGSｺﾞｼｯｸM" panose="020B0600000000000000" pitchFamily="50" charset="-128"/>
                <a:ea typeface="HGSｺﾞｼｯｸM" panose="020B0600000000000000" pitchFamily="50" charset="-128"/>
              </a:rPr>
              <a:t>input Real m(min = 0.5, max = 1) \"Flow exponent, m=0.5 for turbulent, m=1 for laminar\";</a:t>
            </a:r>
          </a:p>
          <a:p>
            <a:r>
              <a:rPr lang="en-US" altLang="ja-JP" dirty="0">
                <a:latin typeface="HGSｺﾞｼｯｸM" panose="020B0600000000000000" pitchFamily="50" charset="-128"/>
                <a:ea typeface="HGSｺﾞｼｯｸM" panose="020B0600000000000000" pitchFamily="50" charset="-128"/>
              </a:rPr>
              <a:t>input </a:t>
            </a:r>
            <a:r>
              <a:rPr lang="en-US" altLang="ja-JP" dirty="0" err="1">
                <a:latin typeface="HGSｺﾞｼｯｸM" panose="020B0600000000000000" pitchFamily="50" charset="-128"/>
                <a:ea typeface="HGSｺﾞｼｯｸM" panose="020B0600000000000000" pitchFamily="50" charset="-128"/>
              </a:rPr>
              <a:t>Modelica.SIunits.PressureDifference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dp_turbulent</a:t>
            </a:r>
            <a:r>
              <a:rPr lang="en-US" altLang="ja-JP" dirty="0">
                <a:latin typeface="HGSｺﾞｼｯｸM" panose="020B0600000000000000" pitchFamily="50" charset="-128"/>
                <a:ea typeface="HGSｺﾞｼｯｸM" panose="020B0600000000000000" pitchFamily="50" charset="-128"/>
              </a:rPr>
              <a:t>(min = 0, </a:t>
            </a:r>
            <a:r>
              <a:rPr lang="en-US" altLang="ja-JP" dirty="0" err="1">
                <a:latin typeface="HGSｺﾞｼｯｸM" panose="020B0600000000000000" pitchFamily="50" charset="-128"/>
                <a:ea typeface="HGSｺﾞｼｯｸM" panose="020B0600000000000000" pitchFamily="50" charset="-128"/>
              </a:rPr>
              <a:t>displayUnit</a:t>
            </a:r>
            <a:r>
              <a:rPr lang="en-US" altLang="ja-JP" dirty="0">
                <a:latin typeface="HGSｺﾞｼｯｸM" panose="020B0600000000000000" pitchFamily="50" charset="-128"/>
                <a:ea typeface="HGSｺﾞｼｯｸM" panose="020B0600000000000000" pitchFamily="50" charset="-128"/>
              </a:rPr>
              <a:t> = \"Pa\") = 0.001 \"Pressure difference where regularization starts\";</a:t>
            </a:r>
          </a:p>
          <a:p>
            <a:r>
              <a:rPr lang="en-US" altLang="ja-JP" dirty="0">
                <a:latin typeface="HGSｺﾞｼｯｸM" panose="020B0600000000000000" pitchFamily="50" charset="-128"/>
                <a:ea typeface="HGSｺﾞｼｯｸM" panose="020B0600000000000000" pitchFamily="50" charset="-128"/>
              </a:rPr>
              <a:t>output </a:t>
            </a:r>
            <a:r>
              <a:rPr lang="en-US" altLang="ja-JP" dirty="0" err="1">
                <a:latin typeface="HGSｺﾞｼｯｸM" panose="020B0600000000000000" pitchFamily="50" charset="-128"/>
                <a:ea typeface="HGSｺﾞｼｯｸM" panose="020B0600000000000000" pitchFamily="50" charset="-128"/>
              </a:rPr>
              <a:t>Modelica.SIunits.VolumeFlowRate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V_flow</a:t>
            </a:r>
            <a:r>
              <a:rPr lang="en-US" altLang="ja-JP" dirty="0">
                <a:latin typeface="HGSｺﾞｼｯｸM" panose="020B0600000000000000" pitchFamily="50" charset="-128"/>
                <a:ea typeface="HGSｺﾞｼｯｸM" panose="020B0600000000000000" pitchFamily="50" charset="-128"/>
              </a:rPr>
              <a:t> \"Volume flow rate\";</a:t>
            </a:r>
          </a:p>
          <a:p>
            <a:r>
              <a:rPr lang="en-US" altLang="ja-JP" dirty="0">
                <a:latin typeface="HGSｺﾞｼｯｸM" panose="020B0600000000000000" pitchFamily="50" charset="-128"/>
                <a:ea typeface="HGSｺﾞｼｯｸM" panose="020B0600000000000000" pitchFamily="50" charset="-128"/>
              </a:rPr>
              <a:t>end </a:t>
            </a:r>
            <a:r>
              <a:rPr lang="en-US" altLang="ja-JP" dirty="0" err="1">
                <a:latin typeface="HGSｺﾞｼｯｸM" panose="020B0600000000000000" pitchFamily="50" charset="-128"/>
                <a:ea typeface="HGSｺﾞｼｯｸM" panose="020B0600000000000000" pitchFamily="50" charset="-128"/>
              </a:rPr>
              <a:t>powerLaw</a:t>
            </a:r>
            <a:r>
              <a:rPr lang="en-US" altLang="ja-JP" dirty="0">
                <a:latin typeface="HGSｺﾞｼｯｸM" panose="020B0600000000000000" pitchFamily="50" charset="-128"/>
                <a:ea typeface="HGSｺﾞｼｯｸM" panose="020B0600000000000000" pitchFamily="50" charset="-128"/>
              </a:rPr>
              <a:t>;"</a:t>
            </a:r>
          </a:p>
          <a:p>
            <a:br>
              <a:rPr lang="en-US" altLang="ja-JP" dirty="0">
                <a:latin typeface="HGSｺﾞｼｯｸM" panose="020B0600000000000000" pitchFamily="50" charset="-128"/>
                <a:ea typeface="HGSｺﾞｼｯｸM" panose="020B0600000000000000" pitchFamily="50" charset="-128"/>
              </a:rPr>
            </a:br>
            <a:r>
              <a:rPr lang="ja-JP" altLang="en-US" dirty="0">
                <a:latin typeface="HGSｺﾞｼｯｸM" panose="020B0600000000000000" pitchFamily="50" charset="-128"/>
                <a:ea typeface="HGSｺﾞｼｯｸM" panose="020B0600000000000000" pitchFamily="50" charset="-128"/>
              </a:rPr>
              <a:t>変数としてコネクタを使っているのはだめ</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list(Modelica.Thermal.HeatTransfer.Interfaces.Element1D,interfaceOnly=true)</a:t>
            </a:r>
          </a:p>
          <a:p>
            <a:r>
              <a:rPr lang="en-US" altLang="ja-JP" dirty="0">
                <a:latin typeface="HGSｺﾞｼｯｸM" panose="020B0600000000000000" pitchFamily="50" charset="-128"/>
                <a:ea typeface="HGSｺﾞｼｯｸM" panose="020B0600000000000000" pitchFamily="50" charset="-128"/>
              </a:rPr>
              <a:t>"“</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コネクタ自体もだめ</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list(</a:t>
            </a:r>
            <a:r>
              <a:rPr lang="en-US" altLang="ja-JP" b="1" dirty="0" err="1">
                <a:latin typeface="HGSｺﾞｼｯｸM" panose="020B0600000000000000" pitchFamily="50" charset="-128"/>
                <a:ea typeface="HGSｺﾞｼｯｸM" panose="020B0600000000000000" pitchFamily="50" charset="-128"/>
              </a:rPr>
              <a:t>Modelica.Thermal.HeatTransfer.Interfaces.HeatPort,interfaceOnly</a:t>
            </a:r>
            <a:r>
              <a:rPr lang="en-US" altLang="ja-JP" b="1" dirty="0">
                <a:latin typeface="HGSｺﾞｼｯｸM" panose="020B0600000000000000" pitchFamily="50" charset="-128"/>
                <a:ea typeface="HGSｺﾞｼｯｸM" panose="020B0600000000000000" pitchFamily="50" charset="-128"/>
              </a:rPr>
              <a:t>=true)</a:t>
            </a:r>
          </a:p>
          <a:p>
            <a:r>
              <a:rPr lang="en-US" altLang="ja-JP" dirty="0">
                <a:latin typeface="HGSｺﾞｼｯｸM" panose="020B0600000000000000" pitchFamily="50" charset="-128"/>
                <a:ea typeface="HGSｺﾞｼｯｸM" panose="020B0600000000000000" pitchFamily="50" charset="-128"/>
              </a:rPr>
              <a:t>"“</a:t>
            </a:r>
          </a:p>
        </p:txBody>
      </p:sp>
      <p:sp>
        <p:nvSpPr>
          <p:cNvPr id="4" name="テキスト ボックス 3">
            <a:extLst>
              <a:ext uri="{FF2B5EF4-FFF2-40B4-BE49-F238E27FC236}">
                <a16:creationId xmlns:a16="http://schemas.microsoft.com/office/drawing/2014/main" id="{D5616EC6-CC7E-40EA-925B-E18197F7FE89}"/>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5" name="正方形/長方形 4">
            <a:extLst>
              <a:ext uri="{FF2B5EF4-FFF2-40B4-BE49-F238E27FC236}">
                <a16:creationId xmlns:a16="http://schemas.microsoft.com/office/drawing/2014/main" id="{D60E4463-C2A4-4634-81FC-AD16219485ED}"/>
              </a:ext>
            </a:extLst>
          </p:cNvPr>
          <p:cNvSpPr/>
          <p:nvPr/>
        </p:nvSpPr>
        <p:spPr>
          <a:xfrm>
            <a:off x="347726" y="1120676"/>
            <a:ext cx="2321469" cy="369332"/>
          </a:xfrm>
          <a:prstGeom prst="rect">
            <a:avLst/>
          </a:prstGeom>
        </p:spPr>
        <p:txBody>
          <a:bodyPr wrap="none">
            <a:spAutoFit/>
          </a:bodyPr>
          <a:lstStyle/>
          <a:p>
            <a:r>
              <a:rPr lang="en-US" altLang="ja-JP" dirty="0">
                <a:latin typeface="HG丸ｺﾞｼｯｸM-PRO" panose="020F0600000000000000" pitchFamily="50" charset="-128"/>
                <a:ea typeface="HG丸ｺﾞｼｯｸM-PRO" panose="020F0600000000000000" pitchFamily="50" charset="-128"/>
              </a:rPr>
              <a:t>Input</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Output</a:t>
            </a:r>
            <a:r>
              <a:rPr lang="ja-JP" altLang="en-US" dirty="0">
                <a:latin typeface="HG丸ｺﾞｼｯｸM-PRO" panose="020F0600000000000000" pitchFamily="50" charset="-128"/>
                <a:ea typeface="HG丸ｺﾞｼｯｸM-PRO" panose="020F0600000000000000" pitchFamily="50" charset="-128"/>
              </a:rPr>
              <a:t>回り</a:t>
            </a:r>
          </a:p>
        </p:txBody>
      </p:sp>
    </p:spTree>
    <p:extLst>
      <p:ext uri="{BB962C8B-B14F-4D97-AF65-F5344CB8AC3E}">
        <p14:creationId xmlns:p14="http://schemas.microsoft.com/office/powerpoint/2010/main" val="426539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DB67546-5AA1-425E-B4FD-81CB1D24C9FC}"/>
              </a:ext>
            </a:extLst>
          </p:cNvPr>
          <p:cNvSpPr>
            <a:spLocks noGrp="1"/>
          </p:cNvSpPr>
          <p:nvPr>
            <p:ph type="sldNum" sz="quarter" idx="12"/>
          </p:nvPr>
        </p:nvSpPr>
        <p:spPr/>
        <p:txBody>
          <a:bodyPr/>
          <a:lstStyle/>
          <a:p>
            <a:fld id="{137EF923-415A-40D3-869E-BF2274ACA652}"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32CEBE4A-91AD-42D5-BEE8-524E2631F58B}"/>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まとめ</a:t>
            </a:r>
          </a:p>
        </p:txBody>
      </p:sp>
      <p:sp>
        <p:nvSpPr>
          <p:cNvPr id="4" name="テキスト ボックス 3">
            <a:extLst>
              <a:ext uri="{FF2B5EF4-FFF2-40B4-BE49-F238E27FC236}">
                <a16:creationId xmlns:a16="http://schemas.microsoft.com/office/drawing/2014/main" id="{5665F8A5-4880-43A1-AA8A-923D5279208D}"/>
              </a:ext>
            </a:extLst>
          </p:cNvPr>
          <p:cNvSpPr txBox="1"/>
          <p:nvPr/>
        </p:nvSpPr>
        <p:spPr>
          <a:xfrm>
            <a:off x="710471" y="2264738"/>
            <a:ext cx="10771058" cy="2328523"/>
          </a:xfrm>
          <a:prstGeom prst="rect">
            <a:avLst/>
          </a:prstGeom>
          <a:solidFill>
            <a:schemeClr val="accent4">
              <a:lumMod val="20000"/>
              <a:lumOff val="80000"/>
            </a:schemeClr>
          </a:solidFill>
        </p:spPr>
        <p:txBody>
          <a:bodyPr wrap="square" rtlCol="0">
            <a:spAutoFit/>
          </a:bodyPr>
          <a:lstStyle/>
          <a:p>
            <a:pPr>
              <a:lnSpc>
                <a:spcPct val="150000"/>
              </a:lnSpc>
            </a:pPr>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は</a:t>
            </a:r>
            <a:r>
              <a:rPr lang="en-US" altLang="ja-JP" sz="2000" dirty="0">
                <a:latin typeface="HG丸ｺﾞｼｯｸM-PRO" panose="020F0600000000000000" pitchFamily="50" charset="-128"/>
                <a:ea typeface="HG丸ｺﾞｼｯｸM-PRO" panose="020F0600000000000000" pitchFamily="50" charset="-128"/>
              </a:rPr>
              <a:t>Linux</a:t>
            </a:r>
            <a:r>
              <a:rPr lang="ja-JP" altLang="en-US" sz="2000" dirty="0">
                <a:latin typeface="HG丸ｺﾞｼｯｸM-PRO" panose="020F0600000000000000" pitchFamily="50" charset="-128"/>
                <a:ea typeface="HG丸ｺﾞｼｯｸM-PRO" panose="020F0600000000000000" pitchFamily="50" charset="-128"/>
              </a:rPr>
              <a:t>で使ったほうがよさそう。</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説明の</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が</a:t>
            </a:r>
            <a:r>
              <a:rPr lang="en-US" altLang="ja-JP" sz="2000" dirty="0">
                <a:latin typeface="HG丸ｺﾞｼｯｸM-PRO" panose="020F0600000000000000" pitchFamily="50" charset="-128"/>
                <a:ea typeface="HG丸ｺﾞｼｯｸM-PRO" panose="020F0600000000000000" pitchFamily="50" charset="-128"/>
              </a:rPr>
              <a:t>annotation</a:t>
            </a:r>
            <a:r>
              <a:rPr lang="ja-JP" altLang="en-US" sz="2000" dirty="0">
                <a:latin typeface="HG丸ｺﾞｼｯｸM-PRO" panose="020F0600000000000000" pitchFamily="50" charset="-128"/>
                <a:ea typeface="HG丸ｺﾞｼｯｸM-PRO" panose="020F0600000000000000" pitchFamily="50" charset="-128"/>
              </a:rPr>
              <a:t>に書かれておりそれを抜き出すだけなら簡単。</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よいものが簡単につくれるならきっと誰かがやっているので簡単ではないのだと思った。</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よさそうな</a:t>
            </a:r>
            <a:r>
              <a:rPr lang="en-US" altLang="ja-JP" sz="2000" dirty="0">
                <a:latin typeface="HG丸ｺﾞｼｯｸM-PRO" panose="020F0600000000000000" pitchFamily="50" charset="-128"/>
                <a:ea typeface="HG丸ｺﾞｼｯｸM-PRO" panose="020F0600000000000000" pitchFamily="50" charset="-128"/>
              </a:rPr>
              <a:t>API</a:t>
            </a:r>
            <a:r>
              <a:rPr lang="ja-JP" altLang="en-US" sz="2000" dirty="0">
                <a:latin typeface="HG丸ｺﾞｼｯｸM-PRO" panose="020F0600000000000000" pitchFamily="50" charset="-128"/>
                <a:ea typeface="HG丸ｺﾞｼｯｸM-PRO" panose="020F0600000000000000" pitchFamily="50" charset="-128"/>
              </a:rPr>
              <a:t>があれば教えてほしい。</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ModelicaBuiltin.mo</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external “</a:t>
            </a:r>
            <a:r>
              <a:rPr lang="en-US" altLang="ja-JP" sz="2000" dirty="0" err="1">
                <a:latin typeface="HG丸ｺﾞｼｯｸM-PRO" panose="020F0600000000000000" pitchFamily="50" charset="-128"/>
                <a:ea typeface="HG丸ｺﾞｼｯｸM-PRO" panose="020F0600000000000000" pitchFamily="50" charset="-128"/>
              </a:rPr>
              <a:t>builtin</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の中身のソースの場所を教えてほしい。</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9828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195CCC-D40E-4CDF-80E6-07BA906DBD90}"/>
              </a:ext>
            </a:extLst>
          </p:cNvPr>
          <p:cNvSpPr>
            <a:spLocks noGrp="1"/>
          </p:cNvSpPr>
          <p:nvPr>
            <p:ph type="sldNum" sz="quarter" idx="12"/>
          </p:nvPr>
        </p:nvSpPr>
        <p:spPr/>
        <p:txBody>
          <a:bodyPr/>
          <a:lstStyle/>
          <a:p>
            <a:fld id="{137EF923-415A-40D3-869E-BF2274ACA652}"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423E24AC-1F67-4051-9C8C-F9CB25A93521}"/>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その後</a:t>
            </a:r>
          </a:p>
        </p:txBody>
      </p:sp>
      <p:sp>
        <p:nvSpPr>
          <p:cNvPr id="4" name="テキスト ボックス 3">
            <a:extLst>
              <a:ext uri="{FF2B5EF4-FFF2-40B4-BE49-F238E27FC236}">
                <a16:creationId xmlns:a16="http://schemas.microsoft.com/office/drawing/2014/main" id="{F550CFF1-356D-4A64-9FBC-71E2D4A76947}"/>
              </a:ext>
            </a:extLst>
          </p:cNvPr>
          <p:cNvSpPr txBox="1"/>
          <p:nvPr/>
        </p:nvSpPr>
        <p:spPr>
          <a:xfrm>
            <a:off x="558071" y="1096338"/>
            <a:ext cx="10771058" cy="481863"/>
          </a:xfrm>
          <a:prstGeom prst="rect">
            <a:avLst/>
          </a:prstGeom>
          <a:noFill/>
        </p:spPr>
        <p:txBody>
          <a:bodyPr wrap="square" rtlCol="0">
            <a:spAutoFit/>
          </a:bodyPr>
          <a:lstStyle/>
          <a:p>
            <a:pPr>
              <a:lnSpc>
                <a:spcPct val="150000"/>
              </a:lnSpc>
            </a:pPr>
            <a:r>
              <a:rPr lang="en-US" altLang="ja-JP" sz="2000" dirty="0" err="1">
                <a:latin typeface="HG丸ｺﾞｼｯｸM-PRO" panose="020F0600000000000000" pitchFamily="50" charset="-128"/>
                <a:ea typeface="HG丸ｺﾞｼｯｸM-PRO" panose="020F0600000000000000" pitchFamily="50" charset="-128"/>
              </a:rPr>
              <a:t>Dymola</a:t>
            </a:r>
            <a:r>
              <a:rPr lang="ja-JP" altLang="en-US" sz="2000" dirty="0">
                <a:latin typeface="HG丸ｺﾞｼｯｸM-PRO" panose="020F0600000000000000" pitchFamily="50" charset="-128"/>
                <a:ea typeface="HG丸ｺﾞｼｯｸM-PRO" panose="020F0600000000000000" pitchFamily="50" charset="-128"/>
              </a:rPr>
              <a:t>には体験版がある。</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AE2001AF-C658-4758-B245-D1E3BCB99AEF}"/>
              </a:ext>
            </a:extLst>
          </p:cNvPr>
          <p:cNvSpPr txBox="1"/>
          <p:nvPr/>
        </p:nvSpPr>
        <p:spPr>
          <a:xfrm>
            <a:off x="558071" y="4519233"/>
            <a:ext cx="3776862" cy="1405193"/>
          </a:xfrm>
          <a:prstGeom prst="rect">
            <a:avLst/>
          </a:prstGeom>
          <a:solidFill>
            <a:schemeClr val="accent4">
              <a:lumMod val="20000"/>
              <a:lumOff val="80000"/>
            </a:schemeClr>
          </a:solid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読み込んだライブラリの直下の</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help</a:t>
            </a:r>
            <a:r>
              <a:rPr lang="ja-JP" altLang="en-US" sz="2000" dirty="0">
                <a:latin typeface="HG丸ｺﾞｼｯｸM-PRO" panose="020F0600000000000000" pitchFamily="50" charset="-128"/>
                <a:ea typeface="HG丸ｺﾞｼｯｸM-PRO" panose="020F0600000000000000" pitchFamily="50" charset="-128"/>
              </a:rPr>
              <a:t>フォルダにすべて出力される。</a:t>
            </a:r>
            <a:endParaRPr lang="en-US" altLang="ja-JP" sz="20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0D06B134-A494-4D7F-B8DB-A335CE16236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71333" b="23210"/>
          <a:stretch/>
        </p:blipFill>
        <p:spPr>
          <a:xfrm>
            <a:off x="5371306" y="986271"/>
            <a:ext cx="3481388" cy="5266267"/>
          </a:xfrm>
          <a:prstGeom prst="rect">
            <a:avLst/>
          </a:prstGeom>
        </p:spPr>
      </p:pic>
      <p:sp>
        <p:nvSpPr>
          <p:cNvPr id="7" name="テキスト ボックス 6">
            <a:extLst>
              <a:ext uri="{FF2B5EF4-FFF2-40B4-BE49-F238E27FC236}">
                <a16:creationId xmlns:a16="http://schemas.microsoft.com/office/drawing/2014/main" id="{34EECE07-B68E-48E3-B336-EFA8448B250D}"/>
              </a:ext>
            </a:extLst>
          </p:cNvPr>
          <p:cNvSpPr txBox="1"/>
          <p:nvPr/>
        </p:nvSpPr>
        <p:spPr>
          <a:xfrm>
            <a:off x="558071" y="1798207"/>
            <a:ext cx="3776862" cy="943528"/>
          </a:xfrm>
          <a:prstGeom prst="rect">
            <a:avLst/>
          </a:prstGeom>
          <a:solidFill>
            <a:schemeClr val="accent4">
              <a:lumMod val="20000"/>
              <a:lumOff val="80000"/>
            </a:schemeClr>
          </a:solid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Buildings</a:t>
            </a:r>
            <a:r>
              <a:rPr lang="ja-JP" altLang="en-US" sz="2000" dirty="0">
                <a:latin typeface="HG丸ｺﾞｼｯｸM-PRO" panose="020F0600000000000000" pitchFamily="50" charset="-128"/>
                <a:ea typeface="HG丸ｺﾞｼｯｸM-PRO" panose="020F0600000000000000" pitchFamily="50" charset="-128"/>
              </a:rPr>
              <a:t>ライブラリの最上部の</a:t>
            </a:r>
            <a:r>
              <a:rPr lang="en-US" altLang="ja-JP" sz="2000" dirty="0">
                <a:latin typeface="HG丸ｺﾞｼｯｸM-PRO" panose="020F0600000000000000" pitchFamily="50" charset="-128"/>
                <a:ea typeface="HG丸ｺﾞｼｯｸM-PRO" panose="020F0600000000000000" pitchFamily="50" charset="-128"/>
              </a:rPr>
              <a:t>package.mo</a:t>
            </a:r>
            <a:r>
              <a:rPr lang="ja-JP" altLang="en-US" sz="2000" dirty="0">
                <a:latin typeface="HG丸ｺﾞｼｯｸM-PRO" panose="020F0600000000000000" pitchFamily="50" charset="-128"/>
                <a:ea typeface="HG丸ｺﾞｼｯｸM-PRO" panose="020F0600000000000000" pitchFamily="50" charset="-128"/>
              </a:rPr>
              <a:t>を選択</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38CABE8E-6DE4-49FE-BC60-5569A3E6591C}"/>
              </a:ext>
            </a:extLst>
          </p:cNvPr>
          <p:cNvSpPr txBox="1"/>
          <p:nvPr/>
        </p:nvSpPr>
        <p:spPr>
          <a:xfrm>
            <a:off x="569117" y="3905270"/>
            <a:ext cx="3776861" cy="481863"/>
          </a:xfrm>
          <a:prstGeom prst="rect">
            <a:avLst/>
          </a:prstGeom>
          <a:solidFill>
            <a:schemeClr val="accent4">
              <a:lumMod val="20000"/>
              <a:lumOff val="80000"/>
            </a:schemeClr>
          </a:solid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を選択し、</a:t>
            </a:r>
            <a:r>
              <a:rPr lang="en-US" altLang="ja-JP" sz="2000" dirty="0">
                <a:latin typeface="HG丸ｺﾞｼｯｸM-PRO" panose="020F0600000000000000" pitchFamily="50" charset="-128"/>
                <a:ea typeface="HG丸ｺﾞｼｯｸM-PRO" panose="020F0600000000000000" pitchFamily="50" charset="-128"/>
              </a:rPr>
              <a:t>OK</a:t>
            </a:r>
            <a:r>
              <a:rPr lang="ja-JP" altLang="en-US" sz="2000" dirty="0">
                <a:latin typeface="HG丸ｺﾞｼｯｸM-PRO" panose="020F0600000000000000" pitchFamily="50" charset="-128"/>
                <a:ea typeface="HG丸ｺﾞｼｯｸM-PRO" panose="020F0600000000000000" pitchFamily="50" charset="-128"/>
              </a:rPr>
              <a:t>を押す</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0CCDBA96-A0DE-496F-AB17-B1939C009A7D}"/>
              </a:ext>
            </a:extLst>
          </p:cNvPr>
          <p:cNvSpPr/>
          <p:nvPr/>
        </p:nvSpPr>
        <p:spPr>
          <a:xfrm>
            <a:off x="569118" y="6158160"/>
            <a:ext cx="2492990" cy="442878"/>
          </a:xfrm>
          <a:prstGeom prst="rect">
            <a:avLst/>
          </a:prstGeom>
        </p:spPr>
        <p:txBody>
          <a:bodyPr wrap="none">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商用ソフト最高・・・</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正方形/長方形 9">
            <a:extLst>
              <a:ext uri="{FF2B5EF4-FFF2-40B4-BE49-F238E27FC236}">
                <a16:creationId xmlns:a16="http://schemas.microsoft.com/office/drawing/2014/main" id="{A45ECABD-A2F6-4A54-8862-B5E4A16490CA}"/>
              </a:ext>
            </a:extLst>
          </p:cNvPr>
          <p:cNvSpPr/>
          <p:nvPr/>
        </p:nvSpPr>
        <p:spPr>
          <a:xfrm>
            <a:off x="5371306" y="1763937"/>
            <a:ext cx="2316427" cy="2759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99FA75B-A9E1-4325-91C5-39B660296236}"/>
              </a:ext>
            </a:extLst>
          </p:cNvPr>
          <p:cNvSpPr/>
          <p:nvPr/>
        </p:nvSpPr>
        <p:spPr>
          <a:xfrm>
            <a:off x="5371306" y="4842933"/>
            <a:ext cx="2316427" cy="2759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48B14825-E71B-4F47-A14B-0C0C86DA6C7A}"/>
              </a:ext>
            </a:extLst>
          </p:cNvPr>
          <p:cNvCxnSpPr>
            <a:cxnSpLocks/>
            <a:stCxn id="7" idx="3"/>
            <a:endCxn id="10" idx="1"/>
          </p:cNvCxnSpPr>
          <p:nvPr/>
        </p:nvCxnSpPr>
        <p:spPr>
          <a:xfrm flipV="1">
            <a:off x="4334933" y="1901902"/>
            <a:ext cx="1036373" cy="3680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38319A0-C684-4CCE-A287-E0325591AA5C}"/>
              </a:ext>
            </a:extLst>
          </p:cNvPr>
          <p:cNvCxnSpPr>
            <a:cxnSpLocks/>
            <a:stCxn id="8" idx="3"/>
            <a:endCxn id="11" idx="1"/>
          </p:cNvCxnSpPr>
          <p:nvPr/>
        </p:nvCxnSpPr>
        <p:spPr>
          <a:xfrm>
            <a:off x="4345978" y="4146202"/>
            <a:ext cx="1025328" cy="8346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6F217CA-BAD8-4D23-9B2E-DBD47C6EC9D4}"/>
              </a:ext>
            </a:extLst>
          </p:cNvPr>
          <p:cNvSpPr txBox="1"/>
          <p:nvPr/>
        </p:nvSpPr>
        <p:spPr>
          <a:xfrm>
            <a:off x="558071" y="2845430"/>
            <a:ext cx="3776862" cy="943528"/>
          </a:xfrm>
          <a:prstGeom prst="rect">
            <a:avLst/>
          </a:prstGeom>
          <a:solidFill>
            <a:schemeClr val="accent4">
              <a:lumMod val="20000"/>
              <a:lumOff val="80000"/>
            </a:schemeClr>
          </a:solid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パッケージブラウザで</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Buildings</a:t>
            </a:r>
            <a:r>
              <a:rPr lang="ja-JP" altLang="en-US" sz="2000" dirty="0">
                <a:latin typeface="HG丸ｺﾞｼｯｸM-PRO" panose="020F0600000000000000" pitchFamily="50" charset="-128"/>
                <a:ea typeface="HG丸ｺﾞｼｯｸM-PRO" panose="020F0600000000000000" pitchFamily="50" charset="-128"/>
              </a:rPr>
              <a:t>を選択</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49180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ADDDAA5-B5C7-4FDE-BCE3-E01E1934356E}"/>
              </a:ext>
            </a:extLst>
          </p:cNvPr>
          <p:cNvSpPr txBox="1"/>
          <p:nvPr/>
        </p:nvSpPr>
        <p:spPr>
          <a:xfrm>
            <a:off x="546509" y="1800542"/>
            <a:ext cx="11319909" cy="5078313"/>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建築設備の仕事をしている。機械設備設計（建築の空調衛生周りの設計）→解析主体の部署へ。</a:t>
            </a:r>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Modelica</a:t>
            </a:r>
            <a:r>
              <a:rPr kumimoji="1" lang="ja-JP" altLang="en-US" dirty="0">
                <a:latin typeface="HG丸ｺﾞｼｯｸM-PRO" panose="020F0600000000000000" pitchFamily="50" charset="-128"/>
                <a:ea typeface="HG丸ｺﾞｼｯｸM-PRO" panose="020F0600000000000000" pitchFamily="50" charset="-128"/>
              </a:rPr>
              <a:t>に触り始めて</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年</a:t>
            </a:r>
            <a:r>
              <a:rPr kumimoji="1" lang="ja-JP" altLang="en-US" dirty="0">
                <a:latin typeface="HG丸ｺﾞｼｯｸM-PRO" panose="020F0600000000000000" pitchFamily="50" charset="-128"/>
                <a:ea typeface="HG丸ｺﾞｼｯｸM-PRO" panose="020F0600000000000000" pitchFamily="50" charset="-128"/>
              </a:rPr>
              <a:t>くらい経ってしまった。</a:t>
            </a:r>
            <a:r>
              <a:rPr lang="en-US" altLang="ja-JP" dirty="0">
                <a:latin typeface="HG丸ｺﾞｼｯｸM-PRO" panose="020F0600000000000000" pitchFamily="50" charset="-128"/>
                <a:ea typeface="HG丸ｺﾞｼｯｸM-PRO" panose="020F0600000000000000" pitchFamily="50" charset="-128"/>
              </a:rPr>
              <a:t> Buildings</a:t>
            </a:r>
            <a:r>
              <a:rPr lang="ja-JP" altLang="en-US" dirty="0">
                <a:latin typeface="HG丸ｺﾞｼｯｸM-PRO" panose="020F0600000000000000" pitchFamily="50" charset="-128"/>
                <a:ea typeface="HG丸ｺﾞｼｯｸM-PRO" panose="020F0600000000000000" pitchFamily="50" charset="-128"/>
              </a:rPr>
              <a:t>ライブラリを主に使っている。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有名オープンソース</a:t>
            </a:r>
            <a:r>
              <a:rPr lang="en-US" altLang="ja-JP" dirty="0">
                <a:latin typeface="HG丸ｺﾞｼｯｸM-PRO" panose="020F0600000000000000" pitchFamily="50" charset="-128"/>
                <a:ea typeface="HG丸ｺﾞｼｯｸM-PRO" panose="020F0600000000000000" pitchFamily="50" charset="-128"/>
              </a:rPr>
              <a:t>CAE</a:t>
            </a:r>
            <a:r>
              <a:rPr lang="ja-JP" altLang="en-US" dirty="0">
                <a:latin typeface="HG丸ｺﾞｼｯｸM-PRO" panose="020F0600000000000000" pitchFamily="50" charset="-128"/>
                <a:ea typeface="HG丸ｺﾞｼｯｸM-PRO" panose="020F0600000000000000" pitchFamily="50" charset="-128"/>
              </a:rPr>
              <a:t>だと</a:t>
            </a:r>
            <a:r>
              <a:rPr lang="en-US" altLang="ja-JP" dirty="0" err="1">
                <a:latin typeface="HG丸ｺﾞｼｯｸM-PRO" panose="020F0600000000000000" pitchFamily="50" charset="-128"/>
                <a:ea typeface="HG丸ｺﾞｼｯｸM-PRO" panose="020F0600000000000000" pitchFamily="50" charset="-128"/>
              </a:rPr>
              <a:t>OpenFOAM</a:t>
            </a:r>
            <a:r>
              <a:rPr lang="ja-JP" altLang="en-US" dirty="0">
                <a:latin typeface="HG丸ｺﾞｼｯｸM-PRO" panose="020F0600000000000000" pitchFamily="50" charset="-128"/>
                <a:ea typeface="HG丸ｺﾞｼｯｸM-PRO" panose="020F0600000000000000" pitchFamily="50" charset="-128"/>
              </a:rPr>
              <a:t>の経験がある。その他建築環境、設備系のものを使ったり。</a:t>
            </a:r>
            <a:endParaRPr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hlinkClick r:id="rId2"/>
              </a:rPr>
              <a:t>ブログ</a:t>
            </a:r>
            <a:r>
              <a:rPr kumimoji="1" lang="ja-JP" altLang="en-US" dirty="0">
                <a:latin typeface="HG丸ｺﾞｼｯｸM-PRO" panose="020F0600000000000000" pitchFamily="50" charset="-128"/>
                <a:ea typeface="HG丸ｺﾞｼｯｸM-PRO" panose="020F0600000000000000" pitchFamily="50" charset="-128"/>
              </a:rPr>
              <a:t>を書いていた。さぼり気味なので明日から頑張る！というのが数か月続いている。</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教えるブログというより分からんとぼやいているタイプのブログ。</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Buildings</a:t>
            </a:r>
            <a:r>
              <a:rPr kumimoji="1" lang="ja-JP" altLang="en-US" dirty="0">
                <a:latin typeface="HG丸ｺﾞｼｯｸM-PRO" panose="020F0600000000000000" pitchFamily="50" charset="-128"/>
                <a:ea typeface="HG丸ｺﾞｼｯｸM-PRO" panose="020F0600000000000000" pitchFamily="50" charset="-128"/>
              </a:rPr>
              <a:t>ライブラリの翻訳をのろのろとしていた。</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翻訳済</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hlinkClick r:id="rId3"/>
              </a:rPr>
              <a:t>ユーザーガイド</a:t>
            </a:r>
            <a:r>
              <a:rPr lang="ja-JP" altLang="en-US" dirty="0">
                <a:latin typeface="HG丸ｺﾞｼｯｸM-PRO" panose="020F0600000000000000" pitchFamily="50" charset="-128"/>
                <a:ea typeface="HG丸ｺﾞｼｯｸM-PRO" panose="020F0600000000000000" pitchFamily="50" charset="-128"/>
              </a:rPr>
              <a:t>（全体的な注意事項）</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作業中</a:t>
            </a:r>
            <a:r>
              <a:rPr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hlinkClick r:id="rId4"/>
              </a:rPr>
              <a:t>ライブラリドキュメント</a:t>
            </a:r>
            <a:r>
              <a:rPr kumimoji="1" lang="ja-JP" altLang="en-US" dirty="0">
                <a:latin typeface="HG丸ｺﾞｼｯｸM-PRO" panose="020F0600000000000000" pitchFamily="50" charset="-128"/>
                <a:ea typeface="HG丸ｺﾞｼｯｸM-PRO" panose="020F0600000000000000" pitchFamily="50" charset="-128"/>
              </a:rPr>
              <a:t>（各パッケージの説明、翻訳は</a:t>
            </a:r>
            <a:r>
              <a:rPr lang="ja-JP" altLang="en-US" dirty="0">
                <a:latin typeface="HG丸ｺﾞｼｯｸM-PRO" panose="020F0600000000000000" pitchFamily="50" charset="-128"/>
                <a:ea typeface="HG丸ｺﾞｼｯｸM-PRO" panose="020F0600000000000000" pitchFamily="50" charset="-128"/>
              </a:rPr>
              <a:t>多分終わらない</a:t>
            </a:r>
            <a:r>
              <a:rPr kumimoji="1" lang="ja-JP" altLang="en-US" dirty="0">
                <a:latin typeface="HG丸ｺﾞｼｯｸM-PRO" panose="020F0600000000000000" pitchFamily="50" charset="-128"/>
                <a:ea typeface="HG丸ｺﾞｼｯｸM-PRO" panose="020F0600000000000000" pitchFamily="50" charset="-128"/>
              </a:rPr>
              <a:t>）</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Sphinx</a:t>
            </a:r>
            <a:r>
              <a:rPr lang="ja-JP" altLang="en-US" dirty="0">
                <a:latin typeface="HG丸ｺﾞｼｯｸM-PRO" panose="020F0600000000000000" pitchFamily="50" charset="-128"/>
                <a:ea typeface="HG丸ｺﾞｼｯｸM-PRO" panose="020F0600000000000000" pitchFamily="50" charset="-128"/>
              </a:rPr>
              <a:t>で</a:t>
            </a:r>
            <a:r>
              <a:rPr lang="en-US" altLang="ja-JP" dirty="0" err="1">
                <a:latin typeface="HG丸ｺﾞｼｯｸM-PRO" panose="020F0600000000000000" pitchFamily="50" charset="-128"/>
                <a:ea typeface="HG丸ｺﾞｼｯｸM-PRO" panose="020F0600000000000000" pitchFamily="50" charset="-128"/>
              </a:rPr>
              <a:t>gettext</a:t>
            </a:r>
            <a:r>
              <a:rPr lang="ja-JP" altLang="en-US" dirty="0">
                <a:latin typeface="HG丸ｺﾞｼｯｸM-PRO" panose="020F0600000000000000" pitchFamily="50" charset="-128"/>
                <a:ea typeface="HG丸ｺﾞｼｯｸM-PRO" panose="020F0600000000000000" pitchFamily="50" charset="-128"/>
              </a:rPr>
              <a:t>を使っての翻訳というのを知り、最近やり方をある程度把握した。</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ユーザーガイドはそもそも</a:t>
            </a:r>
            <a:r>
              <a:rPr lang="en-US" altLang="ja-JP" dirty="0">
                <a:latin typeface="HG丸ｺﾞｼｯｸM-PRO" panose="020F0600000000000000" pitchFamily="50" charset="-128"/>
                <a:ea typeface="HG丸ｺﾞｼｯｸM-PRO" panose="020F0600000000000000" pitchFamily="50" charset="-128"/>
              </a:rPr>
              <a:t>Sphinx</a:t>
            </a:r>
            <a:r>
              <a:rPr lang="ja-JP" altLang="en-US" dirty="0">
                <a:latin typeface="HG丸ｺﾞｼｯｸM-PRO" panose="020F0600000000000000" pitchFamily="50" charset="-128"/>
                <a:ea typeface="HG丸ｺﾞｼｯｸM-PRO" panose="020F0600000000000000" pitchFamily="50" charset="-128"/>
              </a:rPr>
              <a:t>のソースが公開されていたのでそちらにシフトしたい、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ライブラリドキュメントはソースが公開されていないので自前でやるのか？</a:t>
            </a:r>
          </a:p>
          <a:p>
            <a:r>
              <a:rPr lang="ja-JP" altLang="en-US" dirty="0">
                <a:latin typeface="HG丸ｺﾞｼｯｸM-PRO" panose="020F0600000000000000" pitchFamily="50" charset="-128"/>
                <a:ea typeface="HG丸ｺﾞｼｯｸM-PRO" panose="020F0600000000000000" pitchFamily="50" charset="-128"/>
              </a:rPr>
              <a:t>翻訳のノウハウなどなく適当にやっていたが</a:t>
            </a:r>
            <a:r>
              <a:rPr lang="en-US" altLang="ja-JP" dirty="0" err="1">
                <a:latin typeface="HG丸ｺﾞｼｯｸM-PRO" panose="020F0600000000000000" pitchFamily="50" charset="-128"/>
                <a:ea typeface="HG丸ｺﾞｼｯｸM-PRO" panose="020F0600000000000000" pitchFamily="50" charset="-128"/>
              </a:rPr>
              <a:t>OpenFOAM</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マニュアル和訳における </a:t>
            </a:r>
            <a:r>
              <a:rPr lang="en-US" altLang="ja-JP" dirty="0">
                <a:latin typeface="HG丸ｺﾞｼｯｸM-PRO" panose="020F0600000000000000" pitchFamily="50" charset="-128"/>
                <a:ea typeface="HG丸ｺﾞｼｯｸM-PRO" panose="020F0600000000000000" pitchFamily="50" charset="-128"/>
              </a:rPr>
              <a:t>LaTeX </a:t>
            </a:r>
            <a:r>
              <a:rPr lang="ja-JP" altLang="en-US" dirty="0">
                <a:latin typeface="HG丸ｺﾞｼｯｸM-PRO" panose="020F0600000000000000" pitchFamily="50" charset="-128"/>
                <a:ea typeface="HG丸ｺﾞｼｯｸM-PRO" panose="020F0600000000000000" pitchFamily="50" charset="-128"/>
              </a:rPr>
              <a:t>コーディング・ルールというのもを知り自分ももう少しちゃんとやらねばと思う。</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比較的最近の趣味</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テトリス（初級者）</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116951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自己紹介</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4FE0810C-7564-4301-BC86-F9B55B7399B6}"/>
              </a:ext>
            </a:extLst>
          </p:cNvPr>
          <p:cNvSpPr txBox="1"/>
          <p:nvPr/>
        </p:nvSpPr>
        <p:spPr>
          <a:xfrm>
            <a:off x="1241834" y="1004336"/>
            <a:ext cx="3839959"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木野豆腐 </a:t>
            </a:r>
            <a:r>
              <a:rPr kumimoji="1" lang="en-US" altLang="ja-JP" sz="2400" dirty="0">
                <a:latin typeface="HG丸ｺﾞｼｯｸM-PRO" panose="020F0600000000000000" pitchFamily="50" charset="-128"/>
                <a:ea typeface="HG丸ｺﾞｼｯｸM-PRO" panose="020F0600000000000000" pitchFamily="50" charset="-128"/>
                <a:hlinkClick r:id="rId5"/>
              </a:rPr>
              <a:t>@</a:t>
            </a:r>
            <a:r>
              <a:rPr kumimoji="1" lang="en-US" altLang="ja-JP" sz="2400" dirty="0" err="1">
                <a:latin typeface="HG丸ｺﾞｼｯｸM-PRO" panose="020F0600000000000000" pitchFamily="50" charset="-128"/>
                <a:ea typeface="HG丸ｺﾞｼｯｸM-PRO" panose="020F0600000000000000" pitchFamily="50" charset="-128"/>
                <a:hlinkClick r:id="rId5"/>
              </a:rPr>
              <a:t>kinonotofu</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pic>
        <p:nvPicPr>
          <p:cNvPr id="6" name="図 5">
            <a:extLst>
              <a:ext uri="{FF2B5EF4-FFF2-40B4-BE49-F238E27FC236}">
                <a16:creationId xmlns:a16="http://schemas.microsoft.com/office/drawing/2014/main" id="{6591A37A-9527-4746-A14E-AD6B21334F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509" y="939239"/>
            <a:ext cx="695325" cy="695325"/>
          </a:xfrm>
          <a:prstGeom prst="rect">
            <a:avLst/>
          </a:prstGeom>
        </p:spPr>
      </p:pic>
    </p:spTree>
    <p:extLst>
      <p:ext uri="{BB962C8B-B14F-4D97-AF65-F5344CB8AC3E}">
        <p14:creationId xmlns:p14="http://schemas.microsoft.com/office/powerpoint/2010/main" val="113066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492497"/>
            <a:ext cx="6284892"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の使い方</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の内容の確認</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ライブラリのドキュメントの作成</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API</a:t>
            </a:r>
            <a:r>
              <a:rPr lang="ja-JP" altLang="en-US" sz="2000" dirty="0">
                <a:latin typeface="HG丸ｺﾞｼｯｸM-PRO" panose="020F0600000000000000" pitchFamily="50" charset="-128"/>
                <a:ea typeface="HG丸ｺﾞｼｯｸM-PRO" panose="020F0600000000000000" pitchFamily="50" charset="-128"/>
              </a:rPr>
              <a:t>探索</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347727" y="3723894"/>
            <a:ext cx="11089529" cy="1938992"/>
          </a:xfrm>
          <a:prstGeom prst="rect">
            <a:avLst/>
          </a:prstGeom>
          <a:noFill/>
        </p:spPr>
        <p:txBody>
          <a:bodyPr wrap="square" rtlCol="0">
            <a:spAutoFit/>
          </a:bodyPr>
          <a:lstStyle/>
          <a:p>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はスウェーデンの</a:t>
            </a:r>
            <a:r>
              <a:rPr lang="en-US" altLang="ja-JP" sz="2000" dirty="0">
                <a:latin typeface="HG丸ｺﾞｼｯｸM-PRO" panose="020F0600000000000000" pitchFamily="50" charset="-128"/>
                <a:ea typeface="HG丸ｺﾞｼｯｸM-PRO" panose="020F0600000000000000" pitchFamily="50" charset="-128"/>
              </a:rPr>
              <a:t>Linköping</a:t>
            </a:r>
            <a:r>
              <a:rPr lang="ja-JP" altLang="en-US" sz="2000" dirty="0">
                <a:latin typeface="HG丸ｺﾞｼｯｸM-PRO" panose="020F0600000000000000" pitchFamily="50" charset="-128"/>
                <a:ea typeface="HG丸ｺﾞｼｯｸM-PRO" panose="020F0600000000000000" pitchFamily="50" charset="-128"/>
              </a:rPr>
              <a:t>大学が作成した</a:t>
            </a:r>
            <a:r>
              <a:rPr lang="en-US" altLang="ja-JP" sz="2000" dirty="0">
                <a:latin typeface="HG丸ｺﾞｼｯｸM-PRO" panose="020F0600000000000000" pitchFamily="50" charset="-128"/>
                <a:ea typeface="HG丸ｺﾞｼｯｸM-PRO" panose="020F0600000000000000" pitchFamily="50" charset="-128"/>
              </a:rPr>
              <a:t>GPL3</a:t>
            </a:r>
            <a:r>
              <a:rPr lang="ja-JP" altLang="en-US" sz="2000" dirty="0">
                <a:latin typeface="HG丸ｺﾞｼｯｸM-PRO" panose="020F0600000000000000" pitchFamily="50" charset="-128"/>
                <a:ea typeface="HG丸ｺﾞｼｯｸM-PRO" panose="020F0600000000000000" pitchFamily="50" charset="-128"/>
              </a:rPr>
              <a:t>ライセンスで配布されているスクリプトであり、 </a:t>
            </a:r>
            <a:r>
              <a:rPr lang="en-US" altLang="ja-JP" sz="2000" dirty="0" err="1">
                <a:latin typeface="HG丸ｺﾞｼｯｸM-PRO" panose="020F0600000000000000" pitchFamily="50" charset="-128"/>
                <a:ea typeface="HG丸ｺﾞｼｯｸM-PRO" panose="020F0600000000000000" pitchFamily="50" charset="-128"/>
              </a:rPr>
              <a:t>OpenModelica</a:t>
            </a:r>
            <a:r>
              <a:rPr lang="ja-JP" altLang="en-US" sz="2000" dirty="0">
                <a:latin typeface="HG丸ｺﾞｼｯｸM-PRO" panose="020F0600000000000000" pitchFamily="50" charset="-128"/>
                <a:ea typeface="HG丸ｺﾞｼｯｸM-PRO" panose="020F0600000000000000" pitchFamily="50" charset="-128"/>
              </a:rPr>
              <a:t>に同梱されている。このスクリプトを読み解いてライブラリのリファレンスを作りたい。</a:t>
            </a:r>
            <a:r>
              <a:rPr lang="en-US" altLang="ja-JP" sz="2000" dirty="0">
                <a:latin typeface="HG丸ｺﾞｼｯｸM-PRO" panose="020F0600000000000000" pitchFamily="50" charset="-128"/>
                <a:ea typeface="HG丸ｺﾞｼｯｸM-PRO" panose="020F0600000000000000" pitchFamily="50" charset="-128"/>
              </a:rPr>
              <a:t>(input</a:t>
            </a:r>
            <a:r>
              <a:rPr lang="ja-JP" altLang="en-US" sz="2000" dirty="0" err="1">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output</a:t>
            </a:r>
            <a:r>
              <a:rPr lang="ja-JP" altLang="en-US" sz="2000" dirty="0" err="1">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parameter</a:t>
            </a:r>
            <a:r>
              <a:rPr lang="ja-JP" altLang="en-US" sz="2000" dirty="0">
                <a:latin typeface="HG丸ｺﾞｼｯｸM-PRO" panose="020F0600000000000000" pitchFamily="50" charset="-128"/>
                <a:ea typeface="HG丸ｺﾞｼｯｸM-PRO" panose="020F0600000000000000" pitchFamily="50" charset="-128"/>
              </a:rPr>
              <a:t>の一覧が欲しい。）</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バージョンは</a:t>
            </a:r>
            <a:r>
              <a:rPr lang="en-US" altLang="ja-JP" sz="2000" dirty="0" err="1">
                <a:latin typeface="HG丸ｺﾞｼｯｸM-PRO" panose="020F0600000000000000" pitchFamily="50" charset="-128"/>
                <a:ea typeface="HG丸ｺﾞｼｯｸM-PRO" panose="020F0600000000000000" pitchFamily="50" charset="-128"/>
              </a:rPr>
              <a:t>OpenModelica</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ver1.13.2</a:t>
            </a:r>
            <a:r>
              <a:rPr lang="ja-JP" altLang="en-US" sz="2000" dirty="0">
                <a:latin typeface="HG丸ｺﾞｼｯｸM-PRO" panose="020F0600000000000000" pitchFamily="50" charset="-128"/>
                <a:ea typeface="HG丸ｺﾞｼｯｸM-PRO" panose="020F0600000000000000" pitchFamily="50" charset="-128"/>
              </a:rPr>
              <a:t>に付属してきたものを対象とする。</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47727" y="872775"/>
            <a:ext cx="11089529" cy="481863"/>
          </a:xfrm>
          <a:prstGeom prst="rect">
            <a:avLst/>
          </a:prstGeom>
          <a:noFill/>
        </p:spPr>
        <p:txBody>
          <a:bodyPr wrap="square" rtlCol="0">
            <a:spAutoFit/>
          </a:bodyPr>
          <a:lstStyle/>
          <a:p>
            <a:pPr>
              <a:lnSpc>
                <a:spcPct val="150000"/>
              </a:lnSpc>
            </a:pP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のコードからドキュメントを生成したい</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8491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720309" y="0"/>
            <a:ext cx="7471691" cy="6858000"/>
          </a:xfrm>
          <a:prstGeom prst="rect">
            <a:avLst/>
          </a:prstGeom>
        </p:spPr>
      </p:pic>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目標</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270452" y="1078936"/>
            <a:ext cx="4372581" cy="2554545"/>
          </a:xfrm>
          <a:prstGeom prst="rect">
            <a:avLst/>
          </a:prstGeom>
          <a:noFill/>
        </p:spPr>
        <p:txBody>
          <a:bodyPr wrap="square" rtlCol="0">
            <a:spAutoFit/>
          </a:bodyPr>
          <a:lstStyle/>
          <a:p>
            <a:r>
              <a:rPr lang="en-US" altLang="ja-JP" sz="2000" dirty="0">
                <a:latin typeface="HG丸ｺﾞｼｯｸM-PRO" panose="020F0600000000000000" pitchFamily="50" charset="-128"/>
                <a:ea typeface="HG丸ｺﾞｼｯｸM-PRO" panose="020F0600000000000000" pitchFamily="50" charset="-128"/>
              </a:rPr>
              <a:t>Buildings</a:t>
            </a:r>
            <a:r>
              <a:rPr lang="ja-JP" altLang="en-US" sz="2000" dirty="0">
                <a:latin typeface="HG丸ｺﾞｼｯｸM-PRO" panose="020F0600000000000000" pitchFamily="50" charset="-128"/>
                <a:ea typeface="HG丸ｺﾞｼｯｸM-PRO" panose="020F0600000000000000" pitchFamily="50" charset="-128"/>
              </a:rPr>
              <a:t>ライブラリのような</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ドキュメントを作りたい。</a:t>
            </a:r>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a:latin typeface="HG丸ｺﾞｼｯｸM-PRO" panose="020F0600000000000000" pitchFamily="50" charset="-128"/>
                <a:ea typeface="HG丸ｺﾞｼｯｸM-PRO" panose="020F0600000000000000" pitchFamily="50" charset="-128"/>
                <a:hlinkClick r:id="rId3"/>
              </a:rPr>
              <a:t>https://simulationresearch.lbl.gov/modelica/releases/latest/help/Buildings.html</a:t>
            </a:r>
            <a:endParaRPr lang="en-US" altLang="ja-JP" sz="2000" dirty="0">
              <a:latin typeface="HG丸ｺﾞｼｯｸM-PRO" panose="020F0600000000000000" pitchFamily="50" charset="-128"/>
              <a:ea typeface="HG丸ｺﾞｼｯｸM-PRO" panose="020F0600000000000000" pitchFamily="50" charset="-128"/>
            </a:endParaRPr>
          </a:p>
          <a:p>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err="1">
                <a:latin typeface="HG丸ｺﾞｼｯｸM-PRO" panose="020F0600000000000000" pitchFamily="50" charset="-128"/>
                <a:ea typeface="HG丸ｺﾞｼｯｸM-PRO" panose="020F0600000000000000" pitchFamily="50" charset="-128"/>
              </a:rPr>
              <a:t>Dymola</a:t>
            </a:r>
            <a:r>
              <a:rPr lang="ja-JP" altLang="en-US" sz="2000" dirty="0">
                <a:latin typeface="HG丸ｺﾞｼｯｸM-PRO" panose="020F0600000000000000" pitchFamily="50" charset="-128"/>
                <a:ea typeface="HG丸ｺﾞｼｯｸM-PRO" panose="020F0600000000000000" pitchFamily="50" charset="-128"/>
              </a:rPr>
              <a:t>で出来るのだろうか</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個人で買うにはお高いが・・・</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6" name="正方形/長方形 5"/>
          <p:cNvSpPr/>
          <p:nvPr/>
        </p:nvSpPr>
        <p:spPr>
          <a:xfrm>
            <a:off x="4681671" y="643944"/>
            <a:ext cx="7471691" cy="19962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681671" y="2712799"/>
            <a:ext cx="7510329" cy="26705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681671" y="5430239"/>
            <a:ext cx="3844143" cy="7638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681671" y="6219825"/>
            <a:ext cx="3844143" cy="5746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9697790" y="597073"/>
            <a:ext cx="2717444" cy="481863"/>
          </a:xfrm>
          <a:prstGeom prst="rect">
            <a:avLst/>
          </a:prstGeom>
          <a:noFill/>
        </p:spPr>
        <p:txBody>
          <a:bodyPr wrap="square" rtlCol="0">
            <a:spAutoFit/>
          </a:bodyPr>
          <a:lstStyle/>
          <a:p>
            <a:pPr>
              <a:lnSpc>
                <a:spcPct val="150000"/>
              </a:lnSpc>
            </a:pPr>
            <a:r>
              <a:rPr lang="en-US" altLang="ja-JP" sz="2000" dirty="0">
                <a:solidFill>
                  <a:srgbClr val="FF0000"/>
                </a:solidFill>
                <a:latin typeface="HG丸ｺﾞｼｯｸM-PRO" panose="020F0600000000000000" pitchFamily="50" charset="-128"/>
                <a:ea typeface="HG丸ｺﾞｼｯｸM-PRO" panose="020F0600000000000000" pitchFamily="50" charset="-128"/>
              </a:rPr>
              <a:t>annotation</a:t>
            </a:r>
            <a:r>
              <a:rPr lang="ja-JP" altLang="en-US" sz="2000" dirty="0">
                <a:solidFill>
                  <a:srgbClr val="FF0000"/>
                </a:solidFill>
                <a:latin typeface="HG丸ｺﾞｼｯｸM-PRO" panose="020F0600000000000000" pitchFamily="50" charset="-128"/>
                <a:ea typeface="HG丸ｺﾞｼｯｸM-PRO" panose="020F0600000000000000" pitchFamily="50" charset="-128"/>
              </a:rPr>
              <a:t>の</a:t>
            </a:r>
            <a:r>
              <a:rPr lang="en-US" altLang="ja-JP" sz="2000" dirty="0">
                <a:solidFill>
                  <a:srgbClr val="FF0000"/>
                </a:solidFill>
                <a:latin typeface="HG丸ｺﾞｼｯｸM-PRO" panose="020F0600000000000000" pitchFamily="50" charset="-128"/>
                <a:ea typeface="HG丸ｺﾞｼｯｸM-PRO" panose="020F0600000000000000" pitchFamily="50" charset="-128"/>
              </a:rPr>
              <a:t>html</a:t>
            </a: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10444763" y="2781399"/>
            <a:ext cx="1708599" cy="553998"/>
          </a:xfrm>
          <a:prstGeom prst="rect">
            <a:avLst/>
          </a:prstGeom>
          <a:solidFill>
            <a:schemeClr val="bg1"/>
          </a:solidFill>
        </p:spPr>
        <p:txBody>
          <a:bodyPr wrap="square" rtlCol="0">
            <a:spAutoFit/>
          </a:bodyPr>
          <a:lstStyle/>
          <a:p>
            <a:pPr>
              <a:lnSpc>
                <a:spcPct val="150000"/>
              </a:lnSpc>
            </a:pPr>
            <a:r>
              <a:rPr lang="en-US" altLang="ja-JP" sz="2000" dirty="0">
                <a:solidFill>
                  <a:srgbClr val="FF0000"/>
                </a:solidFill>
                <a:latin typeface="HG丸ｺﾞｼｯｸM-PRO" panose="020F0600000000000000" pitchFamily="50" charset="-128"/>
                <a:ea typeface="HG丸ｺﾞｼｯｸM-PRO" panose="020F0600000000000000" pitchFamily="50" charset="-128"/>
              </a:rPr>
              <a:t>parameter</a:t>
            </a: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8589043" y="5539642"/>
            <a:ext cx="1769863" cy="553998"/>
          </a:xfrm>
          <a:prstGeom prst="rect">
            <a:avLst/>
          </a:prstGeom>
          <a:noFill/>
        </p:spPr>
        <p:txBody>
          <a:bodyPr wrap="square" rtlCol="0">
            <a:spAutoFit/>
          </a:bodyPr>
          <a:lstStyle/>
          <a:p>
            <a:pPr>
              <a:lnSpc>
                <a:spcPct val="150000"/>
              </a:lnSpc>
            </a:pPr>
            <a:r>
              <a:rPr lang="en-US" altLang="ja-JP" sz="2000" dirty="0">
                <a:solidFill>
                  <a:srgbClr val="FF0000"/>
                </a:solidFill>
                <a:latin typeface="HG丸ｺﾞｼｯｸM-PRO" panose="020F0600000000000000" pitchFamily="50" charset="-128"/>
                <a:ea typeface="HG丸ｺﾞｼｯｸM-PRO" panose="020F0600000000000000" pitchFamily="50" charset="-128"/>
              </a:rPr>
              <a:t>connector</a:t>
            </a: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8564451" y="6230165"/>
            <a:ext cx="1708599" cy="481863"/>
          </a:xfrm>
          <a:prstGeom prst="rect">
            <a:avLst/>
          </a:prstGeom>
          <a:noFill/>
        </p:spPr>
        <p:txBody>
          <a:bodyPr wrap="square" rtlCol="0">
            <a:spAutoFit/>
          </a:bodyPr>
          <a:lstStyle/>
          <a:p>
            <a:pPr>
              <a:lnSpc>
                <a:spcPct val="150000"/>
              </a:lnSpc>
            </a:pPr>
            <a:r>
              <a:rPr lang="ja-JP" altLang="en-US" sz="2000" dirty="0">
                <a:solidFill>
                  <a:srgbClr val="FF0000"/>
                </a:solidFill>
                <a:latin typeface="HG丸ｺﾞｼｯｸM-PRO" panose="020F0600000000000000" pitchFamily="50" charset="-128"/>
                <a:ea typeface="HG丸ｺﾞｼｯｸM-PRO" panose="020F0600000000000000" pitchFamily="50" charset="-128"/>
              </a:rPr>
              <a:t>ソースコード</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3375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の使い方</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209717"/>
            <a:ext cx="10097038" cy="707886"/>
          </a:xfrm>
          <a:prstGeom prst="rect">
            <a:avLst/>
          </a:prstGeom>
          <a:noFill/>
        </p:spPr>
        <p:txBody>
          <a:bodyPr wrap="square" rtlCol="0">
            <a:spAutoFit/>
          </a:bodyPr>
          <a:lstStyle/>
          <a:p>
            <a:r>
              <a:rPr lang="en-US" altLang="ja-JP" sz="2000" dirty="0" err="1">
                <a:latin typeface="HG丸ｺﾞｼｯｸM-PRO" panose="020F0600000000000000" pitchFamily="50" charset="-128"/>
                <a:ea typeface="HG丸ｺﾞｼｯｸM-PRO" panose="020F0600000000000000" pitchFamily="50" charset="-128"/>
              </a:rPr>
              <a:t>OMShell</a:t>
            </a:r>
            <a:r>
              <a:rPr lang="ja-JP" altLang="en-US" sz="2000" dirty="0">
                <a:latin typeface="HG丸ｺﾞｼｯｸM-PRO" panose="020F0600000000000000" pitchFamily="50" charset="-128"/>
                <a:ea typeface="HG丸ｺﾞｼｯｸM-PRO" panose="020F0600000000000000" pitchFamily="50" charset="-128"/>
              </a:rPr>
              <a:t>で実行することでライブラリの</a:t>
            </a:r>
            <a:r>
              <a:rPr lang="en-US" altLang="ja-JP" sz="2000" dirty="0">
                <a:latin typeface="HG丸ｺﾞｼｯｸM-PRO" panose="020F0600000000000000" pitchFamily="50" charset="-128"/>
                <a:ea typeface="HG丸ｺﾞｼｯｸM-PRO" panose="020F0600000000000000" pitchFamily="50" charset="-128"/>
              </a:rPr>
              <a:t>annotation</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を取り出すことができ、以下のサイトのようなドキュメントになる。リファレンスとしてはちょっと物足りない。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
        <p:nvSpPr>
          <p:cNvPr id="2" name="正方形/長方形 1"/>
          <p:cNvSpPr/>
          <p:nvPr/>
        </p:nvSpPr>
        <p:spPr>
          <a:xfrm>
            <a:off x="347728" y="1917603"/>
            <a:ext cx="5351145" cy="369332"/>
          </a:xfrm>
          <a:prstGeom prst="rect">
            <a:avLst/>
          </a:prstGeom>
        </p:spPr>
        <p:txBody>
          <a:bodyPr wrap="none">
            <a:spAutoFit/>
          </a:bodyPr>
          <a:lstStyle/>
          <a:p>
            <a:r>
              <a:rPr lang="en-US" altLang="ja-JP" dirty="0">
                <a:hlinkClick r:id="rId2"/>
              </a:rPr>
              <a:t>https://build.openmodelica.org/Documentation/</a:t>
            </a:r>
            <a:endParaRPr lang="ja-JP" altLang="en-US" dirty="0"/>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47728" y="2870676"/>
            <a:ext cx="8654603" cy="3161092"/>
          </a:xfrm>
          <a:prstGeom prst="rect">
            <a:avLst/>
          </a:prstGeom>
        </p:spPr>
      </p:pic>
    </p:spTree>
    <p:extLst>
      <p:ext uri="{BB962C8B-B14F-4D97-AF65-F5344CB8AC3E}">
        <p14:creationId xmlns:p14="http://schemas.microsoft.com/office/powerpoint/2010/main" val="169834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の使い方</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401608"/>
            <a:ext cx="10097038" cy="507831"/>
          </a:xfrm>
          <a:prstGeom prst="rect">
            <a:avLst/>
          </a:prstGeom>
          <a:solidFill>
            <a:schemeClr val="accent1">
              <a:lumMod val="20000"/>
              <a:lumOff val="80000"/>
            </a:schemeClr>
          </a:solidFill>
        </p:spPr>
        <p:txBody>
          <a:bodyPr wrap="square" rtlCol="0">
            <a:spAutoFit/>
          </a:bodyPr>
          <a:lstStyle/>
          <a:p>
            <a:pPr>
              <a:lnSpc>
                <a:spcPct val="150000"/>
              </a:lnSpc>
            </a:pPr>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OpenModelica</a:t>
            </a:r>
            <a:r>
              <a:rPr lang="ja-JP" altLang="en-US" dirty="0">
                <a:latin typeface="HGSｺﾞｼｯｸM" panose="020B0600000000000000" pitchFamily="50" charset="-128"/>
                <a:ea typeface="HGSｺﾞｼｯｸM" panose="020B0600000000000000" pitchFamily="50" charset="-128"/>
              </a:rPr>
              <a:t>インストールディレクトリ</a:t>
            </a:r>
            <a:r>
              <a:rPr lang="en-US" altLang="ja-JP" dirty="0">
                <a:latin typeface="HGSｺﾞｼｯｸM" panose="020B0600000000000000" pitchFamily="50" charset="-128"/>
                <a:ea typeface="HGSｺﾞｼｯｸM" panose="020B0600000000000000" pitchFamily="50" charset="-128"/>
              </a:rPr>
              <a:t>]\share\doc\omc\testmodels</a:t>
            </a: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6</a:t>
            </a:fld>
            <a:endParaRPr kumimoji="1" lang="ja-JP" altLang="en-US"/>
          </a:p>
        </p:txBody>
      </p:sp>
      <p:sp>
        <p:nvSpPr>
          <p:cNvPr id="7" name="正方形/長方形 6"/>
          <p:cNvSpPr/>
          <p:nvPr/>
        </p:nvSpPr>
        <p:spPr>
          <a:xfrm>
            <a:off x="347728" y="3140679"/>
            <a:ext cx="10160616" cy="369332"/>
          </a:xfrm>
          <a:prstGeom prst="rect">
            <a:avLst/>
          </a:prstGeom>
          <a:solidFill>
            <a:schemeClr val="accent1">
              <a:lumMod val="20000"/>
              <a:lumOff val="80000"/>
            </a:schemeClr>
          </a:solidFill>
        </p:spPr>
        <p:txBody>
          <a:bodyPr wrap="square">
            <a:spAutoFit/>
          </a:bodyPr>
          <a:lstStyle/>
          <a:p>
            <a:r>
              <a:rPr lang="ja-JP" altLang="en-US" dirty="0">
                <a:latin typeface="HGSｺﾞｼｯｸM" panose="020B0600000000000000" pitchFamily="50" charset="-128"/>
                <a:ea typeface="HGSｺﾞｼｯｸM" panose="020B0600000000000000" pitchFamily="50" charset="-128"/>
              </a:rPr>
              <a:t>runScript(getInstallationDirectoryPath()+"/share/doc/omc/testmodels/GenerateDoc.mos");</a:t>
            </a:r>
          </a:p>
        </p:txBody>
      </p:sp>
      <p:sp>
        <p:nvSpPr>
          <p:cNvPr id="9" name="テキスト ボックス 8">
            <a:extLst>
              <a:ext uri="{FF2B5EF4-FFF2-40B4-BE49-F238E27FC236}">
                <a16:creationId xmlns:a16="http://schemas.microsoft.com/office/drawing/2014/main" id="{EADDDAA5-B5C7-4FDE-BCE3-E01E1934356E}"/>
              </a:ext>
            </a:extLst>
          </p:cNvPr>
          <p:cNvSpPr txBox="1"/>
          <p:nvPr/>
        </p:nvSpPr>
        <p:spPr>
          <a:xfrm>
            <a:off x="347728" y="841839"/>
            <a:ext cx="10097038"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スクリプトの場所</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47728" y="2084976"/>
            <a:ext cx="10915358" cy="1015663"/>
          </a:xfrm>
          <a:prstGeom prst="rect">
            <a:avLst/>
          </a:prstGeom>
          <a:noFill/>
        </p:spPr>
        <p:txBody>
          <a:bodyPr wrap="square" rtlCol="0">
            <a:spAutoFit/>
          </a:bodyPr>
          <a:lstStyle/>
          <a:p>
            <a:r>
              <a:rPr lang="en-US" altLang="ja-JP" sz="2000" dirty="0" err="1">
                <a:latin typeface="HG丸ｺﾞｼｯｸM-PRO" panose="020F0600000000000000" pitchFamily="50" charset="-128"/>
                <a:ea typeface="HG丸ｺﾞｼｯｸM-PRO" panose="020F0600000000000000" pitchFamily="50" charset="-128"/>
              </a:rPr>
              <a:t>OMShell</a:t>
            </a:r>
            <a:r>
              <a:rPr lang="ja-JP" altLang="en-US" sz="2000" dirty="0">
                <a:latin typeface="HG丸ｺﾞｼｯｸM-PRO" panose="020F0600000000000000" pitchFamily="50" charset="-128"/>
                <a:ea typeface="HG丸ｺﾞｼｯｸM-PRO" panose="020F0600000000000000" pitchFamily="50" charset="-128"/>
              </a:rPr>
              <a:t>を開いて以下を入力して実行。</a:t>
            </a:r>
            <a:r>
              <a:rPr lang="en-US" altLang="ja-JP" sz="2000" dirty="0">
                <a:latin typeface="HG丸ｺﾞｼｯｸM-PRO" panose="020F0600000000000000" pitchFamily="50" charset="-128"/>
                <a:ea typeface="HG丸ｺﾞｼｯｸM-PRO" panose="020F0600000000000000" pitchFamily="50" charset="-128"/>
              </a:rPr>
              <a:t>Linux</a:t>
            </a:r>
            <a:r>
              <a:rPr lang="ja-JP" altLang="en-US" sz="2000" dirty="0">
                <a:latin typeface="HG丸ｺﾞｼｯｸM-PRO" panose="020F0600000000000000" pitchFamily="50" charset="-128"/>
                <a:ea typeface="HG丸ｺﾞｼｯｸM-PRO" panose="020F0600000000000000" pitchFamily="50" charset="-128"/>
              </a:rPr>
              <a:t>版だと早いらしいのでそちらで</a:t>
            </a:r>
            <a:r>
              <a:rPr lang="ja-JP" altLang="en-US" dirty="0">
                <a:latin typeface="HG丸ｺﾞｼｯｸM-PRO" panose="020F0600000000000000" pitchFamily="50" charset="-128"/>
                <a:ea typeface="HG丸ｺﾞｼｯｸM-PRO" panose="020F0600000000000000" pitchFamily="50" charset="-128"/>
              </a:rPr>
              <a:t>やった</a:t>
            </a:r>
            <a:r>
              <a:rPr lang="ja-JP" altLang="en-US" sz="2000" dirty="0">
                <a:latin typeface="HG丸ｺﾞｼｯｸM-PRO" panose="020F0600000000000000" pitchFamily="50" charset="-128"/>
                <a:ea typeface="HG丸ｺﾞｼｯｸM-PRO" panose="020F0600000000000000" pitchFamily="50" charset="-128"/>
              </a:rPr>
              <a:t>ほうが良いかもしれない。（</a:t>
            </a:r>
            <a:r>
              <a:rPr lang="en-US" altLang="ja-JP" sz="2000" dirty="0">
                <a:latin typeface="HG丸ｺﾞｼｯｸM-PRO" panose="020F0600000000000000" pitchFamily="50" charset="-128"/>
                <a:ea typeface="HG丸ｺﾞｼｯｸM-PRO" panose="020F0600000000000000" pitchFamily="50" charset="-128"/>
              </a:rPr>
              <a:t>Linux8</a:t>
            </a:r>
            <a:r>
              <a:rPr lang="ja-JP" altLang="en-US" sz="2000" dirty="0">
                <a:latin typeface="HG丸ｺﾞｼｯｸM-PRO" panose="020F0600000000000000" pitchFamily="50" charset="-128"/>
                <a:ea typeface="HG丸ｺﾞｼｯｸM-PRO" panose="020F0600000000000000" pitchFamily="50" charset="-128"/>
              </a:rPr>
              <a:t>分、</a:t>
            </a:r>
            <a:r>
              <a:rPr lang="en-US" altLang="ja-JP" sz="2000" dirty="0">
                <a:latin typeface="HG丸ｺﾞｼｯｸM-PRO" panose="020F0600000000000000" pitchFamily="50" charset="-128"/>
                <a:ea typeface="HG丸ｺﾞｼｯｸM-PRO" panose="020F0600000000000000" pitchFamily="50" charset="-128"/>
              </a:rPr>
              <a:t>windows30</a:t>
            </a:r>
            <a:r>
              <a:rPr lang="ja-JP" altLang="en-US" sz="2000" dirty="0">
                <a:latin typeface="HG丸ｺﾞｼｯｸM-PRO" panose="020F0600000000000000" pitchFamily="50" charset="-128"/>
                <a:ea typeface="HG丸ｺﾞｼｯｸM-PRO" panose="020F0600000000000000" pitchFamily="50" charset="-128"/>
              </a:rPr>
              <a:t>分くらいらしい）</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実行すると固まるけれど放置していれば完成しているかもしれない。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347728" y="3798965"/>
            <a:ext cx="10097038" cy="707886"/>
          </a:xfrm>
          <a:prstGeom prst="rect">
            <a:avLst/>
          </a:prstGeom>
          <a:noFill/>
        </p:spPr>
        <p:txBody>
          <a:bodyPr wrap="square" rtlCol="0">
            <a:spAutoFit/>
          </a:bodyPr>
          <a:lstStyle/>
          <a:p>
            <a:r>
              <a:rPr lang="ja-JP" altLang="en-US" sz="2000" dirty="0">
                <a:latin typeface="HG丸ｺﾞｼｯｸM-PRO" panose="020F0600000000000000" pitchFamily="50" charset="-128"/>
                <a:ea typeface="HG丸ｺﾞｼｯｸM-PRO" panose="020F0600000000000000" pitchFamily="50" charset="-128"/>
              </a:rPr>
              <a:t>途中で生成されるスクリプトは以下の場所に置かれる。</a:t>
            </a:r>
            <a:r>
              <a:rPr lang="en-US" altLang="ja-JP" sz="2000" dirty="0" err="1">
                <a:latin typeface="HG丸ｺﾞｼｯｸM-PRO" panose="020F0600000000000000" pitchFamily="50" charset="-128"/>
                <a:ea typeface="HG丸ｺﾞｼｯｸM-PRO" panose="020F0600000000000000" pitchFamily="50" charset="-128"/>
              </a:rPr>
              <a:t>OMShell</a:t>
            </a:r>
            <a:r>
              <a:rPr lang="ja-JP" altLang="en-US" sz="2000" dirty="0">
                <a:latin typeface="HG丸ｺﾞｼｯｸM-PRO" panose="020F0600000000000000" pitchFamily="50" charset="-128"/>
                <a:ea typeface="HG丸ｺﾞｼｯｸM-PRO" panose="020F0600000000000000" pitchFamily="50" charset="-128"/>
              </a:rPr>
              <a:t>の作業ディレクトリの場所の設定方法がよくわからない。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2" name="正方形/長方形 11"/>
          <p:cNvSpPr/>
          <p:nvPr/>
        </p:nvSpPr>
        <p:spPr>
          <a:xfrm>
            <a:off x="347728" y="4506851"/>
            <a:ext cx="10160616" cy="369332"/>
          </a:xfrm>
          <a:prstGeom prst="rect">
            <a:avLst/>
          </a:prstGeom>
          <a:solidFill>
            <a:schemeClr val="accent1">
              <a:lumMod val="20000"/>
              <a:lumOff val="80000"/>
            </a:schemeClr>
          </a:solidFill>
        </p:spPr>
        <p:txBody>
          <a:bodyPr wrap="square">
            <a:spAutoFit/>
          </a:bodyPr>
          <a:lstStyle/>
          <a:p>
            <a:r>
              <a:rPr lang="en-US" altLang="ja-JP" dirty="0">
                <a:latin typeface="HGSｺﾞｼｯｸM" panose="020B0600000000000000" pitchFamily="50" charset="-128"/>
                <a:ea typeface="HGSｺﾞｼｯｸM" panose="020B0600000000000000" pitchFamily="50" charset="-128"/>
              </a:rPr>
              <a:t>%USERPROFILE%</a:t>
            </a:r>
            <a:r>
              <a:rPr lang="ja-JP" altLang="en-US" dirty="0">
                <a:latin typeface="HGSｺﾞｼｯｸM" panose="020B0600000000000000" pitchFamily="50" charset="-128"/>
                <a:ea typeface="HGSｺﾞｼｯｸM" panose="020B0600000000000000" pitchFamily="50" charset="-128"/>
              </a:rPr>
              <a:t>\AppData\Local\Temp\OpenModelica</a:t>
            </a: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347728" y="5214737"/>
            <a:ext cx="11140227" cy="1015663"/>
          </a:xfrm>
          <a:prstGeom prst="rect">
            <a:avLst/>
          </a:prstGeom>
          <a:noFill/>
        </p:spPr>
        <p:txBody>
          <a:bodyPr wrap="square" rtlCol="0">
            <a:spAutoFit/>
          </a:bodyPr>
          <a:lstStyle/>
          <a:p>
            <a:r>
              <a:rPr lang="ja-JP" altLang="en-US" sz="2000" dirty="0">
                <a:latin typeface="HG丸ｺﾞｼｯｸM-PRO" panose="020F0600000000000000" pitchFamily="50" charset="-128"/>
                <a:ea typeface="HG丸ｺﾞｼｯｸM-PRO" panose="020F0600000000000000" pitchFamily="50" charset="-128"/>
              </a:rPr>
              <a:t>システムライブラリとかとにかく全部のドキュメントが吐き出される。</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ただし、様子がおかしい。ライブラリ毎のフォルダは作成されるが、</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はその中ではなく同じ場所にひたすら出力される。</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2706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の使い方</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p:cNvSpPr/>
          <p:nvPr/>
        </p:nvSpPr>
        <p:spPr>
          <a:xfrm>
            <a:off x="347728" y="1207679"/>
            <a:ext cx="9556126" cy="1631216"/>
          </a:xfrm>
          <a:prstGeom prst="rect">
            <a:avLst/>
          </a:prstGeom>
        </p:spPr>
        <p:txBody>
          <a:bodyPr wrap="square">
            <a:spAutoFit/>
          </a:bodyPr>
          <a:lstStyle/>
          <a:p>
            <a:r>
              <a:rPr lang="ja-JP" altLang="en-US" sz="2000" dirty="0">
                <a:latin typeface="HG丸ｺﾞｼｯｸM-PRO" panose="020F0600000000000000" pitchFamily="50" charset="-128"/>
                <a:ea typeface="HG丸ｺﾞｼｯｸM-PRO" panose="020F0600000000000000" pitchFamily="50" charset="-128"/>
              </a:rPr>
              <a:t>どうやらスクリプトの中で</a:t>
            </a:r>
            <a:r>
              <a:rPr lang="en-US" altLang="ja-JP" sz="2000" dirty="0">
                <a:latin typeface="HG丸ｺﾞｼｯｸM-PRO" panose="020F0600000000000000" pitchFamily="50" charset="-128"/>
                <a:ea typeface="HG丸ｺﾞｼｯｸM-PRO" panose="020F0600000000000000" pitchFamily="50" charset="-128"/>
              </a:rPr>
              <a:t>bash</a:t>
            </a:r>
            <a:r>
              <a:rPr lang="ja-JP" altLang="en-US" sz="2000" dirty="0" err="1">
                <a:latin typeface="HG丸ｺﾞｼｯｸM-PRO" panose="020F0600000000000000" pitchFamily="50" charset="-128"/>
                <a:ea typeface="HG丸ｺﾞｼｯｸM-PRO" panose="020F0600000000000000" pitchFamily="50" charset="-128"/>
              </a:rPr>
              <a:t>やら</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err="1">
                <a:latin typeface="HG丸ｺﾞｼｯｸM-PRO" panose="020F0600000000000000" pitchFamily="50" charset="-128"/>
                <a:ea typeface="HG丸ｺﾞｼｯｸM-PRO" panose="020F0600000000000000" pitchFamily="50" charset="-128"/>
              </a:rPr>
              <a:t>やらを</a:t>
            </a:r>
            <a:r>
              <a:rPr lang="ja-JP" altLang="en-US" sz="2000" dirty="0">
                <a:latin typeface="HG丸ｺﾞｼｯｸM-PRO" panose="020F0600000000000000" pitchFamily="50" charset="-128"/>
                <a:ea typeface="HG丸ｺﾞｼｯｸM-PRO" panose="020F0600000000000000" pitchFamily="50" charset="-128"/>
              </a:rPr>
              <a:t>実行しており、</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は</a:t>
            </a:r>
            <a:r>
              <a:rPr lang="en-US" altLang="ja-JP" sz="2000" dirty="0">
                <a:latin typeface="HG丸ｺﾞｼｯｸM-PRO" panose="020F0600000000000000" pitchFamily="50" charset="-128"/>
                <a:ea typeface="HG丸ｺﾞｼｯｸM-PRO" panose="020F0600000000000000" pitchFamily="50" charset="-128"/>
              </a:rPr>
              <a:t>bs4</a:t>
            </a:r>
            <a:r>
              <a:rPr lang="ja-JP" altLang="en-US" sz="2000" dirty="0">
                <a:latin typeface="HG丸ｺﾞｼｯｸM-PRO" panose="020F0600000000000000" pitchFamily="50" charset="-128"/>
                <a:ea typeface="HG丸ｺﾞｼｯｸM-PRO" panose="020F0600000000000000" pitchFamily="50" charset="-128"/>
              </a:rPr>
              <a:t>も使っているらしい。</a:t>
            </a:r>
            <a:r>
              <a:rPr lang="en-US" altLang="ja-JP" sz="2000" dirty="0">
                <a:latin typeface="HG丸ｺﾞｼｯｸM-PRO" panose="020F0600000000000000" pitchFamily="50" charset="-128"/>
                <a:ea typeface="HG丸ｺﾞｼｯｸM-PRO" panose="020F0600000000000000" pitchFamily="50" charset="-128"/>
              </a:rPr>
              <a:t> </a:t>
            </a:r>
          </a:p>
          <a:p>
            <a:r>
              <a:rPr lang="ja-JP" altLang="en-US" sz="2000" dirty="0">
                <a:latin typeface="HG丸ｺﾞｼｯｸM-PRO" panose="020F0600000000000000" pitchFamily="50" charset="-128"/>
                <a:ea typeface="HG丸ｺﾞｼｯｸM-PRO" panose="020F0600000000000000" pitchFamily="50" charset="-128"/>
              </a:rPr>
              <a:t>ただし、</a:t>
            </a:r>
            <a:r>
              <a:rPr lang="en-US" altLang="ja-JP" sz="2000" dirty="0">
                <a:latin typeface="HG丸ｺﾞｼｯｸM-PRO" panose="020F0600000000000000" pitchFamily="50" charset="-128"/>
                <a:ea typeface="HG丸ｺﾞｼｯｸM-PRO" panose="020F0600000000000000" pitchFamily="50" charset="-128"/>
              </a:rPr>
              <a:t>system(python </a:t>
            </a:r>
            <a:r>
              <a:rPr lang="en-US" altLang="ja-JP" sz="2000" dirty="0" err="1">
                <a:latin typeface="HG丸ｺﾞｼｯｸM-PRO" panose="020F0600000000000000" pitchFamily="50" charset="-128"/>
                <a:ea typeface="HG丸ｺﾞｼｯｸM-PRO" panose="020F0600000000000000" pitchFamily="50" charset="-128"/>
              </a:rPr>
              <a:t>hoge</a:t>
            </a:r>
            <a:r>
              <a:rPr lang="en-US" altLang="ja-JP" sz="2000" dirty="0">
                <a:latin typeface="HG丸ｺﾞｼｯｸM-PRO" panose="020F0600000000000000" pitchFamily="50" charset="-128"/>
                <a:ea typeface="HG丸ｺﾞｼｯｸM-PRO" panose="020F0600000000000000" pitchFamily="50" charset="-128"/>
              </a:rPr>
              <a:t>); </a:t>
            </a:r>
            <a:r>
              <a:rPr lang="ja-JP" altLang="en-US" sz="2000" dirty="0">
                <a:latin typeface="HG丸ｺﾞｼｯｸM-PRO" panose="020F0600000000000000" pitchFamily="50" charset="-128"/>
                <a:ea typeface="HG丸ｺﾞｼｯｸM-PRO" panose="020F0600000000000000" pitchFamily="50" charset="-128"/>
              </a:rPr>
              <a:t>で実行される</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は</a:t>
            </a:r>
            <a:r>
              <a:rPr lang="en-US" altLang="ja-JP" sz="2000" dirty="0" err="1">
                <a:latin typeface="HG丸ｺﾞｼｯｸM-PRO" panose="020F0600000000000000" pitchFamily="50" charset="-128"/>
                <a:ea typeface="HG丸ｺﾞｼｯｸM-PRO" panose="020F0600000000000000" pitchFamily="50" charset="-128"/>
              </a:rPr>
              <a:t>OpenModelica</a:t>
            </a:r>
            <a:r>
              <a:rPr lang="ja-JP" altLang="en-US" sz="2000" dirty="0">
                <a:latin typeface="HG丸ｺﾞｼｯｸM-PRO" panose="020F0600000000000000" pitchFamily="50" charset="-128"/>
                <a:ea typeface="HG丸ｺﾞｼｯｸM-PRO" panose="020F0600000000000000" pitchFamily="50" charset="-128"/>
              </a:rPr>
              <a:t>についてきているやつである。今回はこいつに</a:t>
            </a:r>
            <a:r>
              <a:rPr lang="en-US" altLang="ja-JP" sz="2000" dirty="0">
                <a:latin typeface="HG丸ｺﾞｼｯｸM-PRO" panose="020F0600000000000000" pitchFamily="50" charset="-128"/>
                <a:ea typeface="HG丸ｺﾞｼｯｸM-PRO" panose="020F0600000000000000" pitchFamily="50" charset="-128"/>
              </a:rPr>
              <a:t>bs4</a:t>
            </a:r>
            <a:r>
              <a:rPr lang="ja-JP" altLang="en-US" sz="2000" dirty="0">
                <a:latin typeface="HG丸ｺﾞｼｯｸM-PRO" panose="020F0600000000000000" pitchFamily="50" charset="-128"/>
                <a:ea typeface="HG丸ｺﾞｼｯｸM-PRO" panose="020F0600000000000000" pitchFamily="50" charset="-128"/>
              </a:rPr>
              <a:t>を入れずに以下のようにした。</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の場所は各自違うかもしれない。</a:t>
            </a:r>
            <a:endParaRPr lang="ja-JP" altLang="en-US" sz="2000" dirty="0"/>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347728" y="3133125"/>
            <a:ext cx="4121241" cy="369332"/>
          </a:xfrm>
          <a:prstGeom prst="rect">
            <a:avLst/>
          </a:prstGeom>
          <a:solidFill>
            <a:schemeClr val="accent1">
              <a:lumMod val="20000"/>
              <a:lumOff val="80000"/>
            </a:schemeClr>
          </a:solidFill>
        </p:spPr>
        <p:txBody>
          <a:bodyPr wrap="square" rtlCol="0">
            <a:spAutoFit/>
          </a:bodyPr>
          <a:lstStyle/>
          <a:p>
            <a:r>
              <a:rPr lang="en-US" altLang="ja-JP" dirty="0">
                <a:latin typeface="HGSｺﾞｼｯｸM" panose="020B0600000000000000" pitchFamily="50" charset="-128"/>
                <a:ea typeface="HGSｺﾞｼｯｸM" panose="020B0600000000000000" pitchFamily="50" charset="-128"/>
              </a:rPr>
              <a:t>system("python Tidy.py 2&gt; </a:t>
            </a:r>
            <a:r>
              <a:rPr lang="en-US" altLang="ja-JP" dirty="0" err="1">
                <a:latin typeface="HGSｺﾞｼｯｸM" panose="020B0600000000000000" pitchFamily="50" charset="-128"/>
                <a:ea typeface="HGSｺﾞｼｯｸM" panose="020B0600000000000000" pitchFamily="50" charset="-128"/>
              </a:rPr>
              <a:t>tidy.err</a:t>
            </a:r>
            <a:r>
              <a:rPr lang="en-US" altLang="ja-JP" dirty="0">
                <a:latin typeface="HGSｺﾞｼｯｸM" panose="020B0600000000000000" pitchFamily="50" charset="-128"/>
                <a:ea typeface="HGSｺﾞｼｯｸM" panose="020B0600000000000000" pitchFamily="50" charset="-128"/>
              </a:rPr>
              <a:t>");</a:t>
            </a:r>
          </a:p>
        </p:txBody>
      </p:sp>
      <p:sp>
        <p:nvSpPr>
          <p:cNvPr id="6" name="正方形/長方形 5"/>
          <p:cNvSpPr/>
          <p:nvPr/>
        </p:nvSpPr>
        <p:spPr>
          <a:xfrm>
            <a:off x="347728" y="4652091"/>
            <a:ext cx="10483404" cy="1938992"/>
          </a:xfrm>
          <a:prstGeom prst="rect">
            <a:avLst/>
          </a:prstGeom>
        </p:spPr>
        <p:txBody>
          <a:bodyPr wrap="square">
            <a:spAutoFit/>
          </a:bodyPr>
          <a:lstStyle/>
          <a:p>
            <a:r>
              <a:rPr lang="en-US" altLang="ja-JP" sz="2000" dirty="0">
                <a:latin typeface="HG丸ｺﾞｼｯｸM-PRO" panose="020F0600000000000000" pitchFamily="50" charset="-128"/>
                <a:ea typeface="HG丸ｺﾞｼｯｸM-PRO" panose="020F0600000000000000" pitchFamily="50" charset="-128"/>
              </a:rPr>
              <a:t>Bash</a:t>
            </a:r>
            <a:r>
              <a:rPr lang="ja-JP" altLang="en-US" sz="2000" dirty="0">
                <a:latin typeface="HG丸ｺﾞｼｯｸM-PRO" panose="020F0600000000000000" pitchFamily="50" charset="-128"/>
                <a:ea typeface="HG丸ｺﾞｼｯｸM-PRO" panose="020F0600000000000000" pitchFamily="50" charset="-128"/>
              </a:rPr>
              <a:t>については</a:t>
            </a:r>
            <a:r>
              <a:rPr lang="en-US" altLang="ja-JP" sz="2000" dirty="0">
                <a:latin typeface="HG丸ｺﾞｼｯｸM-PRO" panose="020F0600000000000000" pitchFamily="50" charset="-128"/>
                <a:ea typeface="HG丸ｺﾞｼｯｸM-PRO" panose="020F0600000000000000" pitchFamily="50" charset="-128"/>
              </a:rPr>
              <a:t>Windows</a:t>
            </a:r>
            <a:r>
              <a:rPr lang="ja-JP" altLang="en-US" sz="2000" dirty="0">
                <a:latin typeface="HG丸ｺﾞｼｯｸM-PRO" panose="020F0600000000000000" pitchFamily="50" charset="-128"/>
                <a:ea typeface="HG丸ｺﾞｼｯｸM-PRO" panose="020F0600000000000000" pitchFamily="50" charset="-128"/>
              </a:rPr>
              <a:t>環境では</a:t>
            </a:r>
            <a:r>
              <a:rPr lang="en-US" altLang="ja-JP" sz="2000" dirty="0">
                <a:latin typeface="HG丸ｺﾞｼｯｸM-PRO" panose="020F0600000000000000" pitchFamily="50" charset="-128"/>
                <a:ea typeface="HG丸ｺﾞｼｯｸM-PRO" panose="020F0600000000000000" pitchFamily="50" charset="-128"/>
              </a:rPr>
              <a:t>WSL</a:t>
            </a:r>
            <a:r>
              <a:rPr lang="ja-JP" altLang="en-US" sz="2000" dirty="0">
                <a:latin typeface="HG丸ｺﾞｼｯｸM-PRO" panose="020F0600000000000000" pitchFamily="50" charset="-128"/>
                <a:ea typeface="HG丸ｺﾞｼｯｸM-PRO" panose="020F0600000000000000" pitchFamily="50" charset="-128"/>
              </a:rPr>
              <a:t>を有効にしてスクリプト内を</a:t>
            </a:r>
            <a:r>
              <a:rPr lang="en-US" altLang="ja-JP" sz="2000" dirty="0">
                <a:latin typeface="HG丸ｺﾞｼｯｸM-PRO" panose="020F0600000000000000" pitchFamily="50" charset="-128"/>
                <a:ea typeface="HG丸ｺﾞｼｯｸM-PRO" panose="020F0600000000000000" pitchFamily="50" charset="-128"/>
              </a:rPr>
              <a:t>system</a:t>
            </a:r>
            <a:r>
              <a:rPr lang="ja-JP" altLang="en-US" sz="2000" dirty="0">
                <a:latin typeface="HG丸ｺﾞｼｯｸM-PRO" panose="020F0600000000000000" pitchFamily="50" charset="-128"/>
                <a:ea typeface="HG丸ｺﾞｼｯｸM-PRO" panose="020F0600000000000000" pitchFamily="50" charset="-128"/>
              </a:rPr>
              <a:t>で検索して</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実行以外のコマンドの頭に</a:t>
            </a:r>
            <a:r>
              <a:rPr lang="en-US" altLang="ja-JP" sz="2000" dirty="0" err="1">
                <a:latin typeface="HG丸ｺﾞｼｯｸM-PRO" panose="020F0600000000000000" pitchFamily="50" charset="-128"/>
                <a:ea typeface="HG丸ｺﾞｼｯｸM-PRO" panose="020F0600000000000000" pitchFamily="50" charset="-128"/>
              </a:rPr>
              <a:t>wsl</a:t>
            </a:r>
            <a:r>
              <a:rPr lang="ja-JP" altLang="en-US" sz="2000" dirty="0">
                <a:latin typeface="HG丸ｺﾞｼｯｸM-PRO" panose="020F0600000000000000" pitchFamily="50" charset="-128"/>
                <a:ea typeface="HG丸ｺﾞｼｯｸM-PRO" panose="020F0600000000000000" pitchFamily="50" charset="-128"/>
              </a:rPr>
              <a:t>につけていく作業をした。コマンドの文字列を変数</a:t>
            </a:r>
            <a:r>
              <a:rPr lang="en-US" altLang="ja-JP" sz="2000" dirty="0" err="1">
                <a:latin typeface="HG丸ｺﾞｼｯｸM-PRO" panose="020F0600000000000000" pitchFamily="50" charset="-128"/>
                <a:ea typeface="HG丸ｺﾞｼｯｸM-PRO" panose="020F0600000000000000" pitchFamily="50" charset="-128"/>
              </a:rPr>
              <a:t>cmd</a:t>
            </a:r>
            <a:r>
              <a:rPr lang="ja-JP" altLang="en-US" sz="2000" dirty="0">
                <a:latin typeface="HG丸ｺﾞｼｯｸM-PRO" panose="020F0600000000000000" pitchFamily="50" charset="-128"/>
                <a:ea typeface="HG丸ｺﾞｼｯｸM-PRO" panose="020F0600000000000000" pitchFamily="50" charset="-128"/>
              </a:rPr>
              <a:t>にいれて</a:t>
            </a:r>
            <a:r>
              <a:rPr lang="en-US" altLang="ja-JP" sz="2000" dirty="0">
                <a:latin typeface="HG丸ｺﾞｼｯｸM-PRO" panose="020F0600000000000000" pitchFamily="50" charset="-128"/>
                <a:ea typeface="HG丸ｺﾞｼｯｸM-PRO" panose="020F0600000000000000" pitchFamily="50" charset="-128"/>
              </a:rPr>
              <a:t>system(</a:t>
            </a:r>
            <a:r>
              <a:rPr lang="en-US" altLang="ja-JP" sz="2000" dirty="0" err="1">
                <a:latin typeface="HG丸ｺﾞｼｯｸM-PRO" panose="020F0600000000000000" pitchFamily="50" charset="-128"/>
                <a:ea typeface="HG丸ｺﾞｼｯｸM-PRO" panose="020F0600000000000000" pitchFamily="50" charset="-128"/>
              </a:rPr>
              <a:t>cmd</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とかしているが近くにあるので変数に入れる文字列も直す。</a:t>
            </a:r>
            <a:endParaRPr lang="en-US" altLang="ja-JP" sz="2000" dirty="0">
              <a:latin typeface="HG丸ｺﾞｼｯｸM-PRO" panose="020F0600000000000000" pitchFamily="50" charset="-128"/>
              <a:ea typeface="HG丸ｺﾞｼｯｸM-PRO" panose="020F0600000000000000" pitchFamily="50" charset="-128"/>
            </a:endParaRPr>
          </a:p>
          <a:p>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err="1">
                <a:latin typeface="HG丸ｺﾞｼｯｸM-PRO" panose="020F0600000000000000" pitchFamily="50" charset="-128"/>
                <a:ea typeface="HG丸ｺﾞｼｯｸM-PRO" panose="020F0600000000000000" pitchFamily="50" charset="-128"/>
              </a:rPr>
              <a:t>などととやって</a:t>
            </a:r>
            <a:r>
              <a:rPr lang="ja-JP" altLang="en-US" sz="2000" dirty="0">
                <a:latin typeface="HG丸ｺﾞｼｯｸM-PRO" panose="020F0600000000000000" pitchFamily="50" charset="-128"/>
                <a:ea typeface="HG丸ｺﾞｼｯｸM-PRO" panose="020F0600000000000000" pitchFamily="50" charset="-128"/>
              </a:rPr>
              <a:t>みたがファイルの出力される場所は結局直らなかった。</a:t>
            </a:r>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a:latin typeface="HG丸ｺﾞｼｯｸM-PRO" panose="020F0600000000000000" pitchFamily="50" charset="-128"/>
                <a:ea typeface="HG丸ｺﾞｼｯｸM-PRO" panose="020F0600000000000000" pitchFamily="50" charset="-128"/>
              </a:rPr>
              <a:t>Linux</a:t>
            </a:r>
            <a:r>
              <a:rPr lang="ja-JP" altLang="en-US" sz="2000" dirty="0">
                <a:latin typeface="HG丸ｺﾞｼｯｸM-PRO" panose="020F0600000000000000" pitchFamily="50" charset="-128"/>
                <a:ea typeface="HG丸ｺﾞｼｯｸM-PRO" panose="020F0600000000000000" pitchFamily="50" charset="-128"/>
              </a:rPr>
              <a:t>でやった方がいいのかもしれない。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347728" y="3971632"/>
            <a:ext cx="11487957" cy="369332"/>
          </a:xfrm>
          <a:prstGeom prst="rect">
            <a:avLst/>
          </a:prstGeom>
          <a:solidFill>
            <a:schemeClr val="accent1">
              <a:lumMod val="20000"/>
              <a:lumOff val="80000"/>
            </a:schemeClr>
          </a:solidFill>
        </p:spPr>
        <p:txBody>
          <a:bodyPr wrap="square" rtlCol="0">
            <a:spAutoFit/>
          </a:bodyPr>
          <a:lstStyle/>
          <a:p>
            <a:r>
              <a:rPr lang="en-US" altLang="ja-JP" dirty="0">
                <a:latin typeface="HGSｺﾞｼｯｸM" panose="020B0600000000000000" pitchFamily="50" charset="-128"/>
                <a:ea typeface="HGSｺﾞｼｯｸM" panose="020B0600000000000000" pitchFamily="50" charset="-128"/>
              </a:rPr>
              <a:t>system("C:/Users/fukumoto/AppData/Local/Programs/Python/Python37/python.exe Tidy.py 2&gt; </a:t>
            </a:r>
            <a:r>
              <a:rPr lang="en-US" altLang="ja-JP" dirty="0" err="1">
                <a:latin typeface="HGSｺﾞｼｯｸM" panose="020B0600000000000000" pitchFamily="50" charset="-128"/>
                <a:ea typeface="HGSｺﾞｼｯｸM" panose="020B0600000000000000" pitchFamily="50" charset="-128"/>
              </a:rPr>
              <a:t>tidy.err</a:t>
            </a:r>
            <a:r>
              <a:rPr lang="en-US" altLang="ja-JP" dirty="0">
                <a:latin typeface="HGSｺﾞｼｯｸM" panose="020B0600000000000000" pitchFamily="50" charset="-128"/>
                <a:ea typeface="HGSｺﾞｼｯｸM" panose="020B0600000000000000" pitchFamily="50" charset="-128"/>
              </a:rPr>
              <a:t>");</a:t>
            </a:r>
          </a:p>
        </p:txBody>
      </p:sp>
      <p:sp>
        <p:nvSpPr>
          <p:cNvPr id="9" name="正方形/長方形 8"/>
          <p:cNvSpPr/>
          <p:nvPr/>
        </p:nvSpPr>
        <p:spPr>
          <a:xfrm>
            <a:off x="347728" y="2758049"/>
            <a:ext cx="10483404" cy="400110"/>
          </a:xfrm>
          <a:prstGeom prst="rect">
            <a:avLst/>
          </a:prstGeom>
        </p:spPr>
        <p:txBody>
          <a:bodyPr wrap="square">
            <a:spAutoFit/>
          </a:bodyPr>
          <a:lstStyle/>
          <a:p>
            <a:r>
              <a:rPr lang="ja-JP" altLang="en-US" sz="2000" dirty="0">
                <a:latin typeface="HG丸ｺﾞｼｯｸM-PRO" panose="020F0600000000000000" pitchFamily="50" charset="-128"/>
                <a:ea typeface="HG丸ｺﾞｼｯｸM-PRO" panose="020F0600000000000000" pitchFamily="50" charset="-128"/>
              </a:rPr>
              <a:t>修正前</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0" name="正方形/長方形 9"/>
          <p:cNvSpPr/>
          <p:nvPr/>
        </p:nvSpPr>
        <p:spPr>
          <a:xfrm>
            <a:off x="347728" y="3583368"/>
            <a:ext cx="10483404" cy="400110"/>
          </a:xfrm>
          <a:prstGeom prst="rect">
            <a:avLst/>
          </a:prstGeom>
        </p:spPr>
        <p:txBody>
          <a:bodyPr wrap="square">
            <a:spAutoFit/>
          </a:bodyPr>
          <a:lstStyle/>
          <a:p>
            <a:r>
              <a:rPr lang="ja-JP" altLang="en-US" sz="2000" dirty="0">
                <a:latin typeface="HG丸ｺﾞｼｯｸM-PRO" panose="020F0600000000000000" pitchFamily="50" charset="-128"/>
                <a:ea typeface="HG丸ｺﾞｼｯｸM-PRO" panose="020F0600000000000000" pitchFamily="50" charset="-128"/>
              </a:rPr>
              <a:t>修正後</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4309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032550"/>
            <a:ext cx="7562558"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スクリプトの中身を見ていく。</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sp>
        <p:nvSpPr>
          <p:cNvPr id="3" name="正方形/長方形 2"/>
          <p:cNvSpPr/>
          <p:nvPr/>
        </p:nvSpPr>
        <p:spPr>
          <a:xfrm>
            <a:off x="347728" y="2187241"/>
            <a:ext cx="10712158" cy="3139321"/>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OMShell</a:t>
            </a:r>
            <a:r>
              <a:rPr lang="ja-JP" altLang="en-US" dirty="0">
                <a:latin typeface="HG丸ｺﾞｼｯｸM-PRO" panose="020F0600000000000000" pitchFamily="50" charset="-128"/>
                <a:ea typeface="HG丸ｺﾞｼｯｸM-PRO" panose="020F0600000000000000" pitchFamily="50" charset="-128"/>
              </a:rPr>
              <a:t>についてはOpenModelicaのUsersGuideの以下のところを読めばよいのだと思われる。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SCRIPTING API(</a:t>
            </a:r>
            <a:r>
              <a:rPr lang="ja-JP" altLang="en-US" dirty="0">
                <a:latin typeface="HG丸ｺﾞｼｯｸM-PRO" panose="020F0600000000000000" pitchFamily="50" charset="-128"/>
                <a:ea typeface="HG丸ｺﾞｼｯｸM-PRO" panose="020F0600000000000000" pitchFamily="50" charset="-128"/>
              </a:rPr>
              <a:t>スクリプトの基本的なリファレンス、</a:t>
            </a:r>
            <a:r>
              <a:rPr lang="en-US" altLang="ja-JP" dirty="0">
                <a:latin typeface="HG丸ｺﾞｼｯｸM-PRO" panose="020F0600000000000000" pitchFamily="50" charset="-128"/>
                <a:ea typeface="HG丸ｺﾞｼｯｸM-PRO" panose="020F0600000000000000" pitchFamily="50" charset="-128"/>
              </a:rPr>
              <a:t> ModelicaBuiltin.mo)</a:t>
            </a:r>
          </a:p>
          <a:p>
            <a:r>
              <a:rPr lang="ja-JP" altLang="en-US" dirty="0">
                <a:latin typeface="HG丸ｺﾞｼｯｸM-PRO" panose="020F0600000000000000" pitchFamily="50" charset="-128"/>
                <a:ea typeface="HG丸ｺﾞｼｯｸM-PRO" panose="020F0600000000000000" pitchFamily="50" charset="-128"/>
                <a:hlinkClick r:id="rId2"/>
              </a:rPr>
              <a:t>https://www.openmodelica.org/doc/OpenModelicaUsersGuide/latest/scripting_api.html</a:t>
            </a:r>
            <a:endParaRPr lang="en-US" altLang="ja-JP" dirty="0">
              <a:latin typeface="HG丸ｺﾞｼｯｸM-PRO" panose="020F0600000000000000" pitchFamily="50" charset="-128"/>
              <a:ea typeface="HG丸ｺﾞｼｯｸM-PRO" panose="020F0600000000000000" pitchFamily="50" charset="-128"/>
            </a:endParaRPr>
          </a:p>
          <a:p>
            <a:endParaRPr lang="ja-JP" altLang="en-US"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OPENMODELICA COMPILER FLAGS</a:t>
            </a:r>
            <a:r>
              <a:rPr lang="en-US" altLang="ja-JP" b="1"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コンパイラの設定、</a:t>
            </a:r>
            <a:r>
              <a:rPr lang="en-US" altLang="ja-JP" dirty="0" err="1">
                <a:latin typeface="HG丸ｺﾞｼｯｸM-PRO" panose="020F0600000000000000" pitchFamily="50" charset="-128"/>
                <a:ea typeface="HG丸ｺﾞｼｯｸM-PRO" panose="020F0600000000000000" pitchFamily="50" charset="-128"/>
              </a:rPr>
              <a:t>setCommandLineOptions</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hoge</a:t>
            </a:r>
            <a:r>
              <a:rPr lang="en-US" altLang="ja-JP" dirty="0">
                <a:latin typeface="HG丸ｺﾞｼｯｸM-PRO" panose="020F0600000000000000" pitchFamily="50" charset="-128"/>
                <a:ea typeface="HG丸ｺﾞｼｯｸM-PRO" panose="020F0600000000000000" pitchFamily="50" charset="-128"/>
              </a:rPr>
              <a:t>”))</a:t>
            </a:r>
            <a:endParaRPr lang="ja-JP" altLang="en-US"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3"/>
              </a:rPr>
              <a:t>https://www.openmodelica.org/doc/OpenModelicaUsersGuide/latest/omchelptext.html</a:t>
            </a:r>
            <a:endParaRPr lang="en-US" altLang="ja-JP" dirty="0">
              <a:latin typeface="HG丸ｺﾞｼｯｸM-PRO" panose="020F0600000000000000" pitchFamily="50" charset="-128"/>
              <a:ea typeface="HG丸ｺﾞｼｯｸM-PRO" panose="020F0600000000000000" pitchFamily="50" charset="-128"/>
            </a:endParaRPr>
          </a:p>
          <a:p>
            <a:endParaRPr lang="ja-JP" altLang="en-US"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SMALL OVERVIEW OF SIMULATION FLAGS(</a:t>
            </a:r>
            <a:r>
              <a:rPr lang="ja-JP" altLang="en-US" dirty="0">
                <a:latin typeface="HG丸ｺﾞｼｯｸM-PRO" panose="020F0600000000000000" pitchFamily="50" charset="-128"/>
                <a:ea typeface="HG丸ｺﾞｼｯｸM-PRO" panose="020F0600000000000000" pitchFamily="50" charset="-128"/>
              </a:rPr>
              <a:t>計算実行の設定</a:t>
            </a:r>
            <a:r>
              <a:rPr lang="en-US" altLang="ja-JP" dirty="0">
                <a:latin typeface="HG丸ｺﾞｼｯｸM-PRO" panose="020F0600000000000000" pitchFamily="50" charset="-128"/>
                <a:ea typeface="HG丸ｺﾞｼｯｸM-PRO" panose="020F0600000000000000" pitchFamily="50" charset="-128"/>
              </a:rPr>
              <a:t>)</a:t>
            </a:r>
            <a:endParaRPr lang="ja-JP" altLang="en-US"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4"/>
              </a:rPr>
              <a:t>https://www.openmodelica.org/doc/OpenModelicaUsersGuide/latest/simulationflags.html</a:t>
            </a:r>
            <a:endParaRPr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06158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347728" y="1017509"/>
            <a:ext cx="10225827" cy="943528"/>
          </a:xfrm>
          <a:prstGeom prst="rect">
            <a:avLst/>
          </a:prstGeom>
          <a:no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SCRIPTING API</a:t>
            </a:r>
            <a:r>
              <a:rPr lang="ja-JP" altLang="en-US" sz="2000" dirty="0">
                <a:latin typeface="HG丸ｺﾞｼｯｸM-PRO" panose="020F0600000000000000" pitchFamily="50" charset="-128"/>
                <a:ea typeface="HG丸ｺﾞｼｯｸM-PRO" panose="020F0600000000000000" pitchFamily="50" charset="-128"/>
              </a:rPr>
              <a:t>を見ながら確認していこうと思ったがもう少し詳しく知りたい場合は</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リファレンスより以下のファイルを読んだ方がよいかもしれない。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476517" y="2051119"/>
            <a:ext cx="9659156" cy="507831"/>
          </a:xfrm>
          <a:prstGeom prst="rect">
            <a:avLst/>
          </a:prstGeom>
          <a:solidFill>
            <a:schemeClr val="accent1">
              <a:lumMod val="20000"/>
              <a:lumOff val="80000"/>
            </a:schemeClr>
          </a:solidFill>
        </p:spPr>
        <p:txBody>
          <a:bodyPr wrap="square" rtlCol="0">
            <a:spAutoFit/>
          </a:bodyPr>
          <a:lstStyle/>
          <a:p>
            <a:pPr>
              <a:lnSpc>
                <a:spcPct val="150000"/>
              </a:lnSpc>
            </a:pPr>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OpenModelica</a:t>
            </a:r>
            <a:r>
              <a:rPr lang="ja-JP" altLang="en-US" dirty="0">
                <a:latin typeface="HGSｺﾞｼｯｸM" panose="020B0600000000000000" pitchFamily="50" charset="-128"/>
                <a:ea typeface="HGSｺﾞｼｯｸM" panose="020B0600000000000000" pitchFamily="50" charset="-128"/>
              </a:rPr>
              <a:t>インストールディレクトリ</a:t>
            </a:r>
            <a:r>
              <a:rPr lang="en-US" altLang="ja-JP" dirty="0">
                <a:latin typeface="HGSｺﾞｼｯｸM" panose="020B0600000000000000" pitchFamily="50" charset="-128"/>
                <a:ea typeface="HGSｺﾞｼｯｸM" panose="020B0600000000000000" pitchFamily="50" charset="-128"/>
              </a:rPr>
              <a:t>]\lib\omc\ModelicaBuiltin.mo</a:t>
            </a:r>
          </a:p>
        </p:txBody>
      </p:sp>
      <p:pic>
        <p:nvPicPr>
          <p:cNvPr id="9" name="図 8"/>
          <p:cNvPicPr>
            <a:picLocks noChangeAspect="1"/>
          </p:cNvPicPr>
          <p:nvPr/>
        </p:nvPicPr>
        <p:blipFill>
          <a:blip r:embed="rId2"/>
          <a:stretch>
            <a:fillRect/>
          </a:stretch>
        </p:blipFill>
        <p:spPr>
          <a:xfrm>
            <a:off x="3019533" y="2627251"/>
            <a:ext cx="6294209" cy="2221485"/>
          </a:xfrm>
          <a:prstGeom prst="rect">
            <a:avLst/>
          </a:prstGeom>
        </p:spPr>
      </p:pic>
      <p:pic>
        <p:nvPicPr>
          <p:cNvPr id="10" name="図 9"/>
          <p:cNvPicPr>
            <a:picLocks noChangeAspect="1"/>
          </p:cNvPicPr>
          <p:nvPr/>
        </p:nvPicPr>
        <p:blipFill>
          <a:blip r:embed="rId3"/>
          <a:stretch>
            <a:fillRect/>
          </a:stretch>
        </p:blipFill>
        <p:spPr>
          <a:xfrm>
            <a:off x="3116019" y="4813881"/>
            <a:ext cx="6101235" cy="1688533"/>
          </a:xfrm>
          <a:prstGeom prst="rect">
            <a:avLst/>
          </a:prstGeom>
        </p:spPr>
      </p:pic>
      <p:sp>
        <p:nvSpPr>
          <p:cNvPr id="11" name="テキスト ボックス 10">
            <a:extLst>
              <a:ext uri="{FF2B5EF4-FFF2-40B4-BE49-F238E27FC236}">
                <a16:creationId xmlns:a16="http://schemas.microsoft.com/office/drawing/2014/main" id="{EADDDAA5-B5C7-4FDE-BCE3-E01E1934356E}"/>
              </a:ext>
            </a:extLst>
          </p:cNvPr>
          <p:cNvSpPr txBox="1"/>
          <p:nvPr/>
        </p:nvSpPr>
        <p:spPr>
          <a:xfrm>
            <a:off x="798699" y="2584827"/>
            <a:ext cx="1769863" cy="481863"/>
          </a:xfrm>
          <a:prstGeom prst="rect">
            <a:avLst/>
          </a:prstGeom>
          <a:noFill/>
        </p:spPr>
        <p:txBody>
          <a:bodyPr wrap="square" rtlCol="0">
            <a:spAutoFit/>
          </a:bodyPr>
          <a:lstStyle/>
          <a:p>
            <a:pPr>
              <a:lnSpc>
                <a:spcPct val="150000"/>
              </a:lnSpc>
            </a:pPr>
            <a:r>
              <a:rPr lang="ja-JP" altLang="en-US" sz="2000" dirty="0">
                <a:solidFill>
                  <a:srgbClr val="FF0000"/>
                </a:solidFill>
                <a:latin typeface="HG丸ｺﾞｼｯｸM-PRO" panose="020F0600000000000000" pitchFamily="50" charset="-128"/>
                <a:ea typeface="HG丸ｺﾞｼｯｸM-PRO" panose="020F0600000000000000" pitchFamily="50" charset="-128"/>
              </a:rPr>
              <a:t>リファレンス</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798699" y="4640038"/>
            <a:ext cx="2494105" cy="553998"/>
          </a:xfrm>
          <a:prstGeom prst="rect">
            <a:avLst/>
          </a:prstGeom>
          <a:noFill/>
        </p:spPr>
        <p:txBody>
          <a:bodyPr wrap="square" rtlCol="0">
            <a:spAutoFit/>
          </a:bodyPr>
          <a:lstStyle/>
          <a:p>
            <a:pPr>
              <a:lnSpc>
                <a:spcPct val="150000"/>
              </a:lnSpc>
            </a:pPr>
            <a:r>
              <a:rPr lang="en-US" altLang="ja-JP" sz="2000" dirty="0" err="1">
                <a:solidFill>
                  <a:srgbClr val="FF0000"/>
                </a:solidFill>
                <a:latin typeface="HG丸ｺﾞｼｯｸM-PRO" panose="020F0600000000000000" pitchFamily="50" charset="-128"/>
                <a:ea typeface="HG丸ｺﾞｼｯｸM-PRO" panose="020F0600000000000000" pitchFamily="50" charset="-128"/>
              </a:rPr>
              <a:t>Modelica</a:t>
            </a:r>
            <a:r>
              <a:rPr lang="ja-JP" altLang="en-US" sz="2000" dirty="0">
                <a:solidFill>
                  <a:srgbClr val="FF0000"/>
                </a:solidFill>
                <a:latin typeface="HG丸ｺﾞｼｯｸM-PRO" panose="020F0600000000000000" pitchFamily="50" charset="-128"/>
                <a:ea typeface="HG丸ｺﾞｼｯｸM-PRO" panose="020F0600000000000000" pitchFamily="50" charset="-128"/>
              </a:rPr>
              <a:t>ファイル</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5" name="正方形/長方形 14"/>
          <p:cNvSpPr/>
          <p:nvPr/>
        </p:nvSpPr>
        <p:spPr>
          <a:xfrm>
            <a:off x="251032" y="6422084"/>
            <a:ext cx="10953588" cy="463397"/>
          </a:xfrm>
          <a:prstGeom prst="rect">
            <a:avLst/>
          </a:prstGeom>
        </p:spPr>
        <p:txBody>
          <a:bodyPr wrap="square">
            <a:spAutoFit/>
          </a:bodyPr>
          <a:lstStyle/>
          <a:p>
            <a:pPr>
              <a:lnSpc>
                <a:spcPct val="150000"/>
              </a:lnSpc>
            </a:pPr>
            <a:r>
              <a:rPr lang="ja-JP" altLang="en-US" dirty="0"/>
              <a:t>ただし、　</a:t>
            </a:r>
            <a:r>
              <a:rPr lang="en-US" altLang="ja-JP" dirty="0">
                <a:latin typeface="HG丸ｺﾞｼｯｸM-PRO" panose="020F0600000000000000" pitchFamily="50" charset="-128"/>
                <a:ea typeface="HG丸ｺﾞｼｯｸM-PRO" panose="020F0600000000000000" pitchFamily="50" charset="-128"/>
              </a:rPr>
              <a:t>external</a:t>
            </a:r>
            <a:r>
              <a:rPr lang="en-US" altLang="ja-JP" dirty="0"/>
              <a:t> “</a:t>
            </a:r>
            <a:r>
              <a:rPr lang="en-US" altLang="ja-JP" dirty="0" err="1"/>
              <a:t>builtin</a:t>
            </a:r>
            <a:r>
              <a:rPr lang="en-US" altLang="ja-JP" dirty="0"/>
              <a:t>”;</a:t>
            </a:r>
            <a:r>
              <a:rPr lang="ja-JP" altLang="en-US" dirty="0"/>
              <a:t>　と書いてあるもの結局別のソースファイルを探さないといけなさそう</a:t>
            </a:r>
            <a:endParaRPr lang="en-US" altLang="ja-JP" dirty="0"/>
          </a:p>
        </p:txBody>
      </p:sp>
      <p:sp>
        <p:nvSpPr>
          <p:cNvPr id="16" name="テキスト ボックス 15">
            <a:extLst>
              <a:ext uri="{FF2B5EF4-FFF2-40B4-BE49-F238E27FC236}">
                <a16:creationId xmlns:a16="http://schemas.microsoft.com/office/drawing/2014/main" id="{EADDDAA5-B5C7-4FDE-BCE3-E01E1934356E}"/>
              </a:ext>
            </a:extLst>
          </p:cNvPr>
          <p:cNvSpPr txBox="1"/>
          <p:nvPr/>
        </p:nvSpPr>
        <p:spPr>
          <a:xfrm>
            <a:off x="347728" y="2560566"/>
            <a:ext cx="647505" cy="553998"/>
          </a:xfrm>
          <a:prstGeom prst="rect">
            <a:avLst/>
          </a:prstGeom>
          <a:noFill/>
        </p:spPr>
        <p:txBody>
          <a:bodyPr wrap="square" rtlCol="0">
            <a:spAutoFit/>
          </a:bodyPr>
          <a:lstStyle/>
          <a:p>
            <a:pPr>
              <a:lnSpc>
                <a:spcPct val="150000"/>
              </a:lnSpc>
            </a:pPr>
            <a:r>
              <a:rPr lang="ja-JP" altLang="en-US" sz="2000" dirty="0"/>
              <a:t>例</a:t>
            </a:r>
            <a:r>
              <a:rPr lang="en-US" altLang="ja-JP" sz="2000" dirty="0"/>
              <a:t>)</a:t>
            </a:r>
          </a:p>
        </p:txBody>
      </p:sp>
    </p:spTree>
    <p:extLst>
      <p:ext uri="{BB962C8B-B14F-4D97-AF65-F5344CB8AC3E}">
        <p14:creationId xmlns:p14="http://schemas.microsoft.com/office/powerpoint/2010/main" val="29928292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2029</Words>
  <Application>Microsoft Office PowerPoint</Application>
  <PresentationFormat>ワイド画面</PresentationFormat>
  <Paragraphs>235</Paragraphs>
  <Slides>18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HGSｺﾞｼｯｸM</vt:lpstr>
      <vt:lpstr>HG丸ｺﾞｼｯｸM-PRO</vt:lpstr>
      <vt:lpstr>游ゴシック</vt:lpstr>
      <vt:lpstr>游ゴシック Light</vt:lpstr>
      <vt:lpstr>Arial</vt:lpstr>
      <vt:lpstr>Calibri</vt:lpstr>
      <vt:lpstr>Consolas</vt:lpstr>
      <vt:lpstr>Office テーマ</vt:lpstr>
      <vt:lpstr>ライブラリのドキュメントの作成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2018-11-25T14:07:37Z</dcterms:created>
  <dcterms:modified xsi:type="dcterms:W3CDTF">2019-05-25T02:04:40Z</dcterms:modified>
</cp:coreProperties>
</file>