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98" r:id="rId4"/>
    <p:sldId id="317" r:id="rId5"/>
    <p:sldId id="320" r:id="rId6"/>
    <p:sldId id="321" r:id="rId7"/>
    <p:sldId id="323" r:id="rId8"/>
    <p:sldId id="324" r:id="rId9"/>
    <p:sldId id="326" r:id="rId10"/>
    <p:sldId id="325" r:id="rId11"/>
    <p:sldId id="327" r:id="rId12"/>
    <p:sldId id="32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C634F-9851-4F21-A2DF-F131260BA733}" v="589" dt="2019-05-25T01:28:12.83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7" autoAdjust="0"/>
  </p:normalViewPr>
  <p:slideViewPr>
    <p:cSldViewPr snapToGrid="0">
      <p:cViewPr>
        <p:scale>
          <a:sx n="66" d="100"/>
          <a:sy n="66" d="100"/>
        </p:scale>
        <p:origin x="31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2019/11/16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2019/11/16</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2019/11/16</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2019/11/16</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2019/11/16</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2019/11/16</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2019/11/16</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nonotofu/Buildings-UG-ja" TargetMode="External"/><Relationship Id="rId7" Type="http://schemas.openxmlformats.org/officeDocument/2006/relationships/image" Target="../media/image1.jpg"/><Relationship Id="rId2" Type="http://schemas.openxmlformats.org/officeDocument/2006/relationships/hyperlink" Target="https://kinonotofu.hatenablog.com/" TargetMode="External"/><Relationship Id="rId1" Type="http://schemas.openxmlformats.org/officeDocument/2006/relationships/slideLayout" Target="../slideLayouts/slideLayout7.xml"/><Relationship Id="rId6" Type="http://schemas.openxmlformats.org/officeDocument/2006/relationships/hyperlink" Target="https://twitter.com/kinonotofu" TargetMode="External"/><Relationship Id="rId5" Type="http://schemas.openxmlformats.org/officeDocument/2006/relationships/hyperlink" Target="https://www.ladybug.tools/" TargetMode="External"/><Relationship Id="rId4" Type="http://schemas.openxmlformats.org/officeDocument/2006/relationships/hyperlink" Target="https://github.com/kinonotofu/Buildings-LD-j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NREL/EnergyPlus" TargetMode="External"/><Relationship Id="rId7" Type="http://schemas.openxmlformats.org/officeDocument/2006/relationships/image" Target="../media/image4.png"/><Relationship Id="rId2" Type="http://schemas.openxmlformats.org/officeDocument/2006/relationships/hyperlink" Target="https://energyplus.net/" TargetMode="External"/><Relationship Id="rId1" Type="http://schemas.openxmlformats.org/officeDocument/2006/relationships/slideLayout" Target="../slideLayouts/slideLayout7.xml"/><Relationship Id="rId6" Type="http://schemas.openxmlformats.org/officeDocument/2006/relationships/hyperlink" Target="https://lbl-srg.github.io/soep/" TargetMode="External"/><Relationship Id="rId5" Type="http://schemas.openxmlformats.org/officeDocument/2006/relationships/hyperlink" Target="https://simulationresearch.lbl.gov/fmu/EnergyPlus/export/index.html" TargetMode="External"/><Relationship Id="rId4" Type="http://schemas.openxmlformats.org/officeDocument/2006/relationships/hyperlink" Target="https://www.openstudio.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REL/EnergyPlus/tree/develop/testfil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1738648"/>
            <a:ext cx="12192000" cy="2068935"/>
          </a:xfrm>
        </p:spPr>
        <p:txBody>
          <a:bodyPr>
            <a:normAutofit fontScale="90000"/>
          </a:bodyPr>
          <a:lstStyle/>
          <a:p>
            <a:pPr>
              <a:lnSpc>
                <a:spcPct val="150000"/>
              </a:lnSpc>
            </a:pPr>
            <a:r>
              <a:rPr lang="en-US" altLang="ja-JP" sz="4800" dirty="0">
                <a:latin typeface="HG丸ｺﾞｼｯｸM-PRO" panose="020F0600000000000000" pitchFamily="50" charset="-128"/>
                <a:ea typeface="HG丸ｺﾞｼｯｸM-PRO" panose="020F0600000000000000" pitchFamily="50" charset="-128"/>
              </a:rPr>
              <a:t>FMI</a:t>
            </a:r>
            <a:r>
              <a:rPr lang="ja-JP" altLang="en-US" sz="4800" dirty="0">
                <a:latin typeface="HG丸ｺﾞｼｯｸM-PRO" panose="020F0600000000000000" pitchFamily="50" charset="-128"/>
                <a:ea typeface="HG丸ｺﾞｼｯｸM-PRO" panose="020F0600000000000000" pitchFamily="50" charset="-128"/>
              </a:rPr>
              <a:t>を用いた</a:t>
            </a:r>
            <a:r>
              <a:rPr lang="en-US" altLang="ja-JP" sz="4800" dirty="0" err="1">
                <a:latin typeface="HG丸ｺﾞｼｯｸM-PRO" panose="020F0600000000000000" pitchFamily="50" charset="-128"/>
                <a:ea typeface="HG丸ｺﾞｼｯｸM-PRO" panose="020F0600000000000000" pitchFamily="50" charset="-128"/>
              </a:rPr>
              <a:t>Energyplus</a:t>
            </a:r>
            <a:r>
              <a:rPr lang="ja-JP" altLang="en-US" sz="4800" dirty="0">
                <a:latin typeface="HG丸ｺﾞｼｯｸM-PRO" panose="020F0600000000000000" pitchFamily="50" charset="-128"/>
                <a:ea typeface="HG丸ｺﾞｼｯｸM-PRO" panose="020F0600000000000000" pitchFamily="50" charset="-128"/>
              </a:rPr>
              <a:t>と</a:t>
            </a:r>
            <a:br>
              <a:rPr lang="en-US" altLang="ja-JP" sz="4800" dirty="0">
                <a:latin typeface="HG丸ｺﾞｼｯｸM-PRO" panose="020F0600000000000000" pitchFamily="50" charset="-128"/>
                <a:ea typeface="HG丸ｺﾞｼｯｸM-PRO" panose="020F0600000000000000" pitchFamily="50" charset="-128"/>
              </a:rPr>
            </a:br>
            <a:r>
              <a:rPr lang="en-US" altLang="ja-JP" sz="4800" dirty="0" err="1">
                <a:latin typeface="HG丸ｺﾞｼｯｸM-PRO" panose="020F0600000000000000" pitchFamily="50" charset="-128"/>
                <a:ea typeface="HG丸ｺﾞｼｯｸM-PRO" panose="020F0600000000000000" pitchFamily="50" charset="-128"/>
              </a:rPr>
              <a:t>Modelica</a:t>
            </a:r>
            <a:r>
              <a:rPr lang="ja-JP" altLang="en-US" sz="4800" dirty="0">
                <a:latin typeface="HG丸ｺﾞｼｯｸM-PRO" panose="020F0600000000000000" pitchFamily="50" charset="-128"/>
                <a:ea typeface="HG丸ｺﾞｼｯｸM-PRO" panose="020F0600000000000000" pitchFamily="50" charset="-128"/>
              </a:rPr>
              <a:t>の連成計算</a:t>
            </a:r>
            <a:endParaRPr lang="en-US" altLang="ja-JP"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16</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15</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5893414"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Modelica</a:t>
            </a:r>
            <a:r>
              <a:rPr lang="ja-JP" altLang="en-US" sz="2400" dirty="0">
                <a:latin typeface="HG丸ｺﾞｼｯｸM-PRO" panose="020F0600000000000000" pitchFamily="50" charset="-128"/>
                <a:ea typeface="HG丸ｺﾞｼｯｸM-PRO" panose="020F0600000000000000" pitchFamily="50" charset="-128"/>
              </a:rPr>
              <a:t>のファイルを読み込む</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1061783"/>
            <a:ext cx="11089529"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前回少し使った。</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ライブラリの</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用サンプルの空調部分</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HVACZone</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を変換してみる。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非対応なので</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を書き出してみる。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ライブラリのフォルダを丸ごと作業フォルダに持ってきて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とリネームして</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a:t>
            </a:r>
            <a:r>
              <a:rPr lang="en-US" altLang="ja-JP" dirty="0" err="1">
                <a:latin typeface="HG丸ｺﾞｼｯｸM-PRO" panose="020F0600000000000000" pitchFamily="50" charset="-128"/>
                <a:ea typeface="HG丸ｺﾞｼｯｸM-PRO" panose="020F0600000000000000" pitchFamily="50" charset="-128"/>
              </a:rPr>
              <a:t>IPython</a:t>
            </a:r>
            <a:r>
              <a:rPr lang="ja-JP" altLang="en-US" dirty="0">
                <a:latin typeface="HG丸ｺﾞｼｯｸM-PRO" panose="020F0600000000000000" pitchFamily="50" charset="-128"/>
                <a:ea typeface="HG丸ｺﾞｼｯｸM-PRO" panose="020F0600000000000000" pitchFamily="50" charset="-128"/>
              </a:rPr>
              <a:t>上で以下のようにすると</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ができる。</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9B5302FB-533E-4154-AB06-3B65FED19481}"/>
              </a:ext>
            </a:extLst>
          </p:cNvPr>
          <p:cNvSpPr txBox="1"/>
          <p:nvPr/>
        </p:nvSpPr>
        <p:spPr>
          <a:xfrm>
            <a:off x="347729" y="2248578"/>
            <a:ext cx="11496544" cy="584775"/>
          </a:xfrm>
          <a:prstGeom prst="rect">
            <a:avLst/>
          </a:prstGeom>
          <a:solidFill>
            <a:schemeClr val="accent1">
              <a:lumMod val="20000"/>
              <a:lumOff val="80000"/>
            </a:schemeClr>
          </a:solidFill>
        </p:spPr>
        <p:txBody>
          <a:bodyPr wrap="square" rtlCol="0">
            <a:spAutoFit/>
          </a:bodyPr>
          <a:lstStyle/>
          <a:p>
            <a:r>
              <a:rPr lang="en-US" altLang="ja-JP" sz="1600" dirty="0">
                <a:latin typeface="HG丸ｺﾞｼｯｸM-PRO" panose="020F0600000000000000" pitchFamily="50" charset="-128"/>
                <a:ea typeface="HG丸ｺﾞｼｯｸM-PRO" panose="020F0600000000000000" pitchFamily="50" charset="-128"/>
              </a:rPr>
              <a:t>from </a:t>
            </a:r>
            <a:r>
              <a:rPr lang="en-US" altLang="ja-JP" sz="1600" dirty="0" err="1">
                <a:latin typeface="HG丸ｺﾞｼｯｸM-PRO" panose="020F0600000000000000" pitchFamily="50" charset="-128"/>
                <a:ea typeface="HG丸ｺﾞｼｯｸM-PRO" panose="020F0600000000000000" pitchFamily="50" charset="-128"/>
              </a:rPr>
              <a:t>pymodelica</a:t>
            </a:r>
            <a:r>
              <a:rPr lang="en-US" altLang="ja-JP" sz="1600" dirty="0">
                <a:latin typeface="HG丸ｺﾞｼｯｸM-PRO" panose="020F0600000000000000" pitchFamily="50" charset="-128"/>
                <a:ea typeface="HG丸ｺﾞｼｯｸM-PRO" panose="020F0600000000000000" pitchFamily="50" charset="-128"/>
              </a:rPr>
              <a:t> import </a:t>
            </a:r>
            <a:r>
              <a:rPr lang="en-US" altLang="ja-JP" sz="1600" dirty="0" err="1">
                <a:latin typeface="HG丸ｺﾞｼｯｸM-PRO" panose="020F0600000000000000" pitchFamily="50" charset="-128"/>
                <a:ea typeface="HG丸ｺﾞｼｯｸM-PRO" panose="020F0600000000000000" pitchFamily="50" charset="-128"/>
              </a:rPr>
              <a:t>compile_fmu</a:t>
            </a:r>
            <a:endParaRPr lang="en-US" altLang="ja-JP" sz="1600" dirty="0">
              <a:latin typeface="HG丸ｺﾞｼｯｸM-PRO" panose="020F0600000000000000" pitchFamily="50" charset="-128"/>
              <a:ea typeface="HG丸ｺﾞｼｯｸM-PRO" panose="020F0600000000000000" pitchFamily="50" charset="-128"/>
            </a:endParaRPr>
          </a:p>
          <a:p>
            <a:r>
              <a:rPr lang="en-US" altLang="ja-JP" sz="1600" dirty="0" err="1">
                <a:latin typeface="HG丸ｺﾞｼｯｸM-PRO" panose="020F0600000000000000" pitchFamily="50" charset="-128"/>
                <a:ea typeface="HG丸ｺﾞｼｯｸM-PRO" panose="020F0600000000000000" pitchFamily="50" charset="-128"/>
              </a:rPr>
              <a:t>compile_fmu</a:t>
            </a:r>
            <a:r>
              <a:rPr lang="en-US" altLang="ja-JP" sz="1600" dirty="0">
                <a:latin typeface="HG丸ｺﾞｼｯｸM-PRO" panose="020F0600000000000000" pitchFamily="50" charset="-128"/>
                <a:ea typeface="HG丸ｺﾞｼｯｸM-PRO" panose="020F0600000000000000" pitchFamily="50" charset="-128"/>
              </a:rPr>
              <a:t>('Buildings.Fluid.FMI.ExportContainers.Examples.FMUs.HVACZone','Buildings')</a:t>
            </a:r>
            <a:endParaRPr kumimoji="1" lang="en-US" altLang="ja-JP" sz="1600"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31520A5C-6BB1-4132-9B87-75A8BFFCE3EA}"/>
              </a:ext>
            </a:extLst>
          </p:cNvPr>
          <p:cNvSpPr/>
          <p:nvPr/>
        </p:nvSpPr>
        <p:spPr>
          <a:xfrm>
            <a:off x="481565" y="6495680"/>
            <a:ext cx="6067687"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Buildings.Examples.Tutorial.SpaceCooling.System3</a:t>
            </a:r>
            <a:endParaRPr lang="ja-JP" altLang="en-US" dirty="0"/>
          </a:p>
        </p:txBody>
      </p:sp>
      <p:pic>
        <p:nvPicPr>
          <p:cNvPr id="8" name="図 7">
            <a:extLst>
              <a:ext uri="{FF2B5EF4-FFF2-40B4-BE49-F238E27FC236}">
                <a16:creationId xmlns:a16="http://schemas.microsoft.com/office/drawing/2014/main" id="{E5113C62-076D-4F6F-974F-96D2974C3C35}"/>
              </a:ext>
            </a:extLst>
          </p:cNvPr>
          <p:cNvPicPr>
            <a:picLocks noChangeAspect="1"/>
          </p:cNvPicPr>
          <p:nvPr/>
        </p:nvPicPr>
        <p:blipFill>
          <a:blip r:embed="rId2"/>
          <a:stretch>
            <a:fillRect/>
          </a:stretch>
        </p:blipFill>
        <p:spPr>
          <a:xfrm>
            <a:off x="1431823" y="3142677"/>
            <a:ext cx="4041394" cy="3377755"/>
          </a:xfrm>
          <a:prstGeom prst="rect">
            <a:avLst/>
          </a:prstGeom>
        </p:spPr>
      </p:pic>
      <p:sp>
        <p:nvSpPr>
          <p:cNvPr id="9" name="正方形/長方形 8">
            <a:extLst>
              <a:ext uri="{FF2B5EF4-FFF2-40B4-BE49-F238E27FC236}">
                <a16:creationId xmlns:a16="http://schemas.microsoft.com/office/drawing/2014/main" id="{3CA1BD11-D770-4552-80C2-C87D61E3568B}"/>
              </a:ext>
            </a:extLst>
          </p:cNvPr>
          <p:cNvSpPr/>
          <p:nvPr/>
        </p:nvSpPr>
        <p:spPr>
          <a:xfrm>
            <a:off x="882508" y="3103341"/>
            <a:ext cx="4775200" cy="12057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085BC7-A08F-452A-A46E-475BF6AF4190}"/>
              </a:ext>
            </a:extLst>
          </p:cNvPr>
          <p:cNvSpPr/>
          <p:nvPr/>
        </p:nvSpPr>
        <p:spPr>
          <a:xfrm>
            <a:off x="882508" y="4348473"/>
            <a:ext cx="4775200" cy="2085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CF13054-897D-4E00-B2AD-31957EE96A46}"/>
              </a:ext>
            </a:extLst>
          </p:cNvPr>
          <p:cNvSpPr/>
          <p:nvPr/>
        </p:nvSpPr>
        <p:spPr>
          <a:xfrm>
            <a:off x="5657708" y="3099243"/>
            <a:ext cx="2010538"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室温計算部分</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2FDF4438-1395-4C78-83E1-57970BDE8A03}"/>
              </a:ext>
            </a:extLst>
          </p:cNvPr>
          <p:cNvSpPr/>
          <p:nvPr/>
        </p:nvSpPr>
        <p:spPr>
          <a:xfrm>
            <a:off x="5657708" y="4348473"/>
            <a:ext cx="3471334" cy="923330"/>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空調計算部分</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冷水コイルで外気を冷却し、</a:t>
            </a:r>
            <a:r>
              <a:rPr lang="en-US" altLang="ja-JP" dirty="0">
                <a:solidFill>
                  <a:srgbClr val="FF0000"/>
                </a:solidFill>
                <a:latin typeface="HG丸ｺﾞｼｯｸM-PRO" panose="020F0600000000000000" pitchFamily="50" charset="-128"/>
                <a:ea typeface="HG丸ｺﾞｼｯｸM-PRO" panose="020F0600000000000000" pitchFamily="50" charset="-128"/>
              </a:rPr>
              <a:t>on/off</a:t>
            </a:r>
            <a:r>
              <a:rPr lang="ja-JP" altLang="en-US" dirty="0">
                <a:solidFill>
                  <a:srgbClr val="FF0000"/>
                </a:solidFill>
                <a:latin typeface="HG丸ｺﾞｼｯｸM-PRO" panose="020F0600000000000000" pitchFamily="50" charset="-128"/>
                <a:ea typeface="HG丸ｺﾞｼｯｸM-PRO" panose="020F0600000000000000" pitchFamily="50" charset="-128"/>
              </a:rPr>
              <a:t>制御で空調している</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68CFC999-EC1C-4D35-8D4F-EB78E9DAF29A}"/>
              </a:ext>
            </a:extLst>
          </p:cNvPr>
          <p:cNvSpPr/>
          <p:nvPr/>
        </p:nvSpPr>
        <p:spPr>
          <a:xfrm>
            <a:off x="5790893" y="5384769"/>
            <a:ext cx="6096000" cy="646331"/>
          </a:xfrm>
          <a:prstGeom prst="rect">
            <a:avLst/>
          </a:prstGeom>
        </p:spPr>
        <p:txBody>
          <a:bodyPr>
            <a:spAutoFit/>
          </a:bodyPr>
          <a:lstStyle/>
          <a:p>
            <a:r>
              <a:rPr lang="en-US" altLang="ja-JP" dirty="0">
                <a:latin typeface="HG丸ｺﾞｼｯｸM-PRO" panose="020F0600000000000000" pitchFamily="50" charset="-128"/>
                <a:ea typeface="HG丸ｺﾞｼｯｸM-PRO" panose="020F0600000000000000" pitchFamily="50" charset="-128"/>
              </a:rPr>
              <a:t>Buildings.Fluid.FMI.ExportContainers.Validation.Examples.FMUs.HVACZone.mo</a:t>
            </a:r>
            <a:r>
              <a:rPr lang="ja-JP" altLang="en-US" dirty="0">
                <a:latin typeface="HG丸ｺﾞｼｯｸM-PRO" panose="020F0600000000000000" pitchFamily="50" charset="-128"/>
                <a:ea typeface="HG丸ｺﾞｼｯｸM-PRO" panose="020F0600000000000000" pitchFamily="50" charset="-128"/>
              </a:rPr>
              <a:t>　はこの部分</a:t>
            </a:r>
            <a:endParaRPr lang="ja-JP" altLang="en-US" dirty="0"/>
          </a:p>
        </p:txBody>
      </p:sp>
    </p:spTree>
    <p:extLst>
      <p:ext uri="{BB962C8B-B14F-4D97-AF65-F5344CB8AC3E}">
        <p14:creationId xmlns:p14="http://schemas.microsoft.com/office/powerpoint/2010/main" val="23930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8" y="311596"/>
            <a:ext cx="574827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Modelica</a:t>
            </a:r>
            <a:r>
              <a:rPr lang="ja-JP" altLang="en-US" sz="2400" dirty="0">
                <a:latin typeface="HG丸ｺﾞｼｯｸM-PRO" panose="020F0600000000000000" pitchFamily="50" charset="-128"/>
                <a:ea typeface="HG丸ｺﾞｼｯｸM-PRO" panose="020F0600000000000000" pitchFamily="50" charset="-128"/>
              </a:rPr>
              <a:t>のファイルを読み込む</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818314"/>
            <a:ext cx="11089529"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できた</a:t>
            </a:r>
            <a:r>
              <a:rPr lang="en-US" altLang="ja-JP" dirty="0" err="1">
                <a:latin typeface="HG丸ｺﾞｼｯｸM-PRO" panose="020F0600000000000000" pitchFamily="50" charset="-128"/>
                <a:ea typeface="HG丸ｺﾞｼｯｸM-PRO" panose="020F0600000000000000" pitchFamily="50" charset="-128"/>
              </a:rPr>
              <a:t>Buildings_Fluid_FMI_ExportContainers_Examples_FMUs_HVACZone.fmu</a:t>
            </a:r>
            <a:r>
              <a:rPr lang="ja-JP" altLang="en-US" dirty="0">
                <a:latin typeface="HG丸ｺﾞｼｯｸM-PRO" panose="020F0600000000000000" pitchFamily="50" charset="-128"/>
                <a:ea typeface="HG丸ｺﾞｼｯｸM-PRO" panose="020F0600000000000000" pitchFamily="50" charset="-128"/>
              </a:rPr>
              <a:t>を変換してみる。</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A2E0B50B-D2F6-4E2D-8AD5-6EBE74BB1123}"/>
              </a:ext>
            </a:extLst>
          </p:cNvPr>
          <p:cNvSpPr/>
          <p:nvPr/>
        </p:nvSpPr>
        <p:spPr>
          <a:xfrm>
            <a:off x="347727" y="1232699"/>
            <a:ext cx="11496544" cy="1815882"/>
          </a:xfrm>
          <a:prstGeom prst="rect">
            <a:avLst/>
          </a:prstGeom>
          <a:solidFill>
            <a:schemeClr val="tx1"/>
          </a:solidFill>
          <a:ln>
            <a:solidFill>
              <a:schemeClr val="tx1"/>
            </a:solidFill>
          </a:ln>
        </p:spPr>
        <p:txBody>
          <a:bodyPr wrap="square">
            <a:spAutoFit/>
          </a:bodyPr>
          <a:lstStyle/>
          <a:p>
            <a:r>
              <a:rPr lang="ja-JP" altLang="en-US" sz="1600" dirty="0">
                <a:solidFill>
                  <a:schemeClr val="bg1"/>
                </a:solidFill>
              </a:rPr>
              <a:t>Illegal element ModelExchange</a:t>
            </a:r>
          </a:p>
          <a:p>
            <a:r>
              <a:rPr lang="ja-JP" altLang="en-US" sz="1600" dirty="0">
                <a:solidFill>
                  <a:schemeClr val="bg1"/>
                </a:solidFill>
              </a:rPr>
              <a:t>Illegal element ModelExchange</a:t>
            </a:r>
          </a:p>
          <a:p>
            <a:r>
              <a:rPr lang="ja-JP" altLang="en-US" sz="1600" dirty="0">
                <a:solidFill>
                  <a:schemeClr val="bg1"/>
                </a:solidFill>
              </a:rPr>
              <a:t>Parse error in file Buildings_Fluid_FMI_ExportContainers_Examples_FMUs_HVACZone\\modelDescription.xml at line 3:</a:t>
            </a:r>
          </a:p>
          <a:p>
            <a:r>
              <a:rPr lang="ja-JP" altLang="en-US" sz="1600" dirty="0">
                <a:solidFill>
                  <a:schemeClr val="bg1"/>
                </a:solidFill>
              </a:rPr>
              <a:t>parsing aborted</a:t>
            </a:r>
          </a:p>
          <a:p>
            <a:r>
              <a:rPr lang="ja-JP" altLang="en-US" sz="1600" dirty="0">
                <a:solidFill>
                  <a:schemeClr val="bg1"/>
                </a:solidFill>
              </a:rPr>
              <a:t>*** Error: Fail to parse xml file "Buildings_Fluid_FMI_ExportContainers_Examples_FMUs_HVACZone\\modelDescription.xml".</a:t>
            </a:r>
          </a:p>
          <a:p>
            <a:r>
              <a:rPr lang="ja-JP" altLang="en-US" sz="1600" dirty="0">
                <a:solidFill>
                  <a:schemeClr val="bg1"/>
                </a:solidFill>
              </a:rPr>
              <a:t>*** Error: Fail to print the idf file from "Buildings_Fluid_FMI_ExportContainers_Examples_FMUs_HVACZone.fmu".</a:t>
            </a:r>
          </a:p>
        </p:txBody>
      </p:sp>
      <p:sp>
        <p:nvSpPr>
          <p:cNvPr id="14" name="テキスト ボックス 13">
            <a:extLst>
              <a:ext uri="{FF2B5EF4-FFF2-40B4-BE49-F238E27FC236}">
                <a16:creationId xmlns:a16="http://schemas.microsoft.com/office/drawing/2014/main" id="{8037D32D-21FA-40E8-A725-469A591B8AA2}"/>
              </a:ext>
            </a:extLst>
          </p:cNvPr>
          <p:cNvSpPr txBox="1"/>
          <p:nvPr/>
        </p:nvSpPr>
        <p:spPr>
          <a:xfrm>
            <a:off x="347727" y="3184068"/>
            <a:ext cx="11089529"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この</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ME</a:t>
            </a:r>
            <a:r>
              <a:rPr lang="ja-JP" altLang="en-US" dirty="0">
                <a:latin typeface="HG丸ｺﾞｼｯｸM-PRO" panose="020F0600000000000000" pitchFamily="50" charset="-128"/>
                <a:ea typeface="HG丸ｺﾞｼｯｸM-PRO" panose="020F0600000000000000" pitchFamily="50" charset="-128"/>
              </a:rPr>
              <a:t>だった。しかも</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のバージョンが</a:t>
            </a:r>
            <a:r>
              <a:rPr lang="en-US" altLang="ja-JP" dirty="0">
                <a:latin typeface="HG丸ｺﾞｼｯｸM-PRO" panose="020F0600000000000000" pitchFamily="50" charset="-128"/>
                <a:ea typeface="HG丸ｺﾞｼｯｸM-PRO" panose="020F0600000000000000" pitchFamily="50" charset="-128"/>
              </a:rPr>
              <a:t>2.0</a:t>
            </a:r>
            <a:r>
              <a:rPr lang="ja-JP" altLang="en-US" dirty="0">
                <a:latin typeface="HG丸ｺﾞｼｯｸM-PRO" panose="020F0600000000000000" pitchFamily="50" charset="-128"/>
                <a:ea typeface="HG丸ｺﾞｼｯｸM-PRO" panose="020F0600000000000000" pitchFamily="50" charset="-128"/>
              </a:rPr>
              <a:t>だったので</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からの書き出しで</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オプションつけて仕切り直し。</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99497D87-78E8-47E5-9862-FCED89265698}"/>
              </a:ext>
            </a:extLst>
          </p:cNvPr>
          <p:cNvSpPr txBox="1"/>
          <p:nvPr/>
        </p:nvSpPr>
        <p:spPr>
          <a:xfrm>
            <a:off x="347728" y="3910640"/>
            <a:ext cx="11278216" cy="584775"/>
          </a:xfrm>
          <a:prstGeom prst="rect">
            <a:avLst/>
          </a:prstGeom>
          <a:solidFill>
            <a:schemeClr val="accent1">
              <a:lumMod val="20000"/>
              <a:lumOff val="80000"/>
            </a:schemeClr>
          </a:solidFill>
        </p:spPr>
        <p:txBody>
          <a:bodyPr wrap="square" rtlCol="0">
            <a:spAutoFit/>
          </a:bodyPr>
          <a:lstStyle/>
          <a:p>
            <a:r>
              <a:rPr lang="en-US" altLang="ja-JP" sz="1600" dirty="0">
                <a:ea typeface="HG丸ｺﾞｼｯｸM-PRO" panose="020F0600000000000000" pitchFamily="50" charset="-128"/>
              </a:rPr>
              <a:t>from </a:t>
            </a:r>
            <a:r>
              <a:rPr lang="en-US" altLang="ja-JP" sz="1600" dirty="0" err="1">
                <a:ea typeface="HG丸ｺﾞｼｯｸM-PRO" panose="020F0600000000000000" pitchFamily="50" charset="-128"/>
              </a:rPr>
              <a:t>pymodelica</a:t>
            </a:r>
            <a:r>
              <a:rPr lang="en-US" altLang="ja-JP" sz="1600" dirty="0">
                <a:ea typeface="HG丸ｺﾞｼｯｸM-PRO" panose="020F0600000000000000" pitchFamily="50" charset="-128"/>
              </a:rPr>
              <a:t> import </a:t>
            </a:r>
            <a:r>
              <a:rPr lang="en-US" altLang="ja-JP" sz="1600" dirty="0" err="1">
                <a:ea typeface="HG丸ｺﾞｼｯｸM-PRO" panose="020F0600000000000000" pitchFamily="50" charset="-128"/>
              </a:rPr>
              <a:t>compile_fmu</a:t>
            </a:r>
            <a:endParaRPr lang="en-US" altLang="ja-JP" sz="1600" dirty="0">
              <a:ea typeface="HG丸ｺﾞｼｯｸM-PRO" panose="020F0600000000000000" pitchFamily="50" charset="-128"/>
            </a:endParaRPr>
          </a:p>
          <a:p>
            <a:r>
              <a:rPr lang="en-US" altLang="ja-JP" sz="1600" dirty="0" err="1">
                <a:ea typeface="HG丸ｺﾞｼｯｸM-PRO" panose="020F0600000000000000" pitchFamily="50" charset="-128"/>
              </a:rPr>
              <a:t>compile_fmu</a:t>
            </a:r>
            <a:r>
              <a:rPr lang="en-US" altLang="ja-JP" sz="1600" dirty="0">
                <a:ea typeface="HG丸ｺﾞｼｯｸM-PRO" panose="020F0600000000000000" pitchFamily="50" charset="-128"/>
              </a:rPr>
              <a:t>('Buildings.Fluid.FMI.ExportContainers.Examples.FMUs.HVACZone','Buildings',target='</a:t>
            </a:r>
            <a:r>
              <a:rPr lang="en-US" altLang="ja-JP" sz="1600" dirty="0" err="1">
                <a:ea typeface="HG丸ｺﾞｼｯｸM-PRO" panose="020F0600000000000000" pitchFamily="50" charset="-128"/>
              </a:rPr>
              <a:t>cs',version</a:t>
            </a:r>
            <a:r>
              <a:rPr lang="en-US" altLang="ja-JP" sz="1600" dirty="0">
                <a:ea typeface="HG丸ｺﾞｼｯｸM-PRO" panose="020F0600000000000000" pitchFamily="50" charset="-128"/>
              </a:rPr>
              <a:t>='1.0')</a:t>
            </a:r>
          </a:p>
        </p:txBody>
      </p:sp>
      <p:sp>
        <p:nvSpPr>
          <p:cNvPr id="19" name="テキスト ボックス 18">
            <a:extLst>
              <a:ext uri="{FF2B5EF4-FFF2-40B4-BE49-F238E27FC236}">
                <a16:creationId xmlns:a16="http://schemas.microsoft.com/office/drawing/2014/main" id="{1E952E8B-E544-46D7-9D6C-053FA59BF718}"/>
              </a:ext>
            </a:extLst>
          </p:cNvPr>
          <p:cNvSpPr txBox="1"/>
          <p:nvPr/>
        </p:nvSpPr>
        <p:spPr>
          <a:xfrm>
            <a:off x="347727" y="4988142"/>
            <a:ext cx="11089529"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一応</a:t>
            </a:r>
            <a:r>
              <a:rPr lang="en-US" altLang="ja-JP" dirty="0" err="1">
                <a:latin typeface="HG丸ｺﾞｼｯｸM-PRO" panose="020F0600000000000000" pitchFamily="50" charset="-128"/>
                <a:ea typeface="HG丸ｺﾞｼｯｸM-PRO" panose="020F0600000000000000" pitchFamily="50" charset="-128"/>
              </a:rPr>
              <a:t>idf</a:t>
            </a:r>
            <a:r>
              <a:rPr lang="ja-JP" altLang="en-US" dirty="0">
                <a:latin typeface="HG丸ｺﾞｼｯｸM-PRO" panose="020F0600000000000000" pitchFamily="50" charset="-128"/>
                <a:ea typeface="HG丸ｺﾞｼｯｸM-PRO" panose="020F0600000000000000" pitchFamily="50" charset="-128"/>
              </a:rPr>
              <a:t>ファイルの書き出しができたところで力尽きた。。。</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54590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035585"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まとめ</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1020003"/>
            <a:ext cx="11263700" cy="2762744"/>
          </a:xfrm>
          <a:prstGeom prst="rect">
            <a:avLst/>
          </a:prstGeom>
          <a:noFill/>
        </p:spPr>
        <p:txBody>
          <a:bodyPr wrap="square" rtlCol="0">
            <a:spAutoFit/>
          </a:bodyPr>
          <a:lstStyle/>
          <a:p>
            <a:pPr>
              <a:lnSpc>
                <a:spcPct val="200000"/>
              </a:lnSpc>
            </a:pPr>
            <a:r>
              <a:rPr kumimoji="1" lang="ja-JP" altLang="en-US" dirty="0">
                <a:latin typeface="HG丸ｺﾞｼｯｸM-PRO" panose="020F0600000000000000" pitchFamily="50" charset="-128"/>
                <a:ea typeface="HG丸ｺﾞｼｯｸM-PRO" panose="020F0600000000000000" pitchFamily="50" charset="-128"/>
              </a:rPr>
              <a:t>・なんとなく</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で</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と連携する方法が分かった。</a:t>
            </a:r>
            <a:endParaRPr kumimoji="1"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latin typeface="HG丸ｺﾞｼｯｸM-PRO" panose="020F0600000000000000" pitchFamily="50" charset="-128"/>
                <a:ea typeface="HG丸ｺﾞｼｯｸM-PRO" panose="020F0600000000000000" pitchFamily="50" charset="-128"/>
              </a:rPr>
              <a:t>・一応</a:t>
            </a:r>
            <a:r>
              <a:rPr lang="en-US" altLang="ja-JP" dirty="0" err="1">
                <a:latin typeface="HG丸ｺﾞｼｯｸM-PRO" panose="020F0600000000000000" pitchFamily="50" charset="-128"/>
                <a:ea typeface="HG丸ｺﾞｼｯｸM-PRO" panose="020F0600000000000000" pitchFamily="50" charset="-128"/>
              </a:rPr>
              <a:t>idf</a:t>
            </a:r>
            <a:r>
              <a:rPr lang="ja-JP" altLang="en-US" dirty="0">
                <a:latin typeface="HG丸ｺﾞｼｯｸM-PRO" panose="020F0600000000000000" pitchFamily="50" charset="-128"/>
                <a:ea typeface="HG丸ｺﾞｼｯｸM-PRO" panose="020F0600000000000000" pitchFamily="50" charset="-128"/>
              </a:rPr>
              <a:t>ファイルの書き出しができたのであとは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側で室をつくるだけ？</a:t>
            </a:r>
            <a:endParaRPr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latin typeface="HG丸ｺﾞｼｯｸM-PRO" panose="020F0600000000000000" pitchFamily="50" charset="-128"/>
                <a:ea typeface="HG丸ｺﾞｼｯｸM-PRO" panose="020F0600000000000000" pitchFamily="50" charset="-128"/>
              </a:rPr>
              <a:t>・もう少しいろいろトライアンドエラーしないと細かいところは理解できなさそう。</a:t>
            </a:r>
            <a:endParaRPr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t>　（</a:t>
            </a:r>
            <a:r>
              <a:rPr lang="en-US" altLang="ja-JP" dirty="0">
                <a:latin typeface="HG丸ｺﾞｼｯｸM-PRO" panose="020F0600000000000000" pitchFamily="50" charset="-128"/>
                <a:ea typeface="HG丸ｺﾞｼｯｸM-PRO" panose="020F0600000000000000" pitchFamily="50" charset="-128"/>
              </a:rPr>
              <a:t>EP</a:t>
            </a:r>
            <a:r>
              <a:rPr lang="ja-JP" altLang="en-US" dirty="0">
                <a:latin typeface="HG丸ｺﾞｼｯｸM-PRO" panose="020F0600000000000000" pitchFamily="50" charset="-128"/>
                <a:ea typeface="HG丸ｺﾞｼｯｸM-PRO" panose="020F0600000000000000" pitchFamily="50" charset="-128"/>
              </a:rPr>
              <a:t>側のどの名前が使えるか</a:t>
            </a:r>
            <a:r>
              <a:rPr lang="ja-JP" altLang="en-US" dirty="0"/>
              <a:t>、FMU Instance Name</a:t>
            </a:r>
            <a:r>
              <a:rPr lang="ja-JP" altLang="en-US" dirty="0">
                <a:latin typeface="HG丸ｺﾞｼｯｸM-PRO" panose="020F0600000000000000" pitchFamily="50" charset="-128"/>
                <a:ea typeface="HG丸ｺﾞｼｯｸM-PRO" panose="020F0600000000000000" pitchFamily="50" charset="-128"/>
              </a:rPr>
              <a:t>の与え方など</a:t>
            </a:r>
            <a:r>
              <a:rPr lang="ja-JP" altLang="en-US" dirty="0"/>
              <a:t>）</a:t>
            </a:r>
            <a:endParaRPr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latin typeface="HG丸ｺﾞｼｯｸM-PRO" panose="020F0600000000000000" pitchFamily="50" charset="-128"/>
                <a:ea typeface="HG丸ｺﾞｼｯｸM-PRO" panose="020F0600000000000000" pitchFamily="50" charset="-128"/>
              </a:rPr>
              <a:t>・次は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として出力してみる。 （今回の方法の続きは使い込んでから報告？）</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82669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ADDDAA5-B5C7-4FDE-BCE3-E01E1934356E}"/>
              </a:ext>
            </a:extLst>
          </p:cNvPr>
          <p:cNvSpPr txBox="1"/>
          <p:nvPr/>
        </p:nvSpPr>
        <p:spPr>
          <a:xfrm>
            <a:off x="546509" y="1800542"/>
            <a:ext cx="11319909" cy="424731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建築設備設計事務所勤務。機械設備設計（建築の空調衛生周りの設計）→解析主体の部署へ。</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最近は熱源の検討が多めな気がする。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Modelica</a:t>
            </a:r>
            <a:r>
              <a:rPr kumimoji="1" lang="ja-JP" altLang="en-US" dirty="0">
                <a:latin typeface="HG丸ｺﾞｼｯｸM-PRO" panose="020F0600000000000000" pitchFamily="50" charset="-128"/>
                <a:ea typeface="HG丸ｺﾞｼｯｸM-PRO" panose="020F0600000000000000" pitchFamily="50" charset="-128"/>
              </a:rPr>
              <a:t>に触り始めて</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a:t>
            </a:r>
            <a:r>
              <a:rPr kumimoji="1" lang="ja-JP" altLang="en-US" dirty="0">
                <a:latin typeface="HG丸ｺﾞｼｯｸM-PRO" panose="020F0600000000000000" pitchFamily="50" charset="-128"/>
                <a:ea typeface="HG丸ｺﾞｼｯｸM-PRO" panose="020F0600000000000000" pitchFamily="50" charset="-128"/>
              </a:rPr>
              <a:t>半くらい。</a:t>
            </a:r>
            <a:r>
              <a:rPr lang="en-US" altLang="ja-JP" dirty="0">
                <a:latin typeface="HG丸ｺﾞｼｯｸM-PRO" panose="020F0600000000000000" pitchFamily="50" charset="-128"/>
                <a:ea typeface="HG丸ｺﾞｼｯｸM-PRO" panose="020F0600000000000000" pitchFamily="50" charset="-128"/>
              </a:rPr>
              <a:t> Buildings</a:t>
            </a:r>
            <a:r>
              <a:rPr lang="ja-JP" altLang="en-US" dirty="0">
                <a:latin typeface="HG丸ｺﾞｼｯｸM-PRO" panose="020F0600000000000000" pitchFamily="50" charset="-128"/>
                <a:ea typeface="HG丸ｺﾞｼｯｸM-PRO" panose="020F0600000000000000" pitchFamily="50" charset="-128"/>
              </a:rPr>
              <a:t>ライブラリを主に使っている。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有名オープンソース</a:t>
            </a:r>
            <a:r>
              <a:rPr lang="en-US" altLang="ja-JP" dirty="0">
                <a:latin typeface="HG丸ｺﾞｼｯｸM-PRO" panose="020F0600000000000000" pitchFamily="50" charset="-128"/>
                <a:ea typeface="HG丸ｺﾞｼｯｸM-PRO" panose="020F0600000000000000" pitchFamily="50" charset="-128"/>
              </a:rPr>
              <a:t>CAE</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OpenFOAM</a:t>
            </a:r>
            <a:r>
              <a:rPr lang="ja-JP" altLang="en-US" dirty="0">
                <a:latin typeface="HG丸ｺﾞｼｯｸM-PRO" panose="020F0600000000000000" pitchFamily="50" charset="-128"/>
                <a:ea typeface="HG丸ｺﾞｼｯｸM-PRO" panose="020F0600000000000000" pitchFamily="50" charset="-128"/>
              </a:rPr>
              <a:t>の経験がある。その他建築環境、設備系のものを触る。</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hlinkClick r:id="rId2"/>
              </a:rPr>
              <a:t>ブログ</a:t>
            </a:r>
            <a:r>
              <a:rPr kumimoji="1" lang="ja-JP" altLang="en-US" dirty="0">
                <a:latin typeface="HG丸ｺﾞｼｯｸM-PRO" panose="020F0600000000000000" pitchFamily="50" charset="-128"/>
                <a:ea typeface="HG丸ｺﾞｼｯｸM-PRO" panose="020F0600000000000000" pitchFamily="50" charset="-128"/>
              </a:rPr>
              <a:t>を書いて</a:t>
            </a:r>
            <a:r>
              <a:rPr lang="ja-JP" altLang="en-US" dirty="0">
                <a:latin typeface="HG丸ｺﾞｼｯｸM-PRO" panose="020F0600000000000000" pitchFamily="50" charset="-128"/>
                <a:ea typeface="HG丸ｺﾞｼｯｸM-PRO" panose="020F0600000000000000" pitchFamily="50" charset="-128"/>
              </a:rPr>
              <a:t>いた（現在放置） 。教える</a:t>
            </a:r>
            <a:r>
              <a:rPr kumimoji="1" lang="ja-JP" altLang="en-US" dirty="0">
                <a:latin typeface="HG丸ｺﾞｼｯｸM-PRO" panose="020F0600000000000000" pitchFamily="50" charset="-128"/>
                <a:ea typeface="HG丸ｺﾞｼｯｸM-PRO" panose="020F0600000000000000" pitchFamily="50" charset="-128"/>
              </a:rPr>
              <a:t>ブログというより分からんとぼやいているタイプのブログ。</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Buildings</a:t>
            </a:r>
            <a:r>
              <a:rPr kumimoji="1" lang="ja-JP" altLang="en-US" dirty="0">
                <a:latin typeface="HG丸ｺﾞｼｯｸM-PRO" panose="020F0600000000000000" pitchFamily="50" charset="-128"/>
                <a:ea typeface="HG丸ｺﾞｼｯｸM-PRO" panose="020F0600000000000000" pitchFamily="50" charset="-128"/>
              </a:rPr>
              <a:t>ライブラリの翻訳をしていた</a:t>
            </a:r>
            <a:r>
              <a:rPr lang="ja-JP" altLang="en-US" dirty="0">
                <a:latin typeface="HG丸ｺﾞｼｯｸM-PRO" panose="020F0600000000000000" pitchFamily="50" charset="-128"/>
                <a:ea typeface="HG丸ｺﾞｼｯｸM-PRO" panose="020F0600000000000000" pitchFamily="50" charset="-128"/>
              </a:rPr>
              <a:t>（現在放置） </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翻訳済</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hlinkClick r:id="rId3"/>
              </a:rPr>
              <a:t>ユーザーガイド</a:t>
            </a:r>
            <a:r>
              <a:rPr lang="ja-JP" altLang="en-US" dirty="0">
                <a:latin typeface="HG丸ｺﾞｼｯｸM-PRO" panose="020F0600000000000000" pitchFamily="50" charset="-128"/>
                <a:ea typeface="HG丸ｺﾞｼｯｸM-PRO" panose="020F0600000000000000" pitchFamily="50" charset="-128"/>
              </a:rPr>
              <a:t>（全体的な注意事項）</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作業中</a:t>
            </a:r>
            <a:r>
              <a:rPr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hlinkClick r:id="rId4"/>
              </a:rPr>
              <a:t>ライブラリドキュメント</a:t>
            </a:r>
            <a:r>
              <a:rPr kumimoji="1" lang="ja-JP" altLang="en-US" dirty="0">
                <a:latin typeface="HG丸ｺﾞｼｯｸM-PRO" panose="020F0600000000000000" pitchFamily="50" charset="-128"/>
                <a:ea typeface="HG丸ｺﾞｼｯｸM-PRO" panose="020F0600000000000000" pitchFamily="50" charset="-128"/>
              </a:rPr>
              <a:t>（各パッケージの説明、</a:t>
            </a:r>
            <a:r>
              <a:rPr lang="ja-JP" altLang="en-US" dirty="0">
                <a:latin typeface="HG丸ｺﾞｼｯｸM-PRO" panose="020F0600000000000000" pitchFamily="50" charset="-128"/>
                <a:ea typeface="HG丸ｺﾞｼｯｸM-PRO" panose="020F0600000000000000" pitchFamily="50" charset="-128"/>
              </a:rPr>
              <a:t>あまりやってない</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会社で</a:t>
            </a:r>
            <a:r>
              <a:rPr lang="en-US" altLang="ja-JP" dirty="0">
                <a:latin typeface="HG丸ｺﾞｼｯｸM-PRO" panose="020F0600000000000000" pitchFamily="50" charset="-128"/>
                <a:ea typeface="HG丸ｺﾞｼｯｸM-PRO" panose="020F0600000000000000" pitchFamily="50" charset="-128"/>
              </a:rPr>
              <a:t>Rhinoceros</a:t>
            </a:r>
            <a:r>
              <a:rPr lang="ja-JP" altLang="en-US" dirty="0">
                <a:latin typeface="HG丸ｺﾞｼｯｸM-PRO" panose="020F0600000000000000" pitchFamily="50" charset="-128"/>
                <a:ea typeface="HG丸ｺﾞｼｯｸM-PRO" panose="020F0600000000000000" pitchFamily="50" charset="-128"/>
              </a:rPr>
              <a:t>買ってもらったので触っていきたいがあまり時間をさけていない</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hlinkClick r:id="rId5"/>
              </a:rPr>
              <a:t>Ladybug Tools</a:t>
            </a:r>
            <a:r>
              <a:rPr lang="ja-JP" altLang="en-US" dirty="0">
                <a:latin typeface="HG丸ｺﾞｼｯｸM-PRO" panose="020F0600000000000000" pitchFamily="50" charset="-128"/>
                <a:ea typeface="HG丸ｺﾞｼｯｸM-PRO" panose="020F0600000000000000" pitchFamily="50" charset="-128"/>
              </a:rPr>
              <a:t>という建築環境系のオープンソースのライブラリがある。</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ただし</a:t>
            </a:r>
            <a:r>
              <a:rPr lang="en-US" altLang="ja-JP" dirty="0">
                <a:latin typeface="HG丸ｺﾞｼｯｸM-PRO" panose="020F0600000000000000" pitchFamily="50" charset="-128"/>
                <a:ea typeface="HG丸ｺﾞｼｯｸM-PRO" panose="020F0600000000000000" pitchFamily="50" charset="-128"/>
              </a:rPr>
              <a:t>Rhinoceros</a:t>
            </a:r>
            <a:r>
              <a:rPr lang="ja-JP" altLang="en-US" dirty="0">
                <a:latin typeface="HG丸ｺﾞｼｯｸM-PRO" panose="020F0600000000000000" pitchFamily="50" charset="-128"/>
                <a:ea typeface="HG丸ｺﾞｼｯｸM-PRO" panose="020F0600000000000000" pitchFamily="50" charset="-128"/>
              </a:rPr>
              <a:t>自体は有償</a:t>
            </a:r>
            <a:r>
              <a:rPr lang="en-US" altLang="ja-JP" dirty="0">
                <a:latin typeface="HG丸ｺﾞｼｯｸM-PRO" panose="020F0600000000000000" pitchFamily="50" charset="-128"/>
                <a:ea typeface="HG丸ｺﾞｼｯｸM-PRO" panose="020F0600000000000000" pitchFamily="50" charset="-128"/>
              </a:rPr>
              <a:t>)</a:t>
            </a:r>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比較的最近の趣味</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テトリス（</a:t>
            </a:r>
            <a:r>
              <a:rPr lang="ja-JP" altLang="en-US" dirty="0">
                <a:latin typeface="HG丸ｺﾞｼｯｸM-PRO" panose="020F0600000000000000" pitchFamily="50" charset="-128"/>
                <a:ea typeface="HG丸ｺﾞｼｯｸM-PRO" panose="020F0600000000000000" pitchFamily="50" charset="-128"/>
              </a:rPr>
              <a:t>中級者までたぶんあと少し</a:t>
            </a:r>
            <a:r>
              <a:rPr kumimoji="1" lang="ja-JP" altLang="en-US" dirty="0">
                <a:latin typeface="HG丸ｺﾞｼｯｸM-PRO" panose="020F0600000000000000" pitchFamily="50" charset="-128"/>
                <a:ea typeface="HG丸ｺﾞｼｯｸM-PRO" panose="020F0600000000000000" pitchFamily="50" charset="-128"/>
              </a:rPr>
              <a:t>）ネットで</a:t>
            </a:r>
            <a:r>
              <a:rPr kumimoji="1" lang="en-US" altLang="ja-JP" dirty="0" err="1">
                <a:latin typeface="HG丸ｺﾞｼｯｸM-PRO" panose="020F0600000000000000" pitchFamily="50" charset="-128"/>
                <a:ea typeface="HG丸ｺﾞｼｯｸM-PRO" panose="020F0600000000000000" pitchFamily="50" charset="-128"/>
              </a:rPr>
              <a:t>Jstris</a:t>
            </a:r>
            <a:r>
              <a:rPr lang="ja-JP" altLang="en-US" dirty="0">
                <a:latin typeface="HG丸ｺﾞｼｯｸM-PRO" panose="020F0600000000000000" pitchFamily="50" charset="-128"/>
                <a:ea typeface="HG丸ｺﾞｼｯｸM-PRO" panose="020F0600000000000000" pitchFamily="50" charset="-128"/>
              </a:rPr>
              <a:t>をやってる。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116951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自己紹介</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1241834" y="1004336"/>
            <a:ext cx="3839959"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木野豆腐 </a:t>
            </a:r>
            <a:r>
              <a:rPr kumimoji="1" lang="en-US" altLang="ja-JP" sz="2400" dirty="0">
                <a:latin typeface="HG丸ｺﾞｼｯｸM-PRO" panose="020F0600000000000000" pitchFamily="50" charset="-128"/>
                <a:ea typeface="HG丸ｺﾞｼｯｸM-PRO" panose="020F0600000000000000" pitchFamily="50" charset="-128"/>
                <a:hlinkClick r:id="rId6"/>
              </a:rPr>
              <a:t>@</a:t>
            </a:r>
            <a:r>
              <a:rPr kumimoji="1" lang="en-US" altLang="ja-JP" sz="2400" dirty="0" err="1">
                <a:latin typeface="HG丸ｺﾞｼｯｸM-PRO" panose="020F0600000000000000" pitchFamily="50" charset="-128"/>
                <a:ea typeface="HG丸ｺﾞｼｯｸM-PRO" panose="020F0600000000000000" pitchFamily="50" charset="-128"/>
                <a:hlinkClick r:id="rId6"/>
              </a:rPr>
              <a:t>kinonotofu</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6591A37A-9527-4746-A14E-AD6B21334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509" y="939239"/>
            <a:ext cx="695325" cy="695325"/>
          </a:xfrm>
          <a:prstGeom prst="rect">
            <a:avLst/>
          </a:prstGeom>
        </p:spPr>
      </p:pic>
    </p:spTree>
    <p:extLst>
      <p:ext uri="{BB962C8B-B14F-4D97-AF65-F5344CB8AC3E}">
        <p14:creationId xmlns:p14="http://schemas.microsoft.com/office/powerpoint/2010/main" val="1130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768642" y="2999523"/>
            <a:ext cx="6284892" cy="1866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とは</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の仕様</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のファイルを読み込む</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まとめ</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7" y="981774"/>
            <a:ext cx="11089529" cy="1323439"/>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今回はもはやほとんど</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ではない・・・</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一応第</a:t>
            </a:r>
            <a:r>
              <a:rPr lang="en-US" altLang="ja-JP" sz="2000" dirty="0">
                <a:latin typeface="HG丸ｺﾞｼｯｸM-PRO" panose="020F0600000000000000" pitchFamily="50" charset="-128"/>
                <a:ea typeface="HG丸ｺﾞｼｯｸM-PRO" panose="020F0600000000000000" pitchFamily="50" charset="-128"/>
              </a:rPr>
              <a:t>13</a:t>
            </a:r>
            <a:r>
              <a:rPr lang="ja-JP" altLang="en-US" sz="2000" dirty="0">
                <a:latin typeface="HG丸ｺﾞｼｯｸM-PRO" panose="020F0600000000000000" pitchFamily="50" charset="-128"/>
                <a:ea typeface="HG丸ｺﾞｼｯｸM-PRO" panose="020F0600000000000000" pitchFamily="50" charset="-128"/>
              </a:rPr>
              <a:t>回での発表の続き。</a:t>
            </a: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を</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master</a:t>
            </a:r>
            <a:r>
              <a:rPr lang="ja-JP" altLang="en-US" sz="2000" dirty="0">
                <a:latin typeface="HG丸ｺﾞｼｯｸM-PRO" panose="020F0600000000000000" pitchFamily="50" charset="-128"/>
                <a:ea typeface="HG丸ｺﾞｼｯｸM-PRO" panose="020F0600000000000000" pitchFamily="50" charset="-128"/>
              </a:rPr>
              <a:t>として</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で作成したモデルとの連成計算をする方法について調べてみる。</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について全く詳しくないのでとりあえず触ってみる。</a:t>
            </a: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も特に詳しいわけではない。</a:t>
            </a:r>
            <a:endParaRPr lang="en-US" altLang="ja-JP" sz="2000" dirty="0">
              <a:latin typeface="HG丸ｺﾞｼｯｸM-PRO" panose="020F0600000000000000" pitchFamily="50" charset="-128"/>
              <a:ea typeface="HG丸ｺﾞｼｯｸM-PRO" panose="020F0600000000000000" pitchFamily="50" charset="-128"/>
            </a:endParaRPr>
          </a:p>
        </p:txBody>
      </p:sp>
      <p:pic>
        <p:nvPicPr>
          <p:cNvPr id="8" name="Picture 2" descr="energypl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675" y="3811520"/>
            <a:ext cx="1586650" cy="105486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03BD6E79-4D79-4720-A9F9-A556219C372A}"/>
              </a:ext>
            </a:extLst>
          </p:cNvPr>
          <p:cNvPicPr>
            <a:picLocks noChangeAspect="1"/>
          </p:cNvPicPr>
          <p:nvPr/>
        </p:nvPicPr>
        <p:blipFill>
          <a:blip r:embed="rId3"/>
          <a:stretch>
            <a:fillRect/>
          </a:stretch>
        </p:blipFill>
        <p:spPr>
          <a:xfrm>
            <a:off x="846260" y="5363799"/>
            <a:ext cx="10092462" cy="992551"/>
          </a:xfrm>
          <a:prstGeom prst="rect">
            <a:avLst/>
          </a:prstGeom>
        </p:spPr>
      </p:pic>
      <p:sp>
        <p:nvSpPr>
          <p:cNvPr id="9" name="テキスト ボックス 8">
            <a:extLst>
              <a:ext uri="{FF2B5EF4-FFF2-40B4-BE49-F238E27FC236}">
                <a16:creationId xmlns:a16="http://schemas.microsoft.com/office/drawing/2014/main" id="{CEFDE9C2-4CA0-4CB8-9B38-A4680CCF95FD}"/>
              </a:ext>
            </a:extLst>
          </p:cNvPr>
          <p:cNvSpPr txBox="1"/>
          <p:nvPr/>
        </p:nvSpPr>
        <p:spPr>
          <a:xfrm>
            <a:off x="768642" y="6354247"/>
            <a:ext cx="3168366" cy="369332"/>
          </a:xfrm>
          <a:prstGeom prst="rect">
            <a:avLst/>
          </a:prstGeom>
          <a:noFill/>
        </p:spPr>
        <p:txBody>
          <a:bodyPr wrap="square" rtlCol="0">
            <a:spAutoFit/>
          </a:bodyPr>
          <a:lstStyle/>
          <a:p>
            <a:r>
              <a:rPr lang="en-US" altLang="ja-JP" dirty="0">
                <a:solidFill>
                  <a:srgbClr val="00B0F0"/>
                </a:solidFill>
                <a:latin typeface="HG創英角ﾎﾟｯﾌﾟ体" panose="040B0A09000000000000" pitchFamily="49" charset="-128"/>
                <a:ea typeface="HG創英角ﾎﾟｯﾌﾟ体" panose="040B0A09000000000000" pitchFamily="49" charset="-128"/>
              </a:rPr>
              <a:t>Imperial Cross(TSD+TSD)</a:t>
            </a:r>
          </a:p>
        </p:txBody>
      </p:sp>
    </p:spTree>
    <p:extLst>
      <p:ext uri="{BB962C8B-B14F-4D97-AF65-F5344CB8AC3E}">
        <p14:creationId xmlns:p14="http://schemas.microsoft.com/office/powerpoint/2010/main" val="31849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3641467" cy="461665"/>
          </a:xfrm>
          <a:prstGeom prst="rect">
            <a:avLst/>
          </a:prstGeom>
          <a:noFill/>
        </p:spPr>
        <p:txBody>
          <a:bodyPr wrap="square" rtlCol="0">
            <a:spAutoFit/>
          </a:bodyPr>
          <a:lstStyle/>
          <a:p>
            <a:r>
              <a:rPr kumimoji="1" lang="en-US" altLang="ja-JP" sz="2400" dirty="0" err="1">
                <a:latin typeface="HG丸ｺﾞｼｯｸM-PRO" panose="020F0600000000000000" pitchFamily="50" charset="-128"/>
                <a:ea typeface="HG丸ｺﾞｼｯｸM-PRO" panose="020F0600000000000000" pitchFamily="50" charset="-128"/>
              </a:rPr>
              <a:t>Energyplus</a:t>
            </a:r>
            <a:r>
              <a:rPr kumimoji="1"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67815"/>
            <a:ext cx="11089529" cy="2031325"/>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hlinkClick r:id="rId2"/>
              </a:rPr>
              <a:t>Energyplus</a:t>
            </a:r>
            <a:r>
              <a:rPr lang="ja-JP" altLang="en-US" dirty="0">
                <a:latin typeface="HG丸ｺﾞｼｯｸM-PRO" panose="020F0600000000000000" pitchFamily="50" charset="-128"/>
                <a:ea typeface="HG丸ｺﾞｼｯｸM-PRO" panose="020F0600000000000000" pitchFamily="50" charset="-128"/>
              </a:rPr>
              <a:t>はアメリカ合衆国エネルギー省（</a:t>
            </a:r>
            <a:r>
              <a:rPr lang="en-US" altLang="ja-JP" dirty="0">
                <a:latin typeface="HG丸ｺﾞｼｯｸM-PRO" panose="020F0600000000000000" pitchFamily="50" charset="-128"/>
                <a:ea typeface="HG丸ｺﾞｼｯｸM-PRO" panose="020F0600000000000000" pitchFamily="50" charset="-128"/>
              </a:rPr>
              <a:t>DOE</a:t>
            </a:r>
            <a:r>
              <a:rPr lang="ja-JP" altLang="en-US" dirty="0">
                <a:latin typeface="HG丸ｺﾞｼｯｸM-PRO" panose="020F0600000000000000" pitchFamily="50" charset="-128"/>
                <a:ea typeface="HG丸ｺﾞｼｯｸM-PRO" panose="020F0600000000000000" pitchFamily="50" charset="-128"/>
              </a:rPr>
              <a:t>）による、建物の温熱環境や熱負荷計算など多くの機能を備えた巨大なプログラム。</a:t>
            </a:r>
            <a:r>
              <a:rPr lang="ja-JP" altLang="en-US" dirty="0">
                <a:latin typeface="HG丸ｺﾞｼｯｸM-PRO" panose="020F0600000000000000" pitchFamily="50" charset="-128"/>
                <a:ea typeface="HG丸ｺﾞｼｯｸM-PRO" panose="020F0600000000000000" pitchFamily="50" charset="-128"/>
                <a:hlinkClick r:id="rId3"/>
              </a:rPr>
              <a:t>オープンソースソフトウェア</a:t>
            </a:r>
            <a:r>
              <a:rPr lang="ja-JP" altLang="en-US" dirty="0">
                <a:latin typeface="HG丸ｺﾞｼｯｸM-PRO" panose="020F0600000000000000" pitchFamily="50" charset="-128"/>
                <a:ea typeface="HG丸ｺﾞｼｯｸM-PRO" panose="020F0600000000000000" pitchFamily="50" charset="-128"/>
              </a:rPr>
              <a:t>であり、アメリカの国立再生可能エネルギー研究所（</a:t>
            </a:r>
            <a:r>
              <a:rPr lang="en-US" altLang="ja-JP" dirty="0">
                <a:latin typeface="HG丸ｺﾞｼｯｸM-PRO" panose="020F0600000000000000" pitchFamily="50" charset="-128"/>
                <a:ea typeface="HG丸ｺﾞｼｯｸM-PRO" panose="020F0600000000000000" pitchFamily="50" charset="-128"/>
              </a:rPr>
              <a:t>NREL</a:t>
            </a:r>
            <a:r>
              <a:rPr lang="ja-JP" altLang="en-US" dirty="0">
                <a:latin typeface="HG丸ｺﾞｼｯｸM-PRO" panose="020F0600000000000000" pitchFamily="50" charset="-128"/>
                <a:ea typeface="HG丸ｺﾞｼｯｸM-PRO" panose="020F0600000000000000" pitchFamily="50" charset="-128"/>
              </a:rPr>
              <a:t> ）にリポジトリがある。世界中で利用されている（と思う）。</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ＧＵＩは簡易なものはあるが、オープンソースの</a:t>
            </a:r>
            <a:r>
              <a:rPr lang="en-US" altLang="ja-JP" dirty="0" err="1">
                <a:latin typeface="HG丸ｺﾞｼｯｸM-PRO" panose="020F0600000000000000" pitchFamily="50" charset="-128"/>
                <a:ea typeface="HG丸ｺﾞｼｯｸM-PRO" panose="020F0600000000000000" pitchFamily="50" charset="-128"/>
                <a:hlinkClick r:id="rId4"/>
              </a:rPr>
              <a:t>Openstudio</a:t>
            </a:r>
            <a:r>
              <a:rPr lang="ja-JP" altLang="en-US" dirty="0">
                <a:latin typeface="HG丸ｺﾞｼｯｸM-PRO" panose="020F0600000000000000" pitchFamily="50" charset="-128"/>
                <a:ea typeface="HG丸ｺﾞｼｯｸM-PRO" panose="020F0600000000000000" pitchFamily="50" charset="-128"/>
              </a:rPr>
              <a:t>というものが別途開発されている。その他にも有償</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無償のＧＵＩが多く開発されている。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のモデルを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として出力し、</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と連携する</a:t>
            </a:r>
            <a:r>
              <a:rPr lang="ja-JP" altLang="en-US" dirty="0">
                <a:latin typeface="HG丸ｺﾞｼｯｸM-PRO" panose="020F0600000000000000" pitchFamily="50" charset="-128"/>
                <a:ea typeface="HG丸ｺﾞｼｯｸM-PRO" panose="020F0600000000000000" pitchFamily="50" charset="-128"/>
                <a:hlinkClick r:id="rId5"/>
              </a:rPr>
              <a:t>プロジェクト</a:t>
            </a:r>
            <a:r>
              <a:rPr lang="ja-JP" altLang="en-US" dirty="0">
                <a:latin typeface="HG丸ｺﾞｼｯｸM-PRO" panose="020F0600000000000000" pitchFamily="50" charset="-128"/>
                <a:ea typeface="HG丸ｺﾞｼｯｸM-PRO" panose="020F0600000000000000" pitchFamily="50" charset="-128"/>
              </a:rPr>
              <a:t>が進行中であり、次世代エネルギーシミュレーション</a:t>
            </a:r>
            <a:r>
              <a:rPr lang="en-US" altLang="ja-JP" dirty="0">
                <a:hlinkClick r:id="rId6"/>
              </a:rPr>
              <a:t>Spawn of </a:t>
            </a:r>
            <a:r>
              <a:rPr lang="en-US" altLang="ja-JP" dirty="0" err="1">
                <a:hlinkClick r:id="rId6"/>
              </a:rPr>
              <a:t>Energyplus</a:t>
            </a:r>
            <a:r>
              <a:rPr lang="ja-JP" altLang="en-US" dirty="0">
                <a:latin typeface="HG丸ｺﾞｼｯｸM-PRO" panose="020F0600000000000000" pitchFamily="50" charset="-128"/>
                <a:ea typeface="HG丸ｺﾞｼｯｸM-PRO" panose="020F0600000000000000" pitchFamily="50" charset="-128"/>
              </a:rPr>
              <a:t>として開発されている。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1028" name="Picture 4" descr="https://lbl-srg.github.io/soep/_images/interactions-01-medR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3727" y="2838903"/>
            <a:ext cx="6000338" cy="3882572"/>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410416" y="3193694"/>
            <a:ext cx="5632159" cy="2585323"/>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ただし、今回は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をマスタープログラムとして</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を読み込んで計算を行う。</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のデフォルトにはない特殊なシステム要素を</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で作成して連成させる。</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自体も独自のコンポーネントを作成することはできるが（</a:t>
            </a:r>
            <a:r>
              <a:rPr lang="en-US" altLang="ja-JP" dirty="0">
                <a:latin typeface="HG丸ｺﾞｼｯｸM-PRO" panose="020F0600000000000000" pitchFamily="50" charset="-128"/>
                <a:ea typeface="HG丸ｺﾞｼｯｸM-PRO" panose="020F0600000000000000" pitchFamily="50" charset="-128"/>
              </a:rPr>
              <a:t>Application</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Guide</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for</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EMS</a:t>
            </a:r>
            <a:r>
              <a:rPr lang="ja-JP" altLang="en-US" dirty="0">
                <a:latin typeface="HG丸ｺﾞｼｯｸM-PRO" panose="020F0600000000000000" pitchFamily="50" charset="-128"/>
                <a:ea typeface="HG丸ｺﾞｼｯｸM-PRO" panose="020F0600000000000000" pitchFamily="50" charset="-128"/>
              </a:rPr>
              <a:t>参照）、</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の仕様に左右されずに単独で実装して容易にテストできることや</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以外との連携にも使いまわしやすいことが強みになる。</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p:cNvSpPr/>
          <p:nvPr/>
        </p:nvSpPr>
        <p:spPr>
          <a:xfrm>
            <a:off x="6593619" y="6357711"/>
            <a:ext cx="4715875" cy="369332"/>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Spawn of </a:t>
            </a:r>
            <a:r>
              <a:rPr lang="en-US" altLang="ja-JP" dirty="0" err="1">
                <a:latin typeface="HG丸ｺﾞｼｯｸM-PRO" panose="020F0600000000000000" pitchFamily="50" charset="-128"/>
                <a:ea typeface="HG丸ｺﾞｼｯｸM-PRO" panose="020F0600000000000000" pitchFamily="50" charset="-128"/>
              </a:rPr>
              <a:t>Energyplus</a:t>
            </a:r>
            <a:r>
              <a:rPr lang="en-US" altLang="ja-JP" dirty="0">
                <a:latin typeface="HG丸ｺﾞｼｯｸM-PRO" panose="020F0600000000000000" pitchFamily="50" charset="-128"/>
                <a:ea typeface="HG丸ｺﾞｼｯｸM-PRO" panose="020F0600000000000000" pitchFamily="50" charset="-128"/>
              </a:rPr>
              <a:t>(SOEP)</a:t>
            </a:r>
            <a:r>
              <a:rPr lang="ja-JP" altLang="en-US" dirty="0">
                <a:latin typeface="HG丸ｺﾞｼｯｸM-PRO" panose="020F0600000000000000" pitchFamily="50" charset="-128"/>
                <a:ea typeface="HG丸ｺﾞｼｯｸM-PRO" panose="020F0600000000000000" pitchFamily="50" charset="-128"/>
              </a:rPr>
              <a:t>の概念図</a:t>
            </a:r>
            <a:endParaRPr lang="en-US" altLang="ja-JP" dirty="0">
              <a:latin typeface="HG丸ｺﾞｼｯｸM-PRO" panose="020F0600000000000000" pitchFamily="50" charset="-128"/>
              <a:ea typeface="HG丸ｺﾞｼｯｸM-PRO" panose="020F0600000000000000" pitchFamily="50" charset="-128"/>
            </a:endParaRPr>
          </a:p>
        </p:txBody>
      </p:sp>
      <p:pic>
        <p:nvPicPr>
          <p:cNvPr id="12" name="Picture 2" descr="https://lbl-srg.github.io/soep/_static/spawn_icon_darkbluetxhighr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1159" y="5975084"/>
            <a:ext cx="2248935" cy="77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2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920957"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67815"/>
            <a:ext cx="11089529" cy="2031325"/>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詳細な解説は</a:t>
            </a:r>
            <a:r>
              <a:rPr lang="en-US" altLang="ja-JP" dirty="0">
                <a:latin typeface="HG丸ｺﾞｼｯｸM-PRO" panose="020F0600000000000000" pitchFamily="50" charset="-128"/>
                <a:ea typeface="HG丸ｺﾞｼｯｸM-PRO" panose="020F0600000000000000" pitchFamily="50" charset="-128"/>
              </a:rPr>
              <a:t>External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Interface(s)</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Application</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Guide</a:t>
            </a:r>
            <a:r>
              <a:rPr lang="ja-JP" altLang="en-US" dirty="0">
                <a:latin typeface="HG丸ｺﾞｼｯｸM-PRO" panose="020F0600000000000000" pitchFamily="50" charset="-128"/>
                <a:ea typeface="HG丸ｺﾞｼｯｸM-PRO" panose="020F0600000000000000" pitchFamily="50" charset="-128"/>
              </a:rPr>
              <a:t>に記載がある。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で受け渡す値は「</a:t>
            </a:r>
            <a:r>
              <a:rPr lang="en-US" altLang="ja-JP" dirty="0">
                <a:latin typeface="HG丸ｺﾞｼｯｸM-PRO" panose="020F0600000000000000" pitchFamily="50" charset="-128"/>
                <a:ea typeface="HG丸ｺﾞｼｯｸM-PRO" panose="020F0600000000000000" pitchFamily="50" charset="-128"/>
              </a:rPr>
              <a:t> algebraic variable </a:t>
            </a:r>
            <a:r>
              <a:rPr lang="ja-JP" altLang="en-US" dirty="0">
                <a:latin typeface="HG丸ｺﾞｼｯｸM-PRO" panose="020F0600000000000000" pitchFamily="50" charset="-128"/>
                <a:ea typeface="HG丸ｺﾞｼｯｸM-PRO" panose="020F0600000000000000" pitchFamily="50" charset="-128"/>
              </a:rPr>
              <a:t>」か「</a:t>
            </a:r>
            <a:r>
              <a:rPr lang="en-US" altLang="ja-JP" dirty="0">
                <a:latin typeface="HG丸ｺﾞｼｯｸM-PRO" panose="020F0600000000000000" pitchFamily="50" charset="-128"/>
                <a:ea typeface="HG丸ｺﾞｼｯｸM-PRO" panose="020F0600000000000000" pitchFamily="50" charset="-128"/>
              </a:rPr>
              <a:t> differential variable </a:t>
            </a:r>
            <a:r>
              <a:rPr lang="ja-JP" altLang="en-US" dirty="0">
                <a:latin typeface="HG丸ｺﾞｼｯｸM-PRO" panose="020F0600000000000000" pitchFamily="50" charset="-128"/>
                <a:ea typeface="HG丸ｺﾞｼｯｸM-PRO" panose="020F0600000000000000" pitchFamily="50" charset="-128"/>
              </a:rPr>
              <a:t>」に分類される。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は入力は「</a:t>
            </a:r>
            <a:r>
              <a:rPr lang="en-US" altLang="ja-JP" dirty="0">
                <a:latin typeface="HG丸ｺﾞｼｯｸM-PRO" panose="020F0600000000000000" pitchFamily="50" charset="-128"/>
                <a:ea typeface="HG丸ｺﾞｼｯｸM-PRO" panose="020F0600000000000000" pitchFamily="50" charset="-128"/>
              </a:rPr>
              <a:t> algebraic variable </a:t>
            </a:r>
            <a:r>
              <a:rPr lang="ja-JP" altLang="en-US" dirty="0">
                <a:latin typeface="HG丸ｺﾞｼｯｸM-PRO" panose="020F0600000000000000" pitchFamily="50" charset="-128"/>
                <a:ea typeface="HG丸ｺﾞｼｯｸM-PRO" panose="020F0600000000000000" pitchFamily="50" charset="-128"/>
              </a:rPr>
              <a:t>」と「</a:t>
            </a:r>
            <a:r>
              <a:rPr lang="en-US" altLang="ja-JP" dirty="0">
                <a:latin typeface="HG丸ｺﾞｼｯｸM-PRO" panose="020F0600000000000000" pitchFamily="50" charset="-128"/>
                <a:ea typeface="HG丸ｺﾞｼｯｸM-PRO" panose="020F0600000000000000" pitchFamily="50" charset="-128"/>
              </a:rPr>
              <a:t> differential variable </a:t>
            </a:r>
            <a:r>
              <a:rPr lang="ja-JP" altLang="en-US" dirty="0">
                <a:latin typeface="HG丸ｺﾞｼｯｸM-PRO" panose="020F0600000000000000" pitchFamily="50" charset="-128"/>
                <a:ea typeface="HG丸ｺﾞｼｯｸM-PRO" panose="020F0600000000000000" pitchFamily="50" charset="-128"/>
              </a:rPr>
              <a:t>」の両方対応できるが、出力は「</a:t>
            </a:r>
            <a:r>
              <a:rPr lang="en-US" altLang="ja-JP" dirty="0">
                <a:latin typeface="HG丸ｺﾞｼｯｸM-PRO" panose="020F0600000000000000" pitchFamily="50" charset="-128"/>
                <a:ea typeface="HG丸ｺﾞｼｯｸM-PRO" panose="020F0600000000000000" pitchFamily="50" charset="-128"/>
              </a:rPr>
              <a:t> differential variable </a:t>
            </a:r>
            <a:r>
              <a:rPr lang="ja-JP" altLang="en-US" dirty="0">
                <a:latin typeface="HG丸ｺﾞｼｯｸM-PRO" panose="020F0600000000000000" pitchFamily="50" charset="-128"/>
                <a:ea typeface="HG丸ｺﾞｼｯｸM-PRO" panose="020F0600000000000000" pitchFamily="50" charset="-128"/>
              </a:rPr>
              <a:t>」のみになっている。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differential variable</a:t>
            </a:r>
            <a:r>
              <a:rPr lang="ja-JP" altLang="en-US" dirty="0">
                <a:latin typeface="HG丸ｺﾞｼｯｸM-PRO" panose="020F0600000000000000" pitchFamily="50" charset="-128"/>
                <a:ea typeface="HG丸ｺﾞｼｯｸM-PRO" panose="020F0600000000000000" pitchFamily="50" charset="-128"/>
              </a:rPr>
              <a:t>：温度、湿度など</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algebraic variable</a:t>
            </a:r>
            <a:r>
              <a:rPr lang="ja-JP" altLang="en-US" dirty="0">
                <a:latin typeface="HG丸ｺﾞｼｯｸM-PRO" panose="020F0600000000000000" pitchFamily="50" charset="-128"/>
                <a:ea typeface="HG丸ｺﾞｼｯｸM-PRO" panose="020F0600000000000000" pitchFamily="50" charset="-128"/>
              </a:rPr>
              <a:t>：ファンの差圧など</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316931" y="3206269"/>
            <a:ext cx="2063931"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Energyplus</a:t>
            </a:r>
            <a:endParaRPr kumimoji="1" lang="ja-JP" altLang="en-US" dirty="0"/>
          </a:p>
        </p:txBody>
      </p:sp>
      <p:sp>
        <p:nvSpPr>
          <p:cNvPr id="6" name="正方形/長方形 5"/>
          <p:cNvSpPr/>
          <p:nvPr/>
        </p:nvSpPr>
        <p:spPr>
          <a:xfrm>
            <a:off x="1316931" y="4865542"/>
            <a:ext cx="2063931"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FMU</a:t>
            </a:r>
            <a:endParaRPr kumimoji="1" lang="ja-JP" altLang="en-US" dirty="0"/>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380862" y="3533228"/>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y1</a:t>
            </a: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814554" y="5224770"/>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y2</a:t>
            </a: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814555" y="3523125"/>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u1</a:t>
            </a: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380862" y="5214667"/>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u2</a:t>
            </a: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7" y="5752760"/>
            <a:ext cx="11089529"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つのタイムステップの中でコンポーネント間の収束計算はしなさそう？陽解法的な扱い。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コンポーネント間のデータ交換のタイムステップは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側のゾーンの時間刻みだけ。</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は複数あってよい。</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9F6C7AEF-3787-4C99-92F0-9729A0F6CD0A}"/>
              </a:ext>
            </a:extLst>
          </p:cNvPr>
          <p:cNvSpPr/>
          <p:nvPr/>
        </p:nvSpPr>
        <p:spPr>
          <a:xfrm>
            <a:off x="3991551" y="4279323"/>
            <a:ext cx="3575018"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differential variable</a:t>
            </a:r>
            <a:r>
              <a:rPr lang="ja-JP" altLang="en-US" dirty="0">
                <a:latin typeface="HG丸ｺﾞｼｯｸM-PRO" panose="020F0600000000000000" pitchFamily="50" charset="-128"/>
                <a:ea typeface="HG丸ｺﾞｼｯｸM-PRO" panose="020F0600000000000000" pitchFamily="50" charset="-128"/>
              </a:rPr>
              <a:t>のみ対応？</a:t>
            </a:r>
            <a:endParaRPr lang="ja-JP" altLang="en-US" dirty="0"/>
          </a:p>
        </p:txBody>
      </p:sp>
      <p:sp>
        <p:nvSpPr>
          <p:cNvPr id="14" name="フリーフォーム: 図形 13">
            <a:extLst>
              <a:ext uri="{FF2B5EF4-FFF2-40B4-BE49-F238E27FC236}">
                <a16:creationId xmlns:a16="http://schemas.microsoft.com/office/drawing/2014/main" id="{BD53ACA4-24A5-4B37-A8B3-C246F401D13F}"/>
              </a:ext>
            </a:extLst>
          </p:cNvPr>
          <p:cNvSpPr/>
          <p:nvPr/>
        </p:nvSpPr>
        <p:spPr>
          <a:xfrm>
            <a:off x="3369027" y="3523125"/>
            <a:ext cx="627241" cy="1727200"/>
          </a:xfrm>
          <a:custGeom>
            <a:avLst/>
            <a:gdLst>
              <a:gd name="connsiteX0" fmla="*/ 0 w 524934"/>
              <a:gd name="connsiteY0" fmla="*/ 0 h 1727200"/>
              <a:gd name="connsiteX1" fmla="*/ 524934 w 524934"/>
              <a:gd name="connsiteY1" fmla="*/ 0 h 1727200"/>
              <a:gd name="connsiteX2" fmla="*/ 524934 w 524934"/>
              <a:gd name="connsiteY2" fmla="*/ 1727200 h 1727200"/>
              <a:gd name="connsiteX3" fmla="*/ 152400 w 524934"/>
              <a:gd name="connsiteY3" fmla="*/ 1727200 h 1727200"/>
              <a:gd name="connsiteX0" fmla="*/ 10094 w 535028"/>
              <a:gd name="connsiteY0" fmla="*/ 0 h 1727200"/>
              <a:gd name="connsiteX1" fmla="*/ 535028 w 535028"/>
              <a:gd name="connsiteY1" fmla="*/ 0 h 1727200"/>
              <a:gd name="connsiteX2" fmla="*/ 535028 w 535028"/>
              <a:gd name="connsiteY2" fmla="*/ 1727200 h 1727200"/>
              <a:gd name="connsiteX3" fmla="*/ 0 w 535028"/>
              <a:gd name="connsiteY3" fmla="*/ 1719580 h 1727200"/>
            </a:gdLst>
            <a:ahLst/>
            <a:cxnLst>
              <a:cxn ang="0">
                <a:pos x="connsiteX0" y="connsiteY0"/>
              </a:cxn>
              <a:cxn ang="0">
                <a:pos x="connsiteX1" y="connsiteY1"/>
              </a:cxn>
              <a:cxn ang="0">
                <a:pos x="connsiteX2" y="connsiteY2"/>
              </a:cxn>
              <a:cxn ang="0">
                <a:pos x="connsiteX3" y="connsiteY3"/>
              </a:cxn>
            </a:cxnLst>
            <a:rect l="l" t="t" r="r" b="b"/>
            <a:pathLst>
              <a:path w="535028" h="1727200">
                <a:moveTo>
                  <a:pt x="10094" y="0"/>
                </a:moveTo>
                <a:lnTo>
                  <a:pt x="535028" y="0"/>
                </a:lnTo>
                <a:lnTo>
                  <a:pt x="535028" y="1727200"/>
                </a:lnTo>
                <a:lnTo>
                  <a:pt x="0" y="1719580"/>
                </a:lnTo>
              </a:path>
            </a:pathLst>
          </a:custGeom>
          <a:noFill/>
          <a:ln w="25400">
            <a:headEnd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A1E9758-B8E7-42F3-8503-03CE554CAADB}"/>
              </a:ext>
            </a:extLst>
          </p:cNvPr>
          <p:cNvSpPr/>
          <p:nvPr/>
        </p:nvSpPr>
        <p:spPr>
          <a:xfrm rot="10800000">
            <a:off x="683772" y="3523125"/>
            <a:ext cx="627241" cy="1727200"/>
          </a:xfrm>
          <a:custGeom>
            <a:avLst/>
            <a:gdLst>
              <a:gd name="connsiteX0" fmla="*/ 0 w 524934"/>
              <a:gd name="connsiteY0" fmla="*/ 0 h 1727200"/>
              <a:gd name="connsiteX1" fmla="*/ 524934 w 524934"/>
              <a:gd name="connsiteY1" fmla="*/ 0 h 1727200"/>
              <a:gd name="connsiteX2" fmla="*/ 524934 w 524934"/>
              <a:gd name="connsiteY2" fmla="*/ 1727200 h 1727200"/>
              <a:gd name="connsiteX3" fmla="*/ 152400 w 524934"/>
              <a:gd name="connsiteY3" fmla="*/ 1727200 h 1727200"/>
              <a:gd name="connsiteX0" fmla="*/ 10094 w 535028"/>
              <a:gd name="connsiteY0" fmla="*/ 0 h 1727200"/>
              <a:gd name="connsiteX1" fmla="*/ 535028 w 535028"/>
              <a:gd name="connsiteY1" fmla="*/ 0 h 1727200"/>
              <a:gd name="connsiteX2" fmla="*/ 535028 w 535028"/>
              <a:gd name="connsiteY2" fmla="*/ 1727200 h 1727200"/>
              <a:gd name="connsiteX3" fmla="*/ 0 w 535028"/>
              <a:gd name="connsiteY3" fmla="*/ 1719580 h 1727200"/>
            </a:gdLst>
            <a:ahLst/>
            <a:cxnLst>
              <a:cxn ang="0">
                <a:pos x="connsiteX0" y="connsiteY0"/>
              </a:cxn>
              <a:cxn ang="0">
                <a:pos x="connsiteX1" y="connsiteY1"/>
              </a:cxn>
              <a:cxn ang="0">
                <a:pos x="connsiteX2" y="connsiteY2"/>
              </a:cxn>
              <a:cxn ang="0">
                <a:pos x="connsiteX3" y="connsiteY3"/>
              </a:cxn>
            </a:cxnLst>
            <a:rect l="l" t="t" r="r" b="b"/>
            <a:pathLst>
              <a:path w="535028" h="1727200">
                <a:moveTo>
                  <a:pt x="10094" y="0"/>
                </a:moveTo>
                <a:lnTo>
                  <a:pt x="535028" y="0"/>
                </a:lnTo>
                <a:lnTo>
                  <a:pt x="535028" y="1727200"/>
                </a:lnTo>
                <a:lnTo>
                  <a:pt x="0" y="1719580"/>
                </a:lnTo>
              </a:path>
            </a:pathLst>
          </a:custGeom>
          <a:noFill/>
          <a:ln w="25400">
            <a:headEnd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343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372385"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1200238"/>
            <a:ext cx="10367494" cy="923330"/>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の読み込みは、</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に付属のプログラムで</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を読み込むと</a:t>
            </a:r>
            <a:r>
              <a:rPr kumimoji="1" lang="en-US" altLang="ja-JP" dirty="0" err="1">
                <a:latin typeface="HG丸ｺﾞｼｯｸM-PRO" panose="020F0600000000000000" pitchFamily="50" charset="-128"/>
                <a:ea typeface="HG丸ｺﾞｼｯｸM-PRO" panose="020F0600000000000000" pitchFamily="50" charset="-128"/>
              </a:rPr>
              <a:t>idf</a:t>
            </a:r>
            <a:r>
              <a:rPr kumimoji="1" lang="ja-JP" altLang="en-US" dirty="0">
                <a:latin typeface="HG丸ｺﾞｼｯｸM-PRO" panose="020F0600000000000000" pitchFamily="50" charset="-128"/>
                <a:ea typeface="HG丸ｺﾞｼｯｸM-PRO" panose="020F0600000000000000" pitchFamily="50" charset="-128"/>
              </a:rPr>
              <a:t>ファイル（</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の入力ファイル）の断片が出力されるので、それを</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を読み込みたい</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の</a:t>
            </a:r>
            <a:r>
              <a:rPr kumimoji="1" lang="en-US" altLang="ja-JP" dirty="0" err="1">
                <a:latin typeface="HG丸ｺﾞｼｯｸM-PRO" panose="020F0600000000000000" pitchFamily="50" charset="-128"/>
                <a:ea typeface="HG丸ｺﾞｼｯｸM-PRO" panose="020F0600000000000000" pitchFamily="50" charset="-128"/>
              </a:rPr>
              <a:t>idf</a:t>
            </a:r>
            <a:r>
              <a:rPr kumimoji="1" lang="ja-JP" altLang="en-US" dirty="0">
                <a:latin typeface="HG丸ｺﾞｼｯｸM-PRO" panose="020F0600000000000000" pitchFamily="50" charset="-128"/>
                <a:ea typeface="HG丸ｺﾞｼｯｸM-PRO" panose="020F0600000000000000" pitchFamily="50" charset="-128"/>
              </a:rPr>
              <a:t>ファイルに追記して使用する。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2284737"/>
            <a:ext cx="10367494" cy="120032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適当に</a:t>
            </a:r>
            <a:r>
              <a:rPr lang="en-US" altLang="ja-JP" dirty="0" err="1">
                <a:latin typeface="HG丸ｺﾞｼｯｸM-PRO" panose="020F0600000000000000" pitchFamily="50" charset="-128"/>
                <a:ea typeface="HG丸ｺﾞｼｯｸM-PRO" panose="020F0600000000000000" pitchFamily="50" charset="-128"/>
              </a:rPr>
              <a:t>workfolder</a:t>
            </a:r>
            <a:r>
              <a:rPr lang="ja-JP" altLang="en-US" dirty="0">
                <a:latin typeface="HG丸ｺﾞｼｯｸM-PRO" panose="020F0600000000000000" pitchFamily="50" charset="-128"/>
                <a:ea typeface="HG丸ｺﾞｼｯｸM-PRO" panose="020F0600000000000000" pitchFamily="50" charset="-128"/>
              </a:rPr>
              <a:t>を作成し、</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ファイルを配置する。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u="sng" dirty="0">
                <a:latin typeface="HG丸ｺﾞｼｯｸM-PRO" panose="020F0600000000000000" pitchFamily="50" charset="-128"/>
                <a:ea typeface="HG丸ｺﾞｼｯｸM-PRO" panose="020F0600000000000000" pitchFamily="50" charset="-128"/>
              </a:rPr>
              <a:t>C:\EnergyPlusV#-#-#\DataSets\FMUs</a:t>
            </a:r>
            <a:r>
              <a:rPr lang="ja-JP" altLang="en-US" dirty="0">
                <a:latin typeface="HG丸ｺﾞｼｯｸM-PRO" panose="020F0600000000000000" pitchFamily="50" charset="-128"/>
                <a:ea typeface="HG丸ｺﾞｼｯｸM-PRO" panose="020F0600000000000000" pitchFamily="50" charset="-128"/>
              </a:rPr>
              <a:t>にサンプルの</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ファイルがある。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ここでは</a:t>
            </a:r>
            <a:r>
              <a:rPr lang="en-US" altLang="ja-JP" dirty="0" err="1">
                <a:latin typeface="HG丸ｺﾞｼｯｸM-PRO" panose="020F0600000000000000" pitchFamily="50" charset="-128"/>
                <a:ea typeface="HG丸ｺﾞｼｯｸM-PRO" panose="020F0600000000000000" pitchFamily="50" charset="-128"/>
              </a:rPr>
              <a:t>MoistAir.fmu</a:t>
            </a:r>
            <a:r>
              <a:rPr lang="ja-JP" altLang="en-US" dirty="0">
                <a:latin typeface="HG丸ｺﾞｼｯｸM-PRO" panose="020F0600000000000000" pitchFamily="50" charset="-128"/>
                <a:ea typeface="HG丸ｺﾞｼｯｸM-PRO" panose="020F0600000000000000" pitchFamily="50" charset="-128"/>
              </a:rPr>
              <a:t>を</a:t>
            </a:r>
            <a:r>
              <a:rPr lang="en-US" altLang="ja-JP" dirty="0" err="1">
                <a:latin typeface="HG丸ｺﾞｼｯｸM-PRO" panose="020F0600000000000000" pitchFamily="50" charset="-128"/>
                <a:ea typeface="HG丸ｺﾞｼｯｸM-PRO" panose="020F0600000000000000" pitchFamily="50" charset="-128"/>
              </a:rPr>
              <a:t>workfolder</a:t>
            </a:r>
            <a:r>
              <a:rPr lang="ja-JP" altLang="en-US" dirty="0">
                <a:latin typeface="HG丸ｺﾞｼｯｸM-PRO" panose="020F0600000000000000" pitchFamily="50" charset="-128"/>
                <a:ea typeface="HG丸ｺﾞｼｯｸM-PRO" panose="020F0600000000000000" pitchFamily="50" charset="-128"/>
              </a:rPr>
              <a:t>に</a:t>
            </a:r>
            <a:r>
              <a:rPr lang="en-US" altLang="ja-JP" dirty="0">
                <a:latin typeface="HG丸ｺﾞｼｯｸM-PRO" panose="020F0600000000000000" pitchFamily="50" charset="-128"/>
                <a:ea typeface="HG丸ｺﾞｼｯｸM-PRO" panose="020F0600000000000000" pitchFamily="50" charset="-128"/>
              </a:rPr>
              <a:t>cp</a:t>
            </a:r>
            <a:r>
              <a:rPr lang="ja-JP" altLang="en-US" dirty="0">
                <a:latin typeface="HG丸ｺﾞｼｯｸM-PRO" panose="020F0600000000000000" pitchFamily="50" charset="-128"/>
                <a:ea typeface="HG丸ｺﾞｼｯｸM-PRO" panose="020F0600000000000000" pitchFamily="50" charset="-128"/>
              </a:rPr>
              <a:t>してやってみる。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コマンドプロンプトにて</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4FE0810C-7564-4301-BC86-F9B55B7399B6}"/>
              </a:ext>
            </a:extLst>
          </p:cNvPr>
          <p:cNvSpPr txBox="1"/>
          <p:nvPr/>
        </p:nvSpPr>
        <p:spPr>
          <a:xfrm>
            <a:off x="347729" y="4546908"/>
            <a:ext cx="10367494"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コマンドを実行すると</a:t>
            </a:r>
            <a:r>
              <a:rPr lang="en-US" altLang="ja-JP" dirty="0" err="1">
                <a:latin typeface="HG丸ｺﾞｼｯｸM-PRO" panose="020F0600000000000000" pitchFamily="50" charset="-128"/>
                <a:ea typeface="HG丸ｺﾞｼｯｸM-PRO" panose="020F0600000000000000" pitchFamily="50" charset="-128"/>
              </a:rPr>
              <a:t>workfolder</a:t>
            </a:r>
            <a:r>
              <a:rPr lang="ja-JP" altLang="en-US" dirty="0">
                <a:latin typeface="HG丸ｺﾞｼｯｸM-PRO" panose="020F0600000000000000" pitchFamily="50" charset="-128"/>
                <a:ea typeface="HG丸ｺﾞｼｯｸM-PRO" panose="020F0600000000000000" pitchFamily="50" charset="-128"/>
              </a:rPr>
              <a:t>に</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を解凍したものと、</a:t>
            </a:r>
            <a:r>
              <a:rPr lang="en-US" altLang="ja-JP" dirty="0" err="1">
                <a:latin typeface="HG丸ｺﾞｼｯｸM-PRO" panose="020F0600000000000000" pitchFamily="50" charset="-128"/>
                <a:ea typeface="HG丸ｺﾞｼｯｸM-PRO" panose="020F0600000000000000" pitchFamily="50" charset="-128"/>
              </a:rPr>
              <a:t>tmp.idf</a:t>
            </a:r>
            <a:r>
              <a:rPr lang="ja-JP" altLang="en-US" dirty="0">
                <a:latin typeface="HG丸ｺﾞｼｯｸM-PRO" panose="020F0600000000000000" pitchFamily="50" charset="-128"/>
                <a:ea typeface="HG丸ｺﾞｼｯｸM-PRO" panose="020F0600000000000000" pitchFamily="50" charset="-128"/>
              </a:rPr>
              <a:t>が生成される。</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parser.exe </a:t>
            </a:r>
            <a:r>
              <a:rPr kumimoji="1" lang="en-US" altLang="ja-JP" dirty="0">
                <a:latin typeface="HG丸ｺﾞｼｯｸM-PRO" panose="020F0600000000000000" pitchFamily="50" charset="-128"/>
                <a:ea typeface="HG丸ｺﾞｼｯｸM-PRO" panose="020F0600000000000000" pitchFamily="50" charset="-128"/>
              </a:rPr>
              <a:t>-h</a:t>
            </a:r>
            <a:r>
              <a:rPr kumimoji="1" lang="ja-JP" altLang="en-US" dirty="0">
                <a:latin typeface="HG丸ｺﾞｼｯｸM-PRO" panose="020F0600000000000000" pitchFamily="50" charset="-128"/>
                <a:ea typeface="HG丸ｺﾞｼｯｸM-PRO" panose="020F0600000000000000" pitchFamily="50" charset="-128"/>
              </a:rPr>
              <a:t>でコマンドのヘルプが表示されるので確認しておくとよい。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347729" y="3440626"/>
            <a:ext cx="10367494" cy="923330"/>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copy C:\EnergyPlusV9-0-1\DataSets\FMUs\MoistAir.fmu </a:t>
            </a:r>
            <a:r>
              <a:rPr lang="en-US" altLang="ja-JP" dirty="0" err="1">
                <a:latin typeface="HG丸ｺﾞｼｯｸM-PRO" panose="020F0600000000000000" pitchFamily="50" charset="-128"/>
                <a:ea typeface="HG丸ｺﾞｼｯｸM-PRO" panose="020F0600000000000000" pitchFamily="50" charset="-128"/>
              </a:rPr>
              <a:t>workfolder</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cd </a:t>
            </a:r>
            <a:r>
              <a:rPr lang="en-US" altLang="ja-JP" dirty="0" err="1">
                <a:latin typeface="HG丸ｺﾞｼｯｸM-PRO" panose="020F0600000000000000" pitchFamily="50" charset="-128"/>
                <a:ea typeface="HG丸ｺﾞｼｯｸM-PRO" panose="020F0600000000000000" pitchFamily="50" charset="-128"/>
              </a:rPr>
              <a:t>workfolder</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C:\EnergyPlusV#-#-#\PreProcess\FMUParser\parser.exe -p </a:t>
            </a:r>
            <a:r>
              <a:rPr lang="en-US" altLang="ja-JP" dirty="0" err="1">
                <a:latin typeface="HG丸ｺﾞｼｯｸM-PRO" panose="020F0600000000000000" pitchFamily="50" charset="-128"/>
                <a:ea typeface="HG丸ｺﾞｼｯｸM-PRO" panose="020F0600000000000000" pitchFamily="50" charset="-128"/>
              </a:rPr>
              <a:t>MoistAir.fmu</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96D79FF2-2C41-450E-8059-8B226538605C}"/>
              </a:ext>
            </a:extLst>
          </p:cNvPr>
          <p:cNvSpPr txBox="1"/>
          <p:nvPr/>
        </p:nvSpPr>
        <p:spPr>
          <a:xfrm>
            <a:off x="347729" y="5267042"/>
            <a:ext cx="11089529" cy="1477328"/>
          </a:xfrm>
          <a:prstGeom prst="rect">
            <a:avLst/>
          </a:prstGeom>
          <a:noFill/>
          <a:ln>
            <a:solidFill>
              <a:schemeClr val="tx1"/>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ファイルに対応する</a:t>
            </a:r>
            <a:r>
              <a:rPr lang="en-US" altLang="ja-JP" dirty="0" err="1">
                <a:latin typeface="HG丸ｺﾞｼｯｸM-PRO" panose="020F0600000000000000" pitchFamily="50" charset="-128"/>
                <a:ea typeface="HG丸ｺﾞｼｯｸM-PRO" panose="020F0600000000000000" pitchFamily="50" charset="-128"/>
              </a:rPr>
              <a:t>idf</a:t>
            </a:r>
            <a:r>
              <a:rPr lang="ja-JP" altLang="en-US" dirty="0">
                <a:latin typeface="HG丸ｺﾞｼｯｸM-PRO" panose="020F0600000000000000" pitchFamily="50" charset="-128"/>
                <a:ea typeface="HG丸ｺﾞｼｯｸM-PRO" panose="020F0600000000000000" pitchFamily="50" charset="-128"/>
              </a:rPr>
              <a:t>ファイルのサンプルがデフォルトの</a:t>
            </a:r>
            <a:r>
              <a:rPr lang="en-US" altLang="ja-JP" dirty="0" err="1">
                <a:latin typeface="HG丸ｺﾞｼｯｸM-PRO" panose="020F0600000000000000" pitchFamily="50" charset="-128"/>
                <a:ea typeface="HG丸ｺﾞｼｯｸM-PRO" panose="020F0600000000000000" pitchFamily="50" charset="-128"/>
              </a:rPr>
              <a:t>ExampleFiles</a:t>
            </a:r>
            <a:r>
              <a:rPr lang="ja-JP" altLang="en-US" dirty="0">
                <a:latin typeface="HG丸ｺﾞｼｯｸM-PRO" panose="020F0600000000000000" pitchFamily="50" charset="-128"/>
                <a:ea typeface="HG丸ｺﾞｼｯｸM-PRO" panose="020F0600000000000000" pitchFamily="50" charset="-128"/>
              </a:rPr>
              <a:t>には含まれていない？</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hlinkClick r:id="rId2"/>
              </a:rPr>
              <a:t>https://github.com/NREL/EnergyPlus/tree/develop/testfiles</a:t>
            </a:r>
            <a:r>
              <a:rPr lang="ja-JP" altLang="en-US" dirty="0">
                <a:latin typeface="HG丸ｺﾞｼｯｸM-PRO" panose="020F0600000000000000" pitchFamily="50" charset="-128"/>
                <a:ea typeface="HG丸ｺﾞｼｯｸM-PRO" panose="020F0600000000000000" pitchFamily="50" charset="-128"/>
              </a:rPr>
              <a:t>　から拾ってくる。</a:t>
            </a: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_</a:t>
            </a:r>
            <a:r>
              <a:rPr lang="en-US" altLang="ja-JP" dirty="0" err="1">
                <a:latin typeface="HG丸ｺﾞｼｯｸM-PRO" panose="020F0600000000000000" pitchFamily="50" charset="-128"/>
                <a:ea typeface="HG丸ｺﾞｼｯｸM-PRO" panose="020F0600000000000000" pitchFamily="50" charset="-128"/>
              </a:rPr>
              <a:t>ExternalInterface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functionalmockupunit</a:t>
            </a:r>
            <a:r>
              <a:rPr lang="en-US" altLang="ja-JP" dirty="0">
                <a:latin typeface="HG丸ｺﾞｼｯｸM-PRO" panose="020F0600000000000000" pitchFamily="50" charset="-128"/>
                <a:ea typeface="HG丸ｺﾞｼｯｸM-PRO" panose="020F0600000000000000" pitchFamily="50" charset="-128"/>
              </a:rPr>
              <a:t>-to-</a:t>
            </a:r>
            <a:r>
              <a:rPr lang="en-US" altLang="ja-JP" dirty="0" err="1">
                <a:latin typeface="HG丸ｺﾞｼｯｸM-PRO" panose="020F0600000000000000" pitchFamily="50" charset="-128"/>
                <a:ea typeface="HG丸ｺﾞｼｯｸM-PRO" panose="020F0600000000000000" pitchFamily="50" charset="-128"/>
              </a:rPr>
              <a:t>actuator.idf</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ShadingController.fmu</a:t>
            </a:r>
            <a:r>
              <a:rPr lang="ja-JP" altLang="en-US" dirty="0">
                <a:latin typeface="HG丸ｺﾞｼｯｸM-PRO" panose="020F0600000000000000" pitchFamily="50" charset="-128"/>
                <a:ea typeface="HG丸ｺﾞｼｯｸM-PRO" panose="020F0600000000000000" pitchFamily="50" charset="-128"/>
              </a:rPr>
              <a:t>を使用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_</a:t>
            </a:r>
            <a:r>
              <a:rPr lang="en-US" altLang="ja-JP" dirty="0" err="1">
                <a:latin typeface="HG丸ｺﾞｼｯｸM-PRO" panose="020F0600000000000000" pitchFamily="50" charset="-128"/>
                <a:ea typeface="HG丸ｺﾞｼｯｸM-PRO" panose="020F0600000000000000" pitchFamily="50" charset="-128"/>
              </a:rPr>
              <a:t>ExternalInterface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functionalmockupunit</a:t>
            </a:r>
            <a:r>
              <a:rPr lang="en-US" altLang="ja-JP" dirty="0">
                <a:latin typeface="HG丸ｺﾞｼｯｸM-PRO" panose="020F0600000000000000" pitchFamily="50" charset="-128"/>
                <a:ea typeface="HG丸ｺﾞｼｯｸM-PRO" panose="020F0600000000000000" pitchFamily="50" charset="-128"/>
              </a:rPr>
              <a:t>-to-</a:t>
            </a:r>
            <a:r>
              <a:rPr lang="en-US" altLang="ja-JP" dirty="0" err="1">
                <a:latin typeface="HG丸ｺﾞｼｯｸM-PRO" panose="020F0600000000000000" pitchFamily="50" charset="-128"/>
                <a:ea typeface="HG丸ｺﾞｼｯｸM-PRO" panose="020F0600000000000000" pitchFamily="50" charset="-128"/>
              </a:rPr>
              <a:t>schedule.idf</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MoistAir.fmu</a:t>
            </a:r>
            <a:r>
              <a:rPr lang="ja-JP" altLang="en-US" dirty="0">
                <a:latin typeface="HG丸ｺﾞｼｯｸM-PRO" panose="020F0600000000000000" pitchFamily="50" charset="-128"/>
                <a:ea typeface="HG丸ｺﾞｼｯｸM-PRO" panose="020F0600000000000000" pitchFamily="50" charset="-128"/>
              </a:rPr>
              <a:t>を使用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_</a:t>
            </a:r>
            <a:r>
              <a:rPr lang="en-US" altLang="ja-JP" dirty="0" err="1">
                <a:latin typeface="HG丸ｺﾞｼｯｸM-PRO" panose="020F0600000000000000" pitchFamily="50" charset="-128"/>
                <a:ea typeface="HG丸ｺﾞｼｯｸM-PRO" panose="020F0600000000000000" pitchFamily="50" charset="-128"/>
              </a:rPr>
              <a:t>ExternalInterface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functionalmockupunit</a:t>
            </a:r>
            <a:r>
              <a:rPr lang="en-US" altLang="ja-JP" dirty="0">
                <a:latin typeface="HG丸ｺﾞｼｯｸM-PRO" panose="020F0600000000000000" pitchFamily="50" charset="-128"/>
                <a:ea typeface="HG丸ｺﾞｼｯｸM-PRO" panose="020F0600000000000000" pitchFamily="50" charset="-128"/>
              </a:rPr>
              <a:t>-to-</a:t>
            </a:r>
            <a:r>
              <a:rPr lang="en-US" altLang="ja-JP" dirty="0" err="1">
                <a:latin typeface="HG丸ｺﾞｼｯｸM-PRO" panose="020F0600000000000000" pitchFamily="50" charset="-128"/>
                <a:ea typeface="HG丸ｺﾞｼｯｸM-PRO" panose="020F0600000000000000" pitchFamily="50" charset="-128"/>
              </a:rPr>
              <a:t>variable.idf</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ShadingController.fmu</a:t>
            </a:r>
            <a:r>
              <a:rPr lang="ja-JP" altLang="en-US" dirty="0">
                <a:latin typeface="HG丸ｺﾞｼｯｸM-PRO" panose="020F0600000000000000" pitchFamily="50" charset="-128"/>
                <a:ea typeface="HG丸ｺﾞｼｯｸM-PRO" panose="020F0600000000000000" pitchFamily="50" charset="-128"/>
              </a:rPr>
              <a:t>を使用</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6691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372385"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957927"/>
            <a:ext cx="10367494" cy="923330"/>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tmp.idf</a:t>
            </a:r>
            <a:r>
              <a:rPr lang="ja-JP" altLang="en-US" dirty="0">
                <a:latin typeface="HG丸ｺﾞｼｯｸM-PRO" panose="020F0600000000000000" pitchFamily="50" charset="-128"/>
                <a:ea typeface="HG丸ｺﾞｼｯｸM-PRO" panose="020F0600000000000000" pitchFamily="50" charset="-128"/>
              </a:rPr>
              <a:t>の中身は以下のようになっている（抜粋）。赤字のような内容を追記する必要があり、</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の計算設定と</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側の変数の</a:t>
            </a:r>
            <a:r>
              <a:rPr lang="ja-JP" altLang="en-US" dirty="0">
                <a:latin typeface="HG丸ｺﾞｼｯｸM-PRO" panose="020F0600000000000000" pitchFamily="50" charset="-128"/>
                <a:ea typeface="HG丸ｺﾞｼｯｸM-PRO" panose="020F0600000000000000" pitchFamily="50" charset="-128"/>
              </a:rPr>
              <a:t>対応を行う</a:t>
            </a:r>
            <a:r>
              <a:rPr kumimoji="1" lang="ja-JP" altLang="en-US" dirty="0">
                <a:latin typeface="HG丸ｺﾞｼｯｸM-PRO" panose="020F0600000000000000" pitchFamily="50" charset="-128"/>
                <a:ea typeface="HG丸ｺﾞｼｯｸM-PRO" panose="020F0600000000000000" pitchFamily="50" charset="-128"/>
              </a:rPr>
              <a:t>。これを</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側の</a:t>
            </a:r>
            <a:r>
              <a:rPr kumimoji="1" lang="en-US" altLang="ja-JP" dirty="0" err="1">
                <a:latin typeface="HG丸ｺﾞｼｯｸM-PRO" panose="020F0600000000000000" pitchFamily="50" charset="-128"/>
                <a:ea typeface="HG丸ｺﾞｼｯｸM-PRO" panose="020F0600000000000000" pitchFamily="50" charset="-128"/>
              </a:rPr>
              <a:t>idf</a:t>
            </a:r>
            <a:r>
              <a:rPr kumimoji="1" lang="ja-JP" altLang="en-US" dirty="0">
                <a:latin typeface="HG丸ｺﾞｼｯｸM-PRO" panose="020F0600000000000000" pitchFamily="50" charset="-128"/>
                <a:ea typeface="HG丸ｺﾞｼｯｸM-PRO" panose="020F0600000000000000" pitchFamily="50" charset="-128"/>
              </a:rPr>
              <a:t>ファイルの末尾などどこでも？張り付けて計算すればよいと思う。</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FE25F16A-B615-4ACD-B088-B78221F33663}"/>
              </a:ext>
            </a:extLst>
          </p:cNvPr>
          <p:cNvSpPr/>
          <p:nvPr/>
        </p:nvSpPr>
        <p:spPr>
          <a:xfrm>
            <a:off x="526578" y="1889383"/>
            <a:ext cx="9717024" cy="4893647"/>
          </a:xfrm>
          <a:prstGeom prst="rect">
            <a:avLst/>
          </a:prstGeom>
          <a:ln>
            <a:solidFill>
              <a:schemeClr val="tx1"/>
            </a:solidFill>
          </a:ln>
        </p:spPr>
        <p:txBody>
          <a:bodyPr wrap="square">
            <a:spAutoFit/>
          </a:bodyPr>
          <a:lstStyle/>
          <a:p>
            <a:r>
              <a:rPr lang="ja-JP" altLang="en-US" sz="1400" dirty="0"/>
              <a:t>ExternalInterface,</a:t>
            </a:r>
          </a:p>
          <a:p>
            <a:r>
              <a:rPr lang="ja-JP" altLang="en-US" sz="1400" dirty="0"/>
              <a:t>  FunctionalMockupUnitImport;		!- Name of External Interface</a:t>
            </a:r>
          </a:p>
          <a:p>
            <a:endParaRPr lang="ja-JP" altLang="en-US" sz="1400" dirty="0"/>
          </a:p>
          <a:p>
            <a:r>
              <a:rPr lang="ja-JP" altLang="en-US" sz="1400" dirty="0"/>
              <a:t>ExternalInterface:FunctionalMockupUnitImport,</a:t>
            </a:r>
          </a:p>
          <a:p>
            <a:r>
              <a:rPr lang="ja-JP" altLang="en-US" sz="1400" dirty="0"/>
              <a:t>  MoistAir.fmu,		!- FMU File Name</a:t>
            </a:r>
          </a:p>
          <a:p>
            <a:r>
              <a:rPr lang="ja-JP" altLang="en-US" sz="1400" dirty="0"/>
              <a:t>   </a:t>
            </a:r>
            <a:r>
              <a:rPr lang="en-US" altLang="ja-JP" sz="1400" b="1" dirty="0">
                <a:solidFill>
                  <a:srgbClr val="FF0000"/>
                </a:solidFill>
              </a:rPr>
              <a:t>15</a:t>
            </a:r>
            <a:r>
              <a:rPr lang="ja-JP" altLang="en-US" sz="1400" dirty="0"/>
              <a:t>,		!- FMU Timeout in milli-seconds</a:t>
            </a:r>
          </a:p>
          <a:p>
            <a:r>
              <a:rPr lang="ja-JP" altLang="en-US" sz="1400" dirty="0"/>
              <a:t>   </a:t>
            </a:r>
            <a:r>
              <a:rPr lang="en-US" altLang="ja-JP" sz="1400" b="1" dirty="0">
                <a:solidFill>
                  <a:srgbClr val="FF0000"/>
                </a:solidFill>
              </a:rPr>
              <a:t>0</a:t>
            </a:r>
            <a:r>
              <a:rPr lang="ja-JP" altLang="en-US" sz="1400" dirty="0"/>
              <a:t>;		!- FMU LoggingOn</a:t>
            </a:r>
          </a:p>
          <a:p>
            <a:endParaRPr lang="ja-JP" altLang="en-US" sz="1400" dirty="0"/>
          </a:p>
          <a:p>
            <a:r>
              <a:rPr lang="ja-JP" altLang="en-US" sz="1400" dirty="0"/>
              <a:t>ExternalInterface:FunctionalMockupUnitImport:To:</a:t>
            </a:r>
            <a:r>
              <a:rPr lang="en-US" altLang="ja-JP" sz="1400" b="1" dirty="0">
                <a:solidFill>
                  <a:srgbClr val="FF0000"/>
                </a:solidFill>
              </a:rPr>
              <a:t>Schedule</a:t>
            </a:r>
            <a:r>
              <a:rPr lang="ja-JP" altLang="en-US" sz="1400" dirty="0"/>
              <a:t>,</a:t>
            </a:r>
          </a:p>
          <a:p>
            <a:r>
              <a:rPr lang="ja-JP" altLang="en-US" sz="1400" dirty="0"/>
              <a:t>   </a:t>
            </a:r>
            <a:r>
              <a:rPr lang="en-US" altLang="ja-JP" sz="1400" b="1" dirty="0" err="1">
                <a:solidFill>
                  <a:srgbClr val="FF0000"/>
                </a:solidFill>
              </a:rPr>
              <a:t>FMU_OthEquSen_ZoneOne</a:t>
            </a:r>
            <a:r>
              <a:rPr lang="ja-JP" altLang="en-US" sz="1400" dirty="0"/>
              <a:t>,		!- Name</a:t>
            </a:r>
          </a:p>
          <a:p>
            <a:r>
              <a:rPr lang="ja-JP" altLang="en-US" sz="1400" dirty="0"/>
              <a:t>   MoistAir.fmu,		!- FMU File Name</a:t>
            </a:r>
          </a:p>
          <a:p>
            <a:r>
              <a:rPr lang="ja-JP" altLang="en-US" sz="1400" dirty="0"/>
              <a:t>   </a:t>
            </a:r>
            <a:r>
              <a:rPr lang="en-US" altLang="ja-JP" sz="1400" b="1" dirty="0">
                <a:solidFill>
                  <a:srgbClr val="FF0000"/>
                </a:solidFill>
              </a:rPr>
              <a:t>Model1</a:t>
            </a:r>
            <a:r>
              <a:rPr lang="ja-JP" altLang="en-US" sz="1400" dirty="0"/>
              <a:t>,		!- FMU Instance Name</a:t>
            </a:r>
          </a:p>
          <a:p>
            <a:r>
              <a:rPr lang="ja-JP" altLang="en-US" sz="1400" dirty="0"/>
              <a:t>   QSensible,		!- FMU Variable Name</a:t>
            </a:r>
          </a:p>
          <a:p>
            <a:r>
              <a:rPr lang="ja-JP" altLang="en-US" sz="1400" dirty="0"/>
              <a:t>   </a:t>
            </a:r>
            <a:r>
              <a:rPr lang="en-US" altLang="ja-JP" sz="1400" dirty="0">
                <a:solidFill>
                  <a:srgbClr val="FF0000"/>
                </a:solidFill>
              </a:rPr>
              <a:t>0</a:t>
            </a:r>
            <a:r>
              <a:rPr lang="ja-JP" altLang="en-US" sz="1400" dirty="0"/>
              <a:t>;		!- Initial Value</a:t>
            </a:r>
            <a:endParaRPr lang="en-US" altLang="ja-JP" sz="1400" dirty="0"/>
          </a:p>
          <a:p>
            <a:r>
              <a:rPr lang="en-US" altLang="ja-JP" sz="1400" dirty="0"/>
              <a:t>(</a:t>
            </a:r>
            <a:r>
              <a:rPr lang="ja-JP" altLang="en-US" sz="1400" dirty="0"/>
              <a:t>省略</a:t>
            </a:r>
            <a:r>
              <a:rPr lang="en-US" altLang="ja-JP" sz="1400" dirty="0"/>
              <a:t>)</a:t>
            </a:r>
          </a:p>
          <a:p>
            <a:r>
              <a:rPr lang="en-US" altLang="ja-JP" sz="1400" dirty="0" err="1"/>
              <a:t>ExternalInterface:FunctionalMockupUnitImport:From:Variable</a:t>
            </a:r>
            <a:r>
              <a:rPr lang="en-US" altLang="ja-JP" sz="1400" dirty="0"/>
              <a:t>,</a:t>
            </a:r>
          </a:p>
          <a:p>
            <a:r>
              <a:rPr lang="en-US" altLang="ja-JP" sz="1400" dirty="0"/>
              <a:t>   </a:t>
            </a:r>
            <a:r>
              <a:rPr lang="en-US" altLang="ja-JP" sz="1400" b="1" dirty="0">
                <a:solidFill>
                  <a:srgbClr val="FF0000"/>
                </a:solidFill>
              </a:rPr>
              <a:t>ZONE ONE</a:t>
            </a:r>
            <a:r>
              <a:rPr lang="en-US" altLang="ja-JP" sz="1400" dirty="0"/>
              <a:t>,		!- </a:t>
            </a:r>
            <a:r>
              <a:rPr lang="en-US" altLang="ja-JP" sz="1400" dirty="0" err="1"/>
              <a:t>Output:Variable</a:t>
            </a:r>
            <a:r>
              <a:rPr lang="en-US" altLang="ja-JP" sz="1400" dirty="0"/>
              <a:t> Index Key Name</a:t>
            </a:r>
          </a:p>
          <a:p>
            <a:r>
              <a:rPr lang="en-US" altLang="ja-JP" sz="1400" dirty="0"/>
              <a:t>   </a:t>
            </a:r>
            <a:r>
              <a:rPr lang="en-US" altLang="ja-JP" sz="1400" b="1" dirty="0">
                <a:solidFill>
                  <a:srgbClr val="FF0000"/>
                </a:solidFill>
              </a:rPr>
              <a:t>Zone Mean Air Temperature</a:t>
            </a:r>
            <a:r>
              <a:rPr lang="en-US" altLang="ja-JP" sz="1400" dirty="0"/>
              <a:t>,		!- </a:t>
            </a:r>
            <a:r>
              <a:rPr lang="en-US" altLang="ja-JP" sz="1400" dirty="0" err="1"/>
              <a:t>Output:Variable</a:t>
            </a:r>
            <a:r>
              <a:rPr lang="en-US" altLang="ja-JP" sz="1400" dirty="0"/>
              <a:t> Name</a:t>
            </a:r>
          </a:p>
          <a:p>
            <a:r>
              <a:rPr lang="en-US" altLang="ja-JP" sz="1400" dirty="0"/>
              <a:t>   </a:t>
            </a:r>
            <a:r>
              <a:rPr lang="en-US" altLang="ja-JP" sz="1400" dirty="0" err="1"/>
              <a:t>MoistAir.fmu</a:t>
            </a:r>
            <a:r>
              <a:rPr lang="en-US" altLang="ja-JP" sz="1400" dirty="0"/>
              <a:t>,		!- FMU File Name</a:t>
            </a:r>
          </a:p>
          <a:p>
            <a:r>
              <a:rPr lang="en-US" altLang="ja-JP" sz="1400" dirty="0"/>
              <a:t>   </a:t>
            </a:r>
            <a:r>
              <a:rPr lang="en-US" altLang="ja-JP" sz="1400" b="1" dirty="0">
                <a:solidFill>
                  <a:srgbClr val="FF0000"/>
                </a:solidFill>
              </a:rPr>
              <a:t>Model1</a:t>
            </a:r>
            <a:r>
              <a:rPr lang="en-US" altLang="ja-JP" sz="1400" dirty="0"/>
              <a:t>,		!- FMU Instance Name</a:t>
            </a:r>
          </a:p>
          <a:p>
            <a:r>
              <a:rPr lang="en-US" altLang="ja-JP" sz="1400" dirty="0"/>
              <a:t>   </a:t>
            </a:r>
            <a:r>
              <a:rPr lang="en-US" altLang="ja-JP" sz="1400" dirty="0" err="1"/>
              <a:t>TRooMea</a:t>
            </a:r>
            <a:r>
              <a:rPr lang="en-US" altLang="ja-JP" sz="1400" dirty="0"/>
              <a:t>;		!- FMU Variable Name</a:t>
            </a:r>
          </a:p>
          <a:p>
            <a:r>
              <a:rPr lang="en-US" altLang="ja-JP" sz="1400" dirty="0"/>
              <a:t>(</a:t>
            </a:r>
            <a:r>
              <a:rPr lang="ja-JP" altLang="en-US" sz="1400" dirty="0"/>
              <a:t>省略</a:t>
            </a:r>
            <a:r>
              <a:rPr lang="en-US" altLang="ja-JP" sz="1400" dirty="0"/>
              <a:t>)</a:t>
            </a:r>
          </a:p>
        </p:txBody>
      </p:sp>
    </p:spTree>
    <p:extLst>
      <p:ext uri="{BB962C8B-B14F-4D97-AF65-F5344CB8AC3E}">
        <p14:creationId xmlns:p14="http://schemas.microsoft.com/office/powerpoint/2010/main" val="141216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920957"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98924"/>
            <a:ext cx="11089529" cy="369332"/>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への入力オブジェクト</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347727" y="2713310"/>
            <a:ext cx="8686800" cy="1477328"/>
          </a:xfrm>
          <a:prstGeom prst="rect">
            <a:avLst/>
          </a:prstGeom>
          <a:ln>
            <a:solidFill>
              <a:schemeClr val="tx1"/>
            </a:solidFill>
          </a:ln>
        </p:spPr>
        <p:txBody>
          <a:bodyPr wrap="square">
            <a:spAutoFit/>
          </a:bodyPr>
          <a:lstStyle/>
          <a:p>
            <a:r>
              <a:rPr lang="ja-JP" altLang="en-US" dirty="0"/>
              <a:t>ExternalInterface:FunctionalMockupUnitImport:To:Schedule</a:t>
            </a:r>
          </a:p>
          <a:p>
            <a:r>
              <a:rPr lang="ja-JP" altLang="en-US" dirty="0"/>
              <a:t>ExternalInterface:FunctionalMockupUnitImport:To:Actuator</a:t>
            </a:r>
          </a:p>
          <a:p>
            <a:r>
              <a:rPr lang="ja-JP" altLang="en-US" dirty="0"/>
              <a:t>ExternalInterface:FunctionalMockupUnitImport:To:Variable</a:t>
            </a:r>
          </a:p>
          <a:p>
            <a:r>
              <a:rPr lang="ja-JP" altLang="en-US" dirty="0"/>
              <a:t>Output:Variable</a:t>
            </a:r>
            <a:endParaRPr lang="en-US" altLang="ja-JP" dirty="0"/>
          </a:p>
          <a:p>
            <a:r>
              <a:rPr lang="en-US" altLang="ja-JP" dirty="0" err="1"/>
              <a:t>EnergyManagementSystem:OutputVariable</a:t>
            </a:r>
            <a:endParaRPr lang="ja-JP" altLang="en-US" dirty="0"/>
          </a:p>
        </p:txBody>
      </p:sp>
      <p:sp>
        <p:nvSpPr>
          <p:cNvPr id="7" name="正方形/長方形 6">
            <a:extLst>
              <a:ext uri="{FF2B5EF4-FFF2-40B4-BE49-F238E27FC236}">
                <a16:creationId xmlns:a16="http://schemas.microsoft.com/office/drawing/2014/main" id="{129220A1-8E45-41E6-8E6B-19301ACE0065}"/>
              </a:ext>
            </a:extLst>
          </p:cNvPr>
          <p:cNvSpPr/>
          <p:nvPr/>
        </p:nvSpPr>
        <p:spPr>
          <a:xfrm>
            <a:off x="347726" y="1378144"/>
            <a:ext cx="7156159" cy="369332"/>
          </a:xfrm>
          <a:prstGeom prst="rect">
            <a:avLst/>
          </a:prstGeom>
          <a:ln>
            <a:solidFill>
              <a:schemeClr val="tx1"/>
            </a:solidFill>
          </a:ln>
        </p:spPr>
        <p:txBody>
          <a:bodyPr wrap="square">
            <a:spAutoFit/>
          </a:bodyPr>
          <a:lstStyle/>
          <a:p>
            <a:r>
              <a:rPr lang="ja-JP" altLang="en-US" dirty="0"/>
              <a:t>ExternalInterface:FunctxionalMockupUnitImport:From:Variable</a:t>
            </a:r>
          </a:p>
        </p:txBody>
      </p:sp>
      <p:sp>
        <p:nvSpPr>
          <p:cNvPr id="8" name="テキスト ボックス 7">
            <a:extLst>
              <a:ext uri="{FF2B5EF4-FFF2-40B4-BE49-F238E27FC236}">
                <a16:creationId xmlns:a16="http://schemas.microsoft.com/office/drawing/2014/main" id="{6B21DB4E-7721-46C2-97C8-E493C0809126}"/>
              </a:ext>
            </a:extLst>
          </p:cNvPr>
          <p:cNvSpPr txBox="1"/>
          <p:nvPr/>
        </p:nvSpPr>
        <p:spPr>
          <a:xfrm>
            <a:off x="347727" y="2343978"/>
            <a:ext cx="11089529" cy="369332"/>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からの出力オブジェクト</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D0C14986-71BC-406D-8CAE-8AC03ADD5794}"/>
              </a:ext>
            </a:extLst>
          </p:cNvPr>
          <p:cNvSpPr txBox="1"/>
          <p:nvPr/>
        </p:nvSpPr>
        <p:spPr>
          <a:xfrm>
            <a:off x="347727" y="1788473"/>
            <a:ext cx="207616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一種類しかない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12DAB1FC-63C9-419A-A645-B1022C725D64}"/>
              </a:ext>
            </a:extLst>
          </p:cNvPr>
          <p:cNvSpPr txBox="1"/>
          <p:nvPr/>
        </p:nvSpPr>
        <p:spPr>
          <a:xfrm>
            <a:off x="347726" y="4200329"/>
            <a:ext cx="9434903"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デフォルトの出力は</a:t>
            </a:r>
            <a:r>
              <a:rPr lang="ja-JP" altLang="en-US" dirty="0"/>
              <a:t>ExternalInterface:FunctionalMockupUnitImport:To: </a:t>
            </a:r>
            <a:r>
              <a:rPr lang="ja-JP" altLang="en-US" dirty="0">
                <a:latin typeface="HG丸ｺﾞｼｯｸM-PRO" panose="020F0600000000000000" pitchFamily="50" charset="-128"/>
                <a:ea typeface="HG丸ｺﾞｼｯｸM-PRO" panose="020F0600000000000000" pitchFamily="50" charset="-128"/>
              </a:rPr>
              <a:t>までで、</a:t>
            </a:r>
            <a:r>
              <a:rPr lang="en-US" altLang="ja-JP" dirty="0">
                <a:latin typeface="HG丸ｺﾞｼｯｸM-PRO" panose="020F0600000000000000" pitchFamily="50" charset="-128"/>
                <a:ea typeface="HG丸ｺﾞｼｯｸM-PRO" panose="020F0600000000000000" pitchFamily="50" charset="-128"/>
              </a:rPr>
              <a:t>To</a:t>
            </a:r>
            <a:r>
              <a:rPr lang="ja-JP" altLang="en-US" dirty="0">
                <a:latin typeface="HG丸ｺﾞｼｯｸM-PRO" panose="020F0600000000000000" pitchFamily="50" charset="-128"/>
                <a:ea typeface="HG丸ｺﾞｼｯｸM-PRO" panose="020F0600000000000000" pitchFamily="50" charset="-128"/>
              </a:rPr>
              <a:t>のあとは自分で指定する必要がある。</a:t>
            </a:r>
            <a:r>
              <a:rPr lang="en-US" altLang="ja-JP" dirty="0">
                <a:latin typeface="HG丸ｺﾞｼｯｸM-PRO" panose="020F0600000000000000" pitchFamily="50" charset="-128"/>
                <a:ea typeface="HG丸ｺﾞｼｯｸM-PRO" panose="020F0600000000000000" pitchFamily="50" charset="-128"/>
              </a:rPr>
              <a:t>Output</a:t>
            </a:r>
            <a:r>
              <a:rPr lang="ja-JP" altLang="en-US" dirty="0">
                <a:latin typeface="HG丸ｺﾞｼｯｸM-PRO" panose="020F0600000000000000" pitchFamily="50" charset="-128"/>
                <a:ea typeface="HG丸ｺﾞｼｯｸM-PRO" panose="020F0600000000000000" pitchFamily="50" charset="-128"/>
              </a:rPr>
              <a:t>の方はデータの受け渡しではなくただの出力。</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細かいところ（どこの名前を引っ張ってこれるのかなど）はサンプルをみながらトライアンドエラーしないとまだよくわからないところが多い。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9681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CDCD17-F42C-4072-B96C-821491313368}"/>
              </a:ext>
            </a:extLst>
          </p:cNvPr>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pic>
        <p:nvPicPr>
          <p:cNvPr id="3" name="図 2">
            <a:extLst>
              <a:ext uri="{FF2B5EF4-FFF2-40B4-BE49-F238E27FC236}">
                <a16:creationId xmlns:a16="http://schemas.microsoft.com/office/drawing/2014/main" id="{0A64C792-AD4D-41DB-969A-4BB6A109003A}"/>
              </a:ext>
            </a:extLst>
          </p:cNvPr>
          <p:cNvPicPr>
            <a:picLocks noChangeAspect="1"/>
          </p:cNvPicPr>
          <p:nvPr/>
        </p:nvPicPr>
        <p:blipFill>
          <a:blip r:embed="rId2"/>
          <a:stretch>
            <a:fillRect/>
          </a:stretch>
        </p:blipFill>
        <p:spPr>
          <a:xfrm>
            <a:off x="359875" y="1757362"/>
            <a:ext cx="11589734" cy="5053012"/>
          </a:xfrm>
          <a:prstGeom prst="rect">
            <a:avLst/>
          </a:prstGeom>
        </p:spPr>
      </p:pic>
      <p:pic>
        <p:nvPicPr>
          <p:cNvPr id="4" name="図 3">
            <a:extLst>
              <a:ext uri="{FF2B5EF4-FFF2-40B4-BE49-F238E27FC236}">
                <a16:creationId xmlns:a16="http://schemas.microsoft.com/office/drawing/2014/main" id="{5C602BAA-2A78-4F83-BBE3-9DB10125D86D}"/>
              </a:ext>
            </a:extLst>
          </p:cNvPr>
          <p:cNvPicPr>
            <a:picLocks noChangeAspect="1"/>
          </p:cNvPicPr>
          <p:nvPr/>
        </p:nvPicPr>
        <p:blipFill>
          <a:blip r:embed="rId3"/>
          <a:stretch>
            <a:fillRect/>
          </a:stretch>
        </p:blipFill>
        <p:spPr>
          <a:xfrm>
            <a:off x="6710128" y="800005"/>
            <a:ext cx="5239481" cy="1371791"/>
          </a:xfrm>
          <a:prstGeom prst="rect">
            <a:avLst/>
          </a:prstGeom>
          <a:ln>
            <a:solidFill>
              <a:schemeClr val="tx1"/>
            </a:solidFill>
          </a:ln>
        </p:spPr>
      </p:pic>
      <p:sp>
        <p:nvSpPr>
          <p:cNvPr id="5" name="テキスト ボックス 4">
            <a:extLst>
              <a:ext uri="{FF2B5EF4-FFF2-40B4-BE49-F238E27FC236}">
                <a16:creationId xmlns:a16="http://schemas.microsoft.com/office/drawing/2014/main" id="{005E356F-E3B7-40B4-878B-6E3A00756E50}"/>
              </a:ext>
            </a:extLst>
          </p:cNvPr>
          <p:cNvSpPr txBox="1"/>
          <p:nvPr/>
        </p:nvSpPr>
        <p:spPr>
          <a:xfrm>
            <a:off x="347729" y="311596"/>
            <a:ext cx="6372385"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6" name="テキスト ボックス 5">
            <a:extLst>
              <a:ext uri="{FF2B5EF4-FFF2-40B4-BE49-F238E27FC236}">
                <a16:creationId xmlns:a16="http://schemas.microsoft.com/office/drawing/2014/main" id="{89B50354-0186-4664-9E3C-CBAB075A9087}"/>
              </a:ext>
            </a:extLst>
          </p:cNvPr>
          <p:cNvSpPr txBox="1"/>
          <p:nvPr/>
        </p:nvSpPr>
        <p:spPr>
          <a:xfrm>
            <a:off x="347729" y="839569"/>
            <a:ext cx="10367494" cy="923330"/>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MoistAir.fmu</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で開くと右のような</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エラーを吐きつつ一応読み込める。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の中身が</a:t>
            </a:r>
            <a:r>
              <a:rPr lang="en-US" altLang="ja-JP" dirty="0">
                <a:latin typeface="HG丸ｺﾞｼｯｸM-PRO" panose="020F0600000000000000" pitchFamily="50" charset="-128"/>
                <a:ea typeface="HG丸ｺﾞｼｯｸM-PRO" panose="020F0600000000000000" pitchFamily="50" charset="-128"/>
              </a:rPr>
              <a:t>xml</a:t>
            </a:r>
            <a:r>
              <a:rPr lang="ja-JP" altLang="en-US" dirty="0">
                <a:latin typeface="HG丸ｺﾞｼｯｸM-PRO" panose="020F0600000000000000" pitchFamily="50" charset="-128"/>
                <a:ea typeface="HG丸ｺﾞｼｯｸM-PRO" panose="020F0600000000000000" pitchFamily="50" charset="-128"/>
              </a:rPr>
              <a:t>とバイナリだけでもコードが読めるらしい。</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6645985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1439</Words>
  <Application>Microsoft Office PowerPoint</Application>
  <PresentationFormat>ワイド画面</PresentationFormat>
  <Paragraphs>150</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HG丸ｺﾞｼｯｸM-PRO</vt:lpstr>
      <vt:lpstr>HG創英角ﾎﾟｯﾌﾟ体</vt:lpstr>
      <vt:lpstr>游ゴシック</vt:lpstr>
      <vt:lpstr>游ゴシック Light</vt:lpstr>
      <vt:lpstr>Arial</vt:lpstr>
      <vt:lpstr>Calibri</vt:lpstr>
      <vt:lpstr>Office テーマ</vt:lpstr>
      <vt:lpstr>FMIを用いたEnergyplusと Modelicaの連成計算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2019-11-16T04:00:25Z</dcterms:modified>
</cp:coreProperties>
</file>