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7" r:id="rId3"/>
    <p:sldId id="298" r:id="rId4"/>
    <p:sldId id="318" r:id="rId5"/>
    <p:sldId id="320" r:id="rId6"/>
    <p:sldId id="323" r:id="rId7"/>
    <p:sldId id="322" r:id="rId8"/>
    <p:sldId id="325" r:id="rId9"/>
    <p:sldId id="317" r:id="rId10"/>
    <p:sldId id="324" r:id="rId11"/>
    <p:sldId id="321"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7A78B9-4F22-4A27-B4DB-765030E6F953}" v="874" dt="2019-08-24T03:53:45.59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737" autoAdjust="0"/>
  </p:normalViewPr>
  <p:slideViewPr>
    <p:cSldViewPr snapToGrid="0">
      <p:cViewPr varScale="1">
        <p:scale>
          <a:sx n="60" d="100"/>
          <a:sy n="60" d="100"/>
        </p:scale>
        <p:origin x="26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D1017-6124-4770-ACEE-331FA7AE5C82}" type="datetimeFigureOut">
              <a:rPr kumimoji="1" lang="ja-JP" altLang="en-US" smtClean="0"/>
              <a:t>2019/8/24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FBCC6-A2A6-4A7C-AFBB-9931591279D8}" type="slidenum">
              <a:rPr kumimoji="1" lang="ja-JP" altLang="en-US" smtClean="0"/>
              <a:t>‹#›</a:t>
            </a:fld>
            <a:endParaRPr kumimoji="1" lang="ja-JP" altLang="en-US"/>
          </a:p>
        </p:txBody>
      </p:sp>
    </p:spTree>
    <p:extLst>
      <p:ext uri="{BB962C8B-B14F-4D97-AF65-F5344CB8AC3E}">
        <p14:creationId xmlns:p14="http://schemas.microsoft.com/office/powerpoint/2010/main" val="15178582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DFBCC6-A2A6-4A7C-AFBB-9931591279D8}" type="slidenum">
              <a:rPr kumimoji="1" lang="ja-JP" altLang="en-US" smtClean="0"/>
              <a:t>1</a:t>
            </a:fld>
            <a:endParaRPr kumimoji="1" lang="ja-JP" altLang="en-US"/>
          </a:p>
        </p:txBody>
      </p:sp>
    </p:spTree>
    <p:extLst>
      <p:ext uri="{BB962C8B-B14F-4D97-AF65-F5344CB8AC3E}">
        <p14:creationId xmlns:p14="http://schemas.microsoft.com/office/powerpoint/2010/main" val="90285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7DFBCC6-A2A6-4A7C-AFBB-9931591279D8}" type="slidenum">
              <a:rPr kumimoji="1" lang="ja-JP" altLang="en-US" smtClean="0"/>
              <a:t>8</a:t>
            </a:fld>
            <a:endParaRPr kumimoji="1" lang="ja-JP" altLang="en-US"/>
          </a:p>
        </p:txBody>
      </p:sp>
    </p:spTree>
    <p:extLst>
      <p:ext uri="{BB962C8B-B14F-4D97-AF65-F5344CB8AC3E}">
        <p14:creationId xmlns:p14="http://schemas.microsoft.com/office/powerpoint/2010/main" val="3104213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7DFBCC6-A2A6-4A7C-AFBB-9931591279D8}" type="slidenum">
              <a:rPr kumimoji="1" lang="ja-JP" altLang="en-US" smtClean="0"/>
              <a:t>10</a:t>
            </a:fld>
            <a:endParaRPr kumimoji="1" lang="ja-JP" altLang="en-US"/>
          </a:p>
        </p:txBody>
      </p:sp>
    </p:spTree>
    <p:extLst>
      <p:ext uri="{BB962C8B-B14F-4D97-AF65-F5344CB8AC3E}">
        <p14:creationId xmlns:p14="http://schemas.microsoft.com/office/powerpoint/2010/main" val="3079513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7DFBCC6-A2A6-4A7C-AFBB-9931591279D8}" type="slidenum">
              <a:rPr kumimoji="1" lang="ja-JP" altLang="en-US" smtClean="0"/>
              <a:t>11</a:t>
            </a:fld>
            <a:endParaRPr kumimoji="1" lang="ja-JP" altLang="en-US"/>
          </a:p>
        </p:txBody>
      </p:sp>
    </p:spTree>
    <p:extLst>
      <p:ext uri="{BB962C8B-B14F-4D97-AF65-F5344CB8AC3E}">
        <p14:creationId xmlns:p14="http://schemas.microsoft.com/office/powerpoint/2010/main" val="1664682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01FFA1-E583-4F5E-8FC2-893BC2F8DDC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6F7FDE6-4095-43B7-A591-4F5CCDF8E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E7F2781-2657-4408-A27B-A62AE0ACA07E}"/>
              </a:ext>
            </a:extLst>
          </p:cNvPr>
          <p:cNvSpPr>
            <a:spLocks noGrp="1"/>
          </p:cNvSpPr>
          <p:nvPr>
            <p:ph type="dt" sz="half" idx="10"/>
          </p:nvPr>
        </p:nvSpPr>
        <p:spPr/>
        <p:txBody>
          <a:bodyPr/>
          <a:lstStyle/>
          <a:p>
            <a:fld id="{691CF401-7451-449F-9045-314FEC1EA452}" type="datetime1">
              <a:rPr kumimoji="1" lang="ja-JP" altLang="en-US" smtClean="0"/>
              <a:t>2019/8/24</a:t>
            </a:fld>
            <a:endParaRPr kumimoji="1" lang="ja-JP" altLang="en-US"/>
          </a:p>
        </p:txBody>
      </p:sp>
      <p:sp>
        <p:nvSpPr>
          <p:cNvPr id="5" name="フッター プレースホルダー 4">
            <a:extLst>
              <a:ext uri="{FF2B5EF4-FFF2-40B4-BE49-F238E27FC236}">
                <a16:creationId xmlns:a16="http://schemas.microsoft.com/office/drawing/2014/main" id="{9E7D6BC5-C470-47E8-96CD-4B800953A4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4E925C-B894-4EAD-943E-316FD11F672D}"/>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6823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F23B9-43CF-4761-9B52-34B9FA227BA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009729D-C4ED-4984-B016-527B536B074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D1F71F-749F-41DE-B902-CAD521B53972}"/>
              </a:ext>
            </a:extLst>
          </p:cNvPr>
          <p:cNvSpPr>
            <a:spLocks noGrp="1"/>
          </p:cNvSpPr>
          <p:nvPr>
            <p:ph type="dt" sz="half" idx="10"/>
          </p:nvPr>
        </p:nvSpPr>
        <p:spPr/>
        <p:txBody>
          <a:bodyPr/>
          <a:lstStyle/>
          <a:p>
            <a:fld id="{7CC500AA-6A8E-4465-9E07-39680BCA8FDD}" type="datetime1">
              <a:rPr kumimoji="1" lang="ja-JP" altLang="en-US" smtClean="0"/>
              <a:t>2019/8/24</a:t>
            </a:fld>
            <a:endParaRPr kumimoji="1" lang="ja-JP" altLang="en-US"/>
          </a:p>
        </p:txBody>
      </p:sp>
      <p:sp>
        <p:nvSpPr>
          <p:cNvPr id="5" name="フッター プレースホルダー 4">
            <a:extLst>
              <a:ext uri="{FF2B5EF4-FFF2-40B4-BE49-F238E27FC236}">
                <a16:creationId xmlns:a16="http://schemas.microsoft.com/office/drawing/2014/main" id="{AE3FD878-B4AD-4761-A08B-BB2B42EC3C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011C58-A2B9-43E8-8DD6-17A3E0EA6C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5920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DB90925-D3B7-49BA-A6F3-2C6C89A35D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CCD363-DDE0-4901-BC1B-EEFFD5024B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C16992-A88A-4C6E-B2C2-73AB02968FE8}"/>
              </a:ext>
            </a:extLst>
          </p:cNvPr>
          <p:cNvSpPr>
            <a:spLocks noGrp="1"/>
          </p:cNvSpPr>
          <p:nvPr>
            <p:ph type="dt" sz="half" idx="10"/>
          </p:nvPr>
        </p:nvSpPr>
        <p:spPr/>
        <p:txBody>
          <a:bodyPr/>
          <a:lstStyle/>
          <a:p>
            <a:fld id="{F3AC53D5-22AE-4BC1-B189-16F6346F6CF6}" type="datetime1">
              <a:rPr kumimoji="1" lang="ja-JP" altLang="en-US" smtClean="0"/>
              <a:t>2019/8/24</a:t>
            </a:fld>
            <a:endParaRPr kumimoji="1" lang="ja-JP" altLang="en-US"/>
          </a:p>
        </p:txBody>
      </p:sp>
      <p:sp>
        <p:nvSpPr>
          <p:cNvPr id="5" name="フッター プレースホルダー 4">
            <a:extLst>
              <a:ext uri="{FF2B5EF4-FFF2-40B4-BE49-F238E27FC236}">
                <a16:creationId xmlns:a16="http://schemas.microsoft.com/office/drawing/2014/main" id="{752BD3CD-C588-4791-ABF3-AA05572A20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F65366-E80B-4E51-BA1D-1A1625AE0E28}"/>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14716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A3BC2-29FF-4611-B1E9-B47BABDDF4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8064C5-2F1C-4C8F-9D5F-D1827FB219B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26F1B2-AD4B-4ED8-AA53-EB16DC1D6B3E}"/>
              </a:ext>
            </a:extLst>
          </p:cNvPr>
          <p:cNvSpPr>
            <a:spLocks noGrp="1"/>
          </p:cNvSpPr>
          <p:nvPr>
            <p:ph type="dt" sz="half" idx="10"/>
          </p:nvPr>
        </p:nvSpPr>
        <p:spPr/>
        <p:txBody>
          <a:bodyPr/>
          <a:lstStyle/>
          <a:p>
            <a:fld id="{566AA3C8-7908-4954-AB09-67AE482239E9}" type="datetime1">
              <a:rPr kumimoji="1" lang="ja-JP" altLang="en-US" smtClean="0"/>
              <a:t>2019/8/24</a:t>
            </a:fld>
            <a:endParaRPr kumimoji="1" lang="ja-JP" altLang="en-US"/>
          </a:p>
        </p:txBody>
      </p:sp>
      <p:sp>
        <p:nvSpPr>
          <p:cNvPr id="5" name="フッター プレースホルダー 4">
            <a:extLst>
              <a:ext uri="{FF2B5EF4-FFF2-40B4-BE49-F238E27FC236}">
                <a16:creationId xmlns:a16="http://schemas.microsoft.com/office/drawing/2014/main" id="{6FAB4107-0C21-4D21-AE16-0C2BA2908B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6C13D2-6884-45A5-9903-0A92C0D52845}"/>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11955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2EB290-95D5-48FE-9DB5-9984158714F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F6ED77-54A6-4B61-A734-849FAF5CF6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FCA5D53-3A3A-44F9-828E-21FA4B3D5853}"/>
              </a:ext>
            </a:extLst>
          </p:cNvPr>
          <p:cNvSpPr>
            <a:spLocks noGrp="1"/>
          </p:cNvSpPr>
          <p:nvPr>
            <p:ph type="dt" sz="half" idx="10"/>
          </p:nvPr>
        </p:nvSpPr>
        <p:spPr/>
        <p:txBody>
          <a:bodyPr/>
          <a:lstStyle/>
          <a:p>
            <a:fld id="{28E4A75B-F6D7-47BB-BD79-521FE60AAD39}" type="datetime1">
              <a:rPr kumimoji="1" lang="ja-JP" altLang="en-US" smtClean="0"/>
              <a:t>2019/8/24</a:t>
            </a:fld>
            <a:endParaRPr kumimoji="1" lang="ja-JP" altLang="en-US"/>
          </a:p>
        </p:txBody>
      </p:sp>
      <p:sp>
        <p:nvSpPr>
          <p:cNvPr id="5" name="フッター プレースホルダー 4">
            <a:extLst>
              <a:ext uri="{FF2B5EF4-FFF2-40B4-BE49-F238E27FC236}">
                <a16:creationId xmlns:a16="http://schemas.microsoft.com/office/drawing/2014/main" id="{0FEA48E3-2795-4179-9622-88610C0ED7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CF6C1C-990D-4B0C-BE16-6FCEFB27EA1F}"/>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06418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09F17C-EC47-4032-9148-B84941967C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5DED67-C494-48D8-8819-BE4B70782BF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8C6B21B-7C44-4C04-86E7-121E2768149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EFC4B73-8CBC-499B-8869-E4325DF8E5F1}"/>
              </a:ext>
            </a:extLst>
          </p:cNvPr>
          <p:cNvSpPr>
            <a:spLocks noGrp="1"/>
          </p:cNvSpPr>
          <p:nvPr>
            <p:ph type="dt" sz="half" idx="10"/>
          </p:nvPr>
        </p:nvSpPr>
        <p:spPr/>
        <p:txBody>
          <a:bodyPr/>
          <a:lstStyle/>
          <a:p>
            <a:fld id="{C670DEE2-20EC-4017-990B-B79A139EA16E}" type="datetime1">
              <a:rPr kumimoji="1" lang="ja-JP" altLang="en-US" smtClean="0"/>
              <a:t>2019/8/24</a:t>
            </a:fld>
            <a:endParaRPr kumimoji="1" lang="ja-JP" altLang="en-US"/>
          </a:p>
        </p:txBody>
      </p:sp>
      <p:sp>
        <p:nvSpPr>
          <p:cNvPr id="6" name="フッター プレースホルダー 5">
            <a:extLst>
              <a:ext uri="{FF2B5EF4-FFF2-40B4-BE49-F238E27FC236}">
                <a16:creationId xmlns:a16="http://schemas.microsoft.com/office/drawing/2014/main" id="{88C2F5EE-8060-4C8C-95A3-865F048B96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C9F81E-AF97-4F4F-8D5D-A7B8715337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890852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535F22-937B-46B6-B64C-7976BE04682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2E6B4F-D068-4EA3-90A8-83E022144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0C8AF36-BD3D-4E9E-BA41-3567DB8180E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AEC458C-B9A9-4711-A2F7-3E8F85914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2BBF247-4ECA-41AE-91E4-4C355AC9630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D5C0C4B-F495-4B3E-B0C4-F475F1F1B89B}"/>
              </a:ext>
            </a:extLst>
          </p:cNvPr>
          <p:cNvSpPr>
            <a:spLocks noGrp="1"/>
          </p:cNvSpPr>
          <p:nvPr>
            <p:ph type="dt" sz="half" idx="10"/>
          </p:nvPr>
        </p:nvSpPr>
        <p:spPr/>
        <p:txBody>
          <a:bodyPr/>
          <a:lstStyle/>
          <a:p>
            <a:fld id="{6EF4B15F-6752-4A22-A595-A28AF9B91A06}" type="datetime1">
              <a:rPr kumimoji="1" lang="ja-JP" altLang="en-US" smtClean="0"/>
              <a:t>2019/8/24</a:t>
            </a:fld>
            <a:endParaRPr kumimoji="1" lang="ja-JP" altLang="en-US"/>
          </a:p>
        </p:txBody>
      </p:sp>
      <p:sp>
        <p:nvSpPr>
          <p:cNvPr id="8" name="フッター プレースホルダー 7">
            <a:extLst>
              <a:ext uri="{FF2B5EF4-FFF2-40B4-BE49-F238E27FC236}">
                <a16:creationId xmlns:a16="http://schemas.microsoft.com/office/drawing/2014/main" id="{04A6CF15-EEBB-47AC-B9F1-12A32D926C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1E28EF0-EE69-4F87-BB00-651D66415E3A}"/>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60533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734CF4-31F1-45D5-AFAF-9BB44379443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9BB7A53-F9BB-4855-A4DE-DA57DF047C84}"/>
              </a:ext>
            </a:extLst>
          </p:cNvPr>
          <p:cNvSpPr>
            <a:spLocks noGrp="1"/>
          </p:cNvSpPr>
          <p:nvPr>
            <p:ph type="dt" sz="half" idx="10"/>
          </p:nvPr>
        </p:nvSpPr>
        <p:spPr/>
        <p:txBody>
          <a:bodyPr/>
          <a:lstStyle/>
          <a:p>
            <a:fld id="{582CADB4-682C-4250-B8EA-15D7B8EF9865}" type="datetime1">
              <a:rPr kumimoji="1" lang="ja-JP" altLang="en-US" smtClean="0"/>
              <a:t>2019/8/24</a:t>
            </a:fld>
            <a:endParaRPr kumimoji="1" lang="ja-JP" altLang="en-US"/>
          </a:p>
        </p:txBody>
      </p:sp>
      <p:sp>
        <p:nvSpPr>
          <p:cNvPr id="4" name="フッター プレースホルダー 3">
            <a:extLst>
              <a:ext uri="{FF2B5EF4-FFF2-40B4-BE49-F238E27FC236}">
                <a16:creationId xmlns:a16="http://schemas.microsoft.com/office/drawing/2014/main" id="{4CB5566C-0F88-4B53-9F17-0D158C022C1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9FEA33B-21C1-4372-A1DE-9968C558F363}"/>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12543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bg>
      <p:bgRef idx="1001">
        <a:schemeClr val="bg1"/>
      </p:bgRef>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9718C88-AFC4-4264-B120-529E08ABD4CF}"/>
              </a:ext>
            </a:extLst>
          </p:cNvPr>
          <p:cNvSpPr>
            <a:spLocks noGrp="1"/>
          </p:cNvSpPr>
          <p:nvPr>
            <p:ph type="dt" sz="half" idx="10"/>
          </p:nvPr>
        </p:nvSpPr>
        <p:spPr/>
        <p:txBody>
          <a:bodyPr/>
          <a:lstStyle/>
          <a:p>
            <a:fld id="{AE871478-89DB-4992-89A8-FE747CDD676A}" type="datetime1">
              <a:rPr kumimoji="1" lang="ja-JP" altLang="en-US" smtClean="0"/>
              <a:t>2019/8/24</a:t>
            </a:fld>
            <a:endParaRPr kumimoji="1" lang="ja-JP" altLang="en-US"/>
          </a:p>
        </p:txBody>
      </p:sp>
      <p:sp>
        <p:nvSpPr>
          <p:cNvPr id="3" name="フッター プレースホルダー 2">
            <a:extLst>
              <a:ext uri="{FF2B5EF4-FFF2-40B4-BE49-F238E27FC236}">
                <a16:creationId xmlns:a16="http://schemas.microsoft.com/office/drawing/2014/main" id="{6A367E3B-5CEB-4262-957D-45C299A8CF6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3DEBF28-F157-4C1D-B721-52EFF13A5B50}"/>
              </a:ext>
            </a:extLst>
          </p:cNvPr>
          <p:cNvSpPr>
            <a:spLocks noGrp="1"/>
          </p:cNvSpPr>
          <p:nvPr>
            <p:ph type="sldNum" sz="quarter" idx="12"/>
          </p:nvPr>
        </p:nvSpPr>
        <p:spPr>
          <a:xfrm>
            <a:off x="9299713" y="6356350"/>
            <a:ext cx="2743200" cy="365125"/>
          </a:xfrm>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1654231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1C566-8CF0-4C0D-922F-97204F1615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0260C77-D4EA-4BAF-BE9F-90CAF35CA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A61D6A-9EAB-47A6-8580-5CDC1EA01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9141999-7824-4B48-881D-59BFC10987A8}"/>
              </a:ext>
            </a:extLst>
          </p:cNvPr>
          <p:cNvSpPr>
            <a:spLocks noGrp="1"/>
          </p:cNvSpPr>
          <p:nvPr>
            <p:ph type="dt" sz="half" idx="10"/>
          </p:nvPr>
        </p:nvSpPr>
        <p:spPr/>
        <p:txBody>
          <a:bodyPr/>
          <a:lstStyle/>
          <a:p>
            <a:fld id="{44699BCE-35B7-4C48-B8B0-92BD042B9C8C}" type="datetime1">
              <a:rPr kumimoji="1" lang="ja-JP" altLang="en-US" smtClean="0"/>
              <a:t>2019/8/24</a:t>
            </a:fld>
            <a:endParaRPr kumimoji="1" lang="ja-JP" altLang="en-US"/>
          </a:p>
        </p:txBody>
      </p:sp>
      <p:sp>
        <p:nvSpPr>
          <p:cNvPr id="6" name="フッター プレースホルダー 5">
            <a:extLst>
              <a:ext uri="{FF2B5EF4-FFF2-40B4-BE49-F238E27FC236}">
                <a16:creationId xmlns:a16="http://schemas.microsoft.com/office/drawing/2014/main" id="{FB7B4FB3-B131-4028-AF84-B58C0B05659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39D934-4338-4379-BDF3-752DE3BF85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136894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49542-0FA9-47F5-92E0-179B1791C4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D89D49-768E-4153-8357-37B2EA316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21FA495-8C55-40D0-84CA-FB95D8C12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C33388-01C3-4D7E-BC37-34DFE97CD507}"/>
              </a:ext>
            </a:extLst>
          </p:cNvPr>
          <p:cNvSpPr>
            <a:spLocks noGrp="1"/>
          </p:cNvSpPr>
          <p:nvPr>
            <p:ph type="dt" sz="half" idx="10"/>
          </p:nvPr>
        </p:nvSpPr>
        <p:spPr/>
        <p:txBody>
          <a:bodyPr/>
          <a:lstStyle/>
          <a:p>
            <a:fld id="{A7CBEA4C-02C9-4D6C-AEBE-222617CFDBD9}" type="datetime1">
              <a:rPr kumimoji="1" lang="ja-JP" altLang="en-US" smtClean="0"/>
              <a:t>2019/8/24</a:t>
            </a:fld>
            <a:endParaRPr kumimoji="1" lang="ja-JP" altLang="en-US"/>
          </a:p>
        </p:txBody>
      </p:sp>
      <p:sp>
        <p:nvSpPr>
          <p:cNvPr id="6" name="フッター プレースホルダー 5">
            <a:extLst>
              <a:ext uri="{FF2B5EF4-FFF2-40B4-BE49-F238E27FC236}">
                <a16:creationId xmlns:a16="http://schemas.microsoft.com/office/drawing/2014/main" id="{B02D2CC7-F2DB-494E-86F0-1672B423F2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A6EB2E-E94B-4B14-8D6F-B9F9EA2FD4A1}"/>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86068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C888FB-D6A6-4DF6-81AA-3B49013332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44AE352-8D71-466E-B57B-1ED2E30DA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D33562-B728-451E-9E45-8D12EF56C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1A46E-D991-4089-B3FC-E2A360C8488A}" type="datetime1">
              <a:rPr kumimoji="1" lang="ja-JP" altLang="en-US" smtClean="0"/>
              <a:t>2019/8/24</a:t>
            </a:fld>
            <a:endParaRPr kumimoji="1" lang="ja-JP" altLang="en-US"/>
          </a:p>
        </p:txBody>
      </p:sp>
      <p:sp>
        <p:nvSpPr>
          <p:cNvPr id="5" name="フッター プレースホルダー 4">
            <a:extLst>
              <a:ext uri="{FF2B5EF4-FFF2-40B4-BE49-F238E27FC236}">
                <a16:creationId xmlns:a16="http://schemas.microsoft.com/office/drawing/2014/main" id="{F707A8E9-7F13-4E0A-AE9F-63F074B362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670BD48-4ABF-4896-91C7-AD1407F7E8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763105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kinonotofu" TargetMode="External"/><Relationship Id="rId2" Type="http://schemas.openxmlformats.org/officeDocument/2006/relationships/hyperlink" Target="https://kinonotofu.hatenablog.com/" TargetMode="Externa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amane.to/wp-content/uploads/2016/07/FMICS10_20160704.pdf" TargetMode="External"/><Relationship Id="rId2" Type="http://schemas.openxmlformats.org/officeDocument/2006/relationships/hyperlink" Target="https://www.amane.to/wp-content/uploads/2016/06/FMIME10_20160627.pdf"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energy.gov/eere/buildings/downloads/spawn-energyplus-spawn" TargetMode="External"/><Relationship Id="rId2" Type="http://schemas.openxmlformats.org/officeDocument/2006/relationships/hyperlink" Target="https://simulationresearch.lbl.gov/fmu/EnergyPlus/expor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4AEB75-3461-4999-BA3E-15AE9A420783}"/>
              </a:ext>
            </a:extLst>
          </p:cNvPr>
          <p:cNvSpPr>
            <a:spLocks noGrp="1"/>
          </p:cNvSpPr>
          <p:nvPr>
            <p:ph type="ctrTitle"/>
          </p:nvPr>
        </p:nvSpPr>
        <p:spPr>
          <a:xfrm>
            <a:off x="0" y="1738648"/>
            <a:ext cx="12192000" cy="2799485"/>
          </a:xfrm>
        </p:spPr>
        <p:txBody>
          <a:bodyPr>
            <a:normAutofit fontScale="90000"/>
          </a:bodyPr>
          <a:lstStyle/>
          <a:p>
            <a:pPr>
              <a:lnSpc>
                <a:spcPct val="150000"/>
              </a:lnSpc>
            </a:pPr>
            <a:r>
              <a:rPr lang="en-US" altLang="ja-JP" sz="4800" dirty="0">
                <a:latin typeface="HG丸ｺﾞｼｯｸM-PRO" panose="020F0600000000000000" pitchFamily="50" charset="-128"/>
                <a:ea typeface="HG丸ｺﾞｼｯｸM-PRO" panose="020F0600000000000000" pitchFamily="50" charset="-128"/>
              </a:rPr>
              <a:t>Buildings</a:t>
            </a:r>
            <a:r>
              <a:rPr lang="ja-JP" altLang="en-US" sz="4800" dirty="0">
                <a:latin typeface="HG丸ｺﾞｼｯｸM-PRO" panose="020F0600000000000000" pitchFamily="50" charset="-128"/>
                <a:ea typeface="HG丸ｺﾞｼｯｸM-PRO" panose="020F0600000000000000" pitchFamily="50" charset="-128"/>
              </a:rPr>
              <a:t>ライブラリの</a:t>
            </a:r>
            <a:br>
              <a:rPr lang="en-US" altLang="ja-JP" sz="4800" dirty="0">
                <a:latin typeface="HG丸ｺﾞｼｯｸM-PRO" panose="020F0600000000000000" pitchFamily="50" charset="-128"/>
                <a:ea typeface="HG丸ｺﾞｼｯｸM-PRO" panose="020F0600000000000000" pitchFamily="50" charset="-128"/>
              </a:rPr>
            </a:br>
            <a:r>
              <a:rPr lang="en-US" altLang="ja-JP" sz="4800" dirty="0">
                <a:latin typeface="HG丸ｺﾞｼｯｸM-PRO" panose="020F0600000000000000" pitchFamily="50" charset="-128"/>
                <a:ea typeface="HG丸ｺﾞｼｯｸM-PRO" panose="020F0600000000000000" pitchFamily="50" charset="-128"/>
              </a:rPr>
              <a:t>FMI</a:t>
            </a:r>
            <a:r>
              <a:rPr lang="ja-JP" altLang="en-US" sz="4800" dirty="0">
                <a:latin typeface="HG丸ｺﾞｼｯｸM-PRO" panose="020F0600000000000000" pitchFamily="50" charset="-128"/>
                <a:ea typeface="HG丸ｺﾞｼｯｸM-PRO" panose="020F0600000000000000" pitchFamily="50" charset="-128"/>
              </a:rPr>
              <a:t>用コンポーネント</a:t>
            </a:r>
            <a:br>
              <a:rPr lang="en-US" altLang="ja-JP" sz="4800" dirty="0">
                <a:latin typeface="HG丸ｺﾞｼｯｸM-PRO" panose="020F0600000000000000" pitchFamily="50" charset="-128"/>
                <a:ea typeface="HG丸ｺﾞｼｯｸM-PRO" panose="020F0600000000000000" pitchFamily="50" charset="-128"/>
              </a:rPr>
            </a:br>
            <a:r>
              <a:rPr lang="ja-JP" altLang="en-US" sz="4800" dirty="0">
                <a:latin typeface="HG丸ｺﾞｼｯｸM-PRO" panose="020F0600000000000000" pitchFamily="50" charset="-128"/>
                <a:ea typeface="HG丸ｺﾞｼｯｸM-PRO" panose="020F0600000000000000" pitchFamily="50" charset="-128"/>
              </a:rPr>
              <a:t>を少しさわってみる</a:t>
            </a:r>
            <a:endParaRPr lang="en-US" altLang="ja-JP" sz="4800" dirty="0">
              <a:latin typeface="HG丸ｺﾞｼｯｸM-PRO" panose="020F0600000000000000" pitchFamily="50" charset="-128"/>
              <a:ea typeface="HG丸ｺﾞｼｯｸM-PRO" panose="020F0600000000000000" pitchFamily="50" charset="-128"/>
            </a:endParaRPr>
          </a:p>
        </p:txBody>
      </p:sp>
      <p:sp>
        <p:nvSpPr>
          <p:cNvPr id="3" name="タイトル 1">
            <a:extLst>
              <a:ext uri="{FF2B5EF4-FFF2-40B4-BE49-F238E27FC236}">
                <a16:creationId xmlns:a16="http://schemas.microsoft.com/office/drawing/2014/main" id="{544AEB75-3461-4999-BA3E-15AE9A420783}"/>
              </a:ext>
            </a:extLst>
          </p:cNvPr>
          <p:cNvSpPr txBox="1">
            <a:spLocks/>
          </p:cNvSpPr>
          <p:nvPr/>
        </p:nvSpPr>
        <p:spPr>
          <a:xfrm>
            <a:off x="1214819" y="5404275"/>
            <a:ext cx="9793357" cy="96961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2000" dirty="0">
                <a:latin typeface="HG丸ｺﾞｼｯｸM-PRO" panose="020F0600000000000000" pitchFamily="50" charset="-128"/>
                <a:ea typeface="HG丸ｺﾞｼｯｸM-PRO" panose="020F0600000000000000" pitchFamily="50" charset="-128"/>
              </a:rPr>
              <a:t>2019</a:t>
            </a:r>
            <a:r>
              <a:rPr lang="ja-JP" altLang="en-US" sz="2000" dirty="0">
                <a:latin typeface="HG丸ｺﾞｼｯｸM-PRO" panose="020F0600000000000000" pitchFamily="50" charset="-128"/>
                <a:ea typeface="HG丸ｺﾞｼｯｸM-PRO" panose="020F0600000000000000" pitchFamily="50" charset="-128"/>
              </a:rPr>
              <a:t>年</a:t>
            </a:r>
            <a:r>
              <a:rPr lang="en-US" altLang="ja-JP" sz="2000" dirty="0">
                <a:latin typeface="HG丸ｺﾞｼｯｸM-PRO" panose="020F0600000000000000" pitchFamily="50" charset="-128"/>
                <a:ea typeface="HG丸ｺﾞｼｯｸM-PRO" panose="020F0600000000000000" pitchFamily="50" charset="-128"/>
              </a:rPr>
              <a:t>8</a:t>
            </a:r>
            <a:r>
              <a:rPr lang="ja-JP" altLang="en-US" sz="2000" dirty="0">
                <a:latin typeface="HG丸ｺﾞｼｯｸM-PRO" panose="020F0600000000000000" pitchFamily="50" charset="-128"/>
                <a:ea typeface="HG丸ｺﾞｼｯｸM-PRO" panose="020F0600000000000000" pitchFamily="50" charset="-128"/>
              </a:rPr>
              <a:t>月</a:t>
            </a:r>
            <a:r>
              <a:rPr lang="en-US" altLang="ja-JP" sz="2000" dirty="0">
                <a:latin typeface="HG丸ｺﾞｼｯｸM-PRO" panose="020F0600000000000000" pitchFamily="50" charset="-128"/>
                <a:ea typeface="HG丸ｺﾞｼｯｸM-PRO" panose="020F0600000000000000" pitchFamily="50" charset="-128"/>
              </a:rPr>
              <a:t>24</a:t>
            </a:r>
            <a:r>
              <a:rPr lang="ja-JP" altLang="en-US" sz="2000" dirty="0">
                <a:latin typeface="HG丸ｺﾞｼｯｸM-PRO" panose="020F0600000000000000" pitchFamily="50" charset="-128"/>
                <a:ea typeface="HG丸ｺﾞｼｯｸM-PRO" panose="020F0600000000000000" pitchFamily="50" charset="-128"/>
              </a:rPr>
              <a:t>日　第</a:t>
            </a:r>
            <a:r>
              <a:rPr lang="en-US" altLang="ja-JP" sz="2000" dirty="0">
                <a:latin typeface="HG丸ｺﾞｼｯｸM-PRO" panose="020F0600000000000000" pitchFamily="50" charset="-128"/>
                <a:ea typeface="HG丸ｺﾞｼｯｸM-PRO" panose="020F0600000000000000" pitchFamily="50" charset="-128"/>
              </a:rPr>
              <a:t>13</a:t>
            </a:r>
            <a:r>
              <a:rPr lang="ja-JP" altLang="en-US" sz="2000" dirty="0">
                <a:latin typeface="HG丸ｺﾞｼｯｸM-PRO" panose="020F0600000000000000" pitchFamily="50" charset="-128"/>
                <a:ea typeface="HG丸ｺﾞｼｯｸM-PRO" panose="020F0600000000000000" pitchFamily="50" charset="-128"/>
              </a:rPr>
              <a:t>回</a:t>
            </a:r>
            <a:r>
              <a:rPr lang="en-US" altLang="ja-JP" sz="2000" dirty="0" err="1">
                <a:latin typeface="HG丸ｺﾞｼｯｸM-PRO" panose="020F0600000000000000" pitchFamily="50" charset="-128"/>
                <a:ea typeface="HG丸ｺﾞｼｯｸM-PRO" panose="020F0600000000000000" pitchFamily="50" charset="-128"/>
              </a:rPr>
              <a:t>Modelica</a:t>
            </a:r>
            <a:r>
              <a:rPr lang="ja-JP" altLang="en-US" sz="2000" dirty="0">
                <a:latin typeface="HG丸ｺﾞｼｯｸM-PRO" panose="020F0600000000000000" pitchFamily="50" charset="-128"/>
                <a:ea typeface="HG丸ｺﾞｼｯｸM-PRO" panose="020F0600000000000000" pitchFamily="50" charset="-128"/>
              </a:rPr>
              <a:t>ライブラリ勉強会　</a:t>
            </a:r>
            <a:r>
              <a:rPr lang="en-US" altLang="ja-JP" sz="2000" dirty="0" err="1">
                <a:latin typeface="HG丸ｺﾞｼｯｸM-PRO" panose="020F0600000000000000" pitchFamily="50" charset="-128"/>
                <a:ea typeface="HG丸ｺﾞｼｯｸM-PRO" panose="020F0600000000000000" pitchFamily="50" charset="-128"/>
              </a:rPr>
              <a:t>kinonotofu</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1</a:t>
            </a:fld>
            <a:endParaRPr kumimoji="1" lang="ja-JP" altLang="en-US" dirty="0"/>
          </a:p>
        </p:txBody>
      </p:sp>
      <p:pic>
        <p:nvPicPr>
          <p:cNvPr id="6" name="図 5">
            <a:extLst>
              <a:ext uri="{FF2B5EF4-FFF2-40B4-BE49-F238E27FC236}">
                <a16:creationId xmlns:a16="http://schemas.microsoft.com/office/drawing/2014/main" id="{48C79AAA-65A0-40DB-A07E-465895764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2851" y="5661025"/>
            <a:ext cx="695325" cy="695325"/>
          </a:xfrm>
          <a:prstGeom prst="rect">
            <a:avLst/>
          </a:prstGeom>
        </p:spPr>
      </p:pic>
    </p:spTree>
    <p:extLst>
      <p:ext uri="{BB962C8B-B14F-4D97-AF65-F5344CB8AC3E}">
        <p14:creationId xmlns:p14="http://schemas.microsoft.com/office/powerpoint/2010/main" val="31986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10</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2117175"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質問</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EADDDAA5-B5C7-4FDE-BCE3-E01E1934356E}"/>
              </a:ext>
            </a:extLst>
          </p:cNvPr>
          <p:cNvSpPr txBox="1"/>
          <p:nvPr/>
        </p:nvSpPr>
        <p:spPr>
          <a:xfrm>
            <a:off x="347725" y="872857"/>
            <a:ext cx="11089529" cy="369332"/>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model</a:t>
            </a:r>
            <a:r>
              <a:rPr lang="ja-JP" altLang="en-US" dirty="0">
                <a:latin typeface="HG丸ｺﾞｼｯｸM-PRO" panose="020F0600000000000000" pitchFamily="50" charset="-128"/>
                <a:ea typeface="HG丸ｺﾞｼｯｸM-PRO" panose="020F0600000000000000" pitchFamily="50" charset="-128"/>
              </a:rPr>
              <a:t> をとりあえず宣言して、</a:t>
            </a:r>
            <a:r>
              <a:rPr lang="en-US" altLang="ja-JP" dirty="0">
                <a:latin typeface="HG丸ｺﾞｼｯｸM-PRO" panose="020F0600000000000000" pitchFamily="50" charset="-128"/>
                <a:ea typeface="HG丸ｺﾞｼｯｸM-PRO" panose="020F0600000000000000" pitchFamily="50" charset="-128"/>
              </a:rPr>
              <a:t>protected</a:t>
            </a:r>
            <a:r>
              <a:rPr lang="ja-JP" altLang="en-US" dirty="0">
                <a:latin typeface="HG丸ｺﾞｼｯｸM-PRO" panose="020F0600000000000000" pitchFamily="50" charset="-128"/>
                <a:ea typeface="HG丸ｺﾞｼｯｸM-PRO" panose="020F0600000000000000" pitchFamily="50" charset="-128"/>
              </a:rPr>
              <a:t>の中で実装を行うのはなぜ？</a:t>
            </a:r>
            <a:endParaRPr lang="en-US" altLang="ja-JP" dirty="0">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EADDDAA5-B5C7-4FDE-BCE3-E01E1934356E}"/>
              </a:ext>
            </a:extLst>
          </p:cNvPr>
          <p:cNvSpPr txBox="1"/>
          <p:nvPr/>
        </p:nvSpPr>
        <p:spPr>
          <a:xfrm>
            <a:off x="347727" y="1341785"/>
            <a:ext cx="11089529" cy="1200329"/>
          </a:xfrm>
          <a:prstGeom prst="rect">
            <a:avLst/>
          </a:prstGeom>
          <a:solidFill>
            <a:schemeClr val="accent1">
              <a:lumMod val="20000"/>
              <a:lumOff val="80000"/>
            </a:schemeClr>
          </a:solid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TwoRooms</a:t>
            </a:r>
            <a:r>
              <a:rPr lang="en-US" altLang="ja-JP" dirty="0">
                <a:latin typeface="HG丸ｺﾞｼｯｸM-PRO" panose="020F0600000000000000" pitchFamily="50" charset="-128"/>
                <a:ea typeface="HG丸ｺﾞｼｯｸM-PRO" panose="020F0600000000000000" pitchFamily="50" charset="-128"/>
              </a:rPr>
              <a:t> rooCon2 "Model with two rooms";</a:t>
            </a:r>
          </a:p>
          <a:p>
            <a:r>
              <a:rPr lang="en-US" altLang="ja-JP" dirty="0">
                <a:latin typeface="HG丸ｺﾞｼｯｸM-PRO" panose="020F0600000000000000" pitchFamily="50" charset="-128"/>
                <a:ea typeface="HG丸ｺﾞｼｯｸM-PRO" panose="020F0600000000000000" pitchFamily="50" charset="-128"/>
              </a:rPr>
              <a:t>protected </a:t>
            </a:r>
          </a:p>
          <a:p>
            <a:r>
              <a:rPr lang="en-US" altLang="ja-JP" dirty="0">
                <a:latin typeface="HG丸ｺﾞｼｯｸM-PRO" panose="020F0600000000000000" pitchFamily="50" charset="-128"/>
                <a:ea typeface="HG丸ｺﾞｼｯｸM-PRO" panose="020F0600000000000000" pitchFamily="50" charset="-128"/>
              </a:rPr>
              <a:t>  model </a:t>
            </a:r>
            <a:r>
              <a:rPr lang="en-US" altLang="ja-JP" dirty="0" err="1">
                <a:latin typeface="HG丸ｺﾞｼｯｸM-PRO" panose="020F0600000000000000" pitchFamily="50" charset="-128"/>
                <a:ea typeface="HG丸ｺﾞｼｯｸM-PRO" panose="020F0600000000000000" pitchFamily="50" charset="-128"/>
              </a:rPr>
              <a:t>TwoRooms</a:t>
            </a:r>
            <a:r>
              <a:rPr lang="en-US" altLang="ja-JP" dirty="0">
                <a:latin typeface="HG丸ｺﾞｼｯｸM-PRO" panose="020F0600000000000000" pitchFamily="50" charset="-128"/>
                <a:ea typeface="HG丸ｺﾞｼｯｸM-PRO" panose="020F0600000000000000" pitchFamily="50" charset="-128"/>
              </a:rPr>
              <a:t> "Model with two simple thermal zones, each having three air flow paths"</a:t>
            </a:r>
          </a:p>
          <a:p>
            <a:r>
              <a:rPr lang="en-US" altLang="ja-JP" dirty="0">
                <a:latin typeface="HG丸ｺﾞｼｯｸM-PRO" panose="020F0600000000000000" pitchFamily="50" charset="-128"/>
                <a:ea typeface="HG丸ｺﾞｼｯｸM-PRO" panose="020F0600000000000000" pitchFamily="50" charset="-128"/>
              </a:rPr>
              <a:t>    extends Buildings.Fluid.FMI.ExportContainers.Examples.FMUs.ThermalZones;</a:t>
            </a:r>
          </a:p>
        </p:txBody>
      </p:sp>
      <p:sp>
        <p:nvSpPr>
          <p:cNvPr id="7" name="テキスト ボックス 6">
            <a:extLst>
              <a:ext uri="{FF2B5EF4-FFF2-40B4-BE49-F238E27FC236}">
                <a16:creationId xmlns:a16="http://schemas.microsoft.com/office/drawing/2014/main" id="{0A25661F-4C30-4C75-A1E9-2E0DD312F159}"/>
              </a:ext>
            </a:extLst>
          </p:cNvPr>
          <p:cNvSpPr txBox="1"/>
          <p:nvPr/>
        </p:nvSpPr>
        <p:spPr>
          <a:xfrm>
            <a:off x="347725" y="2960469"/>
            <a:ext cx="11695188" cy="646331"/>
          </a:xfrm>
          <a:prstGeom prst="rect">
            <a:avLst/>
          </a:prstGeom>
          <a:no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Buildings.Fluid.Sources.Outside</a:t>
            </a:r>
            <a:r>
              <a:rPr lang="ja-JP" altLang="en-US" dirty="0">
                <a:latin typeface="HG丸ｺﾞｼｯｸM-PRO" panose="020F0600000000000000" pitchFamily="50" charset="-128"/>
                <a:ea typeface="HG丸ｺﾞｼｯｸM-PRO" panose="020F0600000000000000" pitchFamily="50" charset="-128"/>
              </a:rPr>
              <a:t>などでは</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実装は</a:t>
            </a:r>
            <a:r>
              <a:rPr lang="en-US" altLang="ja-JP" dirty="0" err="1">
                <a:latin typeface="HG丸ｺﾞｼｯｸM-PRO" panose="020F0600000000000000" pitchFamily="50" charset="-128"/>
                <a:ea typeface="HG丸ｺﾞｼｯｸM-PRO" panose="020F0600000000000000" pitchFamily="50" charset="-128"/>
              </a:rPr>
              <a:t>Buildings.Fluid.Sources.BaseClasses.PartialSource</a:t>
            </a:r>
            <a:r>
              <a:rPr lang="en-US" altLang="ja-JP" dirty="0">
                <a:latin typeface="HG丸ｺﾞｼｯｸM-PRO" panose="020F0600000000000000" pitchFamily="50" charset="-128"/>
                <a:ea typeface="HG丸ｺﾞｼｯｸM-PRO" panose="020F0600000000000000" pitchFamily="50" charset="-128"/>
              </a:rPr>
              <a:t>)</a:t>
            </a:r>
          </a:p>
          <a:p>
            <a:r>
              <a:rPr lang="en-US" altLang="ja-JP" dirty="0" err="1">
                <a:latin typeface="HG丸ｺﾞｼｯｸM-PRO" panose="020F0600000000000000" pitchFamily="50" charset="-128"/>
                <a:ea typeface="HG丸ｺﾞｼｯｸM-PRO" panose="020F0600000000000000" pitchFamily="50" charset="-128"/>
              </a:rPr>
              <a:t>replacable</a:t>
            </a:r>
            <a:r>
              <a:rPr lang="ja-JP" altLang="en-US" dirty="0">
                <a:latin typeface="HG丸ｺﾞｼｯｸM-PRO" panose="020F0600000000000000" pitchFamily="50" charset="-128"/>
                <a:ea typeface="HG丸ｺﾞｼｯｸM-PRO" panose="020F0600000000000000" pitchFamily="50" charset="-128"/>
              </a:rPr>
              <a:t>のモデルをリストから選択できるようにしている？</a:t>
            </a:r>
            <a:r>
              <a:rPr lang="en-US" altLang="ja-JP" dirty="0">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で正常に動いてない。</a:t>
            </a:r>
            <a:endParaRPr lang="en-US" altLang="ja-JP"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87F5B05B-664B-4061-98B6-33E594FFC2EB}"/>
              </a:ext>
            </a:extLst>
          </p:cNvPr>
          <p:cNvSpPr txBox="1"/>
          <p:nvPr/>
        </p:nvSpPr>
        <p:spPr>
          <a:xfrm>
            <a:off x="347727" y="3713262"/>
            <a:ext cx="11089529" cy="2862322"/>
          </a:xfrm>
          <a:prstGeom prst="rect">
            <a:avLst/>
          </a:prstGeom>
          <a:solidFill>
            <a:schemeClr val="accent1">
              <a:lumMod val="20000"/>
              <a:lumOff val="80000"/>
            </a:schemeClr>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replaceable package Medium =</a:t>
            </a:r>
          </a:p>
          <a:p>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Modelica.Media.Interfaces.PartialMedium</a:t>
            </a:r>
            <a:r>
              <a:rPr lang="en-US" altLang="ja-JP" dirty="0">
                <a:latin typeface="HG丸ｺﾞｼｯｸM-PRO" panose="020F0600000000000000" pitchFamily="50" charset="-128"/>
                <a:ea typeface="HG丸ｺﾞｼｯｸM-PRO" panose="020F0600000000000000" pitchFamily="50" charset="-128"/>
              </a:rPr>
              <a:t> "Medium in the component"</a:t>
            </a:r>
          </a:p>
          <a:p>
            <a:r>
              <a:rPr lang="en-US" altLang="ja-JP" dirty="0">
                <a:latin typeface="HG丸ｺﾞｼｯｸM-PRO" panose="020F0600000000000000" pitchFamily="50" charset="-128"/>
                <a:ea typeface="HG丸ｺﾞｼｯｸM-PRO" panose="020F0600000000000000" pitchFamily="50" charset="-128"/>
              </a:rPr>
              <a:t>      annotation (choices(</a:t>
            </a:r>
          </a:p>
          <a:p>
            <a:r>
              <a:rPr lang="en-US" altLang="ja-JP" dirty="0">
                <a:latin typeface="HG丸ｺﾞｼｯｸM-PRO" panose="020F0600000000000000" pitchFamily="50" charset="-128"/>
                <a:ea typeface="HG丸ｺﾞｼｯｸM-PRO" panose="020F0600000000000000" pitchFamily="50" charset="-128"/>
              </a:rPr>
              <a:t>        choice(redeclare package Medium = </a:t>
            </a:r>
            <a:r>
              <a:rPr lang="en-US" altLang="ja-JP" dirty="0" err="1">
                <a:latin typeface="HG丸ｺﾞｼｯｸM-PRO" panose="020F0600000000000000" pitchFamily="50" charset="-128"/>
                <a:ea typeface="HG丸ｺﾞｼｯｸM-PRO" panose="020F0600000000000000" pitchFamily="50" charset="-128"/>
              </a:rPr>
              <a:t>Buildings.Media.Air</a:t>
            </a:r>
            <a:r>
              <a:rPr lang="en-US" altLang="ja-JP" dirty="0">
                <a:latin typeface="HG丸ｺﾞｼｯｸM-PRO" panose="020F0600000000000000" pitchFamily="50" charset="-128"/>
                <a:ea typeface="HG丸ｺﾞｼｯｸM-PRO" panose="020F0600000000000000" pitchFamily="50" charset="-128"/>
              </a:rPr>
              <a:t> "Moist air"),</a:t>
            </a:r>
          </a:p>
          <a:p>
            <a:r>
              <a:rPr lang="en-US" altLang="ja-JP" dirty="0">
                <a:latin typeface="HG丸ｺﾞｼｯｸM-PRO" panose="020F0600000000000000" pitchFamily="50" charset="-128"/>
                <a:ea typeface="HG丸ｺﾞｼｯｸM-PRO" panose="020F0600000000000000" pitchFamily="50" charset="-128"/>
              </a:rPr>
              <a:t>        choice(redeclare package Medium = </a:t>
            </a:r>
            <a:r>
              <a:rPr lang="en-US" altLang="ja-JP" dirty="0" err="1">
                <a:latin typeface="HG丸ｺﾞｼｯｸM-PRO" panose="020F0600000000000000" pitchFamily="50" charset="-128"/>
                <a:ea typeface="HG丸ｺﾞｼｯｸM-PRO" panose="020F0600000000000000" pitchFamily="50" charset="-128"/>
              </a:rPr>
              <a:t>Buildings.Media.Water</a:t>
            </a:r>
            <a:r>
              <a:rPr lang="en-US" altLang="ja-JP" dirty="0">
                <a:latin typeface="HG丸ｺﾞｼｯｸM-PRO" panose="020F0600000000000000" pitchFamily="50" charset="-128"/>
                <a:ea typeface="HG丸ｺﾞｼｯｸM-PRO" panose="020F0600000000000000" pitchFamily="50" charset="-128"/>
              </a:rPr>
              <a:t> "Water"),</a:t>
            </a:r>
          </a:p>
          <a:p>
            <a:r>
              <a:rPr lang="en-US" altLang="ja-JP" dirty="0">
                <a:latin typeface="HG丸ｺﾞｼｯｸM-PRO" panose="020F0600000000000000" pitchFamily="50" charset="-128"/>
                <a:ea typeface="HG丸ｺﾞｼｯｸM-PRO" panose="020F0600000000000000" pitchFamily="50" charset="-128"/>
              </a:rPr>
              <a:t>        choice(redeclare package Medium =</a:t>
            </a:r>
          </a:p>
          <a:p>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Buildings.Media.Antifreeze.PropyleneGlycolWater</a:t>
            </a:r>
            <a:r>
              <a:rPr lang="en-US" altLang="ja-JP" dirty="0">
                <a:latin typeface="HG丸ｺﾞｼｯｸM-PRO" panose="020F0600000000000000" pitchFamily="50" charset="-128"/>
                <a:ea typeface="HG丸ｺﾞｼｯｸM-PRO" panose="020F0600000000000000" pitchFamily="50" charset="-128"/>
              </a:rPr>
              <a:t> (</a:t>
            </a:r>
          </a:p>
          <a:p>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property_T</a:t>
            </a:r>
            <a:r>
              <a:rPr lang="en-US" altLang="ja-JP" dirty="0">
                <a:latin typeface="HG丸ｺﾞｼｯｸM-PRO" panose="020F0600000000000000" pitchFamily="50" charset="-128"/>
                <a:ea typeface="HG丸ｺﾞｼｯｸM-PRO" panose="020F0600000000000000" pitchFamily="50" charset="-128"/>
              </a:rPr>
              <a:t>=293.15,</a:t>
            </a:r>
          </a:p>
          <a:p>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X_a</a:t>
            </a:r>
            <a:r>
              <a:rPr lang="en-US" altLang="ja-JP" dirty="0">
                <a:latin typeface="HG丸ｺﾞｼｯｸM-PRO" panose="020F0600000000000000" pitchFamily="50" charset="-128"/>
                <a:ea typeface="HG丸ｺﾞｼｯｸM-PRO" panose="020F0600000000000000" pitchFamily="50" charset="-128"/>
              </a:rPr>
              <a:t>=0.40)</a:t>
            </a:r>
          </a:p>
          <a:p>
            <a:r>
              <a:rPr lang="en-US" altLang="ja-JP" dirty="0">
                <a:latin typeface="HG丸ｺﾞｼｯｸM-PRO" panose="020F0600000000000000" pitchFamily="50" charset="-128"/>
                <a:ea typeface="HG丸ｺﾞｼｯｸM-PRO" panose="020F0600000000000000" pitchFamily="50" charset="-128"/>
              </a:rPr>
              <a:t>              "Propylene glycol water, 40% mass fraction")));</a:t>
            </a:r>
          </a:p>
        </p:txBody>
      </p:sp>
    </p:spTree>
    <p:extLst>
      <p:ext uri="{BB962C8B-B14F-4D97-AF65-F5344CB8AC3E}">
        <p14:creationId xmlns:p14="http://schemas.microsoft.com/office/powerpoint/2010/main" val="1125475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11</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2117175"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質問</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EADDDAA5-B5C7-4FDE-BCE3-E01E1934356E}"/>
              </a:ext>
            </a:extLst>
          </p:cNvPr>
          <p:cNvSpPr txBox="1"/>
          <p:nvPr/>
        </p:nvSpPr>
        <p:spPr>
          <a:xfrm>
            <a:off x="347725" y="804123"/>
            <a:ext cx="11089529" cy="646331"/>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extends</a:t>
            </a:r>
            <a:r>
              <a:rPr lang="ja-JP" altLang="en-US" dirty="0">
                <a:latin typeface="HG丸ｺﾞｼｯｸM-PRO" panose="020F0600000000000000" pitchFamily="50" charset="-128"/>
                <a:ea typeface="HG丸ｺﾞｼｯｸM-PRO" panose="020F0600000000000000" pitchFamily="50" charset="-128"/>
              </a:rPr>
              <a:t>して変数に属性を追加すると</a:t>
            </a:r>
            <a:r>
              <a:rPr lang="en-US" altLang="ja-JP" dirty="0">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でエラーが出て</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Duplicate elements (due to inherited elements) not identical:</a:t>
            </a:r>
            <a:r>
              <a:rPr lang="ja-JP" altLang="en-US" dirty="0">
                <a:latin typeface="HG丸ｺﾞｼｯｸM-PRO" panose="020F0600000000000000" pitchFamily="50" charset="-128"/>
                <a:ea typeface="HG丸ｺﾞｼｯｸM-PRO" panose="020F0600000000000000" pitchFamily="50" charset="-128"/>
              </a:rPr>
              <a:t>と言われる。</a:t>
            </a:r>
            <a:endParaRPr lang="en-US" altLang="ja-JP" dirty="0">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EADDDAA5-B5C7-4FDE-BCE3-E01E1934356E}"/>
              </a:ext>
            </a:extLst>
          </p:cNvPr>
          <p:cNvSpPr txBox="1"/>
          <p:nvPr/>
        </p:nvSpPr>
        <p:spPr>
          <a:xfrm>
            <a:off x="347727" y="1680452"/>
            <a:ext cx="11089529" cy="1477328"/>
          </a:xfrm>
          <a:prstGeom prst="rect">
            <a:avLst/>
          </a:prstGeom>
          <a:solidFill>
            <a:schemeClr val="accent1">
              <a:lumMod val="20000"/>
              <a:lumOff val="80000"/>
            </a:schemeClr>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within </a:t>
            </a:r>
            <a:r>
              <a:rPr lang="en-US" altLang="ja-JP" dirty="0" err="1">
                <a:latin typeface="HG丸ｺﾞｼｯｸM-PRO" panose="020F0600000000000000" pitchFamily="50" charset="-128"/>
                <a:ea typeface="HG丸ｺﾞｼｯｸM-PRO" panose="020F0600000000000000" pitchFamily="50" charset="-128"/>
              </a:rPr>
              <a:t>Buildings.Fluid.Sources.BaseClasses</a:t>
            </a:r>
            <a:r>
              <a:rPr lang="en-US" altLang="ja-JP" dirty="0">
                <a:latin typeface="HG丸ｺﾞｼｯｸM-PRO" panose="020F0600000000000000" pitchFamily="50" charset="-128"/>
                <a:ea typeface="HG丸ｺﾞｼｯｸM-PRO" panose="020F0600000000000000" pitchFamily="50" charset="-128"/>
              </a:rPr>
              <a:t>;</a:t>
            </a:r>
          </a:p>
          <a:p>
            <a:r>
              <a:rPr lang="en-US" altLang="ja-JP" dirty="0">
                <a:latin typeface="HG丸ｺﾞｼｯｸM-PRO" panose="020F0600000000000000" pitchFamily="50" charset="-128"/>
                <a:ea typeface="HG丸ｺﾞｼｯｸM-PRO" panose="020F0600000000000000" pitchFamily="50" charset="-128"/>
              </a:rPr>
              <a:t>partial model </a:t>
            </a:r>
            <a:r>
              <a:rPr lang="en-US" altLang="ja-JP" dirty="0" err="1">
                <a:latin typeface="HG丸ｺﾞｼｯｸM-PRO" panose="020F0600000000000000" pitchFamily="50" charset="-128"/>
                <a:ea typeface="HG丸ｺﾞｼｯｸM-PRO" panose="020F0600000000000000" pitchFamily="50" charset="-128"/>
              </a:rPr>
              <a:t>PartialSource</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err="1">
                <a:latin typeface="HG丸ｺﾞｼｯｸM-PRO" panose="020F0600000000000000" pitchFamily="50" charset="-128"/>
                <a:ea typeface="HG丸ｺﾞｼｯｸM-PRO" panose="020F0600000000000000" pitchFamily="50" charset="-128"/>
              </a:rPr>
              <a:t>Modelica.Blocks.Interfaces.RealInput</a:t>
            </a:r>
            <a:r>
              <a:rPr lang="en-US" altLang="ja-JP" dirty="0">
                <a:latin typeface="HG丸ｺﾞｼｯｸM-PRO" panose="020F0600000000000000" pitchFamily="50" charset="-128"/>
                <a:ea typeface="HG丸ｺﾞｼｯｸM-PRO" panose="020F0600000000000000" pitchFamily="50" charset="-128"/>
              </a:rPr>
              <a:t> </a:t>
            </a:r>
            <a:r>
              <a:rPr lang="en-US" altLang="ja-JP" dirty="0" err="1">
                <a:solidFill>
                  <a:srgbClr val="FF0000"/>
                </a:solidFill>
                <a:latin typeface="HG丸ｺﾞｼｯｸM-PRO" panose="020F0600000000000000" pitchFamily="50" charset="-128"/>
                <a:ea typeface="HG丸ｺﾞｼｯｸM-PRO" panose="020F0600000000000000" pitchFamily="50" charset="-128"/>
              </a:rPr>
              <a:t>X_in_internal</a:t>
            </a:r>
            <a:r>
              <a:rPr lang="en-US" altLang="ja-JP" dirty="0">
                <a:solidFill>
                  <a:srgbClr val="FF0000"/>
                </a:solidFill>
                <a:latin typeface="HG丸ｺﾞｼｯｸM-PRO" panose="020F0600000000000000" pitchFamily="50" charset="-128"/>
                <a:ea typeface="HG丸ｺﾞｼｯｸM-PRO" panose="020F0600000000000000" pitchFamily="50" charset="-128"/>
              </a:rPr>
              <a:t>[</a:t>
            </a:r>
            <a:r>
              <a:rPr lang="en-US" altLang="ja-JP" dirty="0" err="1">
                <a:solidFill>
                  <a:srgbClr val="FF0000"/>
                </a:solidFill>
                <a:latin typeface="HG丸ｺﾞｼｯｸM-PRO" panose="020F0600000000000000" pitchFamily="50" charset="-128"/>
                <a:ea typeface="HG丸ｺﾞｼｯｸM-PRO" panose="020F0600000000000000" pitchFamily="50" charset="-128"/>
              </a:rPr>
              <a:t>Medium.nX</a:t>
            </a:r>
            <a:r>
              <a:rPr lang="en-US" altLang="ja-JP" dirty="0">
                <a:solidFill>
                  <a:srgbClr val="FF0000"/>
                </a:solidFill>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a:t>
            </a:r>
          </a:p>
          <a:p>
            <a:r>
              <a:rPr lang="en-US" altLang="ja-JP" dirty="0">
                <a:latin typeface="HG丸ｺﾞｼｯｸM-PRO" panose="020F0600000000000000" pitchFamily="50" charset="-128"/>
                <a:ea typeface="HG丸ｺﾞｼｯｸM-PRO" panose="020F0600000000000000" pitchFamily="50" charset="-128"/>
              </a:rPr>
              <a:t>    each final unit = "kg/kg")</a:t>
            </a:r>
          </a:p>
          <a:p>
            <a:r>
              <a:rPr lang="en-US" altLang="ja-JP" dirty="0">
                <a:latin typeface="HG丸ｺﾞｼｯｸM-PRO" panose="020F0600000000000000" pitchFamily="50" charset="-128"/>
                <a:ea typeface="HG丸ｺﾞｼｯｸM-PRO" panose="020F0600000000000000" pitchFamily="50" charset="-128"/>
              </a:rPr>
              <a:t>    "Needed to connect to conditional connector";</a:t>
            </a: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347726" y="3370833"/>
            <a:ext cx="11089529" cy="2308324"/>
          </a:xfrm>
          <a:prstGeom prst="rect">
            <a:avLst/>
          </a:prstGeom>
          <a:solidFill>
            <a:schemeClr val="accent1">
              <a:lumMod val="20000"/>
              <a:lumOff val="80000"/>
            </a:schemeClr>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within </a:t>
            </a:r>
            <a:r>
              <a:rPr lang="en-US" altLang="ja-JP" dirty="0" err="1">
                <a:latin typeface="HG丸ｺﾞｼｯｸM-PRO" panose="020F0600000000000000" pitchFamily="50" charset="-128"/>
                <a:ea typeface="HG丸ｺﾞｼｯｸM-PRO" panose="020F0600000000000000" pitchFamily="50" charset="-128"/>
              </a:rPr>
              <a:t>Buildings.Fluid.Sources.BaseClasses</a:t>
            </a:r>
            <a:r>
              <a:rPr lang="en-US" altLang="ja-JP" dirty="0">
                <a:latin typeface="HG丸ｺﾞｼｯｸM-PRO" panose="020F0600000000000000" pitchFamily="50" charset="-128"/>
                <a:ea typeface="HG丸ｺﾞｼｯｸM-PRO" panose="020F0600000000000000" pitchFamily="50" charset="-128"/>
              </a:rPr>
              <a:t>;</a:t>
            </a:r>
          </a:p>
          <a:p>
            <a:r>
              <a:rPr lang="en-US" altLang="ja-JP" dirty="0">
                <a:latin typeface="HG丸ｺﾞｼｯｸM-PRO" panose="020F0600000000000000" pitchFamily="50" charset="-128"/>
                <a:ea typeface="HG丸ｺﾞｼｯｸM-PRO" panose="020F0600000000000000" pitchFamily="50" charset="-128"/>
              </a:rPr>
              <a:t>partial model Outside</a:t>
            </a:r>
          </a:p>
          <a:p>
            <a:r>
              <a:rPr lang="en-US" altLang="ja-JP" dirty="0">
                <a:latin typeface="HG丸ｺﾞｼｯｸM-PRO" panose="020F0600000000000000" pitchFamily="50" charset="-128"/>
                <a:ea typeface="HG丸ｺﾞｼｯｸM-PRO" panose="020F0600000000000000" pitchFamily="50" charset="-128"/>
              </a:rPr>
              <a:t>  "Boundary that takes weather data, and optionally trace substances, as an input"</a:t>
            </a:r>
          </a:p>
          <a:p>
            <a:r>
              <a:rPr lang="en-US" altLang="ja-JP" dirty="0">
                <a:latin typeface="HG丸ｺﾞｼｯｸM-PRO" panose="020F0600000000000000" pitchFamily="50" charset="-128"/>
                <a:ea typeface="HG丸ｺﾞｼｯｸM-PRO" panose="020F0600000000000000" pitchFamily="50" charset="-128"/>
              </a:rPr>
              <a:t>  extends </a:t>
            </a:r>
            <a:r>
              <a:rPr lang="en-US" altLang="ja-JP" dirty="0" err="1">
                <a:latin typeface="HG丸ｺﾞｼｯｸM-PRO" panose="020F0600000000000000" pitchFamily="50" charset="-128"/>
                <a:ea typeface="HG丸ｺﾞｼｯｸM-PRO" panose="020F0600000000000000" pitchFamily="50" charset="-128"/>
              </a:rPr>
              <a:t>Buildings.Fluid.Sources.BaseClasses.PartialSource</a:t>
            </a:r>
            <a:r>
              <a:rPr lang="en-US" altLang="ja-JP" dirty="0">
                <a:latin typeface="HG丸ｺﾞｼｯｸM-PRO" panose="020F0600000000000000" pitchFamily="50" charset="-128"/>
                <a:ea typeface="HG丸ｺﾞｼｯｸM-PRO" panose="020F0600000000000000" pitchFamily="50" charset="-128"/>
              </a:rPr>
              <a:t>(final </a:t>
            </a:r>
            <a:r>
              <a:rPr lang="en-US" altLang="ja-JP" dirty="0" err="1">
                <a:latin typeface="HG丸ｺﾞｼｯｸM-PRO" panose="020F0600000000000000" pitchFamily="50" charset="-128"/>
                <a:ea typeface="HG丸ｺﾞｼｯｸM-PRO" panose="020F0600000000000000" pitchFamily="50" charset="-128"/>
              </a:rPr>
              <a:t>verifyInputs</a:t>
            </a:r>
            <a:r>
              <a:rPr lang="en-US" altLang="ja-JP" dirty="0">
                <a:latin typeface="HG丸ｺﾞｼｯｸM-PRO" panose="020F0600000000000000" pitchFamily="50" charset="-128"/>
                <a:ea typeface="HG丸ｺﾞｼｯｸM-PRO" panose="020F0600000000000000" pitchFamily="50" charset="-128"/>
              </a:rPr>
              <a:t>=true);</a:t>
            </a:r>
          </a:p>
          <a:p>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Modelica.Blocks.Interfaces.RealInput</a:t>
            </a:r>
            <a:r>
              <a:rPr lang="en-US" altLang="ja-JP" dirty="0">
                <a:latin typeface="HG丸ｺﾞｼｯｸM-PRO" panose="020F0600000000000000" pitchFamily="50" charset="-128"/>
                <a:ea typeface="HG丸ｺﾞｼｯｸM-PRO" panose="020F0600000000000000" pitchFamily="50" charset="-128"/>
              </a:rPr>
              <a:t> </a:t>
            </a:r>
            <a:r>
              <a:rPr lang="en-US" altLang="ja-JP" dirty="0" err="1">
                <a:solidFill>
                  <a:srgbClr val="FF0000"/>
                </a:solidFill>
                <a:latin typeface="HG丸ｺﾞｼｯｸM-PRO" panose="020F0600000000000000" pitchFamily="50" charset="-128"/>
                <a:ea typeface="HG丸ｺﾞｼｯｸM-PRO" panose="020F0600000000000000" pitchFamily="50" charset="-128"/>
              </a:rPr>
              <a:t>X_in_internal</a:t>
            </a:r>
            <a:r>
              <a:rPr lang="en-US" altLang="ja-JP" dirty="0">
                <a:solidFill>
                  <a:srgbClr val="FF0000"/>
                </a:solidFill>
                <a:latin typeface="HG丸ｺﾞｼｯｸM-PRO" panose="020F0600000000000000" pitchFamily="50" charset="-128"/>
                <a:ea typeface="HG丸ｺﾞｼｯｸM-PRO" panose="020F0600000000000000" pitchFamily="50" charset="-128"/>
              </a:rPr>
              <a:t>[</a:t>
            </a:r>
            <a:r>
              <a:rPr lang="en-US" altLang="ja-JP" dirty="0" err="1">
                <a:solidFill>
                  <a:srgbClr val="FF0000"/>
                </a:solidFill>
                <a:latin typeface="HG丸ｺﾞｼｯｸM-PRO" panose="020F0600000000000000" pitchFamily="50" charset="-128"/>
                <a:ea typeface="HG丸ｺﾞｼｯｸM-PRO" panose="020F0600000000000000" pitchFamily="50" charset="-128"/>
              </a:rPr>
              <a:t>Medium.nX</a:t>
            </a:r>
            <a:r>
              <a:rPr lang="en-US" altLang="ja-JP" dirty="0">
                <a:solidFill>
                  <a:srgbClr val="FF0000"/>
                </a:solidFill>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a:t>
            </a:r>
          </a:p>
          <a:p>
            <a:r>
              <a:rPr lang="en-US" altLang="ja-JP" dirty="0">
                <a:latin typeface="HG丸ｺﾞｼｯｸM-PRO" panose="020F0600000000000000" pitchFamily="50" charset="-128"/>
                <a:ea typeface="HG丸ｺﾞｼｯｸM-PRO" panose="020F0600000000000000" pitchFamily="50" charset="-128"/>
              </a:rPr>
              <a:t>    each final unit="kg/kg",</a:t>
            </a:r>
          </a:p>
          <a:p>
            <a:r>
              <a:rPr lang="en-US" altLang="ja-JP" dirty="0">
                <a:latin typeface="HG丸ｺﾞｼｯｸM-PRO" panose="020F0600000000000000" pitchFamily="50" charset="-128"/>
                <a:ea typeface="HG丸ｺﾞｼｯｸM-PRO" panose="020F0600000000000000" pitchFamily="50" charset="-128"/>
              </a:rPr>
              <a:t>    </a:t>
            </a:r>
            <a:r>
              <a:rPr lang="en-US" altLang="ja-JP" b="1" dirty="0">
                <a:solidFill>
                  <a:srgbClr val="FF0000"/>
                </a:solidFill>
                <a:latin typeface="HG丸ｺﾞｼｯｸM-PRO" panose="020F0600000000000000" pitchFamily="50" charset="-128"/>
                <a:ea typeface="HG丸ｺﾞｼｯｸM-PRO" panose="020F0600000000000000" pitchFamily="50" charset="-128"/>
              </a:rPr>
              <a:t>final quantity=</a:t>
            </a:r>
            <a:r>
              <a:rPr lang="en-US" altLang="ja-JP" b="1" dirty="0" err="1">
                <a:solidFill>
                  <a:srgbClr val="FF0000"/>
                </a:solidFill>
                <a:latin typeface="HG丸ｺﾞｼｯｸM-PRO" panose="020F0600000000000000" pitchFamily="50" charset="-128"/>
                <a:ea typeface="HG丸ｺﾞｼｯｸM-PRO" panose="020F0600000000000000" pitchFamily="50" charset="-128"/>
              </a:rPr>
              <a:t>Medium.substanceNames</a:t>
            </a:r>
            <a:r>
              <a:rPr lang="en-US" altLang="ja-JP" dirty="0">
                <a:latin typeface="HG丸ｺﾞｼｯｸM-PRO" panose="020F0600000000000000" pitchFamily="50" charset="-128"/>
                <a:ea typeface="HG丸ｺﾞｼｯｸM-PRO" panose="020F0600000000000000" pitchFamily="50" charset="-128"/>
              </a:rPr>
              <a:t>)</a:t>
            </a:r>
          </a:p>
          <a:p>
            <a:r>
              <a:rPr lang="en-US" altLang="ja-JP" dirty="0">
                <a:latin typeface="HG丸ｺﾞｼｯｸM-PRO" panose="020F0600000000000000" pitchFamily="50" charset="-128"/>
                <a:ea typeface="HG丸ｺﾞｼｯｸM-PRO" panose="020F0600000000000000" pitchFamily="50" charset="-128"/>
              </a:rPr>
              <a:t>    "Needed to connect to conditional connector";</a:t>
            </a:r>
          </a:p>
        </p:txBody>
      </p:sp>
    </p:spTree>
    <p:extLst>
      <p:ext uri="{BB962C8B-B14F-4D97-AF65-F5344CB8AC3E}">
        <p14:creationId xmlns:p14="http://schemas.microsoft.com/office/powerpoint/2010/main" val="3917269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ADDDAA5-B5C7-4FDE-BCE3-E01E1934356E}"/>
              </a:ext>
            </a:extLst>
          </p:cNvPr>
          <p:cNvSpPr txBox="1"/>
          <p:nvPr/>
        </p:nvSpPr>
        <p:spPr>
          <a:xfrm>
            <a:off x="546509" y="1800542"/>
            <a:ext cx="11319909" cy="3970318"/>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建築設備の仕事をしている。機械設備設計（建築の空調衛生周りの設計）→解析主体の部署へ。</a:t>
            </a:r>
            <a:endParaRPr kumimoji="1"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Modelica</a:t>
            </a:r>
            <a:r>
              <a:rPr kumimoji="1" lang="ja-JP" altLang="en-US" dirty="0">
                <a:latin typeface="HG丸ｺﾞｼｯｸM-PRO" panose="020F0600000000000000" pitchFamily="50" charset="-128"/>
                <a:ea typeface="HG丸ｺﾞｼｯｸM-PRO" panose="020F0600000000000000" pitchFamily="50" charset="-128"/>
              </a:rPr>
              <a:t>に触り始めて</a:t>
            </a:r>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年</a:t>
            </a:r>
            <a:r>
              <a:rPr kumimoji="1" lang="ja-JP" altLang="en-US" dirty="0">
                <a:latin typeface="HG丸ｺﾞｼｯｸM-PRO" panose="020F0600000000000000" pitchFamily="50" charset="-128"/>
                <a:ea typeface="HG丸ｺﾞｼｯｸM-PRO" panose="020F0600000000000000" pitchFamily="50" charset="-128"/>
              </a:rPr>
              <a:t>くらい経ってしまった。</a:t>
            </a:r>
            <a:r>
              <a:rPr lang="en-US" altLang="ja-JP" dirty="0">
                <a:latin typeface="HG丸ｺﾞｼｯｸM-PRO" panose="020F0600000000000000" pitchFamily="50" charset="-128"/>
                <a:ea typeface="HG丸ｺﾞｼｯｸM-PRO" panose="020F0600000000000000" pitchFamily="50" charset="-128"/>
              </a:rPr>
              <a:t> Buildings</a:t>
            </a:r>
            <a:r>
              <a:rPr lang="ja-JP" altLang="en-US" dirty="0">
                <a:latin typeface="HG丸ｺﾞｼｯｸM-PRO" panose="020F0600000000000000" pitchFamily="50" charset="-128"/>
                <a:ea typeface="HG丸ｺﾞｼｯｸM-PRO" panose="020F0600000000000000" pitchFamily="50" charset="-128"/>
              </a:rPr>
              <a:t>ライブラリを主に使っている。</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有名オープンソース</a:t>
            </a:r>
            <a:r>
              <a:rPr lang="en-US" altLang="ja-JP" dirty="0">
                <a:latin typeface="HG丸ｺﾞｼｯｸM-PRO" panose="020F0600000000000000" pitchFamily="50" charset="-128"/>
                <a:ea typeface="HG丸ｺﾞｼｯｸM-PRO" panose="020F0600000000000000" pitchFamily="50" charset="-128"/>
              </a:rPr>
              <a:t>CAE</a:t>
            </a:r>
            <a:r>
              <a:rPr lang="ja-JP" altLang="en-US" dirty="0">
                <a:latin typeface="HG丸ｺﾞｼｯｸM-PRO" panose="020F0600000000000000" pitchFamily="50" charset="-128"/>
                <a:ea typeface="HG丸ｺﾞｼｯｸM-PRO" panose="020F0600000000000000" pitchFamily="50" charset="-128"/>
              </a:rPr>
              <a:t>だと</a:t>
            </a:r>
            <a:r>
              <a:rPr lang="en-US" altLang="ja-JP" dirty="0" err="1">
                <a:latin typeface="HG丸ｺﾞｼｯｸM-PRO" panose="020F0600000000000000" pitchFamily="50" charset="-128"/>
                <a:ea typeface="HG丸ｺﾞｼｯｸM-PRO" panose="020F0600000000000000" pitchFamily="50" charset="-128"/>
              </a:rPr>
              <a:t>OpenFOAM</a:t>
            </a:r>
            <a:r>
              <a:rPr lang="ja-JP" altLang="en-US" dirty="0">
                <a:latin typeface="HG丸ｺﾞｼｯｸM-PRO" panose="020F0600000000000000" pitchFamily="50" charset="-128"/>
                <a:ea typeface="HG丸ｺﾞｼｯｸM-PRO" panose="020F0600000000000000" pitchFamily="50" charset="-128"/>
              </a:rPr>
              <a:t>の経験がある。その他建築環境、設備系のものを使ったり。</a:t>
            </a:r>
            <a:endParaRPr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hlinkClick r:id="rId2"/>
              </a:rPr>
              <a:t>ブログ</a:t>
            </a:r>
            <a:r>
              <a:rPr kumimoji="1" lang="ja-JP" altLang="en-US" dirty="0">
                <a:latin typeface="HG丸ｺﾞｼｯｸM-PRO" panose="020F0600000000000000" pitchFamily="50" charset="-128"/>
                <a:ea typeface="HG丸ｺﾞｼｯｸM-PRO" panose="020F0600000000000000" pitchFamily="50" charset="-128"/>
              </a:rPr>
              <a:t>を書いていた。さぼり気味なので明日から頑張る！というのが数か月続いている。</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教えるブログというより分からんとぼやいているタイプのブログ。</a:t>
            </a:r>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Buildings</a:t>
            </a:r>
            <a:r>
              <a:rPr kumimoji="1" lang="ja-JP" altLang="en-US" dirty="0">
                <a:latin typeface="HG丸ｺﾞｼｯｸM-PRO" panose="020F0600000000000000" pitchFamily="50" charset="-128"/>
                <a:ea typeface="HG丸ｺﾞｼｯｸM-PRO" panose="020F0600000000000000" pitchFamily="50" charset="-128"/>
              </a:rPr>
              <a:t>ライブラリの翻訳をのろのろとしていたがこれも放置気味。</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最近会社で</a:t>
            </a:r>
            <a:r>
              <a:rPr lang="en-US" altLang="ja-JP" dirty="0">
                <a:latin typeface="HG丸ｺﾞｼｯｸM-PRO" panose="020F0600000000000000" pitchFamily="50" charset="-128"/>
                <a:ea typeface="HG丸ｺﾞｼｯｸM-PRO" panose="020F0600000000000000" pitchFamily="50" charset="-128"/>
              </a:rPr>
              <a:t>Rhinoceros(3DCAD)+Grasshopper(</a:t>
            </a:r>
            <a:r>
              <a:rPr lang="ja-JP" altLang="en-US" dirty="0">
                <a:latin typeface="HG丸ｺﾞｼｯｸM-PRO" panose="020F0600000000000000" pitchFamily="50" charset="-128"/>
                <a:ea typeface="HG丸ｺﾞｼｯｸM-PRO" panose="020F0600000000000000" pitchFamily="50" charset="-128"/>
              </a:rPr>
              <a:t>ビジュアルプログラミング環境</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を触り始めた。</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Grasshopper</a:t>
            </a:r>
            <a:r>
              <a:rPr lang="ja-JP" altLang="en-US" dirty="0">
                <a:latin typeface="HG丸ｺﾞｼｯｸM-PRO" panose="020F0600000000000000" pitchFamily="50" charset="-128"/>
                <a:ea typeface="HG丸ｺﾞｼｯｸM-PRO" panose="020F0600000000000000" pitchFamily="50" charset="-128"/>
              </a:rPr>
              <a:t>はコンポーネント化されたプログラムを線でつないで動かすので見た目の雰囲気だけ</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ノードベースのプログラムなので</a:t>
            </a:r>
            <a:r>
              <a:rPr lang="en-US" altLang="ja-JP" dirty="0" err="1">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のエディタに似ているかもしれない。内容は全然違う。</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趣味としてテトリスをこつこつ続けて</a:t>
            </a:r>
            <a:r>
              <a:rPr kumimoji="1" lang="en-US" altLang="ja-JP" dirty="0">
                <a:latin typeface="HG丸ｺﾞｼｯｸM-PRO" panose="020F0600000000000000" pitchFamily="50" charset="-128"/>
                <a:ea typeface="HG丸ｺﾞｼｯｸM-PRO" panose="020F0600000000000000" pitchFamily="50" charset="-128"/>
              </a:rPr>
              <a:t>1</a:t>
            </a:r>
            <a:r>
              <a:rPr kumimoji="1" lang="ja-JP" altLang="en-US" dirty="0">
                <a:latin typeface="HG丸ｺﾞｼｯｸM-PRO" panose="020F0600000000000000" pitchFamily="50" charset="-128"/>
                <a:ea typeface="HG丸ｺﾞｼｯｸM-PRO" panose="020F0600000000000000" pitchFamily="50" charset="-128"/>
              </a:rPr>
              <a:t>年くらいになるがまだまだ初級者。</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11695184"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自己紹介</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4FE0810C-7564-4301-BC86-F9B55B7399B6}"/>
              </a:ext>
            </a:extLst>
          </p:cNvPr>
          <p:cNvSpPr txBox="1"/>
          <p:nvPr/>
        </p:nvSpPr>
        <p:spPr>
          <a:xfrm>
            <a:off x="1241834" y="1004336"/>
            <a:ext cx="3839959"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木野豆腐 </a:t>
            </a:r>
            <a:r>
              <a:rPr kumimoji="1" lang="en-US" altLang="ja-JP" sz="2400" dirty="0">
                <a:latin typeface="HG丸ｺﾞｼｯｸM-PRO" panose="020F0600000000000000" pitchFamily="50" charset="-128"/>
                <a:ea typeface="HG丸ｺﾞｼｯｸM-PRO" panose="020F0600000000000000" pitchFamily="50" charset="-128"/>
                <a:hlinkClick r:id="rId3"/>
              </a:rPr>
              <a:t>@</a:t>
            </a:r>
            <a:r>
              <a:rPr kumimoji="1" lang="en-US" altLang="ja-JP" sz="2400" dirty="0" err="1">
                <a:latin typeface="HG丸ｺﾞｼｯｸM-PRO" panose="020F0600000000000000" pitchFamily="50" charset="-128"/>
                <a:ea typeface="HG丸ｺﾞｼｯｸM-PRO" panose="020F0600000000000000" pitchFamily="50" charset="-128"/>
                <a:hlinkClick r:id="rId3"/>
              </a:rPr>
              <a:t>kinonotofu</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2</a:t>
            </a:fld>
            <a:endParaRPr kumimoji="1" lang="ja-JP" altLang="en-US"/>
          </a:p>
        </p:txBody>
      </p:sp>
      <p:pic>
        <p:nvPicPr>
          <p:cNvPr id="6" name="図 5">
            <a:extLst>
              <a:ext uri="{FF2B5EF4-FFF2-40B4-BE49-F238E27FC236}">
                <a16:creationId xmlns:a16="http://schemas.microsoft.com/office/drawing/2014/main" id="{6591A37A-9527-4746-A14E-AD6B21334F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509" y="939239"/>
            <a:ext cx="695325" cy="695325"/>
          </a:xfrm>
          <a:prstGeom prst="rect">
            <a:avLst/>
          </a:prstGeom>
        </p:spPr>
      </p:pic>
    </p:spTree>
    <p:extLst>
      <p:ext uri="{BB962C8B-B14F-4D97-AF65-F5344CB8AC3E}">
        <p14:creationId xmlns:p14="http://schemas.microsoft.com/office/powerpoint/2010/main" val="1130664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2117175"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今回の内容</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347728" y="1332958"/>
            <a:ext cx="6284892" cy="140519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ja-JP" sz="2000" dirty="0">
                <a:latin typeface="HG丸ｺﾞｼｯｸM-PRO" panose="020F0600000000000000" pitchFamily="50" charset="-128"/>
                <a:ea typeface="HG丸ｺﾞｼｯｸM-PRO" panose="020F0600000000000000" pitchFamily="50" charset="-128"/>
              </a:rPr>
              <a:t>FMI</a:t>
            </a:r>
            <a:r>
              <a:rPr lang="ja-JP" altLang="en-US" sz="2000" dirty="0">
                <a:latin typeface="HG丸ｺﾞｼｯｸM-PRO" panose="020F0600000000000000" pitchFamily="50" charset="-128"/>
                <a:ea typeface="HG丸ｺﾞｼｯｸM-PRO" panose="020F0600000000000000" pitchFamily="50" charset="-128"/>
              </a:rPr>
              <a:t>について</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en-US" altLang="ja-JP" sz="2000" dirty="0" err="1">
                <a:latin typeface="HG丸ｺﾞｼｯｸM-PRO" panose="020F0600000000000000" pitchFamily="50" charset="-128"/>
                <a:ea typeface="HG丸ｺﾞｼｯｸM-PRO" panose="020F0600000000000000" pitchFamily="50" charset="-128"/>
              </a:rPr>
              <a:t>Buildings.Fluid.FMI</a:t>
            </a:r>
            <a:r>
              <a:rPr lang="ja-JP" altLang="en-US" sz="2000" dirty="0">
                <a:latin typeface="HG丸ｺﾞｼｯｸM-PRO" panose="020F0600000000000000" pitchFamily="50" charset="-128"/>
                <a:ea typeface="HG丸ｺﾞｼｯｸM-PRO" panose="020F0600000000000000" pitchFamily="50" charset="-128"/>
              </a:rPr>
              <a:t>について</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ja-JP" altLang="en-US" sz="2000" dirty="0">
                <a:latin typeface="HG丸ｺﾞｼｯｸM-PRO" panose="020F0600000000000000" pitchFamily="50" charset="-128"/>
                <a:ea typeface="HG丸ｺﾞｼｯｸM-PRO" panose="020F0600000000000000" pitchFamily="50" charset="-128"/>
              </a:rPr>
              <a:t>サンプルをみてみる</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3</a:t>
            </a:fld>
            <a:endParaRPr kumimoji="1" lang="ja-JP" altLang="en-US"/>
          </a:p>
        </p:txBody>
      </p:sp>
      <p:sp>
        <p:nvSpPr>
          <p:cNvPr id="10" name="テキスト ボックス 9">
            <a:extLst>
              <a:ext uri="{FF2B5EF4-FFF2-40B4-BE49-F238E27FC236}">
                <a16:creationId xmlns:a16="http://schemas.microsoft.com/office/drawing/2014/main" id="{EADDDAA5-B5C7-4FDE-BCE3-E01E1934356E}"/>
              </a:ext>
            </a:extLst>
          </p:cNvPr>
          <p:cNvSpPr txBox="1"/>
          <p:nvPr/>
        </p:nvSpPr>
        <p:spPr>
          <a:xfrm>
            <a:off x="347727" y="872775"/>
            <a:ext cx="11089529" cy="400110"/>
          </a:xfrm>
          <a:prstGeom prst="rect">
            <a:avLst/>
          </a:prstGeom>
          <a:noFill/>
        </p:spPr>
        <p:txBody>
          <a:bodyPr wrap="square" rtlCol="0">
            <a:spAutoFit/>
          </a:bodyPr>
          <a:lstStyle/>
          <a:p>
            <a:r>
              <a:rPr lang="en-US" altLang="ja-JP" sz="2000" dirty="0">
                <a:latin typeface="HG丸ｺﾞｼｯｸM-PRO" panose="020F0600000000000000" pitchFamily="50" charset="-128"/>
                <a:ea typeface="HG丸ｺﾞｼｯｸM-PRO" panose="020F0600000000000000" pitchFamily="50" charset="-128"/>
              </a:rPr>
              <a:t>Buildings</a:t>
            </a:r>
            <a:r>
              <a:rPr lang="ja-JP" altLang="en-US" sz="2000" dirty="0">
                <a:latin typeface="HG丸ｺﾞｼｯｸM-PRO" panose="020F0600000000000000" pitchFamily="50" charset="-128"/>
                <a:ea typeface="HG丸ｺﾞｼｯｸM-PRO" panose="020F0600000000000000" pitchFamily="50" charset="-128"/>
              </a:rPr>
              <a:t>ライブラリの中にある</a:t>
            </a:r>
            <a:r>
              <a:rPr lang="en-US" altLang="ja-JP" sz="2000" dirty="0">
                <a:latin typeface="HG丸ｺﾞｼｯｸM-PRO" panose="020F0600000000000000" pitchFamily="50" charset="-128"/>
                <a:ea typeface="HG丸ｺﾞｼｯｸM-PRO" panose="020F0600000000000000" pitchFamily="50" charset="-128"/>
              </a:rPr>
              <a:t>FMI</a:t>
            </a:r>
            <a:r>
              <a:rPr lang="ja-JP" altLang="en-US" sz="2000" dirty="0">
                <a:latin typeface="HG丸ｺﾞｼｯｸM-PRO" panose="020F0600000000000000" pitchFamily="50" charset="-128"/>
                <a:ea typeface="HG丸ｺﾞｼｯｸM-PRO" panose="020F0600000000000000" pitchFamily="50" charset="-128"/>
              </a:rPr>
              <a:t>用のコンポーネントについて調べてみる</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CD7030BA-69D7-4E38-B5F3-89AC1D155F7A}"/>
              </a:ext>
            </a:extLst>
          </p:cNvPr>
          <p:cNvSpPr txBox="1"/>
          <p:nvPr/>
        </p:nvSpPr>
        <p:spPr>
          <a:xfrm>
            <a:off x="717569" y="3350409"/>
            <a:ext cx="10349843" cy="769441"/>
          </a:xfrm>
          <a:prstGeom prst="rect">
            <a:avLst/>
          </a:prstGeom>
          <a:noFill/>
          <a:ln>
            <a:solidFill>
              <a:srgbClr val="FF0000"/>
            </a:solidFill>
          </a:ln>
        </p:spPr>
        <p:txBody>
          <a:bodyPr wrap="square" rtlCol="0">
            <a:spAutoFit/>
          </a:bodyPr>
          <a:lstStyle/>
          <a:p>
            <a:r>
              <a:rPr kumimoji="1" lang="ja-JP" altLang="en-US" sz="4400" dirty="0">
                <a:solidFill>
                  <a:srgbClr val="FF0000"/>
                </a:solidFill>
                <a:latin typeface="HG丸ｺﾞｼｯｸM-PRO" panose="020F0600000000000000" pitchFamily="50" charset="-128"/>
                <a:ea typeface="HG丸ｺﾞｼｯｸM-PRO" panose="020F0600000000000000" pitchFamily="50" charset="-128"/>
              </a:rPr>
              <a:t>今日はあくまで少し触ってみた報告です。</a:t>
            </a:r>
            <a:endParaRPr kumimoji="1" lang="en-US" altLang="ja-JP" sz="4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AEE41E2F-32A4-41B4-853F-22FE65BDF168}"/>
              </a:ext>
            </a:extLst>
          </p:cNvPr>
          <p:cNvSpPr txBox="1"/>
          <p:nvPr/>
        </p:nvSpPr>
        <p:spPr>
          <a:xfrm>
            <a:off x="347728" y="4822445"/>
            <a:ext cx="6284892" cy="1405193"/>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使用プログラムのバージョン</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en-US" altLang="ja-JP" sz="2000" dirty="0">
                <a:latin typeface="HG丸ｺﾞｼｯｸM-PRO" panose="020F0600000000000000" pitchFamily="50" charset="-128"/>
                <a:ea typeface="HG丸ｺﾞｼｯｸM-PRO" panose="020F0600000000000000" pitchFamily="50" charset="-128"/>
              </a:rPr>
              <a:t>JModelica2.4</a:t>
            </a:r>
          </a:p>
          <a:p>
            <a:pPr marL="285750" indent="-285750">
              <a:lnSpc>
                <a:spcPct val="150000"/>
              </a:lnSpc>
              <a:buFont typeface="Arial" panose="020B0604020202020204" pitchFamily="34" charset="0"/>
              <a:buChar char="•"/>
            </a:pPr>
            <a:r>
              <a:rPr lang="en-US" altLang="ja-JP" sz="2000" dirty="0">
                <a:latin typeface="HG丸ｺﾞｼｯｸM-PRO" panose="020F0600000000000000" pitchFamily="50" charset="-128"/>
                <a:ea typeface="HG丸ｺﾞｼｯｸM-PRO" panose="020F0600000000000000" pitchFamily="50" charset="-128"/>
              </a:rPr>
              <a:t>Buildings6.0.0</a:t>
            </a:r>
          </a:p>
        </p:txBody>
      </p:sp>
    </p:spTree>
    <p:extLst>
      <p:ext uri="{BB962C8B-B14F-4D97-AF65-F5344CB8AC3E}">
        <p14:creationId xmlns:p14="http://schemas.microsoft.com/office/powerpoint/2010/main" val="318491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4</a:t>
            </a:fld>
            <a:endParaRPr kumimoji="1" lang="ja-JP" altLang="en-US" dirty="0"/>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2117175" cy="461665"/>
          </a:xfrm>
          <a:prstGeom prst="rect">
            <a:avLst/>
          </a:prstGeom>
          <a:noFill/>
        </p:spPr>
        <p:txBody>
          <a:bodyPr wrap="square" rtlCol="0">
            <a:spAutoFit/>
          </a:bodyPr>
          <a:lstStyle/>
          <a:p>
            <a:r>
              <a:rPr kumimoji="1" lang="en-US" altLang="ja-JP" sz="2400" dirty="0">
                <a:latin typeface="HG丸ｺﾞｼｯｸM-PRO" panose="020F0600000000000000" pitchFamily="50" charset="-128"/>
                <a:ea typeface="HG丸ｺﾞｼｯｸM-PRO" panose="020F0600000000000000" pitchFamily="50" charset="-128"/>
              </a:rPr>
              <a:t>FMI</a:t>
            </a:r>
            <a:r>
              <a:rPr lang="ja-JP" altLang="en-US" sz="2400" dirty="0">
                <a:latin typeface="HG丸ｺﾞｼｯｸM-PRO" panose="020F0600000000000000" pitchFamily="50" charset="-128"/>
                <a:ea typeface="HG丸ｺﾞｼｯｸM-PRO" panose="020F0600000000000000" pitchFamily="50" charset="-128"/>
              </a:rPr>
              <a:t>について</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1068564"/>
            <a:ext cx="10367494" cy="1754326"/>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FMI</a:t>
            </a:r>
            <a:r>
              <a:rPr lang="ja-JP" altLang="en-US" dirty="0">
                <a:latin typeface="HG丸ｺﾞｼｯｸM-PRO" panose="020F0600000000000000" pitchFamily="50" charset="-128"/>
                <a:ea typeface="HG丸ｺﾞｼｯｸM-PRO" panose="020F0600000000000000" pitchFamily="50" charset="-128"/>
              </a:rPr>
              <a:t>はバージョン</a:t>
            </a:r>
            <a:r>
              <a:rPr lang="en-US" altLang="ja-JP" dirty="0">
                <a:latin typeface="HG丸ｺﾞｼｯｸM-PRO" panose="020F0600000000000000" pitchFamily="50" charset="-128"/>
                <a:ea typeface="HG丸ｺﾞｼｯｸM-PRO" panose="020F0600000000000000" pitchFamily="50" charset="-128"/>
              </a:rPr>
              <a:t>2</a:t>
            </a:r>
            <a:r>
              <a:rPr lang="ja-JP" altLang="en-US" dirty="0">
                <a:latin typeface="HG丸ｺﾞｼｯｸM-PRO" panose="020F0600000000000000" pitchFamily="50" charset="-128"/>
                <a:ea typeface="HG丸ｺﾞｼｯｸM-PRO" panose="020F0600000000000000" pitchFamily="50" charset="-128"/>
              </a:rPr>
              <a:t>で</a:t>
            </a:r>
            <a:r>
              <a:rPr lang="en-US" altLang="ja-JP" dirty="0">
                <a:latin typeface="HG丸ｺﾞｼｯｸM-PRO" panose="020F0600000000000000" pitchFamily="50" charset="-128"/>
                <a:ea typeface="HG丸ｺﾞｼｯｸM-PRO" panose="020F0600000000000000" pitchFamily="50" charset="-128"/>
              </a:rPr>
              <a:t>CS</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Co-Simulation</a:t>
            </a:r>
            <a:r>
              <a:rPr lang="ja-JP" altLang="en-US" dirty="0">
                <a:latin typeface="HG丸ｺﾞｼｯｸM-PRO" panose="020F0600000000000000" pitchFamily="50" charset="-128"/>
                <a:ea typeface="HG丸ｺﾞｼｯｸM-PRO" panose="020F0600000000000000" pitchFamily="50" charset="-128"/>
              </a:rPr>
              <a:t>）と</a:t>
            </a:r>
            <a:r>
              <a:rPr lang="en-US" altLang="ja-JP" dirty="0">
                <a:latin typeface="HG丸ｺﾞｼｯｸM-PRO" panose="020F0600000000000000" pitchFamily="50" charset="-128"/>
                <a:ea typeface="HG丸ｺﾞｼｯｸM-PRO" panose="020F0600000000000000" pitchFamily="50" charset="-128"/>
              </a:rPr>
              <a:t>ME</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Model Exchange</a:t>
            </a:r>
            <a:r>
              <a:rPr lang="ja-JP" altLang="en-US" dirty="0">
                <a:latin typeface="HG丸ｺﾞｼｯｸM-PRO" panose="020F0600000000000000" pitchFamily="50" charset="-128"/>
                <a:ea typeface="HG丸ｺﾞｼｯｸM-PRO" panose="020F0600000000000000" pitchFamily="50" charset="-128"/>
              </a:rPr>
              <a:t>）に規格が分かれたのだが中身の違いはよく分かっていない。次期バージョンとして</a:t>
            </a:r>
            <a:r>
              <a:rPr lang="en-US" altLang="ja-JP" dirty="0">
                <a:latin typeface="HG丸ｺﾞｼｯｸM-PRO" panose="020F0600000000000000" pitchFamily="50" charset="-128"/>
                <a:ea typeface="HG丸ｺﾞｼｯｸM-PRO" panose="020F0600000000000000" pitchFamily="50" charset="-128"/>
              </a:rPr>
              <a:t>3.0</a:t>
            </a:r>
            <a:r>
              <a:rPr lang="ja-JP" altLang="en-US" dirty="0">
                <a:latin typeface="HG丸ｺﾞｼｯｸM-PRO" panose="020F0600000000000000" pitchFamily="50" charset="-128"/>
                <a:ea typeface="HG丸ｺﾞｼｯｸM-PRO" panose="020F0600000000000000" pitchFamily="50" charset="-128"/>
              </a:rPr>
              <a:t>の</a:t>
            </a:r>
            <a:r>
              <a:rPr lang="en-US" altLang="ja-JP" dirty="0">
                <a:latin typeface="HG丸ｺﾞｼｯｸM-PRO" panose="020F0600000000000000" pitchFamily="50" charset="-128"/>
                <a:ea typeface="HG丸ｺﾞｼｯｸM-PRO" panose="020F0600000000000000" pitchFamily="50" charset="-128"/>
              </a:rPr>
              <a:t>α</a:t>
            </a:r>
            <a:r>
              <a:rPr lang="ja-JP" altLang="en-US" dirty="0">
                <a:latin typeface="HG丸ｺﾞｼｯｸM-PRO" panose="020F0600000000000000" pitchFamily="50" charset="-128"/>
                <a:ea typeface="HG丸ｺﾞｼｯｸM-PRO" panose="020F0600000000000000" pitchFamily="50" charset="-128"/>
              </a:rPr>
              <a:t>版が公開されている。</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それぞれ「複数のプログラムによる連成計算」と「プログラム間のモデル交換」に使用する。</a:t>
            </a:r>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個々のプログラム</a:t>
            </a:r>
            <a:r>
              <a:rPr lang="ja-JP" altLang="en-US" dirty="0">
                <a:latin typeface="HG丸ｺﾞｼｯｸM-PRO" panose="020F0600000000000000" pitchFamily="50" charset="-128"/>
                <a:ea typeface="HG丸ｺﾞｼｯｸM-PRO" panose="020F0600000000000000" pitchFamily="50" charset="-128"/>
              </a:rPr>
              <a:t>は</a:t>
            </a:r>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FMI</a:t>
            </a:r>
            <a:r>
              <a:rPr lang="ja-JP" altLang="en-US" dirty="0">
                <a:latin typeface="HG丸ｺﾞｼｯｸM-PRO" panose="020F0600000000000000" pitchFamily="50" charset="-128"/>
                <a:ea typeface="HG丸ｺﾞｼｯｸM-PRO" panose="020F0600000000000000" pitchFamily="50" charset="-128"/>
              </a:rPr>
              <a:t>で使用する一つの計算ユニット）という </a:t>
            </a:r>
            <a:r>
              <a:rPr lang="en-US" altLang="ja-JP" dirty="0">
                <a:latin typeface="HG丸ｺﾞｼｯｸM-PRO" panose="020F0600000000000000" pitchFamily="50" charset="-128"/>
                <a:ea typeface="HG丸ｺﾞｼｯｸM-PRO" panose="020F0600000000000000" pitchFamily="50" charset="-128"/>
              </a:rPr>
              <a:t>Zip</a:t>
            </a:r>
            <a:r>
              <a:rPr lang="ja-JP" altLang="en-US" dirty="0">
                <a:latin typeface="HG丸ｺﾞｼｯｸM-PRO" panose="020F0600000000000000" pitchFamily="50" charset="-128"/>
                <a:ea typeface="HG丸ｺﾞｼｯｸM-PRO" panose="020F0600000000000000" pitchFamily="50" charset="-128"/>
              </a:rPr>
              <a:t>ファイルになっており、拡張子を</a:t>
            </a:r>
            <a:r>
              <a:rPr lang="en-US" altLang="ja-JP" dirty="0">
                <a:latin typeface="HG丸ｺﾞｼｯｸM-PRO" panose="020F0600000000000000" pitchFamily="50" charset="-128"/>
                <a:ea typeface="HG丸ｺﾞｼｯｸM-PRO" panose="020F0600000000000000" pitchFamily="50" charset="-128"/>
              </a:rPr>
              <a:t>zip</a:t>
            </a:r>
            <a:r>
              <a:rPr lang="ja-JP" altLang="en-US" dirty="0">
                <a:latin typeface="HG丸ｺﾞｼｯｸM-PRO" panose="020F0600000000000000" pitchFamily="50" charset="-128"/>
                <a:ea typeface="HG丸ｺﾞｼｯｸM-PRO" panose="020F0600000000000000" pitchFamily="50" charset="-128"/>
              </a:rPr>
              <a:t>に変えて解凍すると以下の中身がみれる。</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4FE0810C-7564-4301-BC86-F9B55B7399B6}"/>
              </a:ext>
            </a:extLst>
          </p:cNvPr>
          <p:cNvSpPr txBox="1"/>
          <p:nvPr/>
        </p:nvSpPr>
        <p:spPr>
          <a:xfrm>
            <a:off x="347729" y="3060275"/>
            <a:ext cx="6374804" cy="1477328"/>
          </a:xfrm>
          <a:prstGeom prst="rect">
            <a:avLst/>
          </a:prstGeom>
          <a:solidFill>
            <a:schemeClr val="accent1">
              <a:lumMod val="20000"/>
              <a:lumOff val="80000"/>
            </a:schemeClr>
          </a:solidFill>
          <a:ln>
            <a:solidFill>
              <a:schemeClr val="tx2"/>
            </a:solidFill>
          </a:ln>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〇〇</a:t>
            </a:r>
            <a:r>
              <a:rPr kumimoji="1" lang="en-US" altLang="ja-JP" dirty="0">
                <a:latin typeface="HG丸ｺﾞｼｯｸM-PRO" panose="020F0600000000000000" pitchFamily="50" charset="-128"/>
                <a:ea typeface="HG丸ｺﾞｼｯｸM-PRO" panose="020F0600000000000000" pitchFamily="50" charset="-128"/>
              </a:rPr>
              <a:t>.</a:t>
            </a:r>
            <a:r>
              <a:rPr kumimoji="1" lang="en-US" altLang="ja-JP" dirty="0" err="1">
                <a:latin typeface="HG丸ｺﾞｼｯｸM-PRO" panose="020F0600000000000000" pitchFamily="50" charset="-128"/>
                <a:ea typeface="HG丸ｺﾞｼｯｸM-PRO" panose="020F0600000000000000" pitchFamily="50" charset="-128"/>
              </a:rPr>
              <a:t>fmu</a:t>
            </a:r>
            <a:endParaRPr kumimoji="1" lang="en-US" altLang="ja-JP" dirty="0">
              <a:latin typeface="HG丸ｺﾞｼｯｸM-PRO" panose="020F0600000000000000" pitchFamily="50" charset="-128"/>
              <a:ea typeface="HG丸ｺﾞｼｯｸM-PRO" panose="020F0600000000000000" pitchFamily="50" charset="-128"/>
            </a:endParaRPr>
          </a:p>
          <a:p>
            <a:pPr marL="285750" indent="-285750">
              <a:buFont typeface="Arial" panose="020B0604020202020204" pitchFamily="34" charset="0"/>
              <a:buChar char="•"/>
            </a:pPr>
            <a:r>
              <a:rPr lang="en-US" altLang="ja-JP" dirty="0">
                <a:latin typeface="HG丸ｺﾞｼｯｸM-PRO" panose="020F0600000000000000" pitchFamily="50" charset="-128"/>
                <a:ea typeface="HG丸ｺﾞｼｯｸM-PRO" panose="020F0600000000000000" pitchFamily="50" charset="-128"/>
              </a:rPr>
              <a:t>modelDescription.xml</a:t>
            </a:r>
            <a:r>
              <a:rPr lang="ja-JP" altLang="en-US" dirty="0">
                <a:latin typeface="HG丸ｺﾞｼｯｸM-PRO" panose="020F0600000000000000" pitchFamily="50" charset="-128"/>
                <a:ea typeface="HG丸ｺﾞｼｯｸM-PRO" panose="020F0600000000000000" pitchFamily="50" charset="-128"/>
              </a:rPr>
              <a:t>（設定ファイル）</a:t>
            </a:r>
            <a:endParaRPr lang="en-US" altLang="ja-JP" dirty="0">
              <a:latin typeface="HG丸ｺﾞｼｯｸM-PRO" panose="020F0600000000000000" pitchFamily="50" charset="-128"/>
              <a:ea typeface="HG丸ｺﾞｼｯｸM-PRO" panose="020F0600000000000000" pitchFamily="50" charset="-128"/>
            </a:endParaRPr>
          </a:p>
          <a:p>
            <a:pPr marL="285750" indent="-285750">
              <a:buFont typeface="Arial" panose="020B0604020202020204" pitchFamily="34" charset="0"/>
              <a:buChar char="•"/>
            </a:pPr>
            <a:r>
              <a:rPr lang="en-US" altLang="ja-JP" dirty="0">
                <a:latin typeface="HG丸ｺﾞｼｯｸM-PRO" panose="020F0600000000000000" pitchFamily="50" charset="-128"/>
                <a:ea typeface="HG丸ｺﾞｼｯｸM-PRO" panose="020F0600000000000000" pitchFamily="50" charset="-128"/>
              </a:rPr>
              <a:t>binaries</a:t>
            </a:r>
            <a:r>
              <a:rPr lang="ja-JP" altLang="en-US" dirty="0">
                <a:latin typeface="HG丸ｺﾞｼｯｸM-PRO" panose="020F0600000000000000" pitchFamily="50" charset="-128"/>
                <a:ea typeface="HG丸ｺﾞｼｯｸM-PRO" panose="020F0600000000000000" pitchFamily="50" charset="-128"/>
              </a:rPr>
              <a:t>フォルダ（実行プログラム、ライブラリ類）</a:t>
            </a:r>
            <a:endParaRPr lang="en-US" altLang="ja-JP" dirty="0">
              <a:latin typeface="HG丸ｺﾞｼｯｸM-PRO" panose="020F0600000000000000" pitchFamily="50" charset="-128"/>
              <a:ea typeface="HG丸ｺﾞｼｯｸM-PRO" panose="020F0600000000000000" pitchFamily="50" charset="-128"/>
            </a:endParaRPr>
          </a:p>
          <a:p>
            <a:pPr marL="285750" indent="-285750">
              <a:buFont typeface="Arial" panose="020B0604020202020204" pitchFamily="34" charset="0"/>
              <a:buChar char="•"/>
            </a:pPr>
            <a:r>
              <a:rPr lang="en-US" altLang="ja-JP" dirty="0">
                <a:latin typeface="HG丸ｺﾞｼｯｸM-PRO" panose="020F0600000000000000" pitchFamily="50" charset="-128"/>
                <a:ea typeface="HG丸ｺﾞｼｯｸM-PRO" panose="020F0600000000000000" pitchFamily="50" charset="-128"/>
              </a:rPr>
              <a:t>sources</a:t>
            </a:r>
            <a:r>
              <a:rPr lang="ja-JP" altLang="en-US" dirty="0">
                <a:latin typeface="HG丸ｺﾞｼｯｸM-PRO" panose="020F0600000000000000" pitchFamily="50" charset="-128"/>
                <a:ea typeface="HG丸ｺﾞｼｯｸM-PRO" panose="020F0600000000000000" pitchFamily="50" charset="-128"/>
              </a:rPr>
              <a:t>フォルダ（ソースファイルだがなくてもよい）</a:t>
            </a:r>
            <a:endParaRPr lang="en-US" altLang="ja-JP" dirty="0">
              <a:latin typeface="HG丸ｺﾞｼｯｸM-PRO" panose="020F0600000000000000" pitchFamily="50" charset="-128"/>
              <a:ea typeface="HG丸ｺﾞｼｯｸM-PRO" panose="020F0600000000000000" pitchFamily="50" charset="-128"/>
            </a:endParaRPr>
          </a:p>
          <a:p>
            <a:pPr marL="285750" indent="-285750">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その他プログラムによっていろいろついているらしい</a:t>
            </a:r>
            <a:endParaRPr lang="en-US" altLang="ja-JP"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035AF3F8-C535-4DD8-AD92-9CFEFFF64838}"/>
              </a:ext>
            </a:extLst>
          </p:cNvPr>
          <p:cNvSpPr txBox="1"/>
          <p:nvPr/>
        </p:nvSpPr>
        <p:spPr>
          <a:xfrm>
            <a:off x="347729" y="4787678"/>
            <a:ext cx="10367494" cy="1200329"/>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詳しくは</a:t>
            </a:r>
            <a:r>
              <a:rPr kumimoji="1" lang="en-US" altLang="ja-JP" dirty="0">
                <a:latin typeface="HG丸ｺﾞｼｯｸM-PRO" panose="020F0600000000000000" pitchFamily="50" charset="-128"/>
                <a:ea typeface="HG丸ｺﾞｼｯｸM-PRO" panose="020F0600000000000000" pitchFamily="50" charset="-128"/>
              </a:rPr>
              <a:t>finback</a:t>
            </a:r>
            <a:r>
              <a:rPr kumimoji="1" lang="ja-JP" altLang="en-US" dirty="0">
                <a:latin typeface="HG丸ｺﾞｼｯｸM-PRO" panose="020F0600000000000000" pitchFamily="50" charset="-128"/>
                <a:ea typeface="HG丸ｺﾞｼｯｸM-PRO" panose="020F0600000000000000" pitchFamily="50" charset="-128"/>
              </a:rPr>
              <a:t>氏の資料を参照</a:t>
            </a:r>
            <a:r>
              <a:rPr lang="ja-JP" altLang="en-US" dirty="0">
                <a:latin typeface="HG丸ｺﾞｼｯｸM-PRO" panose="020F0600000000000000" pitchFamily="50" charset="-128"/>
                <a:ea typeface="HG丸ｺﾞｼｯｸM-PRO" panose="020F0600000000000000" pitchFamily="50" charset="-128"/>
              </a:rPr>
              <a:t>。</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hlinkClick r:id="rId2"/>
              </a:rPr>
              <a:t>https://www.amane.to/wp-content/uploads/2016/06/FMIME10_20160627.pdf</a:t>
            </a:r>
            <a:endParaRPr lang="en-US" altLang="ja-JP" dirty="0"/>
          </a:p>
          <a:p>
            <a:r>
              <a:rPr lang="en-US" altLang="ja-JP" dirty="0">
                <a:hlinkClick r:id="rId3"/>
              </a:rPr>
              <a:t>https://www.amane.to/wp-content/uploads/2016/07/FMICS10_20160704.pdf</a:t>
            </a:r>
            <a:endParaRPr lang="en-US" altLang="ja-JP" dirty="0"/>
          </a:p>
          <a:p>
            <a:r>
              <a:rPr lang="en-US" altLang="ja-JP" dirty="0">
                <a:hlinkClick r:id="rId3"/>
              </a:rPr>
              <a:t>https://www.amane.to/wp-content/uploads/2016/07/FMICS10_20160704.pdf</a:t>
            </a:r>
            <a:endParaRPr kumimoji="1"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224102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latin typeface="+mn-ea"/>
              </a:rPr>
              <a:t>5</a:t>
            </a:fld>
            <a:endParaRPr kumimoji="1" lang="ja-JP" altLang="en-US">
              <a:latin typeface="+mn-ea"/>
            </a:endParaRPr>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4060498" cy="461665"/>
          </a:xfrm>
          <a:prstGeom prst="rect">
            <a:avLst/>
          </a:prstGeom>
          <a:noFill/>
        </p:spPr>
        <p:txBody>
          <a:bodyPr wrap="square" rtlCol="0">
            <a:spAutoFit/>
          </a:bodyPr>
          <a:lstStyle/>
          <a:p>
            <a:r>
              <a:rPr lang="en-US" altLang="ja-JP" sz="2400" dirty="0" err="1">
                <a:latin typeface="HG丸ｺﾞｼｯｸM-PRO" panose="020F0600000000000000" pitchFamily="50" charset="-128"/>
                <a:ea typeface="HG丸ｺﾞｼｯｸM-PRO" panose="020F0600000000000000" pitchFamily="50" charset="-128"/>
              </a:rPr>
              <a:t>Buildings.Fluid.FMI</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EADDDAA5-B5C7-4FDE-BCE3-E01E1934356E}"/>
              </a:ext>
            </a:extLst>
          </p:cNvPr>
          <p:cNvSpPr txBox="1"/>
          <p:nvPr/>
        </p:nvSpPr>
        <p:spPr>
          <a:xfrm>
            <a:off x="347727" y="967815"/>
            <a:ext cx="11089529" cy="646331"/>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ライブラリには</a:t>
            </a:r>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書き出し用のパッケージが存在する。</a:t>
            </a:r>
            <a:r>
              <a:rPr lang="en-US" altLang="ja-JP" dirty="0" err="1">
                <a:latin typeface="HG丸ｺﾞｼｯｸM-PRO" panose="020F0600000000000000" pitchFamily="50" charset="-128"/>
                <a:ea typeface="HG丸ｺﾞｼｯｸM-PRO" panose="020F0600000000000000" pitchFamily="50" charset="-128"/>
              </a:rPr>
              <a:t>FluidPort</a:t>
            </a:r>
            <a:r>
              <a:rPr lang="ja-JP" altLang="en-US" dirty="0">
                <a:latin typeface="HG丸ｺﾞｼｯｸM-PRO" panose="020F0600000000000000" pitchFamily="50" charset="-128"/>
                <a:ea typeface="HG丸ｺﾞｼｯｸM-PRO" panose="020F0600000000000000" pitchFamily="50" charset="-128"/>
              </a:rPr>
              <a:t>で</a:t>
            </a:r>
            <a:r>
              <a:rPr lang="en-US" altLang="ja-JP" dirty="0">
                <a:latin typeface="HG丸ｺﾞｼｯｸM-PRO" panose="020F0600000000000000" pitchFamily="50" charset="-128"/>
                <a:ea typeface="HG丸ｺﾞｼｯｸM-PRO" panose="020F0600000000000000" pitchFamily="50" charset="-128"/>
              </a:rPr>
              <a:t>Media</a:t>
            </a:r>
            <a:r>
              <a:rPr lang="ja-JP" altLang="en-US" dirty="0">
                <a:latin typeface="HG丸ｺﾞｼｯｸM-PRO" panose="020F0600000000000000" pitchFamily="50" charset="-128"/>
                <a:ea typeface="HG丸ｺﾞｼｯｸM-PRO" panose="020F0600000000000000" pitchFamily="50" charset="-128"/>
              </a:rPr>
              <a:t>をまるごと渡すと変数が多いため、必要な変数を抜き出すためのパッケージと思われる。</a:t>
            </a:r>
            <a:endParaRPr lang="en-US" altLang="ja-JP" dirty="0">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6" y="1867688"/>
            <a:ext cx="4060498" cy="2031325"/>
          </a:xfrm>
          <a:prstGeom prst="rect">
            <a:avLst/>
          </a:prstGeom>
          <a:solidFill>
            <a:schemeClr val="accent1">
              <a:lumMod val="20000"/>
              <a:lumOff val="80000"/>
            </a:schemeClr>
          </a:solidFill>
          <a:ln>
            <a:solidFill>
              <a:schemeClr val="accent1">
                <a:lumMod val="50000"/>
              </a:schemeClr>
            </a:solidFill>
          </a:ln>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ExportContainers</a:t>
            </a:r>
            <a:r>
              <a:rPr lang="ja-JP" altLang="en-US" dirty="0">
                <a:latin typeface="HG丸ｺﾞｼｯｸM-PRO" panose="020F0600000000000000" pitchFamily="50" charset="-128"/>
                <a:ea typeface="HG丸ｺﾞｼｯｸM-PRO" panose="020F0600000000000000" pitchFamily="50" charset="-128"/>
              </a:rPr>
              <a:t>パッケージ</a:t>
            </a:r>
            <a:endParaRPr lang="en-US" altLang="ja-JP" dirty="0">
              <a:latin typeface="HG丸ｺﾞｼｯｸM-PRO" panose="020F0600000000000000" pitchFamily="50" charset="-128"/>
              <a:ea typeface="HG丸ｺﾞｼｯｸM-PRO" panose="020F0600000000000000" pitchFamily="50" charset="-128"/>
            </a:endParaRPr>
          </a:p>
          <a:p>
            <a:pPr marL="285750" indent="-285750">
              <a:buFont typeface="Arial" panose="020B0604020202020204" pitchFamily="34" charset="0"/>
              <a:buChar char="•"/>
            </a:pP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HVACZone</a:t>
            </a:r>
            <a:endParaRPr lang="en-US" altLang="ja-JP" dirty="0">
              <a:latin typeface="HG丸ｺﾞｼｯｸM-PRO" panose="020F0600000000000000" pitchFamily="50" charset="-128"/>
              <a:ea typeface="HG丸ｺﾞｼｯｸM-PRO" panose="020F0600000000000000" pitchFamily="50" charset="-128"/>
            </a:endParaRPr>
          </a:p>
          <a:p>
            <a:pPr marL="285750" indent="-285750">
              <a:buFont typeface="Arial" panose="020B0604020202020204" pitchFamily="34" charset="0"/>
              <a:buChar char="•"/>
            </a:pP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HVACZones</a:t>
            </a:r>
            <a:endParaRPr lang="en-US" altLang="ja-JP" dirty="0">
              <a:latin typeface="HG丸ｺﾞｼｯｸM-PRO" panose="020F0600000000000000" pitchFamily="50" charset="-128"/>
              <a:ea typeface="HG丸ｺﾞｼｯｸM-PRO" panose="020F0600000000000000" pitchFamily="50" charset="-128"/>
            </a:endParaRPr>
          </a:p>
          <a:p>
            <a:pPr marL="285750" indent="-285750">
              <a:buFont typeface="Arial" panose="020B0604020202020204" pitchFamily="34" charset="0"/>
              <a:buChar char="•"/>
            </a:pP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PartialTwoPort</a:t>
            </a:r>
            <a:endParaRPr lang="en-US" altLang="ja-JP" dirty="0">
              <a:latin typeface="HG丸ｺﾞｼｯｸM-PRO" panose="020F0600000000000000" pitchFamily="50" charset="-128"/>
              <a:ea typeface="HG丸ｺﾞｼｯｸM-PRO" panose="020F0600000000000000" pitchFamily="50" charset="-128"/>
            </a:endParaRPr>
          </a:p>
          <a:p>
            <a:pPr marL="285750" indent="-285750">
              <a:buFont typeface="Arial" panose="020B0604020202020204" pitchFamily="34" charset="0"/>
              <a:buChar char="•"/>
            </a:pP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ReplaceableTwoPort</a:t>
            </a:r>
            <a:endParaRPr lang="en-US" altLang="ja-JP" dirty="0">
              <a:latin typeface="HG丸ｺﾞｼｯｸM-PRO" panose="020F0600000000000000" pitchFamily="50" charset="-128"/>
              <a:ea typeface="HG丸ｺﾞｼｯｸM-PRO" panose="020F0600000000000000" pitchFamily="50" charset="-128"/>
            </a:endParaRPr>
          </a:p>
          <a:p>
            <a:pPr marL="285750" indent="-285750">
              <a:buFont typeface="Arial" panose="020B0604020202020204" pitchFamily="34" charset="0"/>
              <a:buChar char="•"/>
            </a:pP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ThermalZone</a:t>
            </a:r>
            <a:endParaRPr lang="en-US" altLang="ja-JP" dirty="0">
              <a:latin typeface="HG丸ｺﾞｼｯｸM-PRO" panose="020F0600000000000000" pitchFamily="50" charset="-128"/>
              <a:ea typeface="HG丸ｺﾞｼｯｸM-PRO" panose="020F0600000000000000" pitchFamily="50" charset="-128"/>
            </a:endParaRPr>
          </a:p>
          <a:p>
            <a:pPr marL="285750" indent="-285750">
              <a:buFont typeface="Arial" panose="020B0604020202020204" pitchFamily="34" charset="0"/>
              <a:buChar char="•"/>
            </a:pP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ThermalZones</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4FE0810C-7564-4301-BC86-F9B55B7399B6}"/>
              </a:ext>
            </a:extLst>
          </p:cNvPr>
          <p:cNvSpPr txBox="1"/>
          <p:nvPr/>
        </p:nvSpPr>
        <p:spPr>
          <a:xfrm>
            <a:off x="5892491" y="1830932"/>
            <a:ext cx="2518304" cy="1477328"/>
          </a:xfrm>
          <a:prstGeom prst="rect">
            <a:avLst/>
          </a:prstGeom>
          <a:solidFill>
            <a:schemeClr val="accent1">
              <a:lumMod val="20000"/>
              <a:lumOff val="80000"/>
            </a:schemeClr>
          </a:solidFill>
          <a:ln>
            <a:solidFill>
              <a:schemeClr val="accent1">
                <a:lumMod val="50000"/>
              </a:schemeClr>
            </a:solidFill>
          </a:ln>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Adaptors</a:t>
            </a:r>
            <a:r>
              <a:rPr lang="ja-JP" altLang="en-US" dirty="0">
                <a:latin typeface="HG丸ｺﾞｼｯｸM-PRO" panose="020F0600000000000000" pitchFamily="50" charset="-128"/>
                <a:ea typeface="HG丸ｺﾞｼｯｸM-PRO" panose="020F0600000000000000" pitchFamily="50" charset="-128"/>
              </a:rPr>
              <a:t>パッケージ</a:t>
            </a:r>
            <a:endParaRPr lang="en-US" altLang="ja-JP" dirty="0">
              <a:latin typeface="HG丸ｺﾞｼｯｸM-PRO" panose="020F0600000000000000" pitchFamily="50" charset="-128"/>
              <a:ea typeface="HG丸ｺﾞｼｯｸM-PRO" panose="020F0600000000000000" pitchFamily="50" charset="-128"/>
            </a:endParaRPr>
          </a:p>
          <a:p>
            <a:pPr marL="285750" indent="-285750">
              <a:buFont typeface="Arial" panose="020B0604020202020204" pitchFamily="34" charset="0"/>
              <a:buChar char="•"/>
            </a:pPr>
            <a:r>
              <a:rPr lang="en-US" altLang="ja-JP" dirty="0">
                <a:latin typeface="HG丸ｺﾞｼｯｸM-PRO" panose="020F0600000000000000" pitchFamily="50" charset="-128"/>
                <a:ea typeface="HG丸ｺﾞｼｯｸM-PRO" panose="020F0600000000000000" pitchFamily="50" charset="-128"/>
              </a:rPr>
              <a:t> HVAC</a:t>
            </a:r>
          </a:p>
          <a:p>
            <a:pPr marL="285750" indent="-285750">
              <a:buFont typeface="Arial" panose="020B0604020202020204" pitchFamily="34" charset="0"/>
              <a:buChar char="•"/>
            </a:pPr>
            <a:r>
              <a:rPr lang="en-US" altLang="ja-JP" dirty="0">
                <a:latin typeface="HG丸ｺﾞｼｯｸM-PRO" panose="020F0600000000000000" pitchFamily="50" charset="-128"/>
                <a:ea typeface="HG丸ｺﾞｼｯｸM-PRO" panose="020F0600000000000000" pitchFamily="50" charset="-128"/>
              </a:rPr>
              <a:t> Inlet</a:t>
            </a:r>
          </a:p>
          <a:p>
            <a:pPr marL="285750" indent="-285750">
              <a:buFont typeface="Arial" panose="020B0604020202020204" pitchFamily="34" charset="0"/>
              <a:buChar char="•"/>
            </a:pPr>
            <a:r>
              <a:rPr lang="en-US" altLang="ja-JP" dirty="0">
                <a:latin typeface="HG丸ｺﾞｼｯｸM-PRO" panose="020F0600000000000000" pitchFamily="50" charset="-128"/>
                <a:ea typeface="HG丸ｺﾞｼｯｸM-PRO" panose="020F0600000000000000" pitchFamily="50" charset="-128"/>
              </a:rPr>
              <a:t> Outlet</a:t>
            </a:r>
          </a:p>
          <a:p>
            <a:pPr marL="285750" indent="-285750">
              <a:buFont typeface="Arial" panose="020B0604020202020204" pitchFamily="34" charset="0"/>
              <a:buChar char="•"/>
            </a:pP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ThermalZone</a:t>
            </a:r>
            <a:endParaRPr lang="en-US" altLang="ja-JP"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4FE0810C-7564-4301-BC86-F9B55B7399B6}"/>
              </a:ext>
            </a:extLst>
          </p:cNvPr>
          <p:cNvSpPr txBox="1"/>
          <p:nvPr/>
        </p:nvSpPr>
        <p:spPr>
          <a:xfrm>
            <a:off x="5892491" y="3525046"/>
            <a:ext cx="2929776" cy="923330"/>
          </a:xfrm>
          <a:prstGeom prst="rect">
            <a:avLst/>
          </a:prstGeom>
          <a:solidFill>
            <a:schemeClr val="accent1">
              <a:lumMod val="20000"/>
              <a:lumOff val="80000"/>
            </a:schemeClr>
          </a:solidFill>
          <a:ln>
            <a:solidFill>
              <a:schemeClr val="accent1">
                <a:lumMod val="50000"/>
              </a:schemeClr>
            </a:solidFill>
          </a:ln>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Conversion</a:t>
            </a:r>
            <a:r>
              <a:rPr lang="ja-JP" altLang="en-US" dirty="0">
                <a:latin typeface="HG丸ｺﾞｼｯｸM-PRO" panose="020F0600000000000000" pitchFamily="50" charset="-128"/>
                <a:ea typeface="HG丸ｺﾞｼｯｸM-PRO" panose="020F0600000000000000" pitchFamily="50" charset="-128"/>
              </a:rPr>
              <a:t>パッケージ</a:t>
            </a:r>
            <a:endParaRPr lang="en-US" altLang="ja-JP" dirty="0">
              <a:latin typeface="HG丸ｺﾞｼｯｸM-PRO" panose="020F0600000000000000" pitchFamily="50" charset="-128"/>
              <a:ea typeface="HG丸ｺﾞｼｯｸM-PRO" panose="020F0600000000000000" pitchFamily="50" charset="-128"/>
            </a:endParaRPr>
          </a:p>
          <a:p>
            <a:pPr marL="285750" indent="-285750">
              <a:buFont typeface="Arial" panose="020B0604020202020204" pitchFamily="34" charset="0"/>
              <a:buChar char="•"/>
            </a:pP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AirToOutlet</a:t>
            </a:r>
            <a:endParaRPr lang="en-US" altLang="ja-JP" dirty="0">
              <a:latin typeface="HG丸ｺﾞｼｯｸM-PRO" panose="020F0600000000000000" pitchFamily="50" charset="-128"/>
              <a:ea typeface="HG丸ｺﾞｼｯｸM-PRO" panose="020F0600000000000000" pitchFamily="50" charset="-128"/>
            </a:endParaRPr>
          </a:p>
          <a:p>
            <a:pPr marL="285750" indent="-285750">
              <a:buFont typeface="Arial" panose="020B0604020202020204" pitchFamily="34" charset="0"/>
              <a:buChar char="•"/>
            </a:pP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InletToAir</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4FE0810C-7564-4301-BC86-F9B55B7399B6}"/>
              </a:ext>
            </a:extLst>
          </p:cNvPr>
          <p:cNvSpPr txBox="1"/>
          <p:nvPr/>
        </p:nvSpPr>
        <p:spPr>
          <a:xfrm>
            <a:off x="5880398" y="4690150"/>
            <a:ext cx="3784006" cy="2031325"/>
          </a:xfrm>
          <a:prstGeom prst="rect">
            <a:avLst/>
          </a:prstGeom>
          <a:solidFill>
            <a:schemeClr val="accent1">
              <a:lumMod val="20000"/>
              <a:lumOff val="80000"/>
            </a:schemeClr>
          </a:solidFill>
          <a:ln>
            <a:solidFill>
              <a:schemeClr val="accent1">
                <a:lumMod val="50000"/>
              </a:schemeClr>
            </a:solidFill>
          </a:ln>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Interfaces</a:t>
            </a:r>
            <a:r>
              <a:rPr lang="ja-JP" altLang="en-US" dirty="0">
                <a:latin typeface="HG丸ｺﾞｼｯｸM-PRO" panose="020F0600000000000000" pitchFamily="50" charset="-128"/>
                <a:ea typeface="HG丸ｺﾞｼｯｸM-PRO" panose="020F0600000000000000" pitchFamily="50" charset="-128"/>
              </a:rPr>
              <a:t>パッケージ</a:t>
            </a:r>
            <a:endParaRPr lang="en-US" altLang="ja-JP" dirty="0">
              <a:latin typeface="HG丸ｺﾞｼｯｸM-PRO" panose="020F0600000000000000" pitchFamily="50" charset="-128"/>
              <a:ea typeface="HG丸ｺﾞｼｯｸM-PRO" panose="020F0600000000000000" pitchFamily="50" charset="-128"/>
            </a:endParaRPr>
          </a:p>
          <a:p>
            <a:pPr marL="285750" indent="-285750">
              <a:buFont typeface="Arial" panose="020B0604020202020204" pitchFamily="34" charset="0"/>
              <a:buChar char="•"/>
            </a:pP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FluidProperties</a:t>
            </a:r>
            <a:endParaRPr lang="en-US" altLang="ja-JP" dirty="0">
              <a:latin typeface="HG丸ｺﾞｼｯｸM-PRO" panose="020F0600000000000000" pitchFamily="50" charset="-128"/>
              <a:ea typeface="HG丸ｺﾞｼｯｸM-PRO" panose="020F0600000000000000" pitchFamily="50" charset="-128"/>
            </a:endParaRPr>
          </a:p>
          <a:p>
            <a:pPr marL="285750" indent="-285750">
              <a:buFont typeface="Arial" panose="020B0604020202020204" pitchFamily="34" charset="0"/>
              <a:buChar char="•"/>
            </a:pPr>
            <a:r>
              <a:rPr lang="en-US" altLang="ja-JP" dirty="0">
                <a:latin typeface="HG丸ｺﾞｼｯｸM-PRO" panose="020F0600000000000000" pitchFamily="50" charset="-128"/>
                <a:ea typeface="HG丸ｺﾞｼｯｸM-PRO" panose="020F0600000000000000" pitchFamily="50" charset="-128"/>
              </a:rPr>
              <a:t> Inlet</a:t>
            </a:r>
          </a:p>
          <a:p>
            <a:pPr marL="285750" indent="-285750">
              <a:buFont typeface="Arial" panose="020B0604020202020204" pitchFamily="34" charset="0"/>
              <a:buChar char="•"/>
            </a:pPr>
            <a:r>
              <a:rPr lang="en-US" altLang="ja-JP" dirty="0">
                <a:latin typeface="HG丸ｺﾞｼｯｸM-PRO" panose="020F0600000000000000" pitchFamily="50" charset="-128"/>
                <a:ea typeface="HG丸ｺﾞｼｯｸM-PRO" panose="020F0600000000000000" pitchFamily="50" charset="-128"/>
              </a:rPr>
              <a:t>Outlet</a:t>
            </a:r>
          </a:p>
          <a:p>
            <a:pPr marL="285750" indent="-285750">
              <a:buFont typeface="Arial" panose="020B0604020202020204" pitchFamily="34" charset="0"/>
              <a:buChar char="•"/>
            </a:pP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MassFractionConnector</a:t>
            </a:r>
            <a:endParaRPr lang="en-US" altLang="ja-JP" dirty="0">
              <a:latin typeface="HG丸ｺﾞｼｯｸM-PRO" panose="020F0600000000000000" pitchFamily="50" charset="-128"/>
              <a:ea typeface="HG丸ｺﾞｼｯｸM-PRO" panose="020F0600000000000000" pitchFamily="50" charset="-128"/>
            </a:endParaRPr>
          </a:p>
          <a:p>
            <a:pPr marL="285750" indent="-285750">
              <a:buFont typeface="Arial" panose="020B0604020202020204" pitchFamily="34" charset="0"/>
              <a:buChar char="•"/>
            </a:pP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PressureInput</a:t>
            </a:r>
            <a:endParaRPr lang="en-US" altLang="ja-JP" dirty="0">
              <a:latin typeface="HG丸ｺﾞｼｯｸM-PRO" panose="020F0600000000000000" pitchFamily="50" charset="-128"/>
              <a:ea typeface="HG丸ｺﾞｼｯｸM-PRO" panose="020F0600000000000000" pitchFamily="50" charset="-128"/>
            </a:endParaRPr>
          </a:p>
          <a:p>
            <a:pPr marL="285750" indent="-285750">
              <a:buFont typeface="Arial" panose="020B0604020202020204" pitchFamily="34" charset="0"/>
              <a:buChar char="•"/>
            </a:pP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PressureOutput</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D8903D4F-3804-4374-B78B-DBC6C2EE5C74}"/>
              </a:ext>
            </a:extLst>
          </p:cNvPr>
          <p:cNvSpPr txBox="1"/>
          <p:nvPr/>
        </p:nvSpPr>
        <p:spPr>
          <a:xfrm>
            <a:off x="347726" y="5461101"/>
            <a:ext cx="2518304" cy="1200329"/>
          </a:xfrm>
          <a:prstGeom prst="rect">
            <a:avLst/>
          </a:prstGeom>
          <a:solidFill>
            <a:schemeClr val="accent1">
              <a:lumMod val="20000"/>
              <a:lumOff val="80000"/>
            </a:schemeClr>
          </a:solidFill>
          <a:ln>
            <a:solidFill>
              <a:schemeClr val="accent1">
                <a:lumMod val="50000"/>
              </a:schemeClr>
            </a:solidFill>
          </a:ln>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その他</a:t>
            </a:r>
            <a:endParaRPr kumimoji="1" lang="en-US" altLang="ja-JP" dirty="0">
              <a:latin typeface="HG丸ｺﾞｼｯｸM-PRO" panose="020F0600000000000000" pitchFamily="50" charset="-128"/>
              <a:ea typeface="HG丸ｺﾞｼｯｸM-PRO" panose="020F0600000000000000" pitchFamily="50" charset="-128"/>
            </a:endParaRPr>
          </a:p>
          <a:p>
            <a:pPr marL="285750" indent="-285750">
              <a:buFont typeface="Arial" panose="020B0604020202020204" pitchFamily="34" charset="0"/>
              <a:buChar char="•"/>
            </a:pPr>
            <a:r>
              <a:rPr lang="fr-FR" altLang="ja-JP" dirty="0">
                <a:latin typeface="HG丸ｺﾞｼｯｸM-PRO" panose="020F0600000000000000" pitchFamily="50" charset="-128"/>
                <a:ea typeface="HG丸ｺﾞｼｯｸM-PRO" panose="020F0600000000000000" pitchFamily="50" charset="-128"/>
              </a:rPr>
              <a:t> FlowSplitter_u</a:t>
            </a:r>
          </a:p>
          <a:p>
            <a:pPr marL="285750" indent="-285750">
              <a:buFont typeface="Arial" panose="020B0604020202020204" pitchFamily="34" charset="0"/>
              <a:buChar char="•"/>
            </a:pPr>
            <a:r>
              <a:rPr lang="fr-FR" altLang="ja-JP" dirty="0">
                <a:latin typeface="HG丸ｺﾞｼｯｸM-PRO" panose="020F0600000000000000" pitchFamily="50" charset="-128"/>
                <a:ea typeface="HG丸ｺﾞｼｯｸM-PRO" panose="020F0600000000000000" pitchFamily="50" charset="-128"/>
              </a:rPr>
              <a:t> Sink_T</a:t>
            </a:r>
          </a:p>
          <a:p>
            <a:pPr marL="285750" indent="-285750">
              <a:buFont typeface="Arial" panose="020B0604020202020204" pitchFamily="34" charset="0"/>
              <a:buChar char="•"/>
            </a:pPr>
            <a:r>
              <a:rPr lang="fr-FR" altLang="ja-JP" dirty="0">
                <a:latin typeface="HG丸ｺﾞｼｯｸM-PRO" panose="020F0600000000000000" pitchFamily="50" charset="-128"/>
                <a:ea typeface="HG丸ｺﾞｼｯｸM-PRO" panose="020F0600000000000000" pitchFamily="50" charset="-128"/>
              </a:rPr>
              <a:t> Source_T</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11" name="正方形/長方形 10">
            <a:extLst>
              <a:ext uri="{FF2B5EF4-FFF2-40B4-BE49-F238E27FC236}">
                <a16:creationId xmlns:a16="http://schemas.microsoft.com/office/drawing/2014/main" id="{DD9CC873-9823-42A6-8C0D-5AB417E313DC}"/>
              </a:ext>
            </a:extLst>
          </p:cNvPr>
          <p:cNvSpPr/>
          <p:nvPr/>
        </p:nvSpPr>
        <p:spPr>
          <a:xfrm>
            <a:off x="8822267" y="3525046"/>
            <a:ext cx="3089973" cy="923330"/>
          </a:xfrm>
          <a:prstGeom prst="rect">
            <a:avLst/>
          </a:prstGeom>
          <a:ln>
            <a:solidFill>
              <a:srgbClr val="FF0000"/>
            </a:solidFill>
          </a:ln>
        </p:spPr>
        <p:txBody>
          <a:bodyPr wrap="square">
            <a:spAutoFit/>
          </a:bodyPr>
          <a:lstStyle/>
          <a:p>
            <a:r>
              <a:rPr lang="en-US" altLang="ja-JP" dirty="0" err="1">
                <a:solidFill>
                  <a:srgbClr val="FF0000"/>
                </a:solidFill>
                <a:latin typeface="HG丸ｺﾞｼｯｸM-PRO" panose="020F0600000000000000" pitchFamily="50" charset="-128"/>
                <a:ea typeface="HG丸ｺﾞｼｯｸM-PRO" panose="020F0600000000000000" pitchFamily="50" charset="-128"/>
              </a:rPr>
              <a:t>Fluidport</a:t>
            </a:r>
            <a:r>
              <a:rPr lang="ja-JP" altLang="en-US" dirty="0">
                <a:solidFill>
                  <a:srgbClr val="FF0000"/>
                </a:solidFill>
                <a:latin typeface="HG丸ｺﾞｼｯｸM-PRO" panose="020F0600000000000000" pitchFamily="50" charset="-128"/>
                <a:ea typeface="HG丸ｺﾞｼｯｸM-PRO" panose="020F0600000000000000" pitchFamily="50" charset="-128"/>
              </a:rPr>
              <a:t>から温度と湿度と微量物質、流量、圧力を取り出すブロック。</a:t>
            </a:r>
          </a:p>
        </p:txBody>
      </p:sp>
      <p:sp>
        <p:nvSpPr>
          <p:cNvPr id="12" name="正方形/長方形 11">
            <a:extLst>
              <a:ext uri="{FF2B5EF4-FFF2-40B4-BE49-F238E27FC236}">
                <a16:creationId xmlns:a16="http://schemas.microsoft.com/office/drawing/2014/main" id="{09B2C2CB-08E3-4DD5-BCE4-C9590EB58E5A}"/>
              </a:ext>
            </a:extLst>
          </p:cNvPr>
          <p:cNvSpPr/>
          <p:nvPr/>
        </p:nvSpPr>
        <p:spPr>
          <a:xfrm>
            <a:off x="9664405" y="4708886"/>
            <a:ext cx="2010538" cy="646331"/>
          </a:xfrm>
          <a:prstGeom prst="rect">
            <a:avLst/>
          </a:prstGeom>
          <a:ln>
            <a:solidFill>
              <a:srgbClr val="FF0000"/>
            </a:solidFill>
          </a:ln>
        </p:spPr>
        <p:txBody>
          <a:bodyPr wrap="square">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コネクター類のパッケージ。</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754CB087-FDAE-403C-B530-930E718CF4AE}"/>
              </a:ext>
            </a:extLst>
          </p:cNvPr>
          <p:cNvSpPr/>
          <p:nvPr/>
        </p:nvSpPr>
        <p:spPr>
          <a:xfrm>
            <a:off x="8410795" y="1830932"/>
            <a:ext cx="3089973" cy="646331"/>
          </a:xfrm>
          <a:prstGeom prst="rect">
            <a:avLst/>
          </a:prstGeom>
          <a:ln>
            <a:solidFill>
              <a:srgbClr val="FF0000"/>
            </a:solidFill>
          </a:ln>
        </p:spPr>
        <p:txBody>
          <a:bodyPr wrap="square">
            <a:spAutoFit/>
          </a:bodyPr>
          <a:lstStyle/>
          <a:p>
            <a:r>
              <a:rPr lang="en-US" altLang="ja-JP" dirty="0">
                <a:solidFill>
                  <a:srgbClr val="FF0000"/>
                </a:solidFill>
                <a:latin typeface="HG丸ｺﾞｼｯｸM-PRO" panose="020F0600000000000000" pitchFamily="50" charset="-128"/>
                <a:ea typeface="HG丸ｺﾞｼｯｸM-PRO" panose="020F0600000000000000" pitchFamily="50" charset="-128"/>
              </a:rPr>
              <a:t>FMI</a:t>
            </a:r>
            <a:r>
              <a:rPr lang="ja-JP" altLang="en-US" dirty="0">
                <a:solidFill>
                  <a:srgbClr val="FF0000"/>
                </a:solidFill>
                <a:latin typeface="HG丸ｺﾞｼｯｸM-PRO" panose="020F0600000000000000" pitchFamily="50" charset="-128"/>
                <a:ea typeface="HG丸ｺﾞｼｯｸM-PRO" panose="020F0600000000000000" pitchFamily="50" charset="-128"/>
              </a:rPr>
              <a:t>でデータの受け渡しを行う部分。</a:t>
            </a:r>
          </a:p>
        </p:txBody>
      </p:sp>
      <p:sp>
        <p:nvSpPr>
          <p:cNvPr id="14" name="正方形/長方形 13">
            <a:extLst>
              <a:ext uri="{FF2B5EF4-FFF2-40B4-BE49-F238E27FC236}">
                <a16:creationId xmlns:a16="http://schemas.microsoft.com/office/drawing/2014/main" id="{15499D70-D660-4134-B3BC-ECAEDDA2A6F5}"/>
              </a:ext>
            </a:extLst>
          </p:cNvPr>
          <p:cNvSpPr/>
          <p:nvPr/>
        </p:nvSpPr>
        <p:spPr>
          <a:xfrm>
            <a:off x="2866030" y="5469341"/>
            <a:ext cx="2010538" cy="923330"/>
          </a:xfrm>
          <a:prstGeom prst="rect">
            <a:avLst/>
          </a:prstGeom>
          <a:ln>
            <a:solidFill>
              <a:srgbClr val="FF0000"/>
            </a:solidFill>
          </a:ln>
        </p:spPr>
        <p:txBody>
          <a:bodyPr wrap="square">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流れの分割とシンクとソースのブロック</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sp>
        <p:nvSpPr>
          <p:cNvPr id="16" name="正方形/長方形 15">
            <a:extLst>
              <a:ext uri="{FF2B5EF4-FFF2-40B4-BE49-F238E27FC236}">
                <a16:creationId xmlns:a16="http://schemas.microsoft.com/office/drawing/2014/main" id="{E8DF4EBD-0EDE-4E82-B197-1A48A1F4204C}"/>
              </a:ext>
            </a:extLst>
          </p:cNvPr>
          <p:cNvSpPr/>
          <p:nvPr/>
        </p:nvSpPr>
        <p:spPr>
          <a:xfrm>
            <a:off x="367436" y="3899013"/>
            <a:ext cx="5044617" cy="1477328"/>
          </a:xfrm>
          <a:prstGeom prst="rect">
            <a:avLst/>
          </a:prstGeom>
          <a:ln>
            <a:solidFill>
              <a:srgbClr val="FF0000"/>
            </a:solidFill>
          </a:ln>
        </p:spPr>
        <p:txBody>
          <a:bodyPr wrap="square">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基本的にユーザーはここだけ使用。部分クラスなので</a:t>
            </a:r>
            <a:r>
              <a:rPr lang="en-US" altLang="ja-JP" dirty="0">
                <a:solidFill>
                  <a:srgbClr val="FF0000"/>
                </a:solidFill>
                <a:latin typeface="HG丸ｺﾞｼｯｸM-PRO" panose="020F0600000000000000" pitchFamily="50" charset="-128"/>
                <a:ea typeface="HG丸ｺﾞｼｯｸM-PRO" panose="020F0600000000000000" pitchFamily="50" charset="-128"/>
              </a:rPr>
              <a:t>extend</a:t>
            </a:r>
            <a:r>
              <a:rPr lang="ja-JP" altLang="en-US" dirty="0">
                <a:solidFill>
                  <a:srgbClr val="FF0000"/>
                </a:solidFill>
                <a:latin typeface="HG丸ｺﾞｼｯｸM-PRO" panose="020F0600000000000000" pitchFamily="50" charset="-128"/>
                <a:ea typeface="HG丸ｺﾞｼｯｸM-PRO" panose="020F0600000000000000" pitchFamily="50" charset="-128"/>
              </a:rPr>
              <a:t>して入出力を接続して使う。場合によっては下の３つのパッケージも使う。それ以外のパッケージはこのパッケージを実装するために使用している。</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sp>
        <p:nvSpPr>
          <p:cNvPr id="17" name="正方形/長方形 16">
            <a:extLst>
              <a:ext uri="{FF2B5EF4-FFF2-40B4-BE49-F238E27FC236}">
                <a16:creationId xmlns:a16="http://schemas.microsoft.com/office/drawing/2014/main" id="{97AA6DB8-E2D4-416A-978A-52FEAF8D0193}"/>
              </a:ext>
            </a:extLst>
          </p:cNvPr>
          <p:cNvSpPr/>
          <p:nvPr/>
        </p:nvSpPr>
        <p:spPr>
          <a:xfrm>
            <a:off x="3276649" y="2205934"/>
            <a:ext cx="1111343" cy="369332"/>
          </a:xfrm>
          <a:prstGeom prst="rect">
            <a:avLst/>
          </a:prstGeom>
          <a:ln>
            <a:solidFill>
              <a:srgbClr val="FF0000"/>
            </a:solidFill>
          </a:ln>
        </p:spPr>
        <p:txBody>
          <a:bodyPr wrap="square">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空調用</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sp>
        <p:nvSpPr>
          <p:cNvPr id="19" name="正方形/長方形 18">
            <a:extLst>
              <a:ext uri="{FF2B5EF4-FFF2-40B4-BE49-F238E27FC236}">
                <a16:creationId xmlns:a16="http://schemas.microsoft.com/office/drawing/2014/main" id="{F4BDFBCB-CE39-4DEF-A664-5926191A3C91}"/>
              </a:ext>
            </a:extLst>
          </p:cNvPr>
          <p:cNvSpPr/>
          <p:nvPr/>
        </p:nvSpPr>
        <p:spPr>
          <a:xfrm>
            <a:off x="3296881" y="2865058"/>
            <a:ext cx="1111343" cy="369332"/>
          </a:xfrm>
          <a:prstGeom prst="rect">
            <a:avLst/>
          </a:prstGeom>
          <a:ln>
            <a:solidFill>
              <a:srgbClr val="FF0000"/>
            </a:solidFill>
          </a:ln>
        </p:spPr>
        <p:txBody>
          <a:bodyPr wrap="square">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機器用</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sp>
        <p:nvSpPr>
          <p:cNvPr id="20" name="正方形/長方形 19">
            <a:extLst>
              <a:ext uri="{FF2B5EF4-FFF2-40B4-BE49-F238E27FC236}">
                <a16:creationId xmlns:a16="http://schemas.microsoft.com/office/drawing/2014/main" id="{0C0A19E1-BDB9-4F43-96F2-265624B3E565}"/>
              </a:ext>
            </a:extLst>
          </p:cNvPr>
          <p:cNvSpPr/>
          <p:nvPr/>
        </p:nvSpPr>
        <p:spPr>
          <a:xfrm>
            <a:off x="3296880" y="3488055"/>
            <a:ext cx="1111343" cy="369332"/>
          </a:xfrm>
          <a:prstGeom prst="rect">
            <a:avLst/>
          </a:prstGeom>
          <a:ln>
            <a:solidFill>
              <a:srgbClr val="FF0000"/>
            </a:solidFill>
          </a:ln>
        </p:spPr>
        <p:txBody>
          <a:bodyPr wrap="square">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室用</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03231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6</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2869604"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サンプルモデル</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EADDDAA5-B5C7-4FDE-BCE3-E01E1934356E}"/>
              </a:ext>
            </a:extLst>
          </p:cNvPr>
          <p:cNvSpPr txBox="1"/>
          <p:nvPr/>
        </p:nvSpPr>
        <p:spPr>
          <a:xfrm>
            <a:off x="347727" y="967815"/>
            <a:ext cx="11556406" cy="2031325"/>
          </a:xfrm>
          <a:prstGeom prst="rect">
            <a:avLst/>
          </a:prstGeom>
          <a:no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Buildings.Fluid.FMI.ExportContainers.Examples</a:t>
            </a:r>
            <a:r>
              <a:rPr lang="ja-JP" altLang="en-US" dirty="0">
                <a:latin typeface="HG丸ｺﾞｼｯｸM-PRO" panose="020F0600000000000000" pitchFamily="50" charset="-128"/>
                <a:ea typeface="HG丸ｺﾞｼｯｸM-PRO" panose="020F0600000000000000" pitchFamily="50" charset="-128"/>
              </a:rPr>
              <a:t>と</a:t>
            </a:r>
            <a:r>
              <a:rPr lang="en-US" altLang="ja-JP" dirty="0" err="1">
                <a:latin typeface="HG丸ｺﾞｼｯｸM-PRO" panose="020F0600000000000000" pitchFamily="50" charset="-128"/>
                <a:ea typeface="HG丸ｺﾞｼｯｸM-PRO" panose="020F0600000000000000" pitchFamily="50" charset="-128"/>
              </a:rPr>
              <a:t>Buildings.Fluid.FMI.ExportContainers.Validation</a:t>
            </a:r>
            <a:r>
              <a:rPr lang="ja-JP" altLang="en-US" dirty="0">
                <a:latin typeface="HG丸ｺﾞｼｯｸM-PRO" panose="020F0600000000000000" pitchFamily="50" charset="-128"/>
                <a:ea typeface="HG丸ｺﾞｼｯｸM-PRO" panose="020F0600000000000000" pitchFamily="50" charset="-128"/>
              </a:rPr>
              <a:t>にサンプルの</a:t>
            </a:r>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のモデルがあるので参考にするとよい。</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en-US" altLang="ja-JP" dirty="0" err="1">
                <a:latin typeface="HG丸ｺﾞｼｯｸM-PRO" panose="020F0600000000000000" pitchFamily="50" charset="-128"/>
                <a:ea typeface="HG丸ｺﾞｼｯｸM-PRO" panose="020F0600000000000000" pitchFamily="50" charset="-128"/>
              </a:rPr>
              <a:t>Buildings.Fluid.FMI.ExportContainers.Validation.RoomHVAC</a:t>
            </a:r>
            <a:r>
              <a:rPr lang="ja-JP" altLang="en-US" dirty="0">
                <a:latin typeface="HG丸ｺﾞｼｯｸM-PRO" panose="020F0600000000000000" pitchFamily="50" charset="-128"/>
                <a:ea typeface="HG丸ｺﾞｼｯｸM-PRO" panose="020F0600000000000000" pitchFamily="50" charset="-128"/>
              </a:rPr>
              <a:t>は</a:t>
            </a:r>
            <a:r>
              <a:rPr lang="en-US" altLang="ja-JP" dirty="0">
                <a:latin typeface="HG丸ｺﾞｼｯｸM-PRO" panose="020F0600000000000000" pitchFamily="50" charset="-128"/>
                <a:ea typeface="HG丸ｺﾞｼｯｸM-PRO" panose="020F0600000000000000" pitchFamily="50" charset="-128"/>
              </a:rPr>
              <a:t>Buildings.Examples.Tutorial.SpaceCooling.System3</a:t>
            </a:r>
            <a:r>
              <a:rPr lang="ja-JP" altLang="en-US" dirty="0">
                <a:latin typeface="HG丸ｺﾞｼｯｸM-PRO" panose="020F0600000000000000" pitchFamily="50" charset="-128"/>
                <a:ea typeface="HG丸ｺﾞｼｯｸM-PRO" panose="020F0600000000000000" pitchFamily="50" charset="-128"/>
              </a:rPr>
              <a:t>をベースにした</a:t>
            </a:r>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のモデルになっている。</a:t>
            </a:r>
            <a:r>
              <a:rPr lang="en-US" altLang="ja-JP" dirty="0">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では動かないので</a:t>
            </a:r>
            <a:r>
              <a:rPr lang="en-US" altLang="ja-JP" dirty="0">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で動かす。</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p:txBody>
      </p:sp>
      <p:sp>
        <p:nvSpPr>
          <p:cNvPr id="6" name="正方形/長方形 5">
            <a:extLst>
              <a:ext uri="{FF2B5EF4-FFF2-40B4-BE49-F238E27FC236}">
                <a16:creationId xmlns:a16="http://schemas.microsoft.com/office/drawing/2014/main" id="{FBFAFE5B-2D63-4B99-8EA2-AAA63203E557}"/>
              </a:ext>
            </a:extLst>
          </p:cNvPr>
          <p:cNvSpPr/>
          <p:nvPr/>
        </p:nvSpPr>
        <p:spPr>
          <a:xfrm>
            <a:off x="2155990" y="6352143"/>
            <a:ext cx="6067687" cy="369332"/>
          </a:xfrm>
          <a:prstGeom prst="rect">
            <a:avLst/>
          </a:prstGeom>
        </p:spPr>
        <p:txBody>
          <a:bodyPr wrap="none">
            <a:spAutoFit/>
          </a:bodyPr>
          <a:lstStyle/>
          <a:p>
            <a:r>
              <a:rPr lang="en-US" altLang="ja-JP" dirty="0">
                <a:latin typeface="HG丸ｺﾞｼｯｸM-PRO" panose="020F0600000000000000" pitchFamily="50" charset="-128"/>
                <a:ea typeface="HG丸ｺﾞｼｯｸM-PRO" panose="020F0600000000000000" pitchFamily="50" charset="-128"/>
              </a:rPr>
              <a:t>Buildings.Examples.Tutorial.SpaceCooling.System3</a:t>
            </a:r>
            <a:endParaRPr lang="ja-JP" altLang="en-US" dirty="0"/>
          </a:p>
        </p:txBody>
      </p:sp>
      <p:pic>
        <p:nvPicPr>
          <p:cNvPr id="7" name="図 6">
            <a:extLst>
              <a:ext uri="{FF2B5EF4-FFF2-40B4-BE49-F238E27FC236}">
                <a16:creationId xmlns:a16="http://schemas.microsoft.com/office/drawing/2014/main" id="{2BD12759-26EA-4D14-AFF1-52004E5A3944}"/>
              </a:ext>
            </a:extLst>
          </p:cNvPr>
          <p:cNvPicPr>
            <a:picLocks noChangeAspect="1"/>
          </p:cNvPicPr>
          <p:nvPr/>
        </p:nvPicPr>
        <p:blipFill>
          <a:blip r:embed="rId2"/>
          <a:stretch>
            <a:fillRect/>
          </a:stretch>
        </p:blipFill>
        <p:spPr>
          <a:xfrm>
            <a:off x="3106248" y="2999140"/>
            <a:ext cx="4041394" cy="3377755"/>
          </a:xfrm>
          <a:prstGeom prst="rect">
            <a:avLst/>
          </a:prstGeom>
        </p:spPr>
      </p:pic>
      <p:sp>
        <p:nvSpPr>
          <p:cNvPr id="8" name="正方形/長方形 7">
            <a:extLst>
              <a:ext uri="{FF2B5EF4-FFF2-40B4-BE49-F238E27FC236}">
                <a16:creationId xmlns:a16="http://schemas.microsoft.com/office/drawing/2014/main" id="{D6769752-F194-4D94-A2E6-B51723005005}"/>
              </a:ext>
            </a:extLst>
          </p:cNvPr>
          <p:cNvSpPr/>
          <p:nvPr/>
        </p:nvSpPr>
        <p:spPr>
          <a:xfrm>
            <a:off x="2556933" y="2959804"/>
            <a:ext cx="4775200" cy="12057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99183515-9E73-4B08-A9DA-7B107AB8A5A9}"/>
              </a:ext>
            </a:extLst>
          </p:cNvPr>
          <p:cNvSpPr/>
          <p:nvPr/>
        </p:nvSpPr>
        <p:spPr>
          <a:xfrm>
            <a:off x="2556933" y="4204936"/>
            <a:ext cx="4775200" cy="20859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99242C4-4184-404A-BC3C-09951863FC1C}"/>
              </a:ext>
            </a:extLst>
          </p:cNvPr>
          <p:cNvSpPr/>
          <p:nvPr/>
        </p:nvSpPr>
        <p:spPr>
          <a:xfrm>
            <a:off x="7332133" y="2955706"/>
            <a:ext cx="2010538" cy="369332"/>
          </a:xfrm>
          <a:prstGeom prst="rect">
            <a:avLst/>
          </a:prstGeom>
          <a:ln>
            <a:solidFill>
              <a:srgbClr val="FF0000"/>
            </a:solidFill>
          </a:ln>
        </p:spPr>
        <p:txBody>
          <a:bodyPr wrap="square">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室温計算部分</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6A5C6E82-CD8B-4825-B7E6-2BE7422E9F8C}"/>
              </a:ext>
            </a:extLst>
          </p:cNvPr>
          <p:cNvSpPr/>
          <p:nvPr/>
        </p:nvSpPr>
        <p:spPr>
          <a:xfrm>
            <a:off x="7332133" y="4204936"/>
            <a:ext cx="3471334" cy="923330"/>
          </a:xfrm>
          <a:prstGeom prst="rect">
            <a:avLst/>
          </a:prstGeom>
          <a:ln>
            <a:solidFill>
              <a:srgbClr val="FF0000"/>
            </a:solidFill>
          </a:ln>
        </p:spPr>
        <p:txBody>
          <a:bodyPr wrap="square">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空調計算部分</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a:p>
            <a:r>
              <a:rPr lang="ja-JP" altLang="en-US" dirty="0">
                <a:solidFill>
                  <a:srgbClr val="FF0000"/>
                </a:solidFill>
                <a:latin typeface="HG丸ｺﾞｼｯｸM-PRO" panose="020F0600000000000000" pitchFamily="50" charset="-128"/>
                <a:ea typeface="HG丸ｺﾞｼｯｸM-PRO" panose="020F0600000000000000" pitchFamily="50" charset="-128"/>
              </a:rPr>
              <a:t>冷水コイルで外気を冷却し、</a:t>
            </a:r>
            <a:r>
              <a:rPr lang="en-US" altLang="ja-JP" dirty="0">
                <a:solidFill>
                  <a:srgbClr val="FF0000"/>
                </a:solidFill>
                <a:latin typeface="HG丸ｺﾞｼｯｸM-PRO" panose="020F0600000000000000" pitchFamily="50" charset="-128"/>
                <a:ea typeface="HG丸ｺﾞｼｯｸM-PRO" panose="020F0600000000000000" pitchFamily="50" charset="-128"/>
              </a:rPr>
              <a:t>on/off</a:t>
            </a:r>
            <a:r>
              <a:rPr lang="ja-JP" altLang="en-US" dirty="0">
                <a:solidFill>
                  <a:srgbClr val="FF0000"/>
                </a:solidFill>
                <a:latin typeface="HG丸ｺﾞｼｯｸM-PRO" panose="020F0600000000000000" pitchFamily="50" charset="-128"/>
                <a:ea typeface="HG丸ｺﾞｼｯｸM-PRO" panose="020F0600000000000000" pitchFamily="50" charset="-128"/>
              </a:rPr>
              <a:t>制御で空調している</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33493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A2C0DAD-41E9-4159-8814-1A1C356C321D}"/>
              </a:ext>
            </a:extLst>
          </p:cNvPr>
          <p:cNvSpPr>
            <a:spLocks noGrp="1"/>
          </p:cNvSpPr>
          <p:nvPr>
            <p:ph type="sldNum" sz="quarter" idx="12"/>
          </p:nvPr>
        </p:nvSpPr>
        <p:spPr/>
        <p:txBody>
          <a:bodyPr/>
          <a:lstStyle/>
          <a:p>
            <a:fld id="{137EF923-415A-40D3-869E-BF2274ACA652}" type="slidenum">
              <a:rPr kumimoji="1" lang="ja-JP" altLang="en-US" smtClean="0"/>
              <a:t>7</a:t>
            </a:fld>
            <a:endParaRPr kumimoji="1" lang="ja-JP" altLang="en-US"/>
          </a:p>
        </p:txBody>
      </p:sp>
      <p:pic>
        <p:nvPicPr>
          <p:cNvPr id="5" name="図 4">
            <a:extLst>
              <a:ext uri="{FF2B5EF4-FFF2-40B4-BE49-F238E27FC236}">
                <a16:creationId xmlns:a16="http://schemas.microsoft.com/office/drawing/2014/main" id="{5B98063D-6E88-4AFA-AC5D-BE13AE499F8D}"/>
              </a:ext>
            </a:extLst>
          </p:cNvPr>
          <p:cNvPicPr>
            <a:picLocks noChangeAspect="1"/>
          </p:cNvPicPr>
          <p:nvPr/>
        </p:nvPicPr>
        <p:blipFill>
          <a:blip r:embed="rId2"/>
          <a:stretch>
            <a:fillRect/>
          </a:stretch>
        </p:blipFill>
        <p:spPr>
          <a:xfrm>
            <a:off x="3948779" y="1694296"/>
            <a:ext cx="3911801" cy="4112873"/>
          </a:xfrm>
          <a:prstGeom prst="rect">
            <a:avLst/>
          </a:prstGeom>
        </p:spPr>
      </p:pic>
      <p:sp>
        <p:nvSpPr>
          <p:cNvPr id="6" name="正方形/長方形 5">
            <a:extLst>
              <a:ext uri="{FF2B5EF4-FFF2-40B4-BE49-F238E27FC236}">
                <a16:creationId xmlns:a16="http://schemas.microsoft.com/office/drawing/2014/main" id="{9BE5C953-93BB-4385-961F-5D8C466FD449}"/>
              </a:ext>
            </a:extLst>
          </p:cNvPr>
          <p:cNvSpPr/>
          <p:nvPr/>
        </p:nvSpPr>
        <p:spPr>
          <a:xfrm>
            <a:off x="4826736" y="1959215"/>
            <a:ext cx="6067687" cy="369332"/>
          </a:xfrm>
          <a:prstGeom prst="rect">
            <a:avLst/>
          </a:prstGeom>
        </p:spPr>
        <p:txBody>
          <a:bodyPr wrap="none">
            <a:spAutoFit/>
          </a:bodyPr>
          <a:lstStyle/>
          <a:p>
            <a:r>
              <a:rPr lang="en-US" altLang="ja-JP" dirty="0">
                <a:latin typeface="HG丸ｺﾞｼｯｸM-PRO" panose="020F0600000000000000" pitchFamily="50" charset="-128"/>
                <a:ea typeface="HG丸ｺﾞｼｯｸM-PRO" panose="020F0600000000000000" pitchFamily="50" charset="-128"/>
              </a:rPr>
              <a:t>Buildings.Examples.Tutorial.SpaceCooling.System3</a:t>
            </a:r>
            <a:endParaRPr lang="ja-JP" altLang="en-US" dirty="0"/>
          </a:p>
        </p:txBody>
      </p:sp>
      <p:sp>
        <p:nvSpPr>
          <p:cNvPr id="7" name="正方形/長方形 6">
            <a:extLst>
              <a:ext uri="{FF2B5EF4-FFF2-40B4-BE49-F238E27FC236}">
                <a16:creationId xmlns:a16="http://schemas.microsoft.com/office/drawing/2014/main" id="{63D169F6-DFE1-43FB-A646-9D3313D0A78B}"/>
              </a:ext>
            </a:extLst>
          </p:cNvPr>
          <p:cNvSpPr/>
          <p:nvPr/>
        </p:nvSpPr>
        <p:spPr>
          <a:xfrm>
            <a:off x="349850" y="3260499"/>
            <a:ext cx="3816286" cy="646331"/>
          </a:xfrm>
          <a:prstGeom prst="rect">
            <a:avLst/>
          </a:prstGeom>
        </p:spPr>
        <p:txBody>
          <a:bodyPr wrap="square">
            <a:spAutoFit/>
          </a:bodyPr>
          <a:lstStyle/>
          <a:p>
            <a:r>
              <a:rPr lang="ja-JP" altLang="en-US" dirty="0"/>
              <a:t>Buildings.Fluid.FMI.ExportContainers.Examples.FMUs.HVACZone</a:t>
            </a:r>
          </a:p>
        </p:txBody>
      </p:sp>
      <p:sp>
        <p:nvSpPr>
          <p:cNvPr id="9" name="テキスト ボックス 8">
            <a:extLst>
              <a:ext uri="{FF2B5EF4-FFF2-40B4-BE49-F238E27FC236}">
                <a16:creationId xmlns:a16="http://schemas.microsoft.com/office/drawing/2014/main" id="{7903E5FA-CFC8-4521-BB8A-5A19107AEE34}"/>
              </a:ext>
            </a:extLst>
          </p:cNvPr>
          <p:cNvSpPr txBox="1"/>
          <p:nvPr/>
        </p:nvSpPr>
        <p:spPr>
          <a:xfrm>
            <a:off x="347729" y="311596"/>
            <a:ext cx="2869604"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サンプルモデル</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10" name="正方形/長方形 9">
            <a:extLst>
              <a:ext uri="{FF2B5EF4-FFF2-40B4-BE49-F238E27FC236}">
                <a16:creationId xmlns:a16="http://schemas.microsoft.com/office/drawing/2014/main" id="{5061616F-9E0C-43CE-9567-FC31D0BF647B}"/>
              </a:ext>
            </a:extLst>
          </p:cNvPr>
          <p:cNvSpPr/>
          <p:nvPr/>
        </p:nvSpPr>
        <p:spPr>
          <a:xfrm>
            <a:off x="7199979" y="3260499"/>
            <a:ext cx="4199467" cy="670298"/>
          </a:xfrm>
          <a:prstGeom prst="rect">
            <a:avLst/>
          </a:prstGeom>
        </p:spPr>
        <p:txBody>
          <a:bodyPr wrap="square">
            <a:spAutoFit/>
          </a:bodyPr>
          <a:lstStyle/>
          <a:p>
            <a:r>
              <a:rPr lang="ja-JP" altLang="en-US" dirty="0"/>
              <a:t>Buildings.Fluid.FMI.ExportContainers.Examples.FMUs.ThermalZone</a:t>
            </a:r>
          </a:p>
        </p:txBody>
      </p:sp>
      <p:sp>
        <p:nvSpPr>
          <p:cNvPr id="11" name="正方形/長方形 10">
            <a:extLst>
              <a:ext uri="{FF2B5EF4-FFF2-40B4-BE49-F238E27FC236}">
                <a16:creationId xmlns:a16="http://schemas.microsoft.com/office/drawing/2014/main" id="{D086B429-E61F-46CE-866A-EC88B8BBA054}"/>
              </a:ext>
            </a:extLst>
          </p:cNvPr>
          <p:cNvSpPr/>
          <p:nvPr/>
        </p:nvSpPr>
        <p:spPr>
          <a:xfrm>
            <a:off x="349850" y="4986230"/>
            <a:ext cx="3816286" cy="646331"/>
          </a:xfrm>
          <a:prstGeom prst="rect">
            <a:avLst/>
          </a:prstGeom>
        </p:spPr>
        <p:txBody>
          <a:bodyPr wrap="square">
            <a:spAutoFit/>
          </a:bodyPr>
          <a:lstStyle/>
          <a:p>
            <a:r>
              <a:rPr lang="ja-JP" altLang="en-US" dirty="0"/>
              <a:t>Buildings.Fluid.FMI.ExportContainers.Examples.FMUs.HVACZone</a:t>
            </a:r>
            <a:r>
              <a:rPr lang="en-US" altLang="ja-JP" dirty="0"/>
              <a:t>s</a:t>
            </a:r>
            <a:endParaRPr lang="ja-JP" altLang="en-US" dirty="0"/>
          </a:p>
        </p:txBody>
      </p:sp>
      <p:sp>
        <p:nvSpPr>
          <p:cNvPr id="12" name="正方形/長方形 11">
            <a:extLst>
              <a:ext uri="{FF2B5EF4-FFF2-40B4-BE49-F238E27FC236}">
                <a16:creationId xmlns:a16="http://schemas.microsoft.com/office/drawing/2014/main" id="{EF107B2E-756C-4EDC-9F28-5BB137337B4F}"/>
              </a:ext>
            </a:extLst>
          </p:cNvPr>
          <p:cNvSpPr/>
          <p:nvPr/>
        </p:nvSpPr>
        <p:spPr>
          <a:xfrm>
            <a:off x="7199979" y="4969291"/>
            <a:ext cx="4199467" cy="670298"/>
          </a:xfrm>
          <a:prstGeom prst="rect">
            <a:avLst/>
          </a:prstGeom>
        </p:spPr>
        <p:txBody>
          <a:bodyPr wrap="square">
            <a:spAutoFit/>
          </a:bodyPr>
          <a:lstStyle/>
          <a:p>
            <a:r>
              <a:rPr lang="ja-JP" altLang="en-US" dirty="0"/>
              <a:t>Buildings.Fluid.FMI.ExportContainers.Examples.FMUs.ThermalZone</a:t>
            </a:r>
            <a:r>
              <a:rPr lang="en-US" altLang="ja-JP" dirty="0"/>
              <a:t>s</a:t>
            </a:r>
            <a:endParaRPr lang="ja-JP" altLang="en-US" dirty="0"/>
          </a:p>
        </p:txBody>
      </p:sp>
      <p:sp>
        <p:nvSpPr>
          <p:cNvPr id="13" name="正方形/長方形 12">
            <a:extLst>
              <a:ext uri="{FF2B5EF4-FFF2-40B4-BE49-F238E27FC236}">
                <a16:creationId xmlns:a16="http://schemas.microsoft.com/office/drawing/2014/main" id="{02138CBA-957A-40C3-90C4-35CDCAEE0871}"/>
              </a:ext>
            </a:extLst>
          </p:cNvPr>
          <p:cNvSpPr/>
          <p:nvPr/>
        </p:nvSpPr>
        <p:spPr>
          <a:xfrm>
            <a:off x="347729" y="902273"/>
            <a:ext cx="10100138" cy="646331"/>
          </a:xfrm>
          <a:prstGeom prst="rect">
            <a:avLst/>
          </a:prstGeom>
        </p:spPr>
        <p:txBody>
          <a:bodyPr wrap="square">
            <a:spAutoFit/>
          </a:bodyPr>
          <a:lstStyle/>
          <a:p>
            <a:r>
              <a:rPr lang="en-US" altLang="ja-JP" dirty="0" err="1">
                <a:latin typeface="HG丸ｺﾞｼｯｸM-PRO" panose="020F0600000000000000" pitchFamily="50" charset="-128"/>
                <a:ea typeface="HG丸ｺﾞｼｯｸM-PRO" panose="020F0600000000000000" pitchFamily="50" charset="-128"/>
              </a:rPr>
              <a:t>Buildings.Fluid.FMI.ExportContainers.Validation.RoomHVAC</a:t>
            </a:r>
            <a:r>
              <a:rPr lang="ja-JP" altLang="en-US" dirty="0">
                <a:latin typeface="HG丸ｺﾞｼｯｸM-PRO" panose="020F0600000000000000" pitchFamily="50" charset="-128"/>
                <a:ea typeface="HG丸ｺﾞｼｯｸM-PRO" panose="020F0600000000000000" pitchFamily="50" charset="-128"/>
              </a:rPr>
              <a:t>は</a:t>
            </a:r>
            <a:r>
              <a:rPr lang="en-US" altLang="ja-JP" dirty="0">
                <a:latin typeface="HG丸ｺﾞｼｯｸM-PRO" panose="020F0600000000000000" pitchFamily="50" charset="-128"/>
                <a:ea typeface="HG丸ｺﾞｼｯｸM-PRO" panose="020F0600000000000000" pitchFamily="50" charset="-128"/>
              </a:rPr>
              <a:t>5</a:t>
            </a:r>
            <a:r>
              <a:rPr lang="ja-JP" altLang="en-US" dirty="0">
                <a:latin typeface="HG丸ｺﾞｼｯｸM-PRO" panose="020F0600000000000000" pitchFamily="50" charset="-128"/>
                <a:ea typeface="HG丸ｺﾞｼｯｸM-PRO" panose="020F0600000000000000" pitchFamily="50" charset="-128"/>
              </a:rPr>
              <a:t>つのユニットがある。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それぞれ</a:t>
            </a:r>
            <a:r>
              <a:rPr lang="en-US" altLang="ja-JP" dirty="0" err="1">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の想定だが全部</a:t>
            </a:r>
            <a:r>
              <a:rPr lang="en-US" altLang="ja-JP" dirty="0" err="1">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で書いているのであまり実感がない。</a:t>
            </a:r>
            <a:endParaRPr lang="ja-JP" altLang="en-US" dirty="0"/>
          </a:p>
        </p:txBody>
      </p:sp>
      <p:sp>
        <p:nvSpPr>
          <p:cNvPr id="14" name="正方形/長方形 13">
            <a:extLst>
              <a:ext uri="{FF2B5EF4-FFF2-40B4-BE49-F238E27FC236}">
                <a16:creationId xmlns:a16="http://schemas.microsoft.com/office/drawing/2014/main" id="{A3C19433-D15A-4B36-BC0B-FF204E073269}"/>
              </a:ext>
            </a:extLst>
          </p:cNvPr>
          <p:cNvSpPr/>
          <p:nvPr/>
        </p:nvSpPr>
        <p:spPr>
          <a:xfrm>
            <a:off x="419827" y="1857933"/>
            <a:ext cx="3089973" cy="646331"/>
          </a:xfrm>
          <a:prstGeom prst="rect">
            <a:avLst/>
          </a:prstGeom>
          <a:ln>
            <a:solidFill>
              <a:srgbClr val="FF0000"/>
            </a:solidFill>
          </a:ln>
        </p:spPr>
        <p:txBody>
          <a:bodyPr wrap="square">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基準ケース。元のケースほぼそのまま</a:t>
            </a:r>
          </a:p>
        </p:txBody>
      </p:sp>
      <p:sp>
        <p:nvSpPr>
          <p:cNvPr id="15" name="正方形/長方形 14">
            <a:extLst>
              <a:ext uri="{FF2B5EF4-FFF2-40B4-BE49-F238E27FC236}">
                <a16:creationId xmlns:a16="http://schemas.microsoft.com/office/drawing/2014/main" id="{5C4D6746-5A52-444D-9F29-5459E9F6B60D}"/>
              </a:ext>
            </a:extLst>
          </p:cNvPr>
          <p:cNvSpPr/>
          <p:nvPr/>
        </p:nvSpPr>
        <p:spPr>
          <a:xfrm>
            <a:off x="419826" y="2804310"/>
            <a:ext cx="8707241" cy="369332"/>
          </a:xfrm>
          <a:prstGeom prst="rect">
            <a:avLst/>
          </a:prstGeom>
          <a:ln>
            <a:solidFill>
              <a:srgbClr val="FF0000"/>
            </a:solidFill>
          </a:ln>
        </p:spPr>
        <p:txBody>
          <a:bodyPr wrap="square">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空調と室に分割し、</a:t>
            </a:r>
            <a:r>
              <a:rPr lang="en-US" altLang="ja-JP" dirty="0">
                <a:solidFill>
                  <a:srgbClr val="FF0000"/>
                </a:solidFill>
                <a:latin typeface="HG丸ｺﾞｼｯｸM-PRO" panose="020F0600000000000000" pitchFamily="50" charset="-128"/>
                <a:ea typeface="HG丸ｺﾞｼｯｸM-PRO" panose="020F0600000000000000" pitchFamily="50" charset="-128"/>
              </a:rPr>
              <a:t>FMI</a:t>
            </a:r>
            <a:r>
              <a:rPr lang="ja-JP" altLang="en-US" dirty="0">
                <a:solidFill>
                  <a:srgbClr val="FF0000"/>
                </a:solidFill>
                <a:latin typeface="HG丸ｺﾞｼｯｸM-PRO" panose="020F0600000000000000" pitchFamily="50" charset="-128"/>
                <a:ea typeface="HG丸ｺﾞｼｯｸM-PRO" panose="020F0600000000000000" pitchFamily="50" charset="-128"/>
              </a:rPr>
              <a:t>用のコネクタで接続、上のケースと全く同じになるはず</a:t>
            </a:r>
          </a:p>
        </p:txBody>
      </p:sp>
      <p:sp>
        <p:nvSpPr>
          <p:cNvPr id="16" name="正方形/長方形 15">
            <a:extLst>
              <a:ext uri="{FF2B5EF4-FFF2-40B4-BE49-F238E27FC236}">
                <a16:creationId xmlns:a16="http://schemas.microsoft.com/office/drawing/2014/main" id="{5F37A4CD-1CB0-41BE-ACF1-0F749E6E97CC}"/>
              </a:ext>
            </a:extLst>
          </p:cNvPr>
          <p:cNvSpPr/>
          <p:nvPr/>
        </p:nvSpPr>
        <p:spPr>
          <a:xfrm>
            <a:off x="419826" y="4443184"/>
            <a:ext cx="9350707" cy="369332"/>
          </a:xfrm>
          <a:prstGeom prst="rect">
            <a:avLst/>
          </a:prstGeom>
          <a:ln>
            <a:solidFill>
              <a:srgbClr val="FF0000"/>
            </a:solidFill>
          </a:ln>
        </p:spPr>
        <p:txBody>
          <a:bodyPr wrap="square">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空調の送り出し部分と室を</a:t>
            </a:r>
            <a:r>
              <a:rPr lang="en-US" altLang="ja-JP" dirty="0">
                <a:solidFill>
                  <a:srgbClr val="FF0000"/>
                </a:solidFill>
                <a:latin typeface="HG丸ｺﾞｼｯｸM-PRO" panose="020F0600000000000000" pitchFamily="50" charset="-128"/>
                <a:ea typeface="HG丸ｺﾞｼｯｸM-PRO" panose="020F0600000000000000" pitchFamily="50" charset="-128"/>
              </a:rPr>
              <a:t>2</a:t>
            </a:r>
            <a:r>
              <a:rPr lang="ja-JP" altLang="en-US" dirty="0">
                <a:solidFill>
                  <a:srgbClr val="FF0000"/>
                </a:solidFill>
                <a:latin typeface="HG丸ｺﾞｼｯｸM-PRO" panose="020F0600000000000000" pitchFamily="50" charset="-128"/>
                <a:ea typeface="HG丸ｺﾞｼｯｸM-PRO" panose="020F0600000000000000" pitchFamily="50" charset="-128"/>
              </a:rPr>
              <a:t>つずつ用意、多数室でも問題ないかのチェック用</a:t>
            </a:r>
          </a:p>
        </p:txBody>
      </p:sp>
      <p:sp>
        <p:nvSpPr>
          <p:cNvPr id="17" name="正方形/長方形 16">
            <a:extLst>
              <a:ext uri="{FF2B5EF4-FFF2-40B4-BE49-F238E27FC236}">
                <a16:creationId xmlns:a16="http://schemas.microsoft.com/office/drawing/2014/main" id="{BAD065E9-0060-486E-ADCB-92107CBDA530}"/>
              </a:ext>
            </a:extLst>
          </p:cNvPr>
          <p:cNvSpPr/>
          <p:nvPr/>
        </p:nvSpPr>
        <p:spPr>
          <a:xfrm>
            <a:off x="4493457" y="2296479"/>
            <a:ext cx="1345116" cy="369332"/>
          </a:xfrm>
          <a:prstGeom prst="rect">
            <a:avLst/>
          </a:prstGeom>
          <a:ln>
            <a:noFill/>
          </a:ln>
        </p:spPr>
        <p:txBody>
          <a:bodyPr wrap="square">
            <a:spAutoFit/>
          </a:bodyPr>
          <a:lstStyle/>
          <a:p>
            <a:pPr algn="ctr"/>
            <a:r>
              <a:rPr lang="en-US" altLang="ja-JP" b="1" dirty="0">
                <a:solidFill>
                  <a:srgbClr val="FF0000"/>
                </a:solidFill>
                <a:latin typeface="HG丸ｺﾞｼｯｸM-PRO" panose="020F0600000000000000" pitchFamily="50" charset="-128"/>
                <a:ea typeface="HG丸ｺﾞｼｯｸM-PRO" panose="020F0600000000000000" pitchFamily="50" charset="-128"/>
              </a:rPr>
              <a:t>base</a:t>
            </a:r>
            <a:endParaRPr lang="ja-JP" altLang="en-US" b="1" dirty="0">
              <a:solidFill>
                <a:srgbClr val="FF0000"/>
              </a:solidFill>
              <a:latin typeface="HG丸ｺﾞｼｯｸM-PRO" panose="020F0600000000000000" pitchFamily="50" charset="-128"/>
              <a:ea typeface="HG丸ｺﾞｼｯｸM-PRO" panose="020F0600000000000000" pitchFamily="50" charset="-128"/>
            </a:endParaRPr>
          </a:p>
        </p:txBody>
      </p:sp>
      <p:sp>
        <p:nvSpPr>
          <p:cNvPr id="18" name="正方形/長方形 17">
            <a:extLst>
              <a:ext uri="{FF2B5EF4-FFF2-40B4-BE49-F238E27FC236}">
                <a16:creationId xmlns:a16="http://schemas.microsoft.com/office/drawing/2014/main" id="{8C78D0D8-1799-4C28-8C5B-311EE256674E}"/>
              </a:ext>
            </a:extLst>
          </p:cNvPr>
          <p:cNvSpPr/>
          <p:nvPr/>
        </p:nvSpPr>
        <p:spPr>
          <a:xfrm>
            <a:off x="6176210" y="3835957"/>
            <a:ext cx="1345116" cy="369332"/>
          </a:xfrm>
          <a:prstGeom prst="rect">
            <a:avLst/>
          </a:prstGeom>
          <a:ln>
            <a:noFill/>
          </a:ln>
        </p:spPr>
        <p:txBody>
          <a:bodyPr wrap="square">
            <a:spAutoFit/>
          </a:bodyPr>
          <a:lstStyle/>
          <a:p>
            <a:pPr algn="ctr"/>
            <a:r>
              <a:rPr lang="en-US" altLang="ja-JP" b="1" dirty="0" err="1">
                <a:solidFill>
                  <a:srgbClr val="FF0000"/>
                </a:solidFill>
                <a:latin typeface="HG丸ｺﾞｼｯｸM-PRO" panose="020F0600000000000000" pitchFamily="50" charset="-128"/>
                <a:ea typeface="HG丸ｺﾞｼｯｸM-PRO" panose="020F0600000000000000" pitchFamily="50" charset="-128"/>
              </a:rPr>
              <a:t>rooCon</a:t>
            </a:r>
            <a:endParaRPr lang="ja-JP" altLang="en-US" b="1" dirty="0">
              <a:solidFill>
                <a:srgbClr val="FF0000"/>
              </a:solidFill>
              <a:latin typeface="HG丸ｺﾞｼｯｸM-PRO" panose="020F0600000000000000" pitchFamily="50" charset="-128"/>
              <a:ea typeface="HG丸ｺﾞｼｯｸM-PRO" panose="020F0600000000000000" pitchFamily="50" charset="-128"/>
            </a:endParaRPr>
          </a:p>
        </p:txBody>
      </p:sp>
      <p:sp>
        <p:nvSpPr>
          <p:cNvPr id="19" name="正方形/長方形 18">
            <a:extLst>
              <a:ext uri="{FF2B5EF4-FFF2-40B4-BE49-F238E27FC236}">
                <a16:creationId xmlns:a16="http://schemas.microsoft.com/office/drawing/2014/main" id="{742C1AFF-D6A3-4522-B1DD-44AAE30B3480}"/>
              </a:ext>
            </a:extLst>
          </p:cNvPr>
          <p:cNvSpPr/>
          <p:nvPr/>
        </p:nvSpPr>
        <p:spPr>
          <a:xfrm>
            <a:off x="3850800" y="3835957"/>
            <a:ext cx="1345116" cy="369332"/>
          </a:xfrm>
          <a:prstGeom prst="rect">
            <a:avLst/>
          </a:prstGeom>
          <a:ln>
            <a:noFill/>
          </a:ln>
        </p:spPr>
        <p:txBody>
          <a:bodyPr wrap="square">
            <a:spAutoFit/>
          </a:bodyPr>
          <a:lstStyle/>
          <a:p>
            <a:pPr algn="ctr"/>
            <a:r>
              <a:rPr lang="en-US" altLang="ja-JP" b="1" dirty="0" err="1">
                <a:solidFill>
                  <a:srgbClr val="FF0000"/>
                </a:solidFill>
                <a:latin typeface="HG丸ｺﾞｼｯｸM-PRO" panose="020F0600000000000000" pitchFamily="50" charset="-128"/>
                <a:ea typeface="HG丸ｺﾞｼｯｸM-PRO" panose="020F0600000000000000" pitchFamily="50" charset="-128"/>
              </a:rPr>
              <a:t>hvaCon</a:t>
            </a:r>
            <a:endParaRPr lang="ja-JP" altLang="en-US" b="1" dirty="0">
              <a:solidFill>
                <a:srgbClr val="FF0000"/>
              </a:solidFill>
              <a:latin typeface="HG丸ｺﾞｼｯｸM-PRO" panose="020F0600000000000000" pitchFamily="50" charset="-128"/>
              <a:ea typeface="HG丸ｺﾞｼｯｸM-PRO" panose="020F0600000000000000" pitchFamily="50" charset="-128"/>
            </a:endParaRPr>
          </a:p>
        </p:txBody>
      </p:sp>
      <p:sp>
        <p:nvSpPr>
          <p:cNvPr id="20" name="正方形/長方形 19">
            <a:extLst>
              <a:ext uri="{FF2B5EF4-FFF2-40B4-BE49-F238E27FC236}">
                <a16:creationId xmlns:a16="http://schemas.microsoft.com/office/drawing/2014/main" id="{755F5B20-21D4-4E7B-AA86-8CE7F875E2F3}"/>
              </a:ext>
            </a:extLst>
          </p:cNvPr>
          <p:cNvSpPr/>
          <p:nvPr/>
        </p:nvSpPr>
        <p:spPr>
          <a:xfrm>
            <a:off x="6176210" y="5575083"/>
            <a:ext cx="1345116" cy="369332"/>
          </a:xfrm>
          <a:prstGeom prst="rect">
            <a:avLst/>
          </a:prstGeom>
          <a:ln>
            <a:noFill/>
          </a:ln>
        </p:spPr>
        <p:txBody>
          <a:bodyPr wrap="square">
            <a:spAutoFit/>
          </a:bodyPr>
          <a:lstStyle/>
          <a:p>
            <a:pPr algn="ctr"/>
            <a:r>
              <a:rPr lang="en-US" altLang="ja-JP" b="1" dirty="0">
                <a:solidFill>
                  <a:srgbClr val="FF0000"/>
                </a:solidFill>
                <a:latin typeface="HG丸ｺﾞｼｯｸM-PRO" panose="020F0600000000000000" pitchFamily="50" charset="-128"/>
                <a:ea typeface="HG丸ｺﾞｼｯｸM-PRO" panose="020F0600000000000000" pitchFamily="50" charset="-128"/>
              </a:rPr>
              <a:t>rooCon2</a:t>
            </a:r>
            <a:endParaRPr lang="ja-JP" altLang="en-US" b="1" dirty="0">
              <a:solidFill>
                <a:srgbClr val="FF0000"/>
              </a:solidFill>
              <a:latin typeface="HG丸ｺﾞｼｯｸM-PRO" panose="020F0600000000000000" pitchFamily="50" charset="-128"/>
              <a:ea typeface="HG丸ｺﾞｼｯｸM-PRO" panose="020F0600000000000000" pitchFamily="50" charset="-128"/>
            </a:endParaRPr>
          </a:p>
        </p:txBody>
      </p:sp>
      <p:sp>
        <p:nvSpPr>
          <p:cNvPr id="21" name="正方形/長方形 20">
            <a:extLst>
              <a:ext uri="{FF2B5EF4-FFF2-40B4-BE49-F238E27FC236}">
                <a16:creationId xmlns:a16="http://schemas.microsoft.com/office/drawing/2014/main" id="{3AE2EA8D-3919-4F12-A118-BD5F61892742}"/>
              </a:ext>
            </a:extLst>
          </p:cNvPr>
          <p:cNvSpPr/>
          <p:nvPr/>
        </p:nvSpPr>
        <p:spPr>
          <a:xfrm>
            <a:off x="3850800" y="5575083"/>
            <a:ext cx="1345116" cy="369332"/>
          </a:xfrm>
          <a:prstGeom prst="rect">
            <a:avLst/>
          </a:prstGeom>
          <a:ln>
            <a:noFill/>
          </a:ln>
        </p:spPr>
        <p:txBody>
          <a:bodyPr wrap="square">
            <a:spAutoFit/>
          </a:bodyPr>
          <a:lstStyle/>
          <a:p>
            <a:pPr algn="ctr"/>
            <a:r>
              <a:rPr lang="en-US" altLang="ja-JP" b="1" dirty="0">
                <a:solidFill>
                  <a:srgbClr val="FF0000"/>
                </a:solidFill>
                <a:latin typeface="HG丸ｺﾞｼｯｸM-PRO" panose="020F0600000000000000" pitchFamily="50" charset="-128"/>
                <a:ea typeface="HG丸ｺﾞｼｯｸM-PRO" panose="020F0600000000000000" pitchFamily="50" charset="-128"/>
              </a:rPr>
              <a:t>hvaCon2</a:t>
            </a:r>
            <a:endParaRPr lang="ja-JP" altLang="en-US" b="1" dirty="0">
              <a:solidFill>
                <a:srgbClr val="FF0000"/>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71997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8</a:t>
            </a:fld>
            <a:endParaRPr kumimoji="1" lang="ja-JP" altLang="en-US"/>
          </a:p>
        </p:txBody>
      </p:sp>
      <p:sp>
        <p:nvSpPr>
          <p:cNvPr id="4" name="テキスト ボックス 3">
            <a:extLst>
              <a:ext uri="{FF2B5EF4-FFF2-40B4-BE49-F238E27FC236}">
                <a16:creationId xmlns:a16="http://schemas.microsoft.com/office/drawing/2014/main" id="{EADDDAA5-B5C7-4FDE-BCE3-E01E1934356E}"/>
              </a:ext>
            </a:extLst>
          </p:cNvPr>
          <p:cNvSpPr txBox="1"/>
          <p:nvPr/>
        </p:nvSpPr>
        <p:spPr>
          <a:xfrm>
            <a:off x="347725" y="804123"/>
            <a:ext cx="11089529" cy="923330"/>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とりあえず</a:t>
            </a:r>
            <a:r>
              <a:rPr lang="en-US" altLang="ja-JP" dirty="0">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で実行。任意の場所に</a:t>
            </a:r>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ライブラリをコピーしてきて</a:t>
            </a:r>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という名前のフォルダにする。</a:t>
            </a:r>
            <a:r>
              <a:rPr lang="en-US" altLang="ja-JP" dirty="0">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の</a:t>
            </a:r>
            <a:r>
              <a:rPr lang="en-US" altLang="ja-JP" dirty="0">
                <a:latin typeface="HG丸ｺﾞｼｯｸM-PRO" panose="020F0600000000000000" pitchFamily="50" charset="-128"/>
                <a:ea typeface="HG丸ｺﾞｼｯｸM-PRO" panose="020F0600000000000000" pitchFamily="50" charset="-128"/>
              </a:rPr>
              <a:t>IPython</a:t>
            </a:r>
            <a:r>
              <a:rPr lang="ja-JP" altLang="en-US" dirty="0">
                <a:latin typeface="HG丸ｺﾞｼｯｸM-PRO" panose="020F0600000000000000" pitchFamily="50" charset="-128"/>
                <a:ea typeface="HG丸ｺﾞｼｯｸM-PRO" panose="020F0600000000000000" pitchFamily="50" charset="-128"/>
              </a:rPr>
              <a:t>を実行して</a:t>
            </a:r>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があるフォルダに移動、以下のようにして実行する。</a:t>
            </a:r>
            <a:endParaRPr lang="en-US" altLang="ja-JP" dirty="0">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EADDDAA5-B5C7-4FDE-BCE3-E01E1934356E}"/>
              </a:ext>
            </a:extLst>
          </p:cNvPr>
          <p:cNvSpPr txBox="1"/>
          <p:nvPr/>
        </p:nvSpPr>
        <p:spPr>
          <a:xfrm>
            <a:off x="347727" y="1951672"/>
            <a:ext cx="11089529" cy="1477328"/>
          </a:xfrm>
          <a:prstGeom prst="rect">
            <a:avLst/>
          </a:prstGeom>
          <a:solidFill>
            <a:schemeClr val="accent1">
              <a:lumMod val="20000"/>
              <a:lumOff val="80000"/>
            </a:schemeClr>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from </a:t>
            </a:r>
            <a:r>
              <a:rPr lang="en-US" altLang="ja-JP" dirty="0" err="1">
                <a:latin typeface="HG丸ｺﾞｼｯｸM-PRO" panose="020F0600000000000000" pitchFamily="50" charset="-128"/>
                <a:ea typeface="HG丸ｺﾞｼｯｸM-PRO" panose="020F0600000000000000" pitchFamily="50" charset="-128"/>
              </a:rPr>
              <a:t>pymodelica</a:t>
            </a:r>
            <a:r>
              <a:rPr lang="en-US" altLang="ja-JP" dirty="0">
                <a:latin typeface="HG丸ｺﾞｼｯｸM-PRO" panose="020F0600000000000000" pitchFamily="50" charset="-128"/>
                <a:ea typeface="HG丸ｺﾞｼｯｸM-PRO" panose="020F0600000000000000" pitchFamily="50" charset="-128"/>
              </a:rPr>
              <a:t> import </a:t>
            </a:r>
            <a:r>
              <a:rPr lang="en-US" altLang="ja-JP" dirty="0" err="1">
                <a:latin typeface="HG丸ｺﾞｼｯｸM-PRO" panose="020F0600000000000000" pitchFamily="50" charset="-128"/>
                <a:ea typeface="HG丸ｺﾞｼｯｸM-PRO" panose="020F0600000000000000" pitchFamily="50" charset="-128"/>
              </a:rPr>
              <a:t>compile_fmu</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err="1">
                <a:latin typeface="HG丸ｺﾞｼｯｸM-PRO" panose="020F0600000000000000" pitchFamily="50" charset="-128"/>
                <a:ea typeface="HG丸ｺﾞｼｯｸM-PRO" panose="020F0600000000000000" pitchFamily="50" charset="-128"/>
              </a:rPr>
              <a:t>fmufile</a:t>
            </a:r>
            <a:r>
              <a:rPr lang="en-US" altLang="ja-JP"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compile_fmu</a:t>
            </a:r>
            <a:r>
              <a:rPr lang="en-US" altLang="ja-JP" dirty="0">
                <a:latin typeface="HG丸ｺﾞｼｯｸM-PRO" panose="020F0600000000000000" pitchFamily="50" charset="-128"/>
                <a:ea typeface="HG丸ｺﾞｼｯｸM-PRO" panose="020F0600000000000000" pitchFamily="50" charset="-128"/>
              </a:rPr>
              <a:t>('Buildings.Fluid.FMI.ExportContainers.Validation.RoomHVAC','Buildings')</a:t>
            </a:r>
          </a:p>
          <a:p>
            <a:r>
              <a:rPr lang="en-US" altLang="ja-JP" dirty="0">
                <a:latin typeface="HG丸ｺﾞｼｯｸM-PRO" panose="020F0600000000000000" pitchFamily="50" charset="-128"/>
                <a:ea typeface="HG丸ｺﾞｼｯｸM-PRO" panose="020F0600000000000000" pitchFamily="50" charset="-128"/>
              </a:rPr>
              <a:t>from </a:t>
            </a:r>
            <a:r>
              <a:rPr lang="en-US" altLang="ja-JP" dirty="0" err="1">
                <a:latin typeface="HG丸ｺﾞｼｯｸM-PRO" panose="020F0600000000000000" pitchFamily="50" charset="-128"/>
                <a:ea typeface="HG丸ｺﾞｼｯｸM-PRO" panose="020F0600000000000000" pitchFamily="50" charset="-128"/>
              </a:rPr>
              <a:t>pyfmi</a:t>
            </a:r>
            <a:r>
              <a:rPr lang="en-US" altLang="ja-JP" dirty="0">
                <a:latin typeface="HG丸ｺﾞｼｯｸM-PRO" panose="020F0600000000000000" pitchFamily="50" charset="-128"/>
                <a:ea typeface="HG丸ｺﾞｼｯｸM-PRO" panose="020F0600000000000000" pitchFamily="50" charset="-128"/>
              </a:rPr>
              <a:t> import </a:t>
            </a:r>
            <a:r>
              <a:rPr lang="en-US" altLang="ja-JP" dirty="0" err="1">
                <a:latin typeface="HG丸ｺﾞｼｯｸM-PRO" panose="020F0600000000000000" pitchFamily="50" charset="-128"/>
                <a:ea typeface="HG丸ｺﾞｼｯｸM-PRO" panose="020F0600000000000000" pitchFamily="50" charset="-128"/>
              </a:rPr>
              <a:t>load_fmu</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model = </a:t>
            </a:r>
            <a:r>
              <a:rPr lang="en-US" altLang="ja-JP" dirty="0" err="1">
                <a:latin typeface="HG丸ｺﾞｼｯｸM-PRO" panose="020F0600000000000000" pitchFamily="50" charset="-128"/>
                <a:ea typeface="HG丸ｺﾞｼｯｸM-PRO" panose="020F0600000000000000" pitchFamily="50" charset="-128"/>
              </a:rPr>
              <a:t>load_fmu</a:t>
            </a:r>
            <a:r>
              <a:rPr lang="en-US" altLang="ja-JP"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Buildings_Fluid_FMI_ExportContainers_Validation_RoomHVAC.fmu</a:t>
            </a:r>
            <a:r>
              <a:rPr lang="en-US" altLang="ja-JP" dirty="0">
                <a:latin typeface="HG丸ｺﾞｼｯｸM-PRO" panose="020F0600000000000000" pitchFamily="50" charset="-128"/>
                <a:ea typeface="HG丸ｺﾞｼｯｸM-PRO" panose="020F0600000000000000" pitchFamily="50" charset="-128"/>
              </a:rPr>
              <a:t>')</a:t>
            </a:r>
          </a:p>
          <a:p>
            <a:r>
              <a:rPr lang="en-US" altLang="ja-JP" dirty="0" err="1">
                <a:latin typeface="HG丸ｺﾞｼｯｸM-PRO" panose="020F0600000000000000" pitchFamily="50" charset="-128"/>
                <a:ea typeface="HG丸ｺﾞｼｯｸM-PRO" panose="020F0600000000000000" pitchFamily="50" charset="-128"/>
              </a:rPr>
              <a:t>model.simulate</a:t>
            </a:r>
            <a:r>
              <a:rPr lang="en-US" altLang="ja-JP" dirty="0">
                <a:latin typeface="HG丸ｺﾞｼｯｸM-PRO" panose="020F0600000000000000" pitchFamily="50" charset="-128"/>
                <a:ea typeface="HG丸ｺﾞｼｯｸM-PRO" panose="020F0600000000000000" pitchFamily="50" charset="-128"/>
              </a:rPr>
              <a:t>()</a:t>
            </a:r>
          </a:p>
        </p:txBody>
      </p:sp>
      <p:sp>
        <p:nvSpPr>
          <p:cNvPr id="6" name="テキスト ボックス 5">
            <a:extLst>
              <a:ext uri="{FF2B5EF4-FFF2-40B4-BE49-F238E27FC236}">
                <a16:creationId xmlns:a16="http://schemas.microsoft.com/office/drawing/2014/main" id="{62DA7F7A-93FA-4625-8EA5-F7D8BEB48F46}"/>
              </a:ext>
            </a:extLst>
          </p:cNvPr>
          <p:cNvSpPr txBox="1"/>
          <p:nvPr/>
        </p:nvSpPr>
        <p:spPr>
          <a:xfrm>
            <a:off x="347729" y="311596"/>
            <a:ext cx="2869604"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サンプルモデル</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A96C73E4-507C-458F-95B1-6D74B2C69BD5}"/>
              </a:ext>
            </a:extLst>
          </p:cNvPr>
          <p:cNvSpPr txBox="1"/>
          <p:nvPr/>
        </p:nvSpPr>
        <p:spPr>
          <a:xfrm>
            <a:off x="347726" y="3969345"/>
            <a:ext cx="4673454" cy="2031325"/>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の</a:t>
            </a:r>
            <a:r>
              <a:rPr lang="en-US" altLang="ja-JP" dirty="0">
                <a:latin typeface="HG丸ｺﾞｼｯｸM-PRO" panose="020F0600000000000000" pitchFamily="50" charset="-128"/>
                <a:ea typeface="HG丸ｺﾞｼｯｸM-PRO" panose="020F0600000000000000" pitchFamily="50" charset="-128"/>
              </a:rPr>
              <a:t>plot-GUI</a:t>
            </a:r>
            <a:r>
              <a:rPr lang="ja-JP" altLang="en-US" dirty="0">
                <a:latin typeface="HG丸ｺﾞｼｯｸM-PRO" panose="020F0600000000000000" pitchFamily="50" charset="-128"/>
                <a:ea typeface="HG丸ｺﾞｼｯｸM-PRO" panose="020F0600000000000000" pitchFamily="50" charset="-128"/>
              </a:rPr>
              <a:t>で</a:t>
            </a:r>
            <a:r>
              <a:rPr lang="en-US" altLang="ja-JP" dirty="0">
                <a:latin typeface="HG丸ｺﾞｼｯｸM-PRO" panose="020F0600000000000000" pitchFamily="50" charset="-128"/>
                <a:ea typeface="HG丸ｺﾞｼｯｸM-PRO" panose="020F0600000000000000" pitchFamily="50" charset="-128"/>
              </a:rPr>
              <a:t>Buildings_Fluid_FMI_ExportContainers_Validation_RoomHVAC_result.mat</a:t>
            </a:r>
            <a:r>
              <a:rPr lang="ja-JP" altLang="en-US" dirty="0">
                <a:latin typeface="HG丸ｺﾞｼｯｸM-PRO" panose="020F0600000000000000" pitchFamily="50" charset="-128"/>
                <a:ea typeface="HG丸ｺﾞｼｯｸM-PRO" panose="020F0600000000000000" pitchFamily="50" charset="-128"/>
              </a:rPr>
              <a:t>を開き、結果を見る。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右が室温のグラフ、基準ケースと異なる動きをして温度が下がっている部分がある。</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p:txBody>
      </p:sp>
      <p:pic>
        <p:nvPicPr>
          <p:cNvPr id="3" name="図 2">
            <a:extLst>
              <a:ext uri="{FF2B5EF4-FFF2-40B4-BE49-F238E27FC236}">
                <a16:creationId xmlns:a16="http://schemas.microsoft.com/office/drawing/2014/main" id="{038F7556-9C4A-4F18-AA22-6E53D87E1A6C}"/>
              </a:ext>
            </a:extLst>
          </p:cNvPr>
          <p:cNvPicPr>
            <a:picLocks noChangeAspect="1"/>
          </p:cNvPicPr>
          <p:nvPr/>
        </p:nvPicPr>
        <p:blipFill>
          <a:blip r:embed="rId3"/>
          <a:stretch>
            <a:fillRect/>
          </a:stretch>
        </p:blipFill>
        <p:spPr>
          <a:xfrm>
            <a:off x="6648328" y="3451902"/>
            <a:ext cx="3806417" cy="3406098"/>
          </a:xfrm>
          <a:prstGeom prst="rect">
            <a:avLst/>
          </a:prstGeom>
        </p:spPr>
      </p:pic>
      <p:sp>
        <p:nvSpPr>
          <p:cNvPr id="8" name="楕円 7">
            <a:extLst>
              <a:ext uri="{FF2B5EF4-FFF2-40B4-BE49-F238E27FC236}">
                <a16:creationId xmlns:a16="http://schemas.microsoft.com/office/drawing/2014/main" id="{CDDC65EE-0144-44BE-9DB6-5763411259B2}"/>
              </a:ext>
            </a:extLst>
          </p:cNvPr>
          <p:cNvSpPr/>
          <p:nvPr/>
        </p:nvSpPr>
        <p:spPr>
          <a:xfrm>
            <a:off x="9165709" y="3451902"/>
            <a:ext cx="860606" cy="870421"/>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7314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9</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2605350"/>
            <a:ext cx="2117175" cy="461665"/>
          </a:xfrm>
          <a:prstGeom prst="rect">
            <a:avLst/>
          </a:prstGeom>
          <a:noFill/>
        </p:spPr>
        <p:txBody>
          <a:bodyPr wrap="square" rtlCol="0">
            <a:spAutoFit/>
          </a:bodyPr>
          <a:lstStyle/>
          <a:p>
            <a:r>
              <a:rPr kumimoji="1" lang="en-US" altLang="ja-JP" sz="2400" dirty="0" err="1">
                <a:latin typeface="HG丸ｺﾞｼｯｸM-PRO" panose="020F0600000000000000" pitchFamily="50" charset="-128"/>
                <a:ea typeface="HG丸ｺﾞｼｯｸM-PRO" panose="020F0600000000000000" pitchFamily="50" charset="-128"/>
              </a:rPr>
              <a:t>Energyplus</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EADDDAA5-B5C7-4FDE-BCE3-E01E1934356E}"/>
              </a:ext>
            </a:extLst>
          </p:cNvPr>
          <p:cNvSpPr txBox="1"/>
          <p:nvPr/>
        </p:nvSpPr>
        <p:spPr>
          <a:xfrm>
            <a:off x="347727" y="3067015"/>
            <a:ext cx="11089529" cy="1754326"/>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アメリカの計算プログラム。建物の計算を行う。プログラム自体が膨大になりすぎている感はあるが室温、熱負荷計算として世界中で使用されている。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FMI</a:t>
            </a:r>
            <a:r>
              <a:rPr lang="ja-JP" altLang="en-US" dirty="0">
                <a:latin typeface="HG丸ｺﾞｼｯｸM-PRO" panose="020F0600000000000000" pitchFamily="50" charset="-128"/>
                <a:ea typeface="HG丸ｺﾞｼｯｸM-PRO" panose="020F0600000000000000" pitchFamily="50" charset="-128"/>
              </a:rPr>
              <a:t>のマスタープログラムとして使用できるらしい。</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Python</a:t>
            </a:r>
            <a:r>
              <a:rPr lang="ja-JP" altLang="en-US" dirty="0">
                <a:latin typeface="HG丸ｺﾞｼｯｸM-PRO" panose="020F0600000000000000" pitchFamily="50" charset="-128"/>
                <a:ea typeface="HG丸ｺﾞｼｯｸM-PRO" panose="020F0600000000000000" pitchFamily="50" charset="-128"/>
              </a:rPr>
              <a:t>で</a:t>
            </a:r>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として書き出すプログラム</a:t>
            </a:r>
            <a:r>
              <a:rPr lang="en-US" altLang="ja-JP" dirty="0" err="1">
                <a:latin typeface="HG丸ｺﾞｼｯｸM-PRO" panose="020F0600000000000000" pitchFamily="50" charset="-128"/>
                <a:ea typeface="HG丸ｺﾞｼｯｸM-PRO" panose="020F0600000000000000" pitchFamily="50" charset="-128"/>
              </a:rPr>
              <a:t>EnergyPlusToFMU</a:t>
            </a:r>
            <a:r>
              <a:rPr lang="en-US" altLang="ja-JP" dirty="0">
                <a:latin typeface="HG丸ｺﾞｼｯｸM-PRO" panose="020F0600000000000000" pitchFamily="50" charset="-128"/>
                <a:ea typeface="HG丸ｺﾞｼｯｸM-PRO" panose="020F0600000000000000" pitchFamily="50" charset="-128"/>
                <a:hlinkClick r:id="rId2"/>
              </a:rPr>
              <a:t> </a:t>
            </a:r>
            <a:r>
              <a:rPr lang="ja-JP" altLang="en-US" dirty="0">
                <a:latin typeface="HG丸ｺﾞｼｯｸM-PRO" panose="020F0600000000000000" pitchFamily="50" charset="-128"/>
                <a:ea typeface="HG丸ｺﾞｼｯｸM-PRO" panose="020F0600000000000000" pitchFamily="50" charset="-128"/>
                <a:hlinkClick r:id="rId2"/>
              </a:rPr>
              <a:t>（</a:t>
            </a:r>
            <a:r>
              <a:rPr lang="en-US" altLang="ja-JP" dirty="0">
                <a:latin typeface="HG丸ｺﾞｼｯｸM-PRO" panose="020F0600000000000000" pitchFamily="50" charset="-128"/>
                <a:ea typeface="HG丸ｺﾞｼｯｸM-PRO" panose="020F0600000000000000" pitchFamily="50" charset="-128"/>
                <a:hlinkClick r:id="rId2"/>
              </a:rPr>
              <a:t>https://simulationresearch.lbl.gov/fmu/EnergyPlus/export/</a:t>
            </a:r>
            <a:r>
              <a:rPr lang="ja-JP" altLang="en-US" dirty="0">
                <a:latin typeface="HG丸ｺﾞｼｯｸM-PRO" panose="020F0600000000000000" pitchFamily="50" charset="-128"/>
                <a:ea typeface="HG丸ｺﾞｼｯｸM-PRO" panose="020F0600000000000000" pitchFamily="50" charset="-128"/>
              </a:rPr>
              <a:t>）がある。</a:t>
            </a:r>
            <a:r>
              <a:rPr lang="en-US" altLang="ja-JP" dirty="0">
                <a:latin typeface="HG丸ｺﾞｼｯｸM-PRO" panose="020F0600000000000000" pitchFamily="50" charset="-128"/>
                <a:ea typeface="HG丸ｺﾞｼｯｸM-PRO" panose="020F0600000000000000" pitchFamily="50" charset="-128"/>
              </a:rPr>
              <a:t>FMI</a:t>
            </a:r>
            <a:r>
              <a:rPr lang="ja-JP" altLang="en-US" dirty="0">
                <a:latin typeface="HG丸ｺﾞｼｯｸM-PRO" panose="020F0600000000000000" pitchFamily="50" charset="-128"/>
                <a:ea typeface="HG丸ｺﾞｼｯｸM-PRO" panose="020F0600000000000000" pitchFamily="50" charset="-128"/>
              </a:rPr>
              <a:t>のバージョンは</a:t>
            </a:r>
            <a:r>
              <a:rPr lang="en-US" altLang="ja-JP" dirty="0">
                <a:latin typeface="HG丸ｺﾞｼｯｸM-PRO" panose="020F0600000000000000" pitchFamily="50" charset="-128"/>
                <a:ea typeface="HG丸ｺﾞｼｯｸM-PRO" panose="020F0600000000000000" pitchFamily="50" charset="-128"/>
              </a:rPr>
              <a:t>1.0</a:t>
            </a:r>
            <a:r>
              <a:rPr lang="ja-JP" altLang="en-US" dirty="0">
                <a:latin typeface="HG丸ｺﾞｼｯｸM-PRO" panose="020F0600000000000000" pitchFamily="50" charset="-128"/>
                <a:ea typeface="HG丸ｺﾞｼｯｸM-PRO" panose="020F0600000000000000" pitchFamily="50" charset="-128"/>
              </a:rPr>
              <a:t>らしい。</a:t>
            </a:r>
            <a:endParaRPr lang="en-US" altLang="ja-JP" dirty="0">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F75FF330-F88B-454C-BFAD-1F4CDC4EA808}"/>
              </a:ext>
            </a:extLst>
          </p:cNvPr>
          <p:cNvSpPr txBox="1"/>
          <p:nvPr/>
        </p:nvSpPr>
        <p:spPr>
          <a:xfrm>
            <a:off x="347729" y="311596"/>
            <a:ext cx="2869604"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今後</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F319CDE7-3864-4B87-8FFB-C7F6F40B91DA}"/>
              </a:ext>
            </a:extLst>
          </p:cNvPr>
          <p:cNvSpPr txBox="1"/>
          <p:nvPr/>
        </p:nvSpPr>
        <p:spPr>
          <a:xfrm>
            <a:off x="347727" y="1178660"/>
            <a:ext cx="10832803" cy="943528"/>
          </a:xfrm>
          <a:prstGeom prst="rect">
            <a:avLst/>
          </a:prstGeom>
          <a:solidFill>
            <a:schemeClr val="accent1">
              <a:lumMod val="20000"/>
              <a:lumOff val="80000"/>
            </a:schemeClr>
          </a:solidFill>
          <a:ln>
            <a:solidFill>
              <a:schemeClr val="tx2"/>
            </a:solidFill>
          </a:ln>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空調を</a:t>
            </a:r>
            <a:r>
              <a:rPr lang="en-US" altLang="ja-JP" sz="2000" dirty="0" err="1">
                <a:latin typeface="HG丸ｺﾞｼｯｸM-PRO" panose="020F0600000000000000" pitchFamily="50" charset="-128"/>
                <a:ea typeface="HG丸ｺﾞｼｯｸM-PRO" panose="020F0600000000000000" pitchFamily="50" charset="-128"/>
              </a:rPr>
              <a:t>Modelica</a:t>
            </a:r>
            <a:r>
              <a:rPr lang="ja-JP" altLang="en-US" sz="2000" dirty="0">
                <a:latin typeface="HG丸ｺﾞｼｯｸM-PRO" panose="020F0600000000000000" pitchFamily="50" charset="-128"/>
                <a:ea typeface="HG丸ｺﾞｼｯｸM-PRO" panose="020F0600000000000000" pitchFamily="50" charset="-128"/>
              </a:rPr>
              <a:t>、室を</a:t>
            </a:r>
            <a:r>
              <a:rPr lang="en-US" altLang="ja-JP" sz="2000" dirty="0" err="1">
                <a:latin typeface="HG丸ｺﾞｼｯｸM-PRO" panose="020F0600000000000000" pitchFamily="50" charset="-128"/>
                <a:ea typeface="HG丸ｺﾞｼｯｸM-PRO" panose="020F0600000000000000" pitchFamily="50" charset="-128"/>
              </a:rPr>
              <a:t>Energyplus</a:t>
            </a:r>
            <a:r>
              <a:rPr lang="ja-JP" altLang="en-US" sz="2000" dirty="0">
                <a:latin typeface="HG丸ｺﾞｼｯｸM-PRO" panose="020F0600000000000000" pitchFamily="50" charset="-128"/>
                <a:ea typeface="HG丸ｺﾞｼｯｸM-PRO" panose="020F0600000000000000" pitchFamily="50" charset="-128"/>
              </a:rPr>
              <a:t>で</a:t>
            </a:r>
            <a:r>
              <a:rPr lang="en-US" altLang="ja-JP" sz="2000" dirty="0" err="1">
                <a:latin typeface="HG丸ｺﾞｼｯｸM-PRO" panose="020F0600000000000000" pitchFamily="50" charset="-128"/>
                <a:ea typeface="HG丸ｺﾞｼｯｸM-PRO" panose="020F0600000000000000" pitchFamily="50" charset="-128"/>
              </a:rPr>
              <a:t>fmu</a:t>
            </a:r>
            <a:r>
              <a:rPr lang="ja-JP" altLang="en-US" sz="2000" dirty="0">
                <a:latin typeface="HG丸ｺﾞｼｯｸM-PRO" panose="020F0600000000000000" pitchFamily="50" charset="-128"/>
                <a:ea typeface="HG丸ｺﾞｼｯｸM-PRO" panose="020F0600000000000000" pitchFamily="50" charset="-128"/>
              </a:rPr>
              <a:t>ファイルの書き出しを行い、</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000" dirty="0">
                <a:latin typeface="HG丸ｺﾞｼｯｸM-PRO" panose="020F0600000000000000" pitchFamily="50" charset="-128"/>
                <a:ea typeface="HG丸ｺﾞｼｯｸM-PRO" panose="020F0600000000000000" pitchFamily="50" charset="-128"/>
              </a:rPr>
              <a:t>連成計算を行ってみる予定</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E8274287-1DD5-43EC-99EF-481C80FE9646}"/>
              </a:ext>
            </a:extLst>
          </p:cNvPr>
          <p:cNvSpPr txBox="1"/>
          <p:nvPr/>
        </p:nvSpPr>
        <p:spPr>
          <a:xfrm>
            <a:off x="347728" y="4873207"/>
            <a:ext cx="11089527" cy="150810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Spawn-of-</a:t>
            </a:r>
            <a:r>
              <a:rPr lang="en-US" altLang="ja-JP" sz="2400" dirty="0" err="1">
                <a:latin typeface="HG丸ｺﾞｼｯｸM-PRO" panose="020F0600000000000000" pitchFamily="50" charset="-128"/>
                <a:ea typeface="HG丸ｺﾞｼｯｸM-PRO" panose="020F0600000000000000" pitchFamily="50" charset="-128"/>
              </a:rPr>
              <a:t>EnergyPlus</a:t>
            </a:r>
            <a:endParaRPr lang="en-US" altLang="ja-JP" sz="2400" dirty="0">
              <a:latin typeface="HG丸ｺﾞｼｯｸM-PRO" panose="020F0600000000000000" pitchFamily="50" charset="-128"/>
              <a:ea typeface="HG丸ｺﾞｼｯｸM-PRO" panose="020F0600000000000000" pitchFamily="50" charset="-128"/>
            </a:endParaRPr>
          </a:p>
          <a:p>
            <a:r>
              <a:rPr lang="en-US" altLang="ja-JP" sz="2400" dirty="0">
                <a:latin typeface="HG丸ｺﾞｼｯｸM-PRO" panose="020F0600000000000000" pitchFamily="50" charset="-128"/>
                <a:ea typeface="HG丸ｺﾞｼｯｸM-PRO" panose="020F0600000000000000" pitchFamily="50" charset="-128"/>
              </a:rPr>
              <a:t>FMI</a:t>
            </a:r>
            <a:r>
              <a:rPr lang="ja-JP" altLang="en-US" sz="2400" dirty="0">
                <a:latin typeface="HG丸ｺﾞｼｯｸM-PRO" panose="020F0600000000000000" pitchFamily="50" charset="-128"/>
                <a:ea typeface="HG丸ｺﾞｼｯｸM-PRO" panose="020F0600000000000000" pitchFamily="50" charset="-128"/>
              </a:rPr>
              <a:t>を使って建物のエネルギーシミュレーションを行うプロジェクト。</a:t>
            </a:r>
            <a:endParaRPr lang="en-US" altLang="ja-JP" sz="2400" dirty="0">
              <a:latin typeface="HG丸ｺﾞｼｯｸM-PRO" panose="020F0600000000000000" pitchFamily="50" charset="-128"/>
              <a:ea typeface="HG丸ｺﾞｼｯｸM-PRO" panose="020F0600000000000000" pitchFamily="50" charset="-128"/>
            </a:endParaRPr>
          </a:p>
          <a:p>
            <a:r>
              <a:rPr lang="en-US" altLang="ja-JP" sz="2400" dirty="0" err="1">
                <a:latin typeface="HG丸ｺﾞｼｯｸM-PRO" panose="020F0600000000000000" pitchFamily="50" charset="-128"/>
                <a:ea typeface="HG丸ｺﾞｼｯｸM-PRO" panose="020F0600000000000000" pitchFamily="50" charset="-128"/>
              </a:rPr>
              <a:t>PyFMI</a:t>
            </a:r>
            <a:r>
              <a:rPr lang="ja-JP" altLang="en-US" sz="2400" dirty="0">
                <a:latin typeface="HG丸ｺﾞｼｯｸM-PRO" panose="020F0600000000000000" pitchFamily="50" charset="-128"/>
                <a:ea typeface="HG丸ｺﾞｼｯｸM-PRO" panose="020F0600000000000000" pitchFamily="50" charset="-128"/>
              </a:rPr>
              <a:t>で</a:t>
            </a:r>
            <a:r>
              <a:rPr lang="en-US" altLang="ja-JP" sz="2400" dirty="0">
                <a:latin typeface="HG丸ｺﾞｼｯｸM-PRO" panose="020F0600000000000000" pitchFamily="50" charset="-128"/>
                <a:ea typeface="HG丸ｺﾞｼｯｸM-PRO" panose="020F0600000000000000" pitchFamily="50" charset="-128"/>
              </a:rPr>
              <a:t>FMI</a:t>
            </a:r>
            <a:r>
              <a:rPr lang="ja-JP" altLang="en-US" sz="2400" dirty="0">
                <a:latin typeface="HG丸ｺﾞｼｯｸM-PRO" panose="020F0600000000000000" pitchFamily="50" charset="-128"/>
                <a:ea typeface="HG丸ｺﾞｼｯｸM-PRO" panose="020F0600000000000000" pitchFamily="50" charset="-128"/>
              </a:rPr>
              <a:t>の計算を行う。</a:t>
            </a:r>
            <a:endParaRPr lang="en-US" altLang="ja-JP" sz="2400" dirty="0">
              <a:latin typeface="HG丸ｺﾞｼｯｸM-PRO" panose="020F0600000000000000" pitchFamily="50" charset="-128"/>
              <a:ea typeface="HG丸ｺﾞｼｯｸM-PRO" panose="020F0600000000000000" pitchFamily="50" charset="-128"/>
            </a:endParaRPr>
          </a:p>
          <a:p>
            <a:r>
              <a:rPr lang="en-US" altLang="ja-JP" sz="2000" dirty="0">
                <a:latin typeface="HG丸ｺﾞｼｯｸM-PRO" panose="020F0600000000000000" pitchFamily="50" charset="-128"/>
                <a:ea typeface="HG丸ｺﾞｼｯｸM-PRO" panose="020F0600000000000000" pitchFamily="50" charset="-128"/>
                <a:hlinkClick r:id="rId3"/>
              </a:rPr>
              <a:t>https://www.energy.gov/eere/buildings/downloads/spawn-energyplus-spawn</a:t>
            </a:r>
            <a:endParaRPr kumimoji="1"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4385260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1501</Words>
  <Application>Microsoft Office PowerPoint</Application>
  <PresentationFormat>ワイド画面</PresentationFormat>
  <Paragraphs>170</Paragraphs>
  <Slides>11</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HG丸ｺﾞｼｯｸM-PRO</vt:lpstr>
      <vt:lpstr>游ゴシック</vt:lpstr>
      <vt:lpstr>游ゴシック Light</vt:lpstr>
      <vt:lpstr>Arial</vt:lpstr>
      <vt:lpstr>Calibri</vt:lpstr>
      <vt:lpstr>Office テーマ</vt:lpstr>
      <vt:lpstr>Buildingsライブラリの FMI用コンポーネント を少しさわってみる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2018-11-25T14:07:37Z</dcterms:created>
  <dcterms:modified xsi:type="dcterms:W3CDTF">2019-08-24T05:59:29Z</dcterms:modified>
</cp:coreProperties>
</file>