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49" r:id="rId5"/>
  </p:sldMasterIdLst>
  <p:notesMasterIdLst>
    <p:notesMasterId r:id="rId33"/>
  </p:notesMasterIdLst>
  <p:sldIdLst>
    <p:sldId id="290" r:id="rId6"/>
    <p:sldId id="278" r:id="rId7"/>
    <p:sldId id="279" r:id="rId8"/>
    <p:sldId id="280" r:id="rId9"/>
    <p:sldId id="281" r:id="rId10"/>
    <p:sldId id="256" r:id="rId11"/>
    <p:sldId id="259" r:id="rId12"/>
    <p:sldId id="282" r:id="rId13"/>
    <p:sldId id="283" r:id="rId14"/>
    <p:sldId id="262" r:id="rId15"/>
    <p:sldId id="284" r:id="rId16"/>
    <p:sldId id="263" r:id="rId17"/>
    <p:sldId id="276" r:id="rId18"/>
    <p:sldId id="264" r:id="rId19"/>
    <p:sldId id="265" r:id="rId20"/>
    <p:sldId id="291" r:id="rId21"/>
    <p:sldId id="266" r:id="rId22"/>
    <p:sldId id="285" r:id="rId23"/>
    <p:sldId id="286" r:id="rId24"/>
    <p:sldId id="269" r:id="rId25"/>
    <p:sldId id="267" r:id="rId26"/>
    <p:sldId id="287" r:id="rId27"/>
    <p:sldId id="271" r:id="rId28"/>
    <p:sldId id="272" r:id="rId29"/>
    <p:sldId id="288" r:id="rId30"/>
    <p:sldId id="273" r:id="rId31"/>
    <p:sldId id="274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66FF33"/>
    <a:srgbClr val="FFFF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0F647-8B29-46BB-83EB-1F9E96244F7A}" v="363" dt="2022-02-02T20:46:39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92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n, Joseph Francis" userId="f83a568a-c35c-4670-b5cc-f8da1f75de10" providerId="ADAL" clId="{F8B0F647-8B29-46BB-83EB-1F9E96244F7A}"/>
    <pc:docChg chg="undo custSel addSld delSld modSld sldOrd">
      <pc:chgData name="Horn, Joseph Francis" userId="f83a568a-c35c-4670-b5cc-f8da1f75de10" providerId="ADAL" clId="{F8B0F647-8B29-46BB-83EB-1F9E96244F7A}" dt="2022-02-02T20:46:39.410" v="2478"/>
      <pc:docMkLst>
        <pc:docMk/>
      </pc:docMkLst>
      <pc:sldChg chg="addSp modSp mod">
        <pc:chgData name="Horn, Joseph Francis" userId="f83a568a-c35c-4670-b5cc-f8da1f75de10" providerId="ADAL" clId="{F8B0F647-8B29-46BB-83EB-1F9E96244F7A}" dt="2022-01-25T21:54:34.678" v="10" actId="1076"/>
        <pc:sldMkLst>
          <pc:docMk/>
          <pc:sldMk cId="0" sldId="262"/>
        </pc:sldMkLst>
        <pc:graphicFrameChg chg="add mod">
          <ac:chgData name="Horn, Joseph Francis" userId="f83a568a-c35c-4670-b5cc-f8da1f75de10" providerId="ADAL" clId="{F8B0F647-8B29-46BB-83EB-1F9E96244F7A}" dt="2022-01-25T21:54:34.678" v="10" actId="1076"/>
          <ac:graphicFrameMkLst>
            <pc:docMk/>
            <pc:sldMk cId="0" sldId="262"/>
            <ac:graphicFrameMk id="2" creationId="{66184D3D-1121-4F42-BDD7-518CB470A4C8}"/>
          </ac:graphicFrameMkLst>
        </pc:graphicFrameChg>
      </pc:sldChg>
      <pc:sldChg chg="addSp modSp mod">
        <pc:chgData name="Horn, Joseph Francis" userId="f83a568a-c35c-4670-b5cc-f8da1f75de10" providerId="ADAL" clId="{F8B0F647-8B29-46BB-83EB-1F9E96244F7A}" dt="2022-01-25T22:19:48.950" v="81"/>
        <pc:sldMkLst>
          <pc:docMk/>
          <pc:sldMk cId="0" sldId="263"/>
        </pc:sldMkLst>
        <pc:graphicFrameChg chg="add mod">
          <ac:chgData name="Horn, Joseph Francis" userId="f83a568a-c35c-4670-b5cc-f8da1f75de10" providerId="ADAL" clId="{F8B0F647-8B29-46BB-83EB-1F9E96244F7A}" dt="2022-01-25T22:19:48.950" v="81"/>
          <ac:graphicFrameMkLst>
            <pc:docMk/>
            <pc:sldMk cId="0" sldId="263"/>
            <ac:graphicFrameMk id="2" creationId="{53B342E5-4747-4AD2-8EDB-5654A0AF71CD}"/>
          </ac:graphicFrameMkLst>
        </pc:graphicFrameChg>
      </pc:sldChg>
      <pc:sldChg chg="addSp modSp mod">
        <pc:chgData name="Horn, Joseph Francis" userId="f83a568a-c35c-4670-b5cc-f8da1f75de10" providerId="ADAL" clId="{F8B0F647-8B29-46BB-83EB-1F9E96244F7A}" dt="2022-01-26T00:52:38.624" v="698" actId="1076"/>
        <pc:sldMkLst>
          <pc:docMk/>
          <pc:sldMk cId="0" sldId="264"/>
        </pc:sldMkLst>
        <pc:spChg chg="add mod">
          <ac:chgData name="Horn, Joseph Francis" userId="f83a568a-c35c-4670-b5cc-f8da1f75de10" providerId="ADAL" clId="{F8B0F647-8B29-46BB-83EB-1F9E96244F7A}" dt="2022-01-26T00:52:38.624" v="698" actId="1076"/>
          <ac:spMkLst>
            <pc:docMk/>
            <pc:sldMk cId="0" sldId="264"/>
            <ac:spMk id="3" creationId="{5216B2BC-3815-48D4-A12A-3679680C929E}"/>
          </ac:spMkLst>
        </pc:spChg>
        <pc:graphicFrameChg chg="add mod">
          <ac:chgData name="Horn, Joseph Francis" userId="f83a568a-c35c-4670-b5cc-f8da1f75de10" providerId="ADAL" clId="{F8B0F647-8B29-46BB-83EB-1F9E96244F7A}" dt="2022-01-25T23:01:57.655" v="172" actId="1076"/>
          <ac:graphicFrameMkLst>
            <pc:docMk/>
            <pc:sldMk cId="0" sldId="264"/>
            <ac:graphicFrameMk id="2" creationId="{99D3982F-EFFF-4AD8-A47E-79EADBEAA69D}"/>
          </ac:graphicFrameMkLst>
        </pc:graphicFrameChg>
        <pc:graphicFrameChg chg="add mod">
          <ac:chgData name="Horn, Joseph Francis" userId="f83a568a-c35c-4670-b5cc-f8da1f75de10" providerId="ADAL" clId="{F8B0F647-8B29-46BB-83EB-1F9E96244F7A}" dt="2022-01-25T22:55:59.523" v="166" actId="1076"/>
          <ac:graphicFrameMkLst>
            <pc:docMk/>
            <pc:sldMk cId="0" sldId="264"/>
            <ac:graphicFrameMk id="32" creationId="{3AE0133B-842D-47BF-9B96-507363B16869}"/>
          </ac:graphicFrameMkLst>
        </pc:graphicFrameChg>
        <pc:graphicFrameChg chg="add mod">
          <ac:chgData name="Horn, Joseph Francis" userId="f83a568a-c35c-4670-b5cc-f8da1f75de10" providerId="ADAL" clId="{F8B0F647-8B29-46BB-83EB-1F9E96244F7A}" dt="2022-01-25T23:01:54.087" v="171"/>
          <ac:graphicFrameMkLst>
            <pc:docMk/>
            <pc:sldMk cId="0" sldId="264"/>
            <ac:graphicFrameMk id="33" creationId="{5CCA4740-A7A5-4E90-9A80-FF168C10427E}"/>
          </ac:graphicFrameMkLst>
        </pc:graphicFrameChg>
        <pc:graphicFrameChg chg="add mod">
          <ac:chgData name="Horn, Joseph Francis" userId="f83a568a-c35c-4670-b5cc-f8da1f75de10" providerId="ADAL" clId="{F8B0F647-8B29-46BB-83EB-1F9E96244F7A}" dt="2022-01-26T00:52:13.678" v="694"/>
          <ac:graphicFrameMkLst>
            <pc:docMk/>
            <pc:sldMk cId="0" sldId="264"/>
            <ac:graphicFrameMk id="34" creationId="{9BE7E827-5039-46BD-A371-423D81855157}"/>
          </ac:graphicFrameMkLst>
        </pc:graphicFrameChg>
        <pc:graphicFrameChg chg="mod">
          <ac:chgData name="Horn, Joseph Francis" userId="f83a568a-c35c-4670-b5cc-f8da1f75de10" providerId="ADAL" clId="{F8B0F647-8B29-46BB-83EB-1F9E96244F7A}" dt="2022-01-25T22:49:43.208" v="119" actId="1076"/>
          <ac:graphicFrameMkLst>
            <pc:docMk/>
            <pc:sldMk cId="0" sldId="264"/>
            <ac:graphicFrameMk id="15380" creationId="{00000000-0000-0000-0000-000000000000}"/>
          </ac:graphicFrameMkLst>
        </pc:graphicFrameChg>
        <pc:graphicFrameChg chg="mod">
          <ac:chgData name="Horn, Joseph Francis" userId="f83a568a-c35c-4670-b5cc-f8da1f75de10" providerId="ADAL" clId="{F8B0F647-8B29-46BB-83EB-1F9E96244F7A}" dt="2022-01-25T22:47:08.023" v="103" actId="1076"/>
          <ac:graphicFrameMkLst>
            <pc:docMk/>
            <pc:sldMk cId="0" sldId="264"/>
            <ac:graphicFrameMk id="15382" creationId="{00000000-0000-0000-0000-000000000000}"/>
          </ac:graphicFrameMkLst>
        </pc:graphicFrameChg>
      </pc:sldChg>
      <pc:sldChg chg="addSp delSp modSp mod">
        <pc:chgData name="Horn, Joseph Francis" userId="f83a568a-c35c-4670-b5cc-f8da1f75de10" providerId="ADAL" clId="{F8B0F647-8B29-46BB-83EB-1F9E96244F7A}" dt="2022-01-25T23:26:39.203" v="586" actId="1076"/>
        <pc:sldMkLst>
          <pc:docMk/>
          <pc:sldMk cId="0" sldId="265"/>
        </pc:sldMkLst>
        <pc:spChg chg="add mod">
          <ac:chgData name="Horn, Joseph Francis" userId="f83a568a-c35c-4670-b5cc-f8da1f75de10" providerId="ADAL" clId="{F8B0F647-8B29-46BB-83EB-1F9E96244F7A}" dt="2022-01-25T23:13:18.874" v="393" actId="1076"/>
          <ac:spMkLst>
            <pc:docMk/>
            <pc:sldMk cId="0" sldId="265"/>
            <ac:spMk id="3" creationId="{EB4B5AE2-A73D-4BA7-BAEC-76D0448375EC}"/>
          </ac:spMkLst>
        </pc:spChg>
        <pc:spChg chg="add mod">
          <ac:chgData name="Horn, Joseph Francis" userId="f83a568a-c35c-4670-b5cc-f8da1f75de10" providerId="ADAL" clId="{F8B0F647-8B29-46BB-83EB-1F9E96244F7A}" dt="2022-01-25T23:13:14.094" v="392" actId="1076"/>
          <ac:spMkLst>
            <pc:docMk/>
            <pc:sldMk cId="0" sldId="265"/>
            <ac:spMk id="6" creationId="{B87FD276-65B5-4E63-80F0-FEEFF7DF0A34}"/>
          </ac:spMkLst>
        </pc:spChg>
        <pc:spChg chg="add mod">
          <ac:chgData name="Horn, Joseph Francis" userId="f83a568a-c35c-4670-b5cc-f8da1f75de10" providerId="ADAL" clId="{F8B0F647-8B29-46BB-83EB-1F9E96244F7A}" dt="2022-01-25T23:13:23.878" v="394" actId="1076"/>
          <ac:spMkLst>
            <pc:docMk/>
            <pc:sldMk cId="0" sldId="265"/>
            <ac:spMk id="8" creationId="{59806FA5-073D-448B-8592-3B08AB4BE77E}"/>
          </ac:spMkLst>
        </pc:spChg>
        <pc:spChg chg="mod">
          <ac:chgData name="Horn, Joseph Francis" userId="f83a568a-c35c-4670-b5cc-f8da1f75de10" providerId="ADAL" clId="{F8B0F647-8B29-46BB-83EB-1F9E96244F7A}" dt="2022-01-25T23:25:10.402" v="579" actId="20577"/>
          <ac:spMkLst>
            <pc:docMk/>
            <pc:sldMk cId="0" sldId="265"/>
            <ac:spMk id="16387" creationId="{00000000-0000-0000-0000-000000000000}"/>
          </ac:spMkLst>
        </pc:spChg>
        <pc:graphicFrameChg chg="add mod">
          <ac:chgData name="Horn, Joseph Francis" userId="f83a568a-c35c-4670-b5cc-f8da1f75de10" providerId="ADAL" clId="{F8B0F647-8B29-46BB-83EB-1F9E96244F7A}" dt="2022-01-25T23:13:10.408" v="391"/>
          <ac:graphicFrameMkLst>
            <pc:docMk/>
            <pc:sldMk cId="0" sldId="265"/>
            <ac:graphicFrameMk id="2" creationId="{1A9550E9-C3A7-4EF7-A59D-AAF66259C7B1}"/>
          </ac:graphicFrameMkLst>
        </pc:graphicFrameChg>
        <pc:graphicFrameChg chg="add mod">
          <ac:chgData name="Horn, Joseph Francis" userId="f83a568a-c35c-4670-b5cc-f8da1f75de10" providerId="ADAL" clId="{F8B0F647-8B29-46BB-83EB-1F9E96244F7A}" dt="2022-01-25T23:26:39.203" v="586" actId="1076"/>
          <ac:graphicFrameMkLst>
            <pc:docMk/>
            <pc:sldMk cId="0" sldId="265"/>
            <ac:graphicFrameMk id="5" creationId="{A1529B5F-77B5-4ECA-BD94-2ECA795F7627}"/>
          </ac:graphicFrameMkLst>
        </pc:graphicFrameChg>
        <pc:graphicFrameChg chg="add del mod">
          <ac:chgData name="Horn, Joseph Francis" userId="f83a568a-c35c-4670-b5cc-f8da1f75de10" providerId="ADAL" clId="{F8B0F647-8B29-46BB-83EB-1F9E96244F7A}" dt="2022-01-25T23:20:12.951" v="412" actId="21"/>
          <ac:graphicFrameMkLst>
            <pc:docMk/>
            <pc:sldMk cId="0" sldId="265"/>
            <ac:graphicFrameMk id="10" creationId="{63CAC490-E04E-47B7-BECA-B67A41F3AF1E}"/>
          </ac:graphicFrameMkLst>
        </pc:graphicFrameChg>
      </pc:sldChg>
      <pc:sldChg chg="addSp modSp mod ord">
        <pc:chgData name="Horn, Joseph Francis" userId="f83a568a-c35c-4670-b5cc-f8da1f75de10" providerId="ADAL" clId="{F8B0F647-8B29-46BB-83EB-1F9E96244F7A}" dt="2022-01-26T01:05:17.179" v="746" actId="1076"/>
        <pc:sldMkLst>
          <pc:docMk/>
          <pc:sldMk cId="0" sldId="266"/>
        </pc:sldMkLst>
        <pc:spChg chg="add mod">
          <ac:chgData name="Horn, Joseph Francis" userId="f83a568a-c35c-4670-b5cc-f8da1f75de10" providerId="ADAL" clId="{F8B0F647-8B29-46BB-83EB-1F9E96244F7A}" dt="2022-01-26T00:54:54.725" v="705"/>
          <ac:spMkLst>
            <pc:docMk/>
            <pc:sldMk cId="0" sldId="266"/>
            <ac:spMk id="2" creationId="{CCDB5CE8-3DA0-4A11-A32C-78E121AEEB8C}"/>
          </ac:spMkLst>
        </pc:spChg>
        <pc:spChg chg="add mod">
          <ac:chgData name="Horn, Joseph Francis" userId="f83a568a-c35c-4670-b5cc-f8da1f75de10" providerId="ADAL" clId="{F8B0F647-8B29-46BB-83EB-1F9E96244F7A}" dt="2022-01-26T00:55:05.328" v="709" actId="6549"/>
          <ac:spMkLst>
            <pc:docMk/>
            <pc:sldMk cId="0" sldId="266"/>
            <ac:spMk id="31" creationId="{7841995C-D830-4F87-B31B-593252E104FF}"/>
          </ac:spMkLst>
        </pc:spChg>
        <pc:spChg chg="mod">
          <ac:chgData name="Horn, Joseph Francis" userId="f83a568a-c35c-4670-b5cc-f8da1f75de10" providerId="ADAL" clId="{F8B0F647-8B29-46BB-83EB-1F9E96244F7A}" dt="2022-01-26T01:03:19.724" v="732" actId="692"/>
          <ac:spMkLst>
            <pc:docMk/>
            <pc:sldMk cId="0" sldId="266"/>
            <ac:spMk id="17416" creationId="{00000000-0000-0000-0000-000000000000}"/>
          </ac:spMkLst>
        </pc:spChg>
        <pc:spChg chg="mod">
          <ac:chgData name="Horn, Joseph Francis" userId="f83a568a-c35c-4670-b5cc-f8da1f75de10" providerId="ADAL" clId="{F8B0F647-8B29-46BB-83EB-1F9E96244F7A}" dt="2022-01-26T01:03:30.211" v="734" actId="692"/>
          <ac:spMkLst>
            <pc:docMk/>
            <pc:sldMk cId="0" sldId="266"/>
            <ac:spMk id="17434" creationId="{00000000-0000-0000-0000-000000000000}"/>
          </ac:spMkLst>
        </pc:spChg>
        <pc:spChg chg="mod">
          <ac:chgData name="Horn, Joseph Francis" userId="f83a568a-c35c-4670-b5cc-f8da1f75de10" providerId="ADAL" clId="{F8B0F647-8B29-46BB-83EB-1F9E96244F7A}" dt="2022-01-26T01:03:38.557" v="736" actId="692"/>
          <ac:spMkLst>
            <pc:docMk/>
            <pc:sldMk cId="0" sldId="266"/>
            <ac:spMk id="17435" creationId="{00000000-0000-0000-0000-000000000000}"/>
          </ac:spMkLst>
        </pc:spChg>
        <pc:graphicFrameChg chg="add mod">
          <ac:chgData name="Horn, Joseph Francis" userId="f83a568a-c35c-4670-b5cc-f8da1f75de10" providerId="ADAL" clId="{F8B0F647-8B29-46BB-83EB-1F9E96244F7A}" dt="2022-01-26T00:59:59.342" v="721" actId="1076"/>
          <ac:graphicFrameMkLst>
            <pc:docMk/>
            <pc:sldMk cId="0" sldId="266"/>
            <ac:graphicFrameMk id="3" creationId="{AD4593AF-4F54-49BE-84FC-4571D4DE1E9C}"/>
          </ac:graphicFrameMkLst>
        </pc:graphicFrameChg>
        <pc:graphicFrameChg chg="add mod">
          <ac:chgData name="Horn, Joseph Francis" userId="f83a568a-c35c-4670-b5cc-f8da1f75de10" providerId="ADAL" clId="{F8B0F647-8B29-46BB-83EB-1F9E96244F7A}" dt="2022-01-26T01:05:17.179" v="746" actId="1076"/>
          <ac:graphicFrameMkLst>
            <pc:docMk/>
            <pc:sldMk cId="0" sldId="266"/>
            <ac:graphicFrameMk id="4" creationId="{D80453F8-A698-4CE8-9262-172AFED1E832}"/>
          </ac:graphicFrameMkLst>
        </pc:graphicFrameChg>
        <pc:graphicFrameChg chg="mod">
          <ac:chgData name="Horn, Joseph Francis" userId="f83a568a-c35c-4670-b5cc-f8da1f75de10" providerId="ADAL" clId="{F8B0F647-8B29-46BB-83EB-1F9E96244F7A}" dt="2022-01-26T01:03:49.613" v="739"/>
          <ac:graphicFrameMkLst>
            <pc:docMk/>
            <pc:sldMk cId="0" sldId="266"/>
            <ac:graphicFrameMk id="17431" creationId="{00000000-0000-0000-0000-000000000000}"/>
          </ac:graphicFrameMkLst>
        </pc:graphicFrameChg>
      </pc:sldChg>
      <pc:sldChg chg="addSp delSp modSp mod">
        <pc:chgData name="Horn, Joseph Francis" userId="f83a568a-c35c-4670-b5cc-f8da1f75de10" providerId="ADAL" clId="{F8B0F647-8B29-46BB-83EB-1F9E96244F7A}" dt="2022-01-26T01:24:28.874" v="1117" actId="1076"/>
        <pc:sldMkLst>
          <pc:docMk/>
          <pc:sldMk cId="0" sldId="267"/>
        </pc:sldMkLst>
        <pc:spChg chg="add del">
          <ac:chgData name="Horn, Joseph Francis" userId="f83a568a-c35c-4670-b5cc-f8da1f75de10" providerId="ADAL" clId="{F8B0F647-8B29-46BB-83EB-1F9E96244F7A}" dt="2022-01-26T01:20:03.378" v="875" actId="11529"/>
          <ac:spMkLst>
            <pc:docMk/>
            <pc:sldMk cId="0" sldId="267"/>
            <ac:spMk id="4" creationId="{4AB36406-0EA6-4915-9542-303E7517434B}"/>
          </ac:spMkLst>
        </pc:spChg>
        <pc:spChg chg="add mod">
          <ac:chgData name="Horn, Joseph Francis" userId="f83a568a-c35c-4670-b5cc-f8da1f75de10" providerId="ADAL" clId="{F8B0F647-8B29-46BB-83EB-1F9E96244F7A}" dt="2022-01-26T01:20:48.332" v="879" actId="208"/>
          <ac:spMkLst>
            <pc:docMk/>
            <pc:sldMk cId="0" sldId="267"/>
            <ac:spMk id="5" creationId="{69BA794F-473D-4E68-9496-8677CD255C99}"/>
          </ac:spMkLst>
        </pc:spChg>
        <pc:spChg chg="add mod">
          <ac:chgData name="Horn, Joseph Francis" userId="f83a568a-c35c-4670-b5cc-f8da1f75de10" providerId="ADAL" clId="{F8B0F647-8B29-46BB-83EB-1F9E96244F7A}" dt="2022-01-26T01:21:19.699" v="893" actId="113"/>
          <ac:spMkLst>
            <pc:docMk/>
            <pc:sldMk cId="0" sldId="267"/>
            <ac:spMk id="6" creationId="{6ADD48A2-0894-4EB2-8E15-C3E87071FA14}"/>
          </ac:spMkLst>
        </pc:spChg>
        <pc:spChg chg="add mod">
          <ac:chgData name="Horn, Joseph Francis" userId="f83a568a-c35c-4670-b5cc-f8da1f75de10" providerId="ADAL" clId="{F8B0F647-8B29-46BB-83EB-1F9E96244F7A}" dt="2022-01-26T01:22:09.973" v="900" actId="1076"/>
          <ac:spMkLst>
            <pc:docMk/>
            <pc:sldMk cId="0" sldId="267"/>
            <ac:spMk id="7" creationId="{FCBF541B-887E-4225-A82A-EE4B407E9F67}"/>
          </ac:spMkLst>
        </pc:spChg>
        <pc:spChg chg="add mod">
          <ac:chgData name="Horn, Joseph Francis" userId="f83a568a-c35c-4670-b5cc-f8da1f75de10" providerId="ADAL" clId="{F8B0F647-8B29-46BB-83EB-1F9E96244F7A}" dt="2022-01-26T01:22:58.741" v="934" actId="1076"/>
          <ac:spMkLst>
            <pc:docMk/>
            <pc:sldMk cId="0" sldId="267"/>
            <ac:spMk id="13" creationId="{45E875D8-D4E4-451A-B7D7-20EDA830AC53}"/>
          </ac:spMkLst>
        </pc:spChg>
        <pc:spChg chg="add mod">
          <ac:chgData name="Horn, Joseph Francis" userId="f83a568a-c35c-4670-b5cc-f8da1f75de10" providerId="ADAL" clId="{F8B0F647-8B29-46BB-83EB-1F9E96244F7A}" dt="2022-01-26T01:21:00.670" v="884" actId="1076"/>
          <ac:spMkLst>
            <pc:docMk/>
            <pc:sldMk cId="0" sldId="267"/>
            <ac:spMk id="15" creationId="{92692DEF-0C4D-4DBB-BBEC-EF89B1D09A53}"/>
          </ac:spMkLst>
        </pc:spChg>
        <pc:spChg chg="add mod">
          <ac:chgData name="Horn, Joseph Francis" userId="f83a568a-c35c-4670-b5cc-f8da1f75de10" providerId="ADAL" clId="{F8B0F647-8B29-46BB-83EB-1F9E96244F7A}" dt="2022-01-26T01:24:28.874" v="1117" actId="1076"/>
          <ac:spMkLst>
            <pc:docMk/>
            <pc:sldMk cId="0" sldId="267"/>
            <ac:spMk id="16" creationId="{34251FCF-0A73-43B3-962A-D6C3700DABA2}"/>
          </ac:spMkLst>
        </pc:spChg>
        <pc:spChg chg="add mod">
          <ac:chgData name="Horn, Joseph Francis" userId="f83a568a-c35c-4670-b5cc-f8da1f75de10" providerId="ADAL" clId="{F8B0F647-8B29-46BB-83EB-1F9E96244F7A}" dt="2022-01-26T01:21:24.347" v="897" actId="20577"/>
          <ac:spMkLst>
            <pc:docMk/>
            <pc:sldMk cId="0" sldId="267"/>
            <ac:spMk id="17" creationId="{89B4674D-79C0-4D26-9E46-C7BFC781BA4F}"/>
          </ac:spMkLst>
        </pc:spChg>
        <pc:graphicFrameChg chg="add mod">
          <ac:chgData name="Horn, Joseph Francis" userId="f83a568a-c35c-4670-b5cc-f8da1f75de10" providerId="ADAL" clId="{F8B0F647-8B29-46BB-83EB-1F9E96244F7A}" dt="2022-01-26T01:23:32.177" v="940" actId="1076"/>
          <ac:graphicFrameMkLst>
            <pc:docMk/>
            <pc:sldMk cId="0" sldId="267"/>
            <ac:graphicFrameMk id="14" creationId="{685B8DC1-1E00-4BD0-BF19-5FEEC98782C5}"/>
          </ac:graphicFrameMkLst>
        </pc:graphicFrameChg>
        <pc:cxnChg chg="add del mod">
          <ac:chgData name="Horn, Joseph Francis" userId="f83a568a-c35c-4670-b5cc-f8da1f75de10" providerId="ADAL" clId="{F8B0F647-8B29-46BB-83EB-1F9E96244F7A}" dt="2022-01-26T01:20:09.511" v="876" actId="478"/>
          <ac:cxnSpMkLst>
            <pc:docMk/>
            <pc:sldMk cId="0" sldId="267"/>
            <ac:cxnSpMk id="3" creationId="{60F28BB6-369D-47B6-876B-2890DAE8197A}"/>
          </ac:cxnSpMkLst>
        </pc:cxnChg>
        <pc:cxnChg chg="add mod">
          <ac:chgData name="Horn, Joseph Francis" userId="f83a568a-c35c-4670-b5cc-f8da1f75de10" providerId="ADAL" clId="{F8B0F647-8B29-46BB-83EB-1F9E96244F7A}" dt="2022-01-26T01:22:28.554" v="904" actId="1582"/>
          <ac:cxnSpMkLst>
            <pc:docMk/>
            <pc:sldMk cId="0" sldId="267"/>
            <ac:cxnSpMk id="9" creationId="{7621C847-330E-4AE0-B351-42C2FACA41C8}"/>
          </ac:cxnSpMkLst>
        </pc:cxnChg>
        <pc:cxnChg chg="add mod">
          <ac:chgData name="Horn, Joseph Francis" userId="f83a568a-c35c-4670-b5cc-f8da1f75de10" providerId="ADAL" clId="{F8B0F647-8B29-46BB-83EB-1F9E96244F7A}" dt="2022-01-26T01:22:38.152" v="909" actId="14100"/>
          <ac:cxnSpMkLst>
            <pc:docMk/>
            <pc:sldMk cId="0" sldId="267"/>
            <ac:cxnSpMk id="21" creationId="{00AE3868-B513-40B4-AB69-C14701339922}"/>
          </ac:cxnSpMkLst>
        </pc:cxnChg>
      </pc:sldChg>
      <pc:sldChg chg="addSp modSp mod">
        <pc:chgData name="Horn, Joseph Francis" userId="f83a568a-c35c-4670-b5cc-f8da1f75de10" providerId="ADAL" clId="{F8B0F647-8B29-46BB-83EB-1F9E96244F7A}" dt="2022-01-26T01:15:34.452" v="870" actId="20577"/>
        <pc:sldMkLst>
          <pc:docMk/>
          <pc:sldMk cId="0" sldId="269"/>
        </pc:sldMkLst>
        <pc:spChg chg="add mod">
          <ac:chgData name="Horn, Joseph Francis" userId="f83a568a-c35c-4670-b5cc-f8da1f75de10" providerId="ADAL" clId="{F8B0F647-8B29-46BB-83EB-1F9E96244F7A}" dt="2022-01-26T01:15:34.452" v="870" actId="20577"/>
          <ac:spMkLst>
            <pc:docMk/>
            <pc:sldMk cId="0" sldId="269"/>
            <ac:spMk id="5" creationId="{6822EF01-E732-4F9F-B325-74E665AD3009}"/>
          </ac:spMkLst>
        </pc:spChg>
        <pc:graphicFrameChg chg="add mod">
          <ac:chgData name="Horn, Joseph Francis" userId="f83a568a-c35c-4670-b5cc-f8da1f75de10" providerId="ADAL" clId="{F8B0F647-8B29-46BB-83EB-1F9E96244F7A}" dt="2022-01-26T01:09:54.526" v="763" actId="1076"/>
          <ac:graphicFrameMkLst>
            <pc:docMk/>
            <pc:sldMk cId="0" sldId="269"/>
            <ac:graphicFrameMk id="2" creationId="{91A170A4-263F-491C-81F9-E5A28FC76E0F}"/>
          </ac:graphicFrameMkLst>
        </pc:graphicFrameChg>
        <pc:graphicFrameChg chg="add mod">
          <ac:chgData name="Horn, Joseph Francis" userId="f83a568a-c35c-4670-b5cc-f8da1f75de10" providerId="ADAL" clId="{F8B0F647-8B29-46BB-83EB-1F9E96244F7A}" dt="2022-01-26T01:12:25.133" v="771" actId="1076"/>
          <ac:graphicFrameMkLst>
            <pc:docMk/>
            <pc:sldMk cId="0" sldId="269"/>
            <ac:graphicFrameMk id="3" creationId="{91CDB001-092D-4BFB-BA00-BABE029AFC1B}"/>
          </ac:graphicFrameMkLst>
        </pc:graphicFrameChg>
        <pc:graphicFrameChg chg="add mod">
          <ac:chgData name="Horn, Joseph Francis" userId="f83a568a-c35c-4670-b5cc-f8da1f75de10" providerId="ADAL" clId="{F8B0F647-8B29-46BB-83EB-1F9E96244F7A}" dt="2022-01-26T01:09:52.490" v="762" actId="1076"/>
          <ac:graphicFrameMkLst>
            <pc:docMk/>
            <pc:sldMk cId="0" sldId="269"/>
            <ac:graphicFrameMk id="4" creationId="{65D9C326-7F5F-4250-9616-D9B4766B03E6}"/>
          </ac:graphicFrameMkLst>
        </pc:graphicFrameChg>
        <pc:graphicFrameChg chg="add mod">
          <ac:chgData name="Horn, Joseph Francis" userId="f83a568a-c35c-4670-b5cc-f8da1f75de10" providerId="ADAL" clId="{F8B0F647-8B29-46BB-83EB-1F9E96244F7A}" dt="2022-01-26T01:15:30.888" v="869" actId="1076"/>
          <ac:graphicFrameMkLst>
            <pc:docMk/>
            <pc:sldMk cId="0" sldId="269"/>
            <ac:graphicFrameMk id="6" creationId="{089DB35A-5BB6-4D09-A40B-DE0B486C74E9}"/>
          </ac:graphicFrameMkLst>
        </pc:graphicFrameChg>
      </pc:sldChg>
      <pc:sldChg chg="addSp modSp mod">
        <pc:chgData name="Horn, Joseph Francis" userId="f83a568a-c35c-4670-b5cc-f8da1f75de10" providerId="ADAL" clId="{F8B0F647-8B29-46BB-83EB-1F9E96244F7A}" dt="2022-01-26T18:17:09.209" v="1302" actId="1582"/>
        <pc:sldMkLst>
          <pc:docMk/>
          <pc:sldMk cId="0" sldId="271"/>
        </pc:sldMkLst>
        <pc:spChg chg="add mod">
          <ac:chgData name="Horn, Joseph Francis" userId="f83a568a-c35c-4670-b5cc-f8da1f75de10" providerId="ADAL" clId="{F8B0F647-8B29-46BB-83EB-1F9E96244F7A}" dt="2022-01-26T18:16:46.748" v="1296" actId="1076"/>
          <ac:spMkLst>
            <pc:docMk/>
            <pc:sldMk cId="0" sldId="271"/>
            <ac:spMk id="5" creationId="{4D17E898-4E4D-4939-A500-43B00AEF06C7}"/>
          </ac:spMkLst>
        </pc:spChg>
        <pc:spChg chg="add mod">
          <ac:chgData name="Horn, Joseph Francis" userId="f83a568a-c35c-4670-b5cc-f8da1f75de10" providerId="ADAL" clId="{F8B0F647-8B29-46BB-83EB-1F9E96244F7A}" dt="2022-01-26T18:16:55.801" v="1299" actId="1076"/>
          <ac:spMkLst>
            <pc:docMk/>
            <pc:sldMk cId="0" sldId="271"/>
            <ac:spMk id="7" creationId="{F6D37263-76F2-4970-8A79-F2178AD6BFE8}"/>
          </ac:spMkLst>
        </pc:spChg>
        <pc:spChg chg="mod">
          <ac:chgData name="Horn, Joseph Francis" userId="f83a568a-c35c-4670-b5cc-f8da1f75de10" providerId="ADAL" clId="{F8B0F647-8B29-46BB-83EB-1F9E96244F7A}" dt="2022-01-26T18:16:46.748" v="1296" actId="1076"/>
          <ac:spMkLst>
            <pc:docMk/>
            <pc:sldMk cId="0" sldId="271"/>
            <ac:spMk id="23555" creationId="{00000000-0000-0000-0000-000000000000}"/>
          </ac:spMkLst>
        </pc:spChg>
        <pc:graphicFrameChg chg="add mod">
          <ac:chgData name="Horn, Joseph Francis" userId="f83a568a-c35c-4670-b5cc-f8da1f75de10" providerId="ADAL" clId="{F8B0F647-8B29-46BB-83EB-1F9E96244F7A}" dt="2022-01-26T18:16:46.748" v="1296" actId="1076"/>
          <ac:graphicFrameMkLst>
            <pc:docMk/>
            <pc:sldMk cId="0" sldId="271"/>
            <ac:graphicFrameMk id="2" creationId="{252A3B08-B04B-4138-B374-6DAFE0FC1B07}"/>
          </ac:graphicFrameMkLst>
        </pc:graphicFrameChg>
        <pc:graphicFrameChg chg="add mod">
          <ac:chgData name="Horn, Joseph Francis" userId="f83a568a-c35c-4670-b5cc-f8da1f75de10" providerId="ADAL" clId="{F8B0F647-8B29-46BB-83EB-1F9E96244F7A}" dt="2022-01-26T18:16:46.748" v="1296" actId="1076"/>
          <ac:graphicFrameMkLst>
            <pc:docMk/>
            <pc:sldMk cId="0" sldId="271"/>
            <ac:graphicFrameMk id="3" creationId="{64E3CCFC-EF92-4A1D-A367-6AF3028E70C0}"/>
          </ac:graphicFrameMkLst>
        </pc:graphicFrameChg>
        <pc:graphicFrameChg chg="add mod">
          <ac:chgData name="Horn, Joseph Francis" userId="f83a568a-c35c-4670-b5cc-f8da1f75de10" providerId="ADAL" clId="{F8B0F647-8B29-46BB-83EB-1F9E96244F7A}" dt="2022-01-26T18:17:09.209" v="1302" actId="1582"/>
          <ac:graphicFrameMkLst>
            <pc:docMk/>
            <pc:sldMk cId="0" sldId="271"/>
            <ac:graphicFrameMk id="4" creationId="{D41CDBEC-26CA-4EDC-900D-3E7FA02D2B8D}"/>
          </ac:graphicFrameMkLst>
        </pc:graphicFrameChg>
        <pc:graphicFrameChg chg="add mod">
          <ac:chgData name="Horn, Joseph Francis" userId="f83a568a-c35c-4670-b5cc-f8da1f75de10" providerId="ADAL" clId="{F8B0F647-8B29-46BB-83EB-1F9E96244F7A}" dt="2022-01-26T18:09:35.254" v="1231" actId="571"/>
          <ac:graphicFrameMkLst>
            <pc:docMk/>
            <pc:sldMk cId="0" sldId="271"/>
            <ac:graphicFrameMk id="8" creationId="{BCEC3E30-7A7E-4E7C-BAA5-7758AAD66A7C}"/>
          </ac:graphicFrameMkLst>
        </pc:graphicFrameChg>
      </pc:sldChg>
      <pc:sldChg chg="addSp modSp mod">
        <pc:chgData name="Horn, Joseph Francis" userId="f83a568a-c35c-4670-b5cc-f8da1f75de10" providerId="ADAL" clId="{F8B0F647-8B29-46BB-83EB-1F9E96244F7A}" dt="2022-02-01T14:10:55.869" v="2466"/>
        <pc:sldMkLst>
          <pc:docMk/>
          <pc:sldMk cId="0" sldId="272"/>
        </pc:sldMkLst>
        <pc:spChg chg="mod">
          <ac:chgData name="Horn, Joseph Francis" userId="f83a568a-c35c-4670-b5cc-f8da1f75de10" providerId="ADAL" clId="{F8B0F647-8B29-46BB-83EB-1F9E96244F7A}" dt="2022-01-26T19:27:42.858" v="2028" actId="6549"/>
          <ac:spMkLst>
            <pc:docMk/>
            <pc:sldMk cId="0" sldId="272"/>
            <ac:spMk id="24579" creationId="{00000000-0000-0000-0000-000000000000}"/>
          </ac:spMkLst>
        </pc:spChg>
        <pc:graphicFrameChg chg="add mod">
          <ac:chgData name="Horn, Joseph Francis" userId="f83a568a-c35c-4670-b5cc-f8da1f75de10" providerId="ADAL" clId="{F8B0F647-8B29-46BB-83EB-1F9E96244F7A}" dt="2022-01-26T19:26:18.948" v="1920" actId="1076"/>
          <ac:graphicFrameMkLst>
            <pc:docMk/>
            <pc:sldMk cId="0" sldId="272"/>
            <ac:graphicFrameMk id="2" creationId="{9AA99EF3-0159-41AC-B23D-9BB39E3959EE}"/>
          </ac:graphicFrameMkLst>
        </pc:graphicFrameChg>
        <pc:graphicFrameChg chg="add mod">
          <ac:chgData name="Horn, Joseph Francis" userId="f83a568a-c35c-4670-b5cc-f8da1f75de10" providerId="ADAL" clId="{F8B0F647-8B29-46BB-83EB-1F9E96244F7A}" dt="2022-02-01T14:10:55.869" v="2466"/>
          <ac:graphicFrameMkLst>
            <pc:docMk/>
            <pc:sldMk cId="0" sldId="272"/>
            <ac:graphicFrameMk id="4" creationId="{62AAECF7-C0F1-4AB7-BE1E-1AF3F72C469D}"/>
          </ac:graphicFrameMkLst>
        </pc:graphicFrameChg>
      </pc:sldChg>
      <pc:sldChg chg="addSp modSp mod">
        <pc:chgData name="Horn, Joseph Francis" userId="f83a568a-c35c-4670-b5cc-f8da1f75de10" providerId="ADAL" clId="{F8B0F647-8B29-46BB-83EB-1F9E96244F7A}" dt="2022-01-26T19:34:44.064" v="2266" actId="1076"/>
        <pc:sldMkLst>
          <pc:docMk/>
          <pc:sldMk cId="0" sldId="273"/>
        </pc:sldMkLst>
        <pc:spChg chg="add mod">
          <ac:chgData name="Horn, Joseph Francis" userId="f83a568a-c35c-4670-b5cc-f8da1f75de10" providerId="ADAL" clId="{F8B0F647-8B29-46BB-83EB-1F9E96244F7A}" dt="2022-01-26T19:34:44.064" v="2266" actId="1076"/>
          <ac:spMkLst>
            <pc:docMk/>
            <pc:sldMk cId="0" sldId="273"/>
            <ac:spMk id="3" creationId="{A46F1956-F9B9-4026-BCFA-39147554DA5A}"/>
          </ac:spMkLst>
        </pc:spChg>
        <pc:graphicFrameChg chg="add mod">
          <ac:chgData name="Horn, Joseph Francis" userId="f83a568a-c35c-4670-b5cc-f8da1f75de10" providerId="ADAL" clId="{F8B0F647-8B29-46BB-83EB-1F9E96244F7A}" dt="2022-01-26T19:32:08.617" v="2047" actId="1076"/>
          <ac:graphicFrameMkLst>
            <pc:docMk/>
            <pc:sldMk cId="0" sldId="273"/>
            <ac:graphicFrameMk id="2" creationId="{828F1E48-3F50-409C-9D51-7675DB67511B}"/>
          </ac:graphicFrameMkLst>
        </pc:graphicFrameChg>
        <pc:graphicFrameChg chg="mod">
          <ac:chgData name="Horn, Joseph Francis" userId="f83a568a-c35c-4670-b5cc-f8da1f75de10" providerId="ADAL" clId="{F8B0F647-8B29-46BB-83EB-1F9E96244F7A}" dt="2022-01-26T19:31:50.537" v="2045" actId="1076"/>
          <ac:graphicFrameMkLst>
            <pc:docMk/>
            <pc:sldMk cId="0" sldId="273"/>
            <ac:graphicFrameMk id="26636" creationId="{00000000-0000-0000-0000-000000000000}"/>
          </ac:graphicFrameMkLst>
        </pc:graphicFrameChg>
      </pc:sldChg>
      <pc:sldChg chg="addSp modSp mod">
        <pc:chgData name="Horn, Joseph Francis" userId="f83a568a-c35c-4670-b5cc-f8da1f75de10" providerId="ADAL" clId="{F8B0F647-8B29-46BB-83EB-1F9E96244F7A}" dt="2022-01-26T19:38:27.052" v="2464" actId="1076"/>
        <pc:sldMkLst>
          <pc:docMk/>
          <pc:sldMk cId="0" sldId="274"/>
        </pc:sldMkLst>
        <pc:spChg chg="add mod">
          <ac:chgData name="Horn, Joseph Francis" userId="f83a568a-c35c-4670-b5cc-f8da1f75de10" providerId="ADAL" clId="{F8B0F647-8B29-46BB-83EB-1F9E96244F7A}" dt="2022-01-26T19:38:27.052" v="2464" actId="1076"/>
          <ac:spMkLst>
            <pc:docMk/>
            <pc:sldMk cId="0" sldId="274"/>
            <ac:spMk id="2" creationId="{359D0718-CAAB-4340-B148-B8D457A73656}"/>
          </ac:spMkLst>
        </pc:spChg>
        <pc:spChg chg="add mod">
          <ac:chgData name="Horn, Joseph Francis" userId="f83a568a-c35c-4670-b5cc-f8da1f75de10" providerId="ADAL" clId="{F8B0F647-8B29-46BB-83EB-1F9E96244F7A}" dt="2022-01-26T19:37:21.110" v="2369"/>
          <ac:spMkLst>
            <pc:docMk/>
            <pc:sldMk cId="0" sldId="274"/>
            <ac:spMk id="7" creationId="{F693F60E-C762-4956-A98C-CC68604E0A71}"/>
          </ac:spMkLst>
        </pc:spChg>
        <pc:spChg chg="add mod">
          <ac:chgData name="Horn, Joseph Francis" userId="f83a568a-c35c-4670-b5cc-f8da1f75de10" providerId="ADAL" clId="{F8B0F647-8B29-46BB-83EB-1F9E96244F7A}" dt="2022-01-26T19:38:02.502" v="2406" actId="1076"/>
          <ac:spMkLst>
            <pc:docMk/>
            <pc:sldMk cId="0" sldId="274"/>
            <ac:spMk id="9" creationId="{C21FD075-8FCA-4000-997C-AC6850B2A453}"/>
          </ac:spMkLst>
        </pc:spChg>
        <pc:graphicFrameChg chg="add mod">
          <ac:chgData name="Horn, Joseph Francis" userId="f83a568a-c35c-4670-b5cc-f8da1f75de10" providerId="ADAL" clId="{F8B0F647-8B29-46BB-83EB-1F9E96244F7A}" dt="2022-01-26T19:37:20.174" v="2368" actId="571"/>
          <ac:graphicFrameMkLst>
            <pc:docMk/>
            <pc:sldMk cId="0" sldId="274"/>
            <ac:graphicFrameMk id="8" creationId="{CDE1B238-C650-4C41-83DF-60354EE42712}"/>
          </ac:graphicFrameMkLst>
        </pc:graphicFrameChg>
        <pc:graphicFrameChg chg="mod">
          <ac:chgData name="Horn, Joseph Francis" userId="f83a568a-c35c-4670-b5cc-f8da1f75de10" providerId="ADAL" clId="{F8B0F647-8B29-46BB-83EB-1F9E96244F7A}" dt="2022-01-26T19:37:57.339" v="2404" actId="1076"/>
          <ac:graphicFrameMkLst>
            <pc:docMk/>
            <pc:sldMk cId="0" sldId="274"/>
            <ac:graphicFrameMk id="27652" creationId="{00000000-0000-0000-0000-000000000000}"/>
          </ac:graphicFrameMkLst>
        </pc:graphicFrameChg>
      </pc:sldChg>
      <pc:sldChg chg="addSp modSp mod">
        <pc:chgData name="Horn, Joseph Francis" userId="f83a568a-c35c-4670-b5cc-f8da1f75de10" providerId="ADAL" clId="{F8B0F647-8B29-46BB-83EB-1F9E96244F7A}" dt="2022-02-02T20:46:39.410" v="2478"/>
        <pc:sldMkLst>
          <pc:docMk/>
          <pc:sldMk cId="0" sldId="276"/>
        </pc:sldMkLst>
        <pc:graphicFrameChg chg="add mod">
          <ac:chgData name="Horn, Joseph Francis" userId="f83a568a-c35c-4670-b5cc-f8da1f75de10" providerId="ADAL" clId="{F8B0F647-8B29-46BB-83EB-1F9E96244F7A}" dt="2022-02-02T20:46:39.410" v="2478"/>
          <ac:graphicFrameMkLst>
            <pc:docMk/>
            <pc:sldMk cId="0" sldId="276"/>
            <ac:graphicFrameMk id="4" creationId="{5EE49BA5-5664-4C21-B11C-CFA50EA18369}"/>
          </ac:graphicFrameMkLst>
        </pc:graphicFrameChg>
        <pc:graphicFrameChg chg="mod">
          <ac:chgData name="Horn, Joseph Francis" userId="f83a568a-c35c-4670-b5cc-f8da1f75de10" providerId="ADAL" clId="{F8B0F647-8B29-46BB-83EB-1F9E96244F7A}" dt="2022-01-25T22:28:06.213" v="98" actId="1076"/>
          <ac:graphicFrameMkLst>
            <pc:docMk/>
            <pc:sldMk cId="0" sldId="276"/>
            <ac:graphicFrameMk id="14339" creationId="{00000000-0000-0000-0000-000000000000}"/>
          </ac:graphicFrameMkLst>
        </pc:graphicFrameChg>
      </pc:sldChg>
      <pc:sldChg chg="addSp delSp modSp mod">
        <pc:chgData name="Horn, Joseph Francis" userId="f83a568a-c35c-4670-b5cc-f8da1f75de10" providerId="ADAL" clId="{F8B0F647-8B29-46BB-83EB-1F9E96244F7A}" dt="2022-02-02T17:30:26.512" v="2472" actId="20577"/>
        <pc:sldMkLst>
          <pc:docMk/>
          <pc:sldMk cId="0" sldId="284"/>
        </pc:sldMkLst>
        <pc:spChg chg="add mod">
          <ac:chgData name="Horn, Joseph Francis" userId="f83a568a-c35c-4670-b5cc-f8da1f75de10" providerId="ADAL" clId="{F8B0F647-8B29-46BB-83EB-1F9E96244F7A}" dt="2022-02-02T17:30:26.512" v="2472" actId="20577"/>
          <ac:spMkLst>
            <pc:docMk/>
            <pc:sldMk cId="0" sldId="284"/>
            <ac:spMk id="62" creationId="{A88F28AE-5092-42F4-B38C-863F2843AD1C}"/>
          </ac:spMkLst>
        </pc:spChg>
        <pc:spChg chg="mod">
          <ac:chgData name="Horn, Joseph Francis" userId="f83a568a-c35c-4670-b5cc-f8da1f75de10" providerId="ADAL" clId="{F8B0F647-8B29-46BB-83EB-1F9E96244F7A}" dt="2022-01-25T21:56:24.635" v="63" actId="1076"/>
          <ac:spMkLst>
            <pc:docMk/>
            <pc:sldMk cId="0" sldId="284"/>
            <ac:spMk id="12313" creationId="{00000000-0000-0000-0000-000000000000}"/>
          </ac:spMkLst>
        </pc:spChg>
        <pc:graphicFrameChg chg="add del mod">
          <ac:chgData name="Horn, Joseph Francis" userId="f83a568a-c35c-4670-b5cc-f8da1f75de10" providerId="ADAL" clId="{F8B0F647-8B29-46BB-83EB-1F9E96244F7A}" dt="2022-01-25T21:55:10.898" v="12"/>
          <ac:graphicFrameMkLst>
            <pc:docMk/>
            <pc:sldMk cId="0" sldId="284"/>
            <ac:graphicFrameMk id="2" creationId="{C17E6163-3C27-40A0-9670-96F80A78531D}"/>
          </ac:graphicFrameMkLst>
        </pc:graphicFrameChg>
        <pc:graphicFrameChg chg="add del mod">
          <ac:chgData name="Horn, Joseph Francis" userId="f83a568a-c35c-4670-b5cc-f8da1f75de10" providerId="ADAL" clId="{F8B0F647-8B29-46BB-83EB-1F9E96244F7A}" dt="2022-01-25T21:55:21.422" v="14"/>
          <ac:graphicFrameMkLst>
            <pc:docMk/>
            <pc:sldMk cId="0" sldId="284"/>
            <ac:graphicFrameMk id="3" creationId="{A702B2A3-7979-434B-B7E5-1D102DF31D6B}"/>
          </ac:graphicFrameMkLst>
        </pc:graphicFrameChg>
      </pc:sldChg>
      <pc:sldChg chg="addSp modSp mod">
        <pc:chgData name="Horn, Joseph Francis" userId="f83a568a-c35c-4670-b5cc-f8da1f75de10" providerId="ADAL" clId="{F8B0F647-8B29-46BB-83EB-1F9E96244F7A}" dt="2022-01-26T15:56:40.310" v="1130" actId="1076"/>
        <pc:sldMkLst>
          <pc:docMk/>
          <pc:sldMk cId="0" sldId="287"/>
        </pc:sldMkLst>
        <pc:spChg chg="mod">
          <ac:chgData name="Horn, Joseph Francis" userId="f83a568a-c35c-4670-b5cc-f8da1f75de10" providerId="ADAL" clId="{F8B0F647-8B29-46BB-83EB-1F9E96244F7A}" dt="2022-01-25T23:28:20.369" v="688" actId="20577"/>
          <ac:spMkLst>
            <pc:docMk/>
            <pc:sldMk cId="0" sldId="287"/>
            <ac:spMk id="22531" creationId="{00000000-0000-0000-0000-000000000000}"/>
          </ac:spMkLst>
        </pc:spChg>
        <pc:graphicFrameChg chg="add mod">
          <ac:chgData name="Horn, Joseph Francis" userId="f83a568a-c35c-4670-b5cc-f8da1f75de10" providerId="ADAL" clId="{F8B0F647-8B29-46BB-83EB-1F9E96244F7A}" dt="2022-01-26T15:55:32.502" v="1124" actId="1076"/>
          <ac:graphicFrameMkLst>
            <pc:docMk/>
            <pc:sldMk cId="0" sldId="287"/>
            <ac:graphicFrameMk id="2" creationId="{8D9D0807-B3AD-44E7-B23E-404E361C4C88}"/>
          </ac:graphicFrameMkLst>
        </pc:graphicFrameChg>
        <pc:graphicFrameChg chg="add mod">
          <ac:chgData name="Horn, Joseph Francis" userId="f83a568a-c35c-4670-b5cc-f8da1f75de10" providerId="ADAL" clId="{F8B0F647-8B29-46BB-83EB-1F9E96244F7A}" dt="2022-01-26T15:56:40.310" v="1130" actId="1076"/>
          <ac:graphicFrameMkLst>
            <pc:docMk/>
            <pc:sldMk cId="0" sldId="287"/>
            <ac:graphicFrameMk id="3" creationId="{35721B3F-29F7-42FD-AE51-45726C5DAACC}"/>
          </ac:graphicFrameMkLst>
        </pc:graphicFrameChg>
        <pc:graphicFrameChg chg="mod">
          <ac:chgData name="Horn, Joseph Francis" userId="f83a568a-c35c-4670-b5cc-f8da1f75de10" providerId="ADAL" clId="{F8B0F647-8B29-46BB-83EB-1F9E96244F7A}" dt="2022-01-25T23:28:14.066" v="685" actId="1076"/>
          <ac:graphicFrameMkLst>
            <pc:docMk/>
            <pc:sldMk cId="0" sldId="287"/>
            <ac:graphicFrameMk id="22532" creationId="{00000000-0000-0000-0000-000000000000}"/>
          </ac:graphicFrameMkLst>
        </pc:graphicFrameChg>
      </pc:sldChg>
      <pc:sldChg chg="addSp delSp modSp new del mod">
        <pc:chgData name="Horn, Joseph Francis" userId="f83a568a-c35c-4670-b5cc-f8da1f75de10" providerId="ADAL" clId="{F8B0F647-8B29-46BB-83EB-1F9E96244F7A}" dt="2022-01-25T23:08:53.470" v="189" actId="47"/>
        <pc:sldMkLst>
          <pc:docMk/>
          <pc:sldMk cId="2652107958" sldId="291"/>
        </pc:sldMkLst>
        <pc:graphicFrameChg chg="add del mod">
          <ac:chgData name="Horn, Joseph Francis" userId="f83a568a-c35c-4670-b5cc-f8da1f75de10" providerId="ADAL" clId="{F8B0F647-8B29-46BB-83EB-1F9E96244F7A}" dt="2022-01-25T23:08:49.425" v="188" actId="21"/>
          <ac:graphicFrameMkLst>
            <pc:docMk/>
            <pc:sldMk cId="2652107958" sldId="291"/>
            <ac:graphicFrameMk id="2" creationId="{BC32541E-7253-4E7C-BE8F-4134280B6DAF}"/>
          </ac:graphicFrameMkLst>
        </pc:graphicFrameChg>
      </pc:sldChg>
      <pc:sldChg chg="addSp modSp new mod">
        <pc:chgData name="Horn, Joseph Francis" userId="f83a568a-c35c-4670-b5cc-f8da1f75de10" providerId="ADAL" clId="{F8B0F647-8B29-46BB-83EB-1F9E96244F7A}" dt="2022-01-25T23:27:30.068" v="643" actId="1076"/>
        <pc:sldMkLst>
          <pc:docMk/>
          <pc:sldMk cId="3779967308" sldId="291"/>
        </pc:sldMkLst>
        <pc:spChg chg="add mod">
          <ac:chgData name="Horn, Joseph Francis" userId="f83a568a-c35c-4670-b5cc-f8da1f75de10" providerId="ADAL" clId="{F8B0F647-8B29-46BB-83EB-1F9E96244F7A}" dt="2022-01-25T23:20:29.227" v="417" actId="1076"/>
          <ac:spMkLst>
            <pc:docMk/>
            <pc:sldMk cId="3779967308" sldId="291"/>
            <ac:spMk id="3" creationId="{214BC518-F4EE-49CA-89E3-4B195B0F771F}"/>
          </ac:spMkLst>
        </pc:spChg>
        <pc:spChg chg="add mod">
          <ac:chgData name="Horn, Joseph Francis" userId="f83a568a-c35c-4670-b5cc-f8da1f75de10" providerId="ADAL" clId="{F8B0F647-8B29-46BB-83EB-1F9E96244F7A}" dt="2022-01-25T23:27:24.923" v="641" actId="20577"/>
          <ac:spMkLst>
            <pc:docMk/>
            <pc:sldMk cId="3779967308" sldId="291"/>
            <ac:spMk id="4" creationId="{57578CB9-7E65-447D-AB29-7E0B83883A3A}"/>
          </ac:spMkLst>
        </pc:spChg>
        <pc:graphicFrameChg chg="add mod">
          <ac:chgData name="Horn, Joseph Francis" userId="f83a568a-c35c-4670-b5cc-f8da1f75de10" providerId="ADAL" clId="{F8B0F647-8B29-46BB-83EB-1F9E96244F7A}" dt="2022-01-25T23:27:30.068" v="643" actId="1076"/>
          <ac:graphicFrameMkLst>
            <pc:docMk/>
            <pc:sldMk cId="3779967308" sldId="291"/>
            <ac:graphicFrameMk id="2" creationId="{7D1CA476-8BB1-4493-9E09-CFFB79D07ED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1308A-B5D5-4653-9A12-D136AB68305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356D-06A8-4DBF-8365-742CEB4E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0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356D-06A8-4DBF-8365-742CEB4E8D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1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A7490-FDBE-4C6C-84F8-6DFFD4087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49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CFB27-1689-4550-BADC-9BA6864EA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13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E5B70C-34BA-4762-B184-B66512BF24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5610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987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393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67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15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7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259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73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B46-E509-483D-8834-70127793CB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596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211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7365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1250" y="381000"/>
            <a:ext cx="196215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573405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6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97B50-8179-495A-A58A-64AA85DCFB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79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5394A-F76F-4B42-9C90-3E9618D37A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12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CB51A-D890-4D6C-A213-72849973C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0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2958B-470B-46E0-A705-4C5C897DB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60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512D6-F4E6-4134-8F73-53DAF9D3F6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3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D3A29-06F8-4972-9E73-AF3889E93D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32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3F281-C0CB-4FEC-8823-50AD8ED0E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22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B6834F69-A4BE-497F-879E-C758955B99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08163" y="149225"/>
            <a:ext cx="2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98966" y="305195"/>
            <a:ext cx="5830122" cy="51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8067675" y="477838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2pPr>
      <a:lvl3pPr algn="ctr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3pPr>
      <a:lvl4pPr algn="ctr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4pPr>
      <a:lvl5pPr algn="ctr" defTabSz="1023938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5pPr>
      <a:lvl6pPr marL="457200" algn="ctr" defTabSz="1023938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6pPr>
      <a:lvl7pPr marL="914400" algn="ctr" defTabSz="1023938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7pPr>
      <a:lvl8pPr marL="1371600" algn="ctr" defTabSz="1023938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8pPr>
      <a:lvl9pPr marL="1828800" algn="ctr" defTabSz="1023938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9pPr>
    </p:titleStyle>
    <p:bodyStyle>
      <a:lvl1pPr marL="292100" indent="-2921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Helvetica CY" pitchFamily="48" charset="-52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5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90000"/>
        <a:buFont typeface="Wingdings" panose="05000000000000000000" pitchFamily="2" charset="2"/>
        <a:buChar char="¨"/>
        <a:defRPr b="1">
          <a:solidFill>
            <a:schemeClr val="tx1"/>
          </a:solidFill>
          <a:latin typeface="+mn-lt"/>
        </a:defRPr>
      </a:lvl2pPr>
      <a:lvl3pPr marL="1092200" indent="-3429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0.bin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394998" y="86005"/>
            <a:ext cx="5400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Rotorcraft Dynamic Model Part 1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16767" y="564923"/>
            <a:ext cx="7861300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sng" dirty="0"/>
              <a:t>Outline</a:t>
            </a:r>
          </a:p>
          <a:p>
            <a:pPr>
              <a:buFontTx/>
              <a:buAutoNum type="romanUcPeriod"/>
            </a:pPr>
            <a:r>
              <a:rPr lang="en-US" sz="1600" dirty="0"/>
              <a:t>Review of Rigid Body Dynamics and 6DOF Equations of Motion</a:t>
            </a:r>
          </a:p>
          <a:p>
            <a:pPr lvl="1">
              <a:buFontTx/>
              <a:buAutoNum type="alphaUcPeriod"/>
            </a:pPr>
            <a:r>
              <a:rPr lang="en-US" sz="1600" dirty="0"/>
              <a:t>Reference Frames / Notation</a:t>
            </a:r>
          </a:p>
          <a:p>
            <a:pPr lvl="1">
              <a:buFontTx/>
              <a:buAutoNum type="alphaUcPeriod"/>
            </a:pPr>
            <a:r>
              <a:rPr lang="en-US" sz="1600" dirty="0"/>
              <a:t>Useful kinematical equations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Translational and Rotational Dynamics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Euler Angles / Kinematics</a:t>
            </a:r>
          </a:p>
          <a:p>
            <a:pPr>
              <a:buFontTx/>
              <a:buAutoNum type="romanUcPeriod"/>
            </a:pPr>
            <a:r>
              <a:rPr lang="en-US" sz="1600" dirty="0"/>
              <a:t>Simple Helicopter Model</a:t>
            </a:r>
          </a:p>
          <a:p>
            <a:pPr lvl="1">
              <a:buFontTx/>
              <a:buAutoNum type="alphaUcPeriod"/>
            </a:pPr>
            <a:r>
              <a:rPr lang="en-US" sz="1600" dirty="0"/>
              <a:t>Model structure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Simple Aero Model</a:t>
            </a:r>
          </a:p>
          <a:p>
            <a:pPr>
              <a:buFont typeface="+mj-lt"/>
              <a:buAutoNum type="romanUcPeriod"/>
            </a:pPr>
            <a:r>
              <a:rPr lang="en-US" sz="1600" dirty="0"/>
              <a:t>Simulation functions Illustrated via the Simple </a:t>
            </a:r>
            <a:r>
              <a:rPr lang="en-US" sz="1600" dirty="0" err="1"/>
              <a:t>Helo</a:t>
            </a:r>
            <a:r>
              <a:rPr lang="en-US" sz="1600" dirty="0"/>
              <a:t> Model 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Numerical Integration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Numerical Linearization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Trim </a:t>
            </a:r>
          </a:p>
          <a:p>
            <a:pPr>
              <a:buFontTx/>
              <a:buAutoNum type="romanUcPeriod"/>
            </a:pPr>
            <a:r>
              <a:rPr lang="en-US" sz="1600" b="1" dirty="0">
                <a:solidFill>
                  <a:srgbClr val="0070C0"/>
                </a:solidFill>
              </a:rPr>
              <a:t>Rotor Dynamic Model</a:t>
            </a:r>
          </a:p>
          <a:p>
            <a:pPr lvl="1">
              <a:buFontTx/>
              <a:buAutoNum type="alphaUcPeriod"/>
            </a:pPr>
            <a:r>
              <a:rPr lang="en-US" sz="1600" b="1" dirty="0">
                <a:solidFill>
                  <a:srgbClr val="0070C0"/>
                </a:solidFill>
              </a:rPr>
              <a:t>Flapping Equations of Motion</a:t>
            </a:r>
          </a:p>
          <a:p>
            <a:pPr lvl="1">
              <a:buFontTx/>
              <a:buAutoNum type="alphaUcPeriod"/>
            </a:pPr>
            <a:r>
              <a:rPr lang="en-US" sz="1600" dirty="0"/>
              <a:t>Multi-blade Coordinates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Rotor Forces and Moments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Dynamic Inflow</a:t>
            </a:r>
          </a:p>
          <a:p>
            <a:pPr>
              <a:buFontTx/>
              <a:buAutoNum type="romanUcPeriod"/>
            </a:pPr>
            <a:r>
              <a:rPr lang="en-US" sz="1600" dirty="0"/>
              <a:t>Complete Modular Rotorcraft Simulation Model</a:t>
            </a:r>
          </a:p>
          <a:p>
            <a:pPr lvl="1">
              <a:buFontTx/>
              <a:buAutoNum type="alphaUcPeriod"/>
            </a:pPr>
            <a:r>
              <a:rPr lang="en-US" sz="1600" dirty="0"/>
              <a:t>Tail Rotor</a:t>
            </a:r>
          </a:p>
          <a:p>
            <a:pPr lvl="1">
              <a:buFontTx/>
              <a:buAutoNum type="alphaUcPeriod"/>
            </a:pPr>
            <a:r>
              <a:rPr lang="en-US" sz="1600" dirty="0"/>
              <a:t>Fuselage and Empennage Aerodynamics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Engine Dynamics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Flight Controls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Integrated Simulation Model</a:t>
            </a:r>
          </a:p>
          <a:p>
            <a:pPr lvl="1">
              <a:buFontTx/>
              <a:buAutoNum type="alphaUcPeriod"/>
            </a:pPr>
            <a:r>
              <a:rPr lang="en-US" sz="1600" dirty="0"/>
              <a:t>Other Configurations (tandem rotors, tilt-rotors, compounds, multi-copters)</a:t>
            </a:r>
          </a:p>
        </p:txBody>
      </p:sp>
    </p:spTree>
    <p:extLst>
      <p:ext uri="{BB962C8B-B14F-4D97-AF65-F5344CB8AC3E}">
        <p14:creationId xmlns:p14="http://schemas.microsoft.com/office/powerpoint/2010/main" val="326157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5"/>
          <p:cNvSpPr>
            <a:spLocks noChangeArrowheads="1"/>
          </p:cNvSpPr>
          <p:nvPr/>
        </p:nvSpPr>
        <p:spPr bwMode="auto">
          <a:xfrm>
            <a:off x="0" y="2870200"/>
            <a:ext cx="1060450" cy="4714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267" name="Line 11"/>
          <p:cNvSpPr>
            <a:spLocks noChangeShapeType="1"/>
          </p:cNvSpPr>
          <p:nvPr/>
        </p:nvSpPr>
        <p:spPr bwMode="auto">
          <a:xfrm flipV="1">
            <a:off x="3106738" y="1754188"/>
            <a:ext cx="134937" cy="758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Oval 10"/>
          <p:cNvSpPr>
            <a:spLocks noChangeArrowheads="1"/>
          </p:cNvSpPr>
          <p:nvPr/>
        </p:nvSpPr>
        <p:spPr bwMode="auto">
          <a:xfrm>
            <a:off x="776288" y="2182813"/>
            <a:ext cx="3814762" cy="19669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2838450" y="1633538"/>
            <a:ext cx="814388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2616200" y="3149600"/>
            <a:ext cx="209550" cy="209550"/>
            <a:chOff x="2112" y="1208"/>
            <a:chExt cx="96" cy="96"/>
          </a:xfrm>
        </p:grpSpPr>
        <p:sp>
          <p:nvSpPr>
            <p:cNvPr id="11291" name="Oval 7"/>
            <p:cNvSpPr>
              <a:spLocks noChangeArrowheads="1"/>
            </p:cNvSpPr>
            <p:nvPr/>
          </p:nvSpPr>
          <p:spPr bwMode="auto">
            <a:xfrm>
              <a:off x="2112" y="1208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292" name="Arc 8"/>
            <p:cNvSpPr>
              <a:spLocks/>
            </p:cNvSpPr>
            <p:nvPr/>
          </p:nvSpPr>
          <p:spPr bwMode="auto">
            <a:xfrm>
              <a:off x="2160" y="1208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Arc 9"/>
            <p:cNvSpPr>
              <a:spLocks/>
            </p:cNvSpPr>
            <p:nvPr/>
          </p:nvSpPr>
          <p:spPr bwMode="auto">
            <a:xfrm rot="5400000" flipV="1">
              <a:off x="2112" y="1256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1" name="Line 4"/>
          <p:cNvSpPr>
            <a:spLocks noChangeShapeType="1"/>
          </p:cNvSpPr>
          <p:nvPr/>
        </p:nvSpPr>
        <p:spPr bwMode="auto">
          <a:xfrm flipH="1">
            <a:off x="3886200" y="1711325"/>
            <a:ext cx="33338" cy="154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12"/>
          <p:cNvSpPr>
            <a:spLocks noChangeShapeType="1"/>
          </p:cNvSpPr>
          <p:nvPr/>
        </p:nvSpPr>
        <p:spPr bwMode="auto">
          <a:xfrm flipV="1">
            <a:off x="3144838" y="925513"/>
            <a:ext cx="1587" cy="6905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13"/>
          <p:cNvSpPr>
            <a:spLocks noChangeShapeType="1"/>
          </p:cNvSpPr>
          <p:nvPr/>
        </p:nvSpPr>
        <p:spPr bwMode="auto">
          <a:xfrm flipV="1">
            <a:off x="3182938" y="908050"/>
            <a:ext cx="234950" cy="1171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Arc 14"/>
          <p:cNvSpPr>
            <a:spLocks/>
          </p:cNvSpPr>
          <p:nvPr/>
        </p:nvSpPr>
        <p:spPr bwMode="auto">
          <a:xfrm>
            <a:off x="3151188" y="1187450"/>
            <a:ext cx="206375" cy="1003300"/>
          </a:xfrm>
          <a:custGeom>
            <a:avLst/>
            <a:gdLst>
              <a:gd name="T0" fmla="*/ 0 w 4433"/>
              <a:gd name="T1" fmla="*/ 0 h 21600"/>
              <a:gd name="T2" fmla="*/ 447276216 w 4433"/>
              <a:gd name="T3" fmla="*/ 46099638 h 21600"/>
              <a:gd name="T4" fmla="*/ 0 w 4433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33" h="21600" fill="none" extrusionOk="0">
                <a:moveTo>
                  <a:pt x="0" y="0"/>
                </a:moveTo>
                <a:cubicBezTo>
                  <a:pt x="1489" y="0"/>
                  <a:pt x="2975" y="154"/>
                  <a:pt x="4433" y="459"/>
                </a:cubicBezTo>
              </a:path>
              <a:path w="4433" h="21600" stroke="0" extrusionOk="0">
                <a:moveTo>
                  <a:pt x="0" y="0"/>
                </a:moveTo>
                <a:cubicBezTo>
                  <a:pt x="1489" y="0"/>
                  <a:pt x="2975" y="154"/>
                  <a:pt x="4433" y="459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5"/>
          <p:cNvSpPr>
            <a:spLocks noChangeArrowheads="1"/>
          </p:cNvSpPr>
          <p:nvPr/>
        </p:nvSpPr>
        <p:spPr bwMode="auto">
          <a:xfrm>
            <a:off x="3200400" y="1673225"/>
            <a:ext cx="98425" cy="984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3082925" y="7699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g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s</a:t>
            </a:r>
            <a:endParaRPr lang="en-US" altLang="en-US" sz="1800" i="1">
              <a:latin typeface="Symbol" panose="05050102010706020507" pitchFamily="18" charset="2"/>
            </a:endParaRPr>
          </a:p>
        </p:txBody>
      </p:sp>
      <p:sp>
        <p:nvSpPr>
          <p:cNvPr id="11277" name="Text Box 18"/>
          <p:cNvSpPr txBox="1">
            <a:spLocks noChangeArrowheads="1"/>
          </p:cNvSpPr>
          <p:nvPr/>
        </p:nvSpPr>
        <p:spPr bwMode="auto">
          <a:xfrm>
            <a:off x="3335338" y="13525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1278" name="Text Box 5"/>
          <p:cNvSpPr txBox="1">
            <a:spLocks noChangeArrowheads="1"/>
          </p:cNvSpPr>
          <p:nvPr/>
        </p:nvSpPr>
        <p:spPr bwMode="auto">
          <a:xfrm>
            <a:off x="3673475" y="2536825"/>
            <a:ext cx="39211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h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R</a:t>
            </a:r>
            <a:endParaRPr lang="en-U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11279" name="Line 19"/>
          <p:cNvSpPr>
            <a:spLocks noChangeShapeType="1"/>
          </p:cNvSpPr>
          <p:nvPr/>
        </p:nvSpPr>
        <p:spPr bwMode="auto">
          <a:xfrm>
            <a:off x="2873375" y="3251200"/>
            <a:ext cx="1147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 flipV="1">
            <a:off x="3316288" y="1687513"/>
            <a:ext cx="690562" cy="11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21"/>
          <p:cNvSpPr>
            <a:spLocks noChangeShapeType="1"/>
          </p:cNvSpPr>
          <p:nvPr/>
        </p:nvSpPr>
        <p:spPr bwMode="auto">
          <a:xfrm>
            <a:off x="3263900" y="1835150"/>
            <a:ext cx="0" cy="13604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22"/>
          <p:cNvSpPr>
            <a:spLocks noChangeShapeType="1"/>
          </p:cNvSpPr>
          <p:nvPr/>
        </p:nvSpPr>
        <p:spPr bwMode="auto">
          <a:xfrm>
            <a:off x="2716213" y="2566988"/>
            <a:ext cx="11112" cy="55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23"/>
          <p:cNvSpPr>
            <a:spLocks noChangeShapeType="1"/>
          </p:cNvSpPr>
          <p:nvPr/>
        </p:nvSpPr>
        <p:spPr bwMode="auto">
          <a:xfrm>
            <a:off x="2716213" y="2849563"/>
            <a:ext cx="547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2811463" y="2454275"/>
            <a:ext cx="37941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R</a:t>
            </a:r>
            <a:endParaRPr lang="en-U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11285" name="Text Box 26"/>
          <p:cNvSpPr txBox="1">
            <a:spLocks noChangeArrowheads="1"/>
          </p:cNvSpPr>
          <p:nvPr/>
        </p:nvSpPr>
        <p:spPr bwMode="auto">
          <a:xfrm>
            <a:off x="688975" y="401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286" name="Rectangle 27"/>
          <p:cNvSpPr>
            <a:spLocks noChangeArrowheads="1"/>
          </p:cNvSpPr>
          <p:nvPr/>
        </p:nvSpPr>
        <p:spPr bwMode="auto">
          <a:xfrm>
            <a:off x="685800" y="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Transformations to Hub System</a:t>
            </a:r>
          </a:p>
        </p:txBody>
      </p:sp>
      <p:sp>
        <p:nvSpPr>
          <p:cNvPr id="11287" name="Text Box 28"/>
          <p:cNvSpPr txBox="1">
            <a:spLocks noChangeArrowheads="1"/>
          </p:cNvSpPr>
          <p:nvPr/>
        </p:nvSpPr>
        <p:spPr bwMode="auto">
          <a:xfrm>
            <a:off x="2244725" y="29686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</a:p>
        </p:txBody>
      </p:sp>
      <p:graphicFrame>
        <p:nvGraphicFramePr>
          <p:cNvPr id="11288" name="Object 1"/>
          <p:cNvGraphicFramePr>
            <a:graphicFrameLocks noChangeAspect="1"/>
          </p:cNvGraphicFramePr>
          <p:nvPr/>
        </p:nvGraphicFramePr>
        <p:xfrm>
          <a:off x="4557713" y="1152525"/>
          <a:ext cx="25352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711200" progId="Equation.DSMT4">
                  <p:embed/>
                </p:oleObj>
              </mc:Choice>
              <mc:Fallback>
                <p:oleObj name="Equation" r:id="rId2" imgW="1727200" imgH="711200" progId="Equation.DSMT4">
                  <p:embed/>
                  <p:pic>
                    <p:nvPicPr>
                      <p:cNvPr id="1128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1152525"/>
                        <a:ext cx="2535237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TextBox 2"/>
          <p:cNvSpPr txBox="1">
            <a:spLocks noChangeArrowheads="1"/>
          </p:cNvSpPr>
          <p:nvPr/>
        </p:nvSpPr>
        <p:spPr bwMode="auto">
          <a:xfrm>
            <a:off x="4660900" y="2306638"/>
            <a:ext cx="424497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Body to hub transformation.  Uses </a:t>
            </a:r>
            <a:r>
              <a:rPr lang="en-US" altLang="en-US" sz="1800" i="1">
                <a:latin typeface="Times New Roman" panose="02020603050405020304" pitchFamily="18" charset="0"/>
              </a:rPr>
              <a:t>left-handed</a:t>
            </a:r>
            <a:r>
              <a:rPr lang="en-US" altLang="en-US" sz="1800">
                <a:latin typeface="Times New Roman" panose="02020603050405020304" pitchFamily="18" charset="0"/>
              </a:rPr>
              <a:t> rotation about y-body axis by shaft incidence angle </a:t>
            </a:r>
            <a:r>
              <a:rPr lang="en-US" altLang="en-US" sz="1800" i="1">
                <a:latin typeface="Symbol" panose="05050102010706020507" pitchFamily="18" charset="2"/>
              </a:rPr>
              <a:t>g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S.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290" name="TextBox 28"/>
          <p:cNvSpPr txBox="1">
            <a:spLocks noChangeArrowheads="1"/>
          </p:cNvSpPr>
          <p:nvPr/>
        </p:nvSpPr>
        <p:spPr bwMode="auto">
          <a:xfrm>
            <a:off x="4684713" y="3402013"/>
            <a:ext cx="42433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Can derive angular velocity vector and velocity of hub in the hub coordinate system.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6184D3D-1121-4F42-BDD7-518CB470A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360632"/>
              </p:ext>
            </p:extLst>
          </p:nvPr>
        </p:nvGraphicFramePr>
        <p:xfrm>
          <a:off x="1787422" y="4252913"/>
          <a:ext cx="4556331" cy="2384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17640" imgH="1422360" progId="Equation.DSMT4">
                  <p:embed/>
                </p:oleObj>
              </mc:Choice>
              <mc:Fallback>
                <p:oleObj name="Equation" r:id="rId4" imgW="2717640" imgH="14223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6184D3D-1121-4F42-BDD7-518CB470A4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7422" y="4252913"/>
                        <a:ext cx="4556331" cy="2384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 rot="-546440">
            <a:off x="2357438" y="4186238"/>
            <a:ext cx="209550" cy="209550"/>
            <a:chOff x="2112" y="1208"/>
            <a:chExt cx="96" cy="96"/>
          </a:xfrm>
        </p:grpSpPr>
        <p:sp>
          <p:nvSpPr>
            <p:cNvPr id="12345" name="Oval 3"/>
            <p:cNvSpPr>
              <a:spLocks noChangeArrowheads="1"/>
            </p:cNvSpPr>
            <p:nvPr/>
          </p:nvSpPr>
          <p:spPr bwMode="auto">
            <a:xfrm>
              <a:off x="2112" y="1208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346" name="Arc 4"/>
            <p:cNvSpPr>
              <a:spLocks/>
            </p:cNvSpPr>
            <p:nvPr/>
          </p:nvSpPr>
          <p:spPr bwMode="auto">
            <a:xfrm>
              <a:off x="2160" y="1208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7" name="Arc 5"/>
            <p:cNvSpPr>
              <a:spLocks/>
            </p:cNvSpPr>
            <p:nvPr/>
          </p:nvSpPr>
          <p:spPr bwMode="auto">
            <a:xfrm rot="5400000" flipV="1">
              <a:off x="2112" y="1256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1" name="Line 6"/>
          <p:cNvSpPr>
            <a:spLocks noChangeShapeType="1"/>
          </p:cNvSpPr>
          <p:nvPr/>
        </p:nvSpPr>
        <p:spPr bwMode="auto">
          <a:xfrm flipH="1">
            <a:off x="1630363" y="1938338"/>
            <a:ext cx="2278062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AutoShape 7"/>
          <p:cNvSpPr>
            <a:spLocks noChangeArrowheads="1"/>
          </p:cNvSpPr>
          <p:nvPr/>
        </p:nvSpPr>
        <p:spPr bwMode="auto">
          <a:xfrm>
            <a:off x="3813175" y="1944688"/>
            <a:ext cx="190500" cy="2532062"/>
          </a:xfrm>
          <a:prstGeom prst="can">
            <a:avLst>
              <a:gd name="adj" fmla="val 40183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3" name="Line 8"/>
          <p:cNvSpPr>
            <a:spLocks noChangeShapeType="1"/>
          </p:cNvSpPr>
          <p:nvPr/>
        </p:nvSpPr>
        <p:spPr bwMode="auto">
          <a:xfrm>
            <a:off x="3913188" y="1938338"/>
            <a:ext cx="0" cy="1219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>
            <a:off x="3911600" y="1936750"/>
            <a:ext cx="914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10"/>
          <p:cNvSpPr>
            <a:spLocks noChangeShapeType="1"/>
          </p:cNvSpPr>
          <p:nvPr/>
        </p:nvSpPr>
        <p:spPr bwMode="auto">
          <a:xfrm flipH="1">
            <a:off x="3230563" y="1947863"/>
            <a:ext cx="679450" cy="209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Arc 11"/>
          <p:cNvSpPr>
            <a:spLocks/>
          </p:cNvSpPr>
          <p:nvPr/>
        </p:nvSpPr>
        <p:spPr bwMode="auto">
          <a:xfrm flipH="1" flipV="1">
            <a:off x="3389313" y="1939925"/>
            <a:ext cx="523875" cy="127000"/>
          </a:xfrm>
          <a:custGeom>
            <a:avLst/>
            <a:gdLst>
              <a:gd name="T0" fmla="*/ 333279113 w 21600"/>
              <a:gd name="T1" fmla="*/ 0 h 12113"/>
              <a:gd name="T2" fmla="*/ 402529009 w 21600"/>
              <a:gd name="T3" fmla="*/ 18416415 h 12113"/>
              <a:gd name="T4" fmla="*/ 0 w 21600"/>
              <a:gd name="T5" fmla="*/ 18416415 h 12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2113" fill="none" extrusionOk="0">
                <a:moveTo>
                  <a:pt x="17883" y="0"/>
                </a:moveTo>
                <a:cubicBezTo>
                  <a:pt x="20305" y="3575"/>
                  <a:pt x="21600" y="7794"/>
                  <a:pt x="21600" y="12113"/>
                </a:cubicBezTo>
              </a:path>
              <a:path w="21600" h="12113" stroke="0" extrusionOk="0">
                <a:moveTo>
                  <a:pt x="17883" y="0"/>
                </a:moveTo>
                <a:cubicBezTo>
                  <a:pt x="20305" y="3575"/>
                  <a:pt x="21600" y="7794"/>
                  <a:pt x="21600" y="12113"/>
                </a:cubicBezTo>
                <a:lnTo>
                  <a:pt x="0" y="12113"/>
                </a:lnTo>
                <a:lnTo>
                  <a:pt x="17883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2"/>
          <p:cNvSpPr>
            <a:spLocks noChangeShapeType="1"/>
          </p:cNvSpPr>
          <p:nvPr/>
        </p:nvSpPr>
        <p:spPr bwMode="auto">
          <a:xfrm flipH="1" flipV="1">
            <a:off x="946150" y="1905000"/>
            <a:ext cx="2281238" cy="261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Oval 13"/>
          <p:cNvSpPr>
            <a:spLocks noChangeArrowheads="1"/>
          </p:cNvSpPr>
          <p:nvPr/>
        </p:nvSpPr>
        <p:spPr bwMode="auto">
          <a:xfrm>
            <a:off x="3194050" y="21224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9" name="Text Box 14"/>
          <p:cNvSpPr txBox="1">
            <a:spLocks noChangeArrowheads="1"/>
          </p:cNvSpPr>
          <p:nvPr/>
        </p:nvSpPr>
        <p:spPr bwMode="auto">
          <a:xfrm>
            <a:off x="4705350" y="15938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>
                <a:latin typeface="Times New Roman" panose="02020603050405020304" pitchFamily="18" charset="0"/>
              </a:rPr>
              <a:t>h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3927475" y="282892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h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1" name="Text Box 16"/>
          <p:cNvSpPr txBox="1">
            <a:spLocks noChangeArrowheads="1"/>
          </p:cNvSpPr>
          <p:nvPr/>
        </p:nvSpPr>
        <p:spPr bwMode="auto">
          <a:xfrm>
            <a:off x="3073400" y="1792288"/>
            <a:ext cx="496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y</a:t>
            </a:r>
          </a:p>
        </p:txBody>
      </p:sp>
      <p:sp>
        <p:nvSpPr>
          <p:cNvPr id="12302" name="Arc 17"/>
          <p:cNvSpPr>
            <a:spLocks/>
          </p:cNvSpPr>
          <p:nvPr/>
        </p:nvSpPr>
        <p:spPr bwMode="auto">
          <a:xfrm flipH="1">
            <a:off x="2474913" y="2087563"/>
            <a:ext cx="757237" cy="309562"/>
          </a:xfrm>
          <a:custGeom>
            <a:avLst/>
            <a:gdLst>
              <a:gd name="T0" fmla="*/ 928111806 w 21600"/>
              <a:gd name="T1" fmla="*/ 0 h 6371"/>
              <a:gd name="T2" fmla="*/ 907645092 w 21600"/>
              <a:gd name="T3" fmla="*/ 730849109 h 6371"/>
              <a:gd name="T4" fmla="*/ 0 w 21600"/>
              <a:gd name="T5" fmla="*/ 183544514 h 6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6371" fill="none" extrusionOk="0">
                <a:moveTo>
                  <a:pt x="21540" y="0"/>
                </a:moveTo>
                <a:cubicBezTo>
                  <a:pt x="21580" y="532"/>
                  <a:pt x="21600" y="1066"/>
                  <a:pt x="21600" y="1600"/>
                </a:cubicBezTo>
                <a:cubicBezTo>
                  <a:pt x="21600" y="3205"/>
                  <a:pt x="21421" y="4805"/>
                  <a:pt x="21066" y="6371"/>
                </a:cubicBezTo>
              </a:path>
              <a:path w="21600" h="6371" stroke="0" extrusionOk="0">
                <a:moveTo>
                  <a:pt x="21540" y="0"/>
                </a:moveTo>
                <a:cubicBezTo>
                  <a:pt x="21580" y="532"/>
                  <a:pt x="21600" y="1066"/>
                  <a:pt x="21600" y="1600"/>
                </a:cubicBezTo>
                <a:cubicBezTo>
                  <a:pt x="21600" y="3205"/>
                  <a:pt x="21421" y="4805"/>
                  <a:pt x="21066" y="6371"/>
                </a:cubicBezTo>
                <a:lnTo>
                  <a:pt x="0" y="1600"/>
                </a:lnTo>
                <a:lnTo>
                  <a:pt x="2154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Text Box 18"/>
          <p:cNvSpPr txBox="1">
            <a:spLocks noChangeArrowheads="1"/>
          </p:cNvSpPr>
          <p:nvPr/>
        </p:nvSpPr>
        <p:spPr bwMode="auto">
          <a:xfrm>
            <a:off x="2116138" y="20701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12304" name="Text Box 19"/>
          <p:cNvSpPr txBox="1">
            <a:spLocks noChangeArrowheads="1"/>
          </p:cNvSpPr>
          <p:nvPr/>
        </p:nvSpPr>
        <p:spPr bwMode="auto">
          <a:xfrm>
            <a:off x="3787775" y="15573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2305" name="Text Box 20"/>
          <p:cNvSpPr txBox="1">
            <a:spLocks noChangeArrowheads="1"/>
          </p:cNvSpPr>
          <p:nvPr/>
        </p:nvSpPr>
        <p:spPr bwMode="auto">
          <a:xfrm>
            <a:off x="3209925" y="21097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306" name="Line 21"/>
          <p:cNvSpPr>
            <a:spLocks noChangeShapeType="1"/>
          </p:cNvSpPr>
          <p:nvPr/>
        </p:nvSpPr>
        <p:spPr bwMode="auto">
          <a:xfrm flipH="1" flipV="1">
            <a:off x="1204913" y="1933575"/>
            <a:ext cx="641350" cy="777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22"/>
          <p:cNvSpPr>
            <a:spLocks noChangeShapeType="1"/>
          </p:cNvSpPr>
          <p:nvPr/>
        </p:nvSpPr>
        <p:spPr bwMode="auto">
          <a:xfrm flipH="1">
            <a:off x="1792288" y="2019300"/>
            <a:ext cx="60325" cy="5794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Text Box 23"/>
          <p:cNvSpPr txBox="1">
            <a:spLocks noChangeArrowheads="1"/>
          </p:cNvSpPr>
          <p:nvPr/>
        </p:nvSpPr>
        <p:spPr bwMode="auto">
          <a:xfrm>
            <a:off x="1082675" y="15541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>
                <a:latin typeface="Times New Roman" panose="02020603050405020304" pitchFamily="18" charset="0"/>
              </a:rPr>
              <a:t>b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9" name="Text Box 24"/>
          <p:cNvSpPr txBox="1">
            <a:spLocks noChangeArrowheads="1"/>
          </p:cNvSpPr>
          <p:nvPr/>
        </p:nvSpPr>
        <p:spPr bwMode="auto">
          <a:xfrm>
            <a:off x="1457325" y="23193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b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0" name="Line 25"/>
          <p:cNvSpPr>
            <a:spLocks noChangeShapeType="1"/>
          </p:cNvSpPr>
          <p:nvPr/>
        </p:nvSpPr>
        <p:spPr bwMode="auto">
          <a:xfrm flipH="1" flipV="1">
            <a:off x="1503363" y="1741488"/>
            <a:ext cx="350837" cy="255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Text Box 26"/>
          <p:cNvSpPr txBox="1">
            <a:spLocks noChangeArrowheads="1"/>
          </p:cNvSpPr>
          <p:nvPr/>
        </p:nvSpPr>
        <p:spPr bwMode="auto">
          <a:xfrm>
            <a:off x="1546225" y="14716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b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2" name="Text Box 27"/>
          <p:cNvSpPr txBox="1">
            <a:spLocks noChangeArrowheads="1"/>
          </p:cNvSpPr>
          <p:nvPr/>
        </p:nvSpPr>
        <p:spPr bwMode="auto">
          <a:xfrm>
            <a:off x="1820863" y="16113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313" name="Text Box 28"/>
          <p:cNvSpPr txBox="1">
            <a:spLocks noChangeArrowheads="1"/>
          </p:cNvSpPr>
          <p:nvPr/>
        </p:nvSpPr>
        <p:spPr bwMode="auto">
          <a:xfrm>
            <a:off x="5706234" y="3771941"/>
            <a:ext cx="29718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Times New Roman" panose="02020603050405020304" pitchFamily="18" charset="0"/>
              </a:rPr>
              <a:t>H</a:t>
            </a:r>
            <a:r>
              <a:rPr lang="en-US" altLang="en-US" sz="1800" dirty="0">
                <a:latin typeface="Times New Roman" panose="02020603050405020304" pitchFamily="18" charset="0"/>
              </a:rPr>
              <a:t> = Hub Reference Point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Times New Roman" panose="02020603050405020304" pitchFamily="18" charset="0"/>
              </a:rPr>
              <a:t>F</a:t>
            </a:r>
            <a:r>
              <a:rPr lang="en-US" altLang="en-US" sz="1800" dirty="0">
                <a:latin typeface="Times New Roman" panose="02020603050405020304" pitchFamily="18" charset="0"/>
              </a:rPr>
              <a:t> = Flapping Hinge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Times New Roman" panose="02020603050405020304" pitchFamily="18" charset="0"/>
              </a:rPr>
              <a:t>B</a:t>
            </a:r>
            <a:r>
              <a:rPr lang="en-US" altLang="en-US" sz="1800" dirty="0">
                <a:latin typeface="Times New Roman" panose="02020603050405020304" pitchFamily="18" charset="0"/>
              </a:rPr>
              <a:t> = Blade Element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G = Center of Gravity (Body Reference Point)</a:t>
            </a:r>
            <a:endParaRPr lang="en-US" altLang="en-US" sz="1800" i="1" dirty="0">
              <a:latin typeface="Times New Roman" panose="02020603050405020304" pitchFamily="18" charset="0"/>
            </a:endParaRPr>
          </a:p>
        </p:txBody>
      </p:sp>
      <p:sp>
        <p:nvSpPr>
          <p:cNvPr id="12314" name="Line 29"/>
          <p:cNvSpPr>
            <a:spLocks noChangeShapeType="1"/>
          </p:cNvSpPr>
          <p:nvPr/>
        </p:nvSpPr>
        <p:spPr bwMode="auto">
          <a:xfrm flipH="1">
            <a:off x="3389313" y="1935163"/>
            <a:ext cx="508000" cy="714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Oval 30"/>
          <p:cNvSpPr>
            <a:spLocks noChangeArrowheads="1"/>
          </p:cNvSpPr>
          <p:nvPr/>
        </p:nvSpPr>
        <p:spPr bwMode="auto">
          <a:xfrm>
            <a:off x="1825625" y="19700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6" name="Oval 31"/>
          <p:cNvSpPr>
            <a:spLocks noChangeArrowheads="1"/>
          </p:cNvSpPr>
          <p:nvPr/>
        </p:nvSpPr>
        <p:spPr bwMode="auto">
          <a:xfrm>
            <a:off x="3870325" y="18954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7" name="Text Box 32"/>
          <p:cNvSpPr txBox="1">
            <a:spLocks noChangeArrowheads="1"/>
          </p:cNvSpPr>
          <p:nvPr/>
        </p:nvSpPr>
        <p:spPr bwMode="auto">
          <a:xfrm>
            <a:off x="3348038" y="24717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h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2560638" y="3279775"/>
            <a:ext cx="124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Rotor Shaft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2371725" y="1158875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Blade</a:t>
            </a:r>
          </a:p>
        </p:txBody>
      </p:sp>
      <p:sp>
        <p:nvSpPr>
          <p:cNvPr id="12320" name="Line 35"/>
          <p:cNvSpPr>
            <a:spLocks noChangeShapeType="1"/>
          </p:cNvSpPr>
          <p:nvPr/>
        </p:nvSpPr>
        <p:spPr bwMode="auto">
          <a:xfrm>
            <a:off x="1974850" y="1368425"/>
            <a:ext cx="409575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36"/>
          <p:cNvSpPr>
            <a:spLocks noChangeShapeType="1"/>
          </p:cNvSpPr>
          <p:nvPr/>
        </p:nvSpPr>
        <p:spPr bwMode="auto">
          <a:xfrm flipH="1">
            <a:off x="1965325" y="13684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Oval 37"/>
          <p:cNvSpPr>
            <a:spLocks noChangeArrowheads="1"/>
          </p:cNvSpPr>
          <p:nvPr/>
        </p:nvSpPr>
        <p:spPr bwMode="auto">
          <a:xfrm>
            <a:off x="233363" y="771525"/>
            <a:ext cx="7354887" cy="241935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424613" y="1660525"/>
            <a:ext cx="101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Forward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chemeClr val="accent2"/>
                </a:solidFill>
                <a:latin typeface="Symbol" panose="05050102010706020507" pitchFamily="18" charset="2"/>
              </a:rPr>
              <a:t>y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= 180°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1020763" y="42037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>
                <a:latin typeface="Times New Roman" panose="02020603050405020304" pitchFamily="18" charset="0"/>
              </a:rPr>
              <a:t>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2657475" y="537368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12326" name="Group 41"/>
          <p:cNvGrpSpPr>
            <a:grpSpLocks/>
          </p:cNvGrpSpPr>
          <p:nvPr/>
        </p:nvGrpSpPr>
        <p:grpSpPr bwMode="auto">
          <a:xfrm rot="-682094">
            <a:off x="1454150" y="4391025"/>
            <a:ext cx="1143000" cy="1222375"/>
            <a:chOff x="2086" y="2803"/>
            <a:chExt cx="720" cy="770"/>
          </a:xfrm>
        </p:grpSpPr>
        <p:sp>
          <p:nvSpPr>
            <p:cNvPr id="12342" name="Line 42"/>
            <p:cNvSpPr>
              <a:spLocks noChangeShapeType="1"/>
            </p:cNvSpPr>
            <p:nvPr/>
          </p:nvSpPr>
          <p:spPr bwMode="auto">
            <a:xfrm>
              <a:off x="2806" y="2805"/>
              <a:ext cx="0" cy="7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Line 43"/>
            <p:cNvSpPr>
              <a:spLocks noChangeShapeType="1"/>
            </p:cNvSpPr>
            <p:nvPr/>
          </p:nvSpPr>
          <p:spPr bwMode="auto">
            <a:xfrm flipH="1">
              <a:off x="2086" y="2805"/>
              <a:ext cx="7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Line 44"/>
            <p:cNvSpPr>
              <a:spLocks noChangeShapeType="1"/>
            </p:cNvSpPr>
            <p:nvPr/>
          </p:nvSpPr>
          <p:spPr bwMode="auto">
            <a:xfrm flipH="1">
              <a:off x="2476" y="2803"/>
              <a:ext cx="320" cy="4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27" name="Text Box 45"/>
          <p:cNvSpPr txBox="1">
            <a:spLocks noChangeArrowheads="1"/>
          </p:cNvSpPr>
          <p:nvPr/>
        </p:nvSpPr>
        <p:spPr bwMode="auto">
          <a:xfrm>
            <a:off x="1774825" y="50371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28" name="Text Box 46"/>
          <p:cNvSpPr txBox="1">
            <a:spLocks noChangeArrowheads="1"/>
          </p:cNvSpPr>
          <p:nvPr/>
        </p:nvSpPr>
        <p:spPr bwMode="auto">
          <a:xfrm>
            <a:off x="2008188" y="39639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2329" name="Text Box 47"/>
          <p:cNvSpPr txBox="1">
            <a:spLocks noChangeArrowheads="1"/>
          </p:cNvSpPr>
          <p:nvPr/>
        </p:nvSpPr>
        <p:spPr bwMode="auto">
          <a:xfrm>
            <a:off x="233363" y="1573213"/>
            <a:ext cx="790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Aft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latin typeface="Symbol" panose="05050102010706020507" pitchFamily="18" charset="2"/>
              </a:rPr>
              <a:t>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= 0°</a:t>
            </a:r>
            <a:endParaRPr lang="en-US" altLang="en-US" sz="1800" i="1">
              <a:solidFill>
                <a:schemeClr val="accent2"/>
              </a:solidFill>
              <a:latin typeface="Symbol" panose="05050102010706020507" pitchFamily="18" charset="2"/>
            </a:endParaRPr>
          </a:p>
        </p:txBody>
      </p:sp>
      <p:sp>
        <p:nvSpPr>
          <p:cNvPr id="12330" name="Text Box 48"/>
          <p:cNvSpPr txBox="1">
            <a:spLocks noChangeArrowheads="1"/>
          </p:cNvSpPr>
          <p:nvPr/>
        </p:nvSpPr>
        <p:spPr bwMode="auto">
          <a:xfrm>
            <a:off x="3567113" y="730250"/>
            <a:ext cx="101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Left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latin typeface="Symbol" panose="05050102010706020507" pitchFamily="18" charset="2"/>
              </a:rPr>
              <a:t>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= 270°</a:t>
            </a:r>
          </a:p>
        </p:txBody>
      </p:sp>
      <p:sp>
        <p:nvSpPr>
          <p:cNvPr id="12331" name="Text Box 49"/>
          <p:cNvSpPr txBox="1">
            <a:spLocks noChangeArrowheads="1"/>
          </p:cNvSpPr>
          <p:nvPr/>
        </p:nvSpPr>
        <p:spPr bwMode="auto">
          <a:xfrm>
            <a:off x="4054475" y="3201988"/>
            <a:ext cx="904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Right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latin typeface="Symbol" panose="05050102010706020507" pitchFamily="18" charset="2"/>
              </a:rPr>
              <a:t>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= 90°</a:t>
            </a:r>
          </a:p>
        </p:txBody>
      </p:sp>
      <p:sp>
        <p:nvSpPr>
          <p:cNvPr id="12332" name="Rectangle 50"/>
          <p:cNvSpPr>
            <a:spLocks noChangeArrowheads="1"/>
          </p:cNvSpPr>
          <p:nvPr/>
        </p:nvSpPr>
        <p:spPr bwMode="auto">
          <a:xfrm>
            <a:off x="663575" y="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Transformations to Blade System</a:t>
            </a:r>
          </a:p>
        </p:txBody>
      </p:sp>
      <p:sp>
        <p:nvSpPr>
          <p:cNvPr id="12333" name="Text Box 51"/>
          <p:cNvSpPr txBox="1">
            <a:spLocks noChangeArrowheads="1"/>
          </p:cNvSpPr>
          <p:nvPr/>
        </p:nvSpPr>
        <p:spPr bwMode="auto">
          <a:xfrm>
            <a:off x="3643313" y="5478463"/>
            <a:ext cx="2879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z="2000" i="1">
                <a:latin typeface="Symbol" panose="05050102010706020507" pitchFamily="18" charset="2"/>
              </a:rPr>
              <a:t>y</a:t>
            </a:r>
            <a:r>
              <a:rPr lang="en-US" altLang="en-US" sz="2000"/>
              <a:t> =blade azimuth angle</a:t>
            </a: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z="2000" i="1">
                <a:latin typeface="Symbol" panose="05050102010706020507" pitchFamily="18" charset="2"/>
              </a:rPr>
              <a:t>b</a:t>
            </a:r>
            <a:r>
              <a:rPr lang="en-US" altLang="en-US" sz="2000">
                <a:latin typeface="Symbol" panose="05050102010706020507" pitchFamily="18" charset="2"/>
              </a:rPr>
              <a:t> </a:t>
            </a:r>
            <a:r>
              <a:rPr lang="en-US" altLang="en-US" sz="2000"/>
              <a:t>= blade flapping angle</a:t>
            </a: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z="2000" i="1">
                <a:latin typeface="Symbol" panose="05050102010706020507" pitchFamily="18" charset="2"/>
              </a:rPr>
              <a:t>W</a:t>
            </a:r>
            <a:r>
              <a:rPr lang="en-US" altLang="en-US" sz="2000"/>
              <a:t> = rotor speed</a:t>
            </a:r>
          </a:p>
        </p:txBody>
      </p:sp>
      <p:graphicFrame>
        <p:nvGraphicFramePr>
          <p:cNvPr id="12334" name="Object 52"/>
          <p:cNvGraphicFramePr>
            <a:graphicFrameLocks noChangeAspect="1"/>
          </p:cNvGraphicFramePr>
          <p:nvPr/>
        </p:nvGraphicFramePr>
        <p:xfrm>
          <a:off x="7062788" y="5608638"/>
          <a:ext cx="7762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391" imgH="431613" progId="Equation.3">
                  <p:embed/>
                </p:oleObj>
              </mc:Choice>
              <mc:Fallback>
                <p:oleObj name="Equation" r:id="rId2" imgW="482391" imgH="431613" progId="Equation.3">
                  <p:embed/>
                  <p:pic>
                    <p:nvPicPr>
                      <p:cNvPr id="1233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5608638"/>
                        <a:ext cx="77628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5" name="Line 25"/>
          <p:cNvSpPr>
            <a:spLocks noChangeShapeType="1"/>
          </p:cNvSpPr>
          <p:nvPr/>
        </p:nvSpPr>
        <p:spPr bwMode="auto">
          <a:xfrm flipH="1" flipV="1">
            <a:off x="2892425" y="1968500"/>
            <a:ext cx="33655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Line 21"/>
          <p:cNvSpPr>
            <a:spLocks noChangeShapeType="1"/>
          </p:cNvSpPr>
          <p:nvPr/>
        </p:nvSpPr>
        <p:spPr bwMode="auto">
          <a:xfrm flipH="1">
            <a:off x="2663825" y="2166938"/>
            <a:ext cx="596900" cy="1984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Line 22"/>
          <p:cNvSpPr>
            <a:spLocks noChangeShapeType="1"/>
          </p:cNvSpPr>
          <p:nvPr/>
        </p:nvSpPr>
        <p:spPr bwMode="auto">
          <a:xfrm>
            <a:off x="3236913" y="2181225"/>
            <a:ext cx="23812" cy="531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8" name="Line 9"/>
          <p:cNvSpPr>
            <a:spLocks noChangeShapeType="1"/>
          </p:cNvSpPr>
          <p:nvPr/>
        </p:nvSpPr>
        <p:spPr bwMode="auto">
          <a:xfrm>
            <a:off x="3130550" y="1938338"/>
            <a:ext cx="714375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9" name="Text Box 23"/>
          <p:cNvSpPr txBox="1">
            <a:spLocks noChangeArrowheads="1"/>
          </p:cNvSpPr>
          <p:nvPr/>
        </p:nvSpPr>
        <p:spPr bwMode="auto">
          <a:xfrm>
            <a:off x="2606675" y="2243138"/>
            <a:ext cx="3508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>
                <a:latin typeface="Times New Roman" panose="02020603050405020304" pitchFamily="18" charset="0"/>
              </a:rPr>
              <a:t>f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40" name="Text Box 24"/>
          <p:cNvSpPr txBox="1">
            <a:spLocks noChangeArrowheads="1"/>
          </p:cNvSpPr>
          <p:nvPr/>
        </p:nvSpPr>
        <p:spPr bwMode="auto">
          <a:xfrm>
            <a:off x="3001963" y="2520950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f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41" name="Text Box 26"/>
          <p:cNvSpPr txBox="1">
            <a:spLocks noChangeArrowheads="1"/>
          </p:cNvSpPr>
          <p:nvPr/>
        </p:nvSpPr>
        <p:spPr bwMode="auto">
          <a:xfrm>
            <a:off x="2682875" y="1633538"/>
            <a:ext cx="3508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f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2" name="Text Box 28">
            <a:extLst>
              <a:ext uri="{FF2B5EF4-FFF2-40B4-BE49-F238E27FC236}">
                <a16:creationId xmlns:a16="http://schemas.microsoft.com/office/drawing/2014/main" id="{A88F28AE-5092-42F4-B38C-863F2843A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214" y="3000157"/>
            <a:ext cx="297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 err="1">
                <a:latin typeface="Times New Roman" panose="02020603050405020304" pitchFamily="18" charset="0"/>
              </a:rPr>
              <a:t>F</a:t>
            </a:r>
            <a:r>
              <a:rPr lang="en-US" altLang="en-US" sz="1800" i="1" baseline="-25000" dirty="0" err="1">
                <a:latin typeface="Times New Roman" panose="02020603050405020304" pitchFamily="18" charset="0"/>
              </a:rPr>
              <a:t>h</a:t>
            </a:r>
            <a:r>
              <a:rPr lang="en-US" altLang="en-US" sz="1800" dirty="0">
                <a:latin typeface="Times New Roman" panose="02020603050405020304" pitchFamily="18" charset="0"/>
              </a:rPr>
              <a:t> =Non-rotating hub frame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i="1" dirty="0">
                <a:latin typeface="Times New Roman" panose="02020603050405020304" pitchFamily="18" charset="0"/>
              </a:rPr>
              <a:t>F</a:t>
            </a:r>
            <a:r>
              <a:rPr lang="en-US" altLang="en-US" sz="1800" i="1" baseline="-25000" dirty="0">
                <a:latin typeface="Times New Roman" panose="02020603050405020304" pitchFamily="18" charset="0"/>
              </a:rPr>
              <a:t>f</a:t>
            </a:r>
            <a:r>
              <a:rPr lang="en-US" altLang="en-US" sz="1800" dirty="0">
                <a:latin typeface="Times New Roman" panose="02020603050405020304" pitchFamily="18" charset="0"/>
              </a:rPr>
              <a:t> = Rotating hub frame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663575" y="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Transformations to Blade System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990600" y="1828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Line 7"/>
          <p:cNvSpPr>
            <a:spLocks noChangeShapeType="1"/>
          </p:cNvSpPr>
          <p:nvPr/>
        </p:nvSpPr>
        <p:spPr bwMode="auto">
          <a:xfrm>
            <a:off x="1447800" y="18288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8"/>
          <p:cNvSpPr>
            <a:spLocks noChangeShapeType="1"/>
          </p:cNvSpPr>
          <p:nvPr/>
        </p:nvSpPr>
        <p:spPr bwMode="auto">
          <a:xfrm flipV="1">
            <a:off x="1905000" y="1143000"/>
            <a:ext cx="1752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>
            <a:off x="2036763" y="1828800"/>
            <a:ext cx="1849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Oval 10"/>
          <p:cNvSpPr>
            <a:spLocks noChangeArrowheads="1"/>
          </p:cNvSpPr>
          <p:nvPr/>
        </p:nvSpPr>
        <p:spPr bwMode="auto">
          <a:xfrm>
            <a:off x="1409700" y="17907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320" name="Oval 11"/>
          <p:cNvSpPr>
            <a:spLocks noChangeArrowheads="1"/>
          </p:cNvSpPr>
          <p:nvPr/>
        </p:nvSpPr>
        <p:spPr bwMode="auto">
          <a:xfrm>
            <a:off x="1885950" y="17907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321" name="Arc 12"/>
          <p:cNvSpPr>
            <a:spLocks/>
          </p:cNvSpPr>
          <p:nvPr/>
        </p:nvSpPr>
        <p:spPr bwMode="auto">
          <a:xfrm>
            <a:off x="1905000" y="1247775"/>
            <a:ext cx="1600200" cy="581025"/>
          </a:xfrm>
          <a:custGeom>
            <a:avLst/>
            <a:gdLst>
              <a:gd name="T0" fmla="*/ 2147483647 w 21600"/>
              <a:gd name="T1" fmla="*/ 0 h 7828"/>
              <a:gd name="T2" fmla="*/ 2147483647 w 21600"/>
              <a:gd name="T3" fmla="*/ 2147483647 h 7828"/>
              <a:gd name="T4" fmla="*/ 0 w 21600"/>
              <a:gd name="T5" fmla="*/ 2147483647 h 78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7828" fill="none" extrusionOk="0">
                <a:moveTo>
                  <a:pt x="20131" y="0"/>
                </a:moveTo>
                <a:cubicBezTo>
                  <a:pt x="21102" y="2495"/>
                  <a:pt x="21600" y="5150"/>
                  <a:pt x="21600" y="7828"/>
                </a:cubicBezTo>
              </a:path>
              <a:path w="21600" h="7828" stroke="0" extrusionOk="0">
                <a:moveTo>
                  <a:pt x="20131" y="0"/>
                </a:moveTo>
                <a:cubicBezTo>
                  <a:pt x="21102" y="2495"/>
                  <a:pt x="21600" y="5150"/>
                  <a:pt x="21600" y="7828"/>
                </a:cubicBezTo>
                <a:lnTo>
                  <a:pt x="0" y="7828"/>
                </a:lnTo>
                <a:lnTo>
                  <a:pt x="2013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Text Box 13"/>
          <p:cNvSpPr txBox="1">
            <a:spLocks noChangeArrowheads="1"/>
          </p:cNvSpPr>
          <p:nvPr/>
        </p:nvSpPr>
        <p:spPr bwMode="auto">
          <a:xfrm>
            <a:off x="1066800" y="18430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3323" name="Text Box 14"/>
          <p:cNvSpPr txBox="1">
            <a:spLocks noChangeArrowheads="1"/>
          </p:cNvSpPr>
          <p:nvPr/>
        </p:nvSpPr>
        <p:spPr bwMode="auto">
          <a:xfrm>
            <a:off x="1616075" y="184785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324" name="Text Box 15"/>
          <p:cNvSpPr txBox="1">
            <a:spLocks noChangeArrowheads="1"/>
          </p:cNvSpPr>
          <p:nvPr/>
        </p:nvSpPr>
        <p:spPr bwMode="auto">
          <a:xfrm>
            <a:off x="2773363" y="10096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325" name="Oval 16"/>
          <p:cNvSpPr>
            <a:spLocks noChangeArrowheads="1"/>
          </p:cNvSpPr>
          <p:nvPr/>
        </p:nvSpPr>
        <p:spPr bwMode="auto">
          <a:xfrm>
            <a:off x="2971800" y="13525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326" name="Text Box 17"/>
          <p:cNvSpPr txBox="1">
            <a:spLocks noChangeArrowheads="1"/>
          </p:cNvSpPr>
          <p:nvPr/>
        </p:nvSpPr>
        <p:spPr bwMode="auto">
          <a:xfrm>
            <a:off x="3175000" y="1311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 flipV="1">
            <a:off x="144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 flipV="1">
            <a:off x="192405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21"/>
          <p:cNvSpPr>
            <a:spLocks noChangeShapeType="1"/>
          </p:cNvSpPr>
          <p:nvPr/>
        </p:nvSpPr>
        <p:spPr bwMode="auto">
          <a:xfrm>
            <a:off x="1447800" y="1447800"/>
            <a:ext cx="485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>
            <a:off x="1955800" y="1897063"/>
            <a:ext cx="379413" cy="87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>
            <a:off x="3041650" y="1455738"/>
            <a:ext cx="214313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>
            <a:off x="3673475" y="1203325"/>
            <a:ext cx="34925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 flipV="1">
            <a:off x="2309813" y="2001838"/>
            <a:ext cx="1693862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 flipV="1">
            <a:off x="2168525" y="1919288"/>
            <a:ext cx="10699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27"/>
          <p:cNvSpPr txBox="1">
            <a:spLocks noChangeArrowheads="1"/>
          </p:cNvSpPr>
          <p:nvPr/>
        </p:nvSpPr>
        <p:spPr bwMode="auto">
          <a:xfrm>
            <a:off x="1474788" y="1081088"/>
            <a:ext cx="398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Times New Roman" panose="02020603050405020304" pitchFamily="18" charset="0"/>
              </a:rPr>
              <a:t>eR</a:t>
            </a:r>
          </a:p>
        </p:txBody>
      </p:sp>
      <p:sp>
        <p:nvSpPr>
          <p:cNvPr id="13336" name="Text Box 28"/>
          <p:cNvSpPr txBox="1">
            <a:spLocks noChangeArrowheads="1"/>
          </p:cNvSpPr>
          <p:nvPr/>
        </p:nvSpPr>
        <p:spPr bwMode="auto">
          <a:xfrm rot="-1237722">
            <a:off x="2843213" y="2163763"/>
            <a:ext cx="7048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Times New Roman" panose="02020603050405020304" pitchFamily="18" charset="0"/>
              </a:rPr>
              <a:t>(1-e)R</a:t>
            </a:r>
          </a:p>
        </p:txBody>
      </p:sp>
      <p:sp>
        <p:nvSpPr>
          <p:cNvPr id="13337" name="Text Box 29"/>
          <p:cNvSpPr txBox="1">
            <a:spLocks noChangeArrowheads="1"/>
          </p:cNvSpPr>
          <p:nvPr/>
        </p:nvSpPr>
        <p:spPr bwMode="auto">
          <a:xfrm rot="-1343831">
            <a:off x="2478088" y="1990725"/>
            <a:ext cx="481012" cy="263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9144" rIns="45720" bIns="914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latin typeface="Times New Roman" panose="02020603050405020304" pitchFamily="18" charset="0"/>
              </a:rPr>
              <a:t>r-eR</a:t>
            </a:r>
          </a:p>
        </p:txBody>
      </p:sp>
      <p:graphicFrame>
        <p:nvGraphicFramePr>
          <p:cNvPr id="13338" name="Object 1"/>
          <p:cNvGraphicFramePr>
            <a:graphicFrameLocks noChangeAspect="1"/>
          </p:cNvGraphicFramePr>
          <p:nvPr/>
        </p:nvGraphicFramePr>
        <p:xfrm>
          <a:off x="3389313" y="2395538"/>
          <a:ext cx="54324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03360" imgH="736560" progId="Equation.DSMT4">
                  <p:embed/>
                </p:oleObj>
              </mc:Choice>
              <mc:Fallback>
                <p:oleObj name="Equation" r:id="rId2" imgW="4203360" imgH="736560" progId="Equation.DSMT4">
                  <p:embed/>
                  <p:pic>
                    <p:nvPicPr>
                      <p:cNvPr id="1333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2395538"/>
                        <a:ext cx="54324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TextBox 26"/>
          <p:cNvSpPr txBox="1">
            <a:spLocks noChangeArrowheads="1"/>
          </p:cNvSpPr>
          <p:nvPr/>
        </p:nvSpPr>
        <p:spPr bwMode="auto">
          <a:xfrm>
            <a:off x="4492625" y="1133475"/>
            <a:ext cx="4243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Rotate by 180° - azimuth about shaft (z-axis of hub system).  Then rotate by flapping angle about flapping hinge (y-axis of rotating hub system)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3B342E5-4747-4AD2-8EDB-5654A0AF71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26799"/>
              </p:ext>
            </p:extLst>
          </p:nvPr>
        </p:nvGraphicFramePr>
        <p:xfrm>
          <a:off x="723900" y="3376613"/>
          <a:ext cx="701675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320" imgH="1650960" progId="Equation.DSMT4">
                  <p:embed/>
                </p:oleObj>
              </mc:Choice>
              <mc:Fallback>
                <p:oleObj name="Equation" r:id="rId4" imgW="3784320" imgH="16509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3B342E5-4747-4AD2-8EDB-5654A0AF71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900" y="3376613"/>
                        <a:ext cx="7016750" cy="306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63575" y="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Velocities at Blade Element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607887"/>
              </p:ext>
            </p:extLst>
          </p:nvPr>
        </p:nvGraphicFramePr>
        <p:xfrm>
          <a:off x="407366" y="4441825"/>
          <a:ext cx="803116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48200" imgH="1168400" progId="Equation.DSMT4">
                  <p:embed/>
                </p:oleObj>
              </mc:Choice>
              <mc:Fallback>
                <p:oleObj name="Equation" r:id="rId2" imgW="4648200" imgH="1168400" progId="Equation.DSMT4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66" y="4441825"/>
                        <a:ext cx="8031163" cy="20193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EE49BA5-5664-4C21-B11C-CFA50EA183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996691"/>
              </p:ext>
            </p:extLst>
          </p:nvPr>
        </p:nvGraphicFramePr>
        <p:xfrm>
          <a:off x="217625" y="786640"/>
          <a:ext cx="8508932" cy="358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613120" imgH="2361960" progId="Equation.DSMT4">
                  <p:embed/>
                </p:oleObj>
              </mc:Choice>
              <mc:Fallback>
                <p:oleObj name="Equation" r:id="rId4" imgW="5613120" imgH="236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EE49BA5-5664-4C21-B11C-CFA50EA183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625" y="786640"/>
                        <a:ext cx="8508932" cy="3583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5"/>
          <p:cNvSpPr>
            <a:spLocks noChangeShapeType="1"/>
          </p:cNvSpPr>
          <p:nvPr/>
        </p:nvSpPr>
        <p:spPr bwMode="auto">
          <a:xfrm>
            <a:off x="990600" y="1828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Line 6"/>
          <p:cNvSpPr>
            <a:spLocks noChangeShapeType="1"/>
          </p:cNvSpPr>
          <p:nvPr/>
        </p:nvSpPr>
        <p:spPr bwMode="auto">
          <a:xfrm>
            <a:off x="1447800" y="18288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Line 7"/>
          <p:cNvSpPr>
            <a:spLocks noChangeShapeType="1"/>
          </p:cNvSpPr>
          <p:nvPr/>
        </p:nvSpPr>
        <p:spPr bwMode="auto">
          <a:xfrm flipV="1">
            <a:off x="1905000" y="1143000"/>
            <a:ext cx="1752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2036763" y="1828800"/>
            <a:ext cx="1849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1409700" y="17907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5367" name="Oval 10"/>
          <p:cNvSpPr>
            <a:spLocks noChangeArrowheads="1"/>
          </p:cNvSpPr>
          <p:nvPr/>
        </p:nvSpPr>
        <p:spPr bwMode="auto">
          <a:xfrm>
            <a:off x="1885950" y="17907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5368" name="Arc 11"/>
          <p:cNvSpPr>
            <a:spLocks/>
          </p:cNvSpPr>
          <p:nvPr/>
        </p:nvSpPr>
        <p:spPr bwMode="auto">
          <a:xfrm>
            <a:off x="1905000" y="1247775"/>
            <a:ext cx="1600200" cy="581025"/>
          </a:xfrm>
          <a:custGeom>
            <a:avLst/>
            <a:gdLst>
              <a:gd name="T0" fmla="*/ 2147483647 w 21600"/>
              <a:gd name="T1" fmla="*/ 0 h 7828"/>
              <a:gd name="T2" fmla="*/ 2147483647 w 21600"/>
              <a:gd name="T3" fmla="*/ 2147483647 h 7828"/>
              <a:gd name="T4" fmla="*/ 0 w 21600"/>
              <a:gd name="T5" fmla="*/ 2147483647 h 78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7828" fill="none" extrusionOk="0">
                <a:moveTo>
                  <a:pt x="20131" y="0"/>
                </a:moveTo>
                <a:cubicBezTo>
                  <a:pt x="21102" y="2495"/>
                  <a:pt x="21600" y="5150"/>
                  <a:pt x="21600" y="7828"/>
                </a:cubicBezTo>
              </a:path>
              <a:path w="21600" h="7828" stroke="0" extrusionOk="0">
                <a:moveTo>
                  <a:pt x="20131" y="0"/>
                </a:moveTo>
                <a:cubicBezTo>
                  <a:pt x="21102" y="2495"/>
                  <a:pt x="21600" y="5150"/>
                  <a:pt x="21600" y="7828"/>
                </a:cubicBezTo>
                <a:lnTo>
                  <a:pt x="0" y="7828"/>
                </a:lnTo>
                <a:lnTo>
                  <a:pt x="2013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1066800" y="18430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5370" name="Text Box 16"/>
          <p:cNvSpPr txBox="1">
            <a:spLocks noChangeArrowheads="1"/>
          </p:cNvSpPr>
          <p:nvPr/>
        </p:nvSpPr>
        <p:spPr bwMode="auto">
          <a:xfrm>
            <a:off x="3175000" y="13112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15371" name="Rectangle 29"/>
          <p:cNvSpPr>
            <a:spLocks noChangeArrowheads="1"/>
          </p:cNvSpPr>
          <p:nvPr/>
        </p:nvSpPr>
        <p:spPr bwMode="auto">
          <a:xfrm>
            <a:off x="663575" y="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Derivation of Flapping Dynamics</a:t>
            </a:r>
          </a:p>
        </p:txBody>
      </p:sp>
      <p:sp>
        <p:nvSpPr>
          <p:cNvPr id="15372" name="Line 30"/>
          <p:cNvSpPr>
            <a:spLocks noChangeShapeType="1"/>
          </p:cNvSpPr>
          <p:nvPr/>
        </p:nvSpPr>
        <p:spPr bwMode="auto">
          <a:xfrm flipV="1">
            <a:off x="2873375" y="1323975"/>
            <a:ext cx="301625" cy="11747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Oval 15"/>
          <p:cNvSpPr>
            <a:spLocks noChangeArrowheads="1"/>
          </p:cNvSpPr>
          <p:nvPr/>
        </p:nvSpPr>
        <p:spPr bwMode="auto">
          <a:xfrm>
            <a:off x="2971800" y="13525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5374" name="Line 31"/>
          <p:cNvSpPr>
            <a:spLocks noChangeShapeType="1"/>
          </p:cNvSpPr>
          <p:nvPr/>
        </p:nvSpPr>
        <p:spPr bwMode="auto">
          <a:xfrm flipH="1" flipV="1">
            <a:off x="2774950" y="903288"/>
            <a:ext cx="204788" cy="44132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32"/>
          <p:cNvSpPr>
            <a:spLocks noChangeShapeType="1"/>
          </p:cNvSpPr>
          <p:nvPr/>
        </p:nvSpPr>
        <p:spPr bwMode="auto">
          <a:xfrm>
            <a:off x="3024188" y="1409700"/>
            <a:ext cx="236537" cy="515938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376" name="Object 34"/>
          <p:cNvGraphicFramePr>
            <a:graphicFrameLocks noChangeAspect="1"/>
          </p:cNvGraphicFramePr>
          <p:nvPr/>
        </p:nvGraphicFramePr>
        <p:xfrm>
          <a:off x="2128838" y="920750"/>
          <a:ext cx="67627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002" imgH="215806" progId="Equation.3">
                  <p:embed/>
                </p:oleObj>
              </mc:Choice>
              <mc:Fallback>
                <p:oleObj name="Equation" r:id="rId2" imgW="457002" imgH="215806" progId="Equation.3">
                  <p:embed/>
                  <p:pic>
                    <p:nvPicPr>
                      <p:cNvPr id="1537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920750"/>
                        <a:ext cx="67627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35"/>
          <p:cNvGraphicFramePr>
            <a:graphicFrameLocks noChangeAspect="1"/>
          </p:cNvGraphicFramePr>
          <p:nvPr/>
        </p:nvGraphicFramePr>
        <p:xfrm>
          <a:off x="3065463" y="1935163"/>
          <a:ext cx="506412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603" imgH="215713" progId="Equation.3">
                  <p:embed/>
                </p:oleObj>
              </mc:Choice>
              <mc:Fallback>
                <p:oleObj name="Equation" r:id="rId4" imgW="342603" imgH="215713" progId="Equation.3">
                  <p:embed/>
                  <p:pic>
                    <p:nvPicPr>
                      <p:cNvPr id="1537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1935163"/>
                        <a:ext cx="506412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8" name="Group 46"/>
          <p:cNvGrpSpPr>
            <a:grpSpLocks/>
          </p:cNvGrpSpPr>
          <p:nvPr/>
        </p:nvGrpSpPr>
        <p:grpSpPr bwMode="auto">
          <a:xfrm rot="-607480">
            <a:off x="1743075" y="1611313"/>
            <a:ext cx="381000" cy="357187"/>
            <a:chOff x="1728" y="2736"/>
            <a:chExt cx="1152" cy="1078"/>
          </a:xfrm>
        </p:grpSpPr>
        <p:sp>
          <p:nvSpPr>
            <p:cNvPr id="15383" name="Arc 38"/>
            <p:cNvSpPr>
              <a:spLocks/>
            </p:cNvSpPr>
            <p:nvPr/>
          </p:nvSpPr>
          <p:spPr bwMode="auto">
            <a:xfrm>
              <a:off x="1729" y="2736"/>
              <a:ext cx="1151" cy="576"/>
            </a:xfrm>
            <a:custGeom>
              <a:avLst/>
              <a:gdLst>
                <a:gd name="T0" fmla="*/ 0 w 43173"/>
                <a:gd name="T1" fmla="*/ 0 h 21600"/>
                <a:gd name="T2" fmla="*/ 1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Arc 39"/>
            <p:cNvSpPr>
              <a:spLocks/>
            </p:cNvSpPr>
            <p:nvPr/>
          </p:nvSpPr>
          <p:spPr bwMode="auto">
            <a:xfrm flipH="1" flipV="1">
              <a:off x="1728" y="3264"/>
              <a:ext cx="1008" cy="550"/>
            </a:xfrm>
            <a:custGeom>
              <a:avLst/>
              <a:gdLst>
                <a:gd name="T0" fmla="*/ 0 w 43173"/>
                <a:gd name="T1" fmla="*/ 0 h 21600"/>
                <a:gd name="T2" fmla="*/ 1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Arc 40"/>
            <p:cNvSpPr>
              <a:spLocks/>
            </p:cNvSpPr>
            <p:nvPr/>
          </p:nvSpPr>
          <p:spPr bwMode="auto">
            <a:xfrm flipH="1">
              <a:off x="1872" y="2836"/>
              <a:ext cx="864" cy="472"/>
            </a:xfrm>
            <a:custGeom>
              <a:avLst/>
              <a:gdLst>
                <a:gd name="T0" fmla="*/ 0 w 43173"/>
                <a:gd name="T1" fmla="*/ 0 h 21600"/>
                <a:gd name="T2" fmla="*/ 0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Arc 41"/>
            <p:cNvSpPr>
              <a:spLocks/>
            </p:cNvSpPr>
            <p:nvPr/>
          </p:nvSpPr>
          <p:spPr bwMode="auto">
            <a:xfrm flipH="1" flipV="1">
              <a:off x="1872" y="3264"/>
              <a:ext cx="720" cy="393"/>
            </a:xfrm>
            <a:custGeom>
              <a:avLst/>
              <a:gdLst>
                <a:gd name="T0" fmla="*/ 0 w 43173"/>
                <a:gd name="T1" fmla="*/ 0 h 21600"/>
                <a:gd name="T2" fmla="*/ 0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Arc 42"/>
            <p:cNvSpPr>
              <a:spLocks/>
            </p:cNvSpPr>
            <p:nvPr/>
          </p:nvSpPr>
          <p:spPr bwMode="auto">
            <a:xfrm flipH="1">
              <a:off x="2016" y="2989"/>
              <a:ext cx="576" cy="315"/>
            </a:xfrm>
            <a:custGeom>
              <a:avLst/>
              <a:gdLst>
                <a:gd name="T0" fmla="*/ 0 w 43173"/>
                <a:gd name="T1" fmla="*/ 0 h 21600"/>
                <a:gd name="T2" fmla="*/ 0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Arc 43"/>
            <p:cNvSpPr>
              <a:spLocks/>
            </p:cNvSpPr>
            <p:nvPr/>
          </p:nvSpPr>
          <p:spPr bwMode="auto">
            <a:xfrm flipH="1" flipV="1">
              <a:off x="2016" y="3312"/>
              <a:ext cx="432" cy="236"/>
            </a:xfrm>
            <a:custGeom>
              <a:avLst/>
              <a:gdLst>
                <a:gd name="T0" fmla="*/ 0 w 43173"/>
                <a:gd name="T1" fmla="*/ 0 h 21600"/>
                <a:gd name="T2" fmla="*/ 0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Arc 44"/>
            <p:cNvSpPr>
              <a:spLocks/>
            </p:cNvSpPr>
            <p:nvPr/>
          </p:nvSpPr>
          <p:spPr bwMode="auto">
            <a:xfrm flipH="1">
              <a:off x="2160" y="3181"/>
              <a:ext cx="288" cy="158"/>
            </a:xfrm>
            <a:custGeom>
              <a:avLst/>
              <a:gdLst>
                <a:gd name="T0" fmla="*/ 0 w 43173"/>
                <a:gd name="T1" fmla="*/ 0 h 21600"/>
                <a:gd name="T2" fmla="*/ 0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Arc 45"/>
            <p:cNvSpPr>
              <a:spLocks/>
            </p:cNvSpPr>
            <p:nvPr/>
          </p:nvSpPr>
          <p:spPr bwMode="auto">
            <a:xfrm flipH="1" flipV="1">
              <a:off x="2160" y="3312"/>
              <a:ext cx="144" cy="79"/>
            </a:xfrm>
            <a:custGeom>
              <a:avLst/>
              <a:gdLst>
                <a:gd name="T0" fmla="*/ 0 w 43173"/>
                <a:gd name="T1" fmla="*/ 0 h 21600"/>
                <a:gd name="T2" fmla="*/ 0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9" name="Text Box 47"/>
          <p:cNvSpPr txBox="1">
            <a:spLocks noChangeArrowheads="1"/>
          </p:cNvSpPr>
          <p:nvPr/>
        </p:nvSpPr>
        <p:spPr bwMode="auto">
          <a:xfrm>
            <a:off x="1660525" y="2014538"/>
            <a:ext cx="1362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Flapping Spring</a:t>
            </a:r>
          </a:p>
        </p:txBody>
      </p:sp>
      <p:graphicFrame>
        <p:nvGraphicFramePr>
          <p:cNvPr id="1538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40787"/>
              </p:ext>
            </p:extLst>
          </p:nvPr>
        </p:nvGraphicFramePr>
        <p:xfrm>
          <a:off x="381828" y="1195865"/>
          <a:ext cx="14414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241200" progId="Equation.DSMT4">
                  <p:embed/>
                </p:oleObj>
              </mc:Choice>
              <mc:Fallback>
                <p:oleObj name="Equation" r:id="rId6" imgW="977760" imgH="241200" progId="Equation.DSMT4">
                  <p:embed/>
                  <p:pic>
                    <p:nvPicPr>
                      <p:cNvPr id="1538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28" y="1195865"/>
                        <a:ext cx="14414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TextBox 28"/>
          <p:cNvSpPr txBox="1">
            <a:spLocks noChangeArrowheads="1"/>
          </p:cNvSpPr>
          <p:nvPr/>
        </p:nvSpPr>
        <p:spPr bwMode="auto">
          <a:xfrm>
            <a:off x="4343400" y="854075"/>
            <a:ext cx="424338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Apply Newton’s law, sum flapping moments about the flapping hinge.  Use D’Alembert’s form with sum of external and inertial forces:</a:t>
            </a:r>
          </a:p>
        </p:txBody>
      </p:sp>
      <p:graphicFrame>
        <p:nvGraphicFramePr>
          <p:cNvPr id="1538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013700"/>
              </p:ext>
            </p:extLst>
          </p:nvPr>
        </p:nvGraphicFramePr>
        <p:xfrm>
          <a:off x="4398962" y="2094706"/>
          <a:ext cx="32972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7840" imgH="241200" progId="Equation.DSMT4">
                  <p:embed/>
                </p:oleObj>
              </mc:Choice>
              <mc:Fallback>
                <p:oleObj name="Equation" r:id="rId8" imgW="2247840" imgH="241200" progId="Equation.DSMT4">
                  <p:embed/>
                  <p:pic>
                    <p:nvPicPr>
                      <p:cNvPr id="1538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2" y="2094706"/>
                        <a:ext cx="329723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9D3982F-EFFF-4AD8-A47E-79EADBEAA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81162"/>
              </p:ext>
            </p:extLst>
          </p:nvPr>
        </p:nvGraphicFramePr>
        <p:xfrm>
          <a:off x="1985290" y="2859979"/>
          <a:ext cx="282098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62040" imgH="583920" progId="Equation.DSMT4">
                  <p:embed/>
                </p:oleObj>
              </mc:Choice>
              <mc:Fallback>
                <p:oleObj name="Equation" r:id="rId10" imgW="1562040" imgH="5839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9D3982F-EFFF-4AD8-A47E-79EADBEAA6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5290" y="2859979"/>
                        <a:ext cx="2820988" cy="105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3AE0133B-842D-47BF-9B96-507363B16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83176"/>
              </p:ext>
            </p:extLst>
          </p:nvPr>
        </p:nvGraphicFramePr>
        <p:xfrm>
          <a:off x="317499" y="4101403"/>
          <a:ext cx="81629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20880" imgH="672840" progId="Equation.DSMT4">
                  <p:embed/>
                </p:oleObj>
              </mc:Choice>
              <mc:Fallback>
                <p:oleObj name="Equation" r:id="rId12" imgW="4520880" imgH="67284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3AE0133B-842D-47BF-9B96-507363B16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7499" y="4101403"/>
                        <a:ext cx="8162925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5CCA4740-A7A5-4E90-9A80-FF168C104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55724"/>
              </p:ext>
            </p:extLst>
          </p:nvPr>
        </p:nvGraphicFramePr>
        <p:xfrm>
          <a:off x="5060950" y="2805113"/>
          <a:ext cx="380523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08160" imgH="660240" progId="Equation.DSMT4">
                  <p:embed/>
                </p:oleObj>
              </mc:Choice>
              <mc:Fallback>
                <p:oleObj name="Equation" r:id="rId14" imgW="2108160" imgH="66024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5CCA4740-A7A5-4E90-9A80-FF168C1042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60950" y="2805113"/>
                        <a:ext cx="3805238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BE7E827-5039-46BD-A371-423D81855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578433"/>
              </p:ext>
            </p:extLst>
          </p:nvPr>
        </p:nvGraphicFramePr>
        <p:xfrm>
          <a:off x="1211263" y="5391150"/>
          <a:ext cx="6640512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98800" imgH="711000" progId="Equation.DSMT4">
                  <p:embed/>
                </p:oleObj>
              </mc:Choice>
              <mc:Fallback>
                <p:oleObj name="Equation" r:id="rId16" imgW="3898800" imgH="7110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9BE7E827-5039-46BD-A371-423D81855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11263" y="5391150"/>
                        <a:ext cx="6640512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16B2BC-3815-48D4-A12A-3679680C929E}"/>
              </a:ext>
            </a:extLst>
          </p:cNvPr>
          <p:cNvSpPr txBox="1"/>
          <p:nvPr/>
        </p:nvSpPr>
        <p:spPr>
          <a:xfrm>
            <a:off x="2918168" y="9735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620713" y="128588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Derivation of Flapping Dynamics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213034" y="2988556"/>
            <a:ext cx="81613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Define 1</a:t>
            </a:r>
            <a:r>
              <a:rPr lang="en-US" altLang="en-US" sz="1800" baseline="30000" dirty="0">
                <a:latin typeface="Times New Roman" panose="02020603050405020304" pitchFamily="18" charset="0"/>
              </a:rPr>
              <a:t>st</a:t>
            </a:r>
            <a:r>
              <a:rPr lang="en-US" altLang="en-US" sz="1800" dirty="0">
                <a:latin typeface="Times New Roman" panose="02020603050405020304" pitchFamily="18" charset="0"/>
              </a:rPr>
              <a:t> mass moment and 2</a:t>
            </a:r>
            <a:r>
              <a:rPr lang="en-US" altLang="en-US" sz="1800" baseline="30000" dirty="0">
                <a:latin typeface="Times New Roman" panose="02020603050405020304" pitchFamily="18" charset="0"/>
              </a:rPr>
              <a:t>nd</a:t>
            </a:r>
            <a:r>
              <a:rPr lang="en-US" altLang="en-US" sz="1800" dirty="0">
                <a:latin typeface="Times New Roman" panose="02020603050405020304" pitchFamily="18" charset="0"/>
              </a:rPr>
              <a:t> mass moment (moment of inertia) of blade about the flapping hinge as well as weight and CG location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A9550E9-C3A7-4EF7-A59D-AAF66259C7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190435"/>
              </p:ext>
            </p:extLst>
          </p:nvPr>
        </p:nvGraphicFramePr>
        <p:xfrm>
          <a:off x="79375" y="1082675"/>
          <a:ext cx="90646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60760" imgH="850680" progId="Equation.DSMT4">
                  <p:embed/>
                </p:oleObj>
              </mc:Choice>
              <mc:Fallback>
                <p:oleObj name="Equation" r:id="rId2" imgW="6260760" imgH="8506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A9550E9-C3A7-4EF7-A59D-AAF66259C7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375" y="1082675"/>
                        <a:ext cx="9064625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B4B5AE2-A73D-4BA7-BAEC-76D0448375EC}"/>
              </a:ext>
            </a:extLst>
          </p:cNvPr>
          <p:cNvSpPr txBox="1"/>
          <p:nvPr/>
        </p:nvSpPr>
        <p:spPr>
          <a:xfrm>
            <a:off x="2902088" y="2258165"/>
            <a:ext cx="484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Coriolis Accel </a:t>
            </a:r>
            <a:r>
              <a:rPr lang="en-US" dirty="0">
                <a:solidFill>
                  <a:srgbClr val="00B050"/>
                </a:solidFill>
              </a:rPr>
              <a:t>               </a:t>
            </a:r>
            <a:r>
              <a:rPr lang="en-US" dirty="0">
                <a:solidFill>
                  <a:srgbClr val="FFC000"/>
                </a:solidFill>
              </a:rPr>
              <a:t>Angular Accel of the 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FD276-65B5-4E63-80F0-FEEFF7DF0A34}"/>
              </a:ext>
            </a:extLst>
          </p:cNvPr>
          <p:cNvSpPr txBox="1"/>
          <p:nvPr/>
        </p:nvSpPr>
        <p:spPr>
          <a:xfrm>
            <a:off x="901837" y="1391477"/>
            <a:ext cx="560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Flapping Accel</a:t>
            </a:r>
            <a:r>
              <a:rPr lang="en-US" dirty="0">
                <a:solidFill>
                  <a:srgbClr val="00B050"/>
                </a:solidFill>
              </a:rPr>
              <a:t>.                 Acceleration of the 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06FA5-073D-448B-8592-3B08AB4BE77E}"/>
              </a:ext>
            </a:extLst>
          </p:cNvPr>
          <p:cNvSpPr txBox="1"/>
          <p:nvPr/>
        </p:nvSpPr>
        <p:spPr>
          <a:xfrm>
            <a:off x="7702827" y="2240087"/>
            <a:ext cx="1426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Centripetal Accel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1529B5F-77B5-4ECA-BD94-2ECA795F7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813196"/>
              </p:ext>
            </p:extLst>
          </p:nvPr>
        </p:nvGraphicFramePr>
        <p:xfrm>
          <a:off x="1327943" y="3802987"/>
          <a:ext cx="4818062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320" imgH="1650960" progId="Equation.DSMT4">
                  <p:embed/>
                </p:oleObj>
              </mc:Choice>
              <mc:Fallback>
                <p:oleObj name="Equation" r:id="rId4" imgW="2857320" imgH="1650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1529B5F-77B5-4ECA-BD94-2ECA795F76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7943" y="3802987"/>
                        <a:ext cx="4818062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D1CA476-8BB1-4493-9E09-CFFB79D07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360173"/>
              </p:ext>
            </p:extLst>
          </p:nvPr>
        </p:nvGraphicFramePr>
        <p:xfrm>
          <a:off x="976313" y="1685719"/>
          <a:ext cx="647223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70120" imgH="2286000" progId="Equation.DSMT4">
                  <p:embed/>
                </p:oleObj>
              </mc:Choice>
              <mc:Fallback>
                <p:oleObj name="Equation" r:id="rId2" imgW="4470120" imgH="22860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D1CA476-8BB1-4493-9E09-CFFB79D07E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6313" y="1685719"/>
                        <a:ext cx="6472237" cy="330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>
            <a:extLst>
              <a:ext uri="{FF2B5EF4-FFF2-40B4-BE49-F238E27FC236}">
                <a16:creationId xmlns:a16="http://schemas.microsoft.com/office/drawing/2014/main" id="{214BC518-F4EE-49CA-89E3-4B195B0F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39" y="178284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Derivation of Flapping Dynamics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7578CB9-7E65-447D-AB29-7E0B83883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19" y="1016484"/>
            <a:ext cx="8161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Final non-linear flapping equation of motion:</a:t>
            </a:r>
          </a:p>
        </p:txBody>
      </p:sp>
    </p:spTree>
    <p:extLst>
      <p:ext uri="{BB962C8B-B14F-4D97-AF65-F5344CB8AC3E}">
        <p14:creationId xmlns:p14="http://schemas.microsoft.com/office/powerpoint/2010/main" val="377996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609600" y="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Aerodynamic Loads on Blade Element</a:t>
            </a:r>
          </a:p>
        </p:txBody>
      </p:sp>
      <p:sp>
        <p:nvSpPr>
          <p:cNvPr id="17411" name="Freeform 13"/>
          <p:cNvSpPr>
            <a:spLocks/>
          </p:cNvSpPr>
          <p:nvPr/>
        </p:nvSpPr>
        <p:spPr bwMode="auto">
          <a:xfrm rot="1458273">
            <a:off x="771525" y="2163763"/>
            <a:ext cx="4419600" cy="396875"/>
          </a:xfrm>
          <a:custGeom>
            <a:avLst/>
            <a:gdLst>
              <a:gd name="T0" fmla="*/ 2147483647 w 3024"/>
              <a:gd name="T1" fmla="*/ 2147483647 h 224"/>
              <a:gd name="T2" fmla="*/ 2147483647 w 3024"/>
              <a:gd name="T3" fmla="*/ 0 h 224"/>
              <a:gd name="T4" fmla="*/ 2147483647 w 3024"/>
              <a:gd name="T5" fmla="*/ 2147483647 h 224"/>
              <a:gd name="T6" fmla="*/ 2147483647 w 3024"/>
              <a:gd name="T7" fmla="*/ 2147483647 h 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4" h="224">
                <a:moveTo>
                  <a:pt x="2880" y="192"/>
                </a:moveTo>
                <a:cubicBezTo>
                  <a:pt x="3024" y="160"/>
                  <a:pt x="1584" y="0"/>
                  <a:pt x="1152" y="0"/>
                </a:cubicBezTo>
                <a:cubicBezTo>
                  <a:pt x="720" y="0"/>
                  <a:pt x="0" y="160"/>
                  <a:pt x="288" y="192"/>
                </a:cubicBezTo>
                <a:cubicBezTo>
                  <a:pt x="576" y="224"/>
                  <a:pt x="2736" y="224"/>
                  <a:pt x="2880" y="192"/>
                </a:cubicBezTo>
                <a:close/>
              </a:path>
            </a:pathLst>
          </a:custGeom>
          <a:solidFill>
            <a:srgbClr val="DDDDDD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14"/>
          <p:cNvSpPr>
            <a:spLocks noChangeShapeType="1"/>
          </p:cNvSpPr>
          <p:nvPr/>
        </p:nvSpPr>
        <p:spPr bwMode="auto">
          <a:xfrm>
            <a:off x="762000" y="1447800"/>
            <a:ext cx="457200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15"/>
          <p:cNvSpPr>
            <a:spLocks noChangeShapeType="1"/>
          </p:cNvSpPr>
          <p:nvPr/>
        </p:nvSpPr>
        <p:spPr bwMode="auto">
          <a:xfrm flipH="1">
            <a:off x="838200" y="2200275"/>
            <a:ext cx="5126038" cy="9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Arc 16"/>
          <p:cNvSpPr>
            <a:spLocks/>
          </p:cNvSpPr>
          <p:nvPr/>
        </p:nvSpPr>
        <p:spPr bwMode="auto">
          <a:xfrm flipH="1">
            <a:off x="990600" y="1617663"/>
            <a:ext cx="1371600" cy="593725"/>
          </a:xfrm>
          <a:custGeom>
            <a:avLst/>
            <a:gdLst>
              <a:gd name="T0" fmla="*/ 2147483647 w 21600"/>
              <a:gd name="T1" fmla="*/ 0 h 9367"/>
              <a:gd name="T2" fmla="*/ 2147483647 w 21600"/>
              <a:gd name="T3" fmla="*/ 2147483647 h 9367"/>
              <a:gd name="T4" fmla="*/ 0 w 21600"/>
              <a:gd name="T5" fmla="*/ 2147483647 h 93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9367" fill="none" extrusionOk="0">
                <a:moveTo>
                  <a:pt x="19463" y="-1"/>
                </a:moveTo>
                <a:cubicBezTo>
                  <a:pt x="20869" y="2922"/>
                  <a:pt x="21600" y="6123"/>
                  <a:pt x="21600" y="9367"/>
                </a:cubicBezTo>
              </a:path>
              <a:path w="21600" h="9367" stroke="0" extrusionOk="0">
                <a:moveTo>
                  <a:pt x="19463" y="-1"/>
                </a:moveTo>
                <a:cubicBezTo>
                  <a:pt x="20869" y="2922"/>
                  <a:pt x="21600" y="6123"/>
                  <a:pt x="21600" y="9367"/>
                </a:cubicBezTo>
                <a:lnTo>
                  <a:pt x="0" y="9367"/>
                </a:lnTo>
                <a:lnTo>
                  <a:pt x="19463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18"/>
          <p:cNvSpPr txBox="1">
            <a:spLocks noChangeArrowheads="1"/>
          </p:cNvSpPr>
          <p:nvPr/>
        </p:nvSpPr>
        <p:spPr bwMode="auto">
          <a:xfrm>
            <a:off x="990600" y="17526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7416" name="Line 19"/>
          <p:cNvSpPr>
            <a:spLocks noChangeShapeType="1"/>
          </p:cNvSpPr>
          <p:nvPr/>
        </p:nvSpPr>
        <p:spPr bwMode="auto">
          <a:xfrm flipV="1">
            <a:off x="838200" y="2236788"/>
            <a:ext cx="1566863" cy="963612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Arc 20"/>
          <p:cNvSpPr>
            <a:spLocks/>
          </p:cNvSpPr>
          <p:nvPr/>
        </p:nvSpPr>
        <p:spPr bwMode="auto">
          <a:xfrm flipH="1">
            <a:off x="1143000" y="2209800"/>
            <a:ext cx="1295400" cy="666750"/>
          </a:xfrm>
          <a:custGeom>
            <a:avLst/>
            <a:gdLst>
              <a:gd name="T0" fmla="*/ 2147483647 w 21598"/>
              <a:gd name="T1" fmla="*/ 60953793 h 11110"/>
              <a:gd name="T2" fmla="*/ 2147483647 w 21598"/>
              <a:gd name="T3" fmla="*/ 2147483647 h 11110"/>
              <a:gd name="T4" fmla="*/ 0 w 21598"/>
              <a:gd name="T5" fmla="*/ 0 h 111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8" h="11110" fill="none" extrusionOk="0">
                <a:moveTo>
                  <a:pt x="21598" y="282"/>
                </a:moveTo>
                <a:cubicBezTo>
                  <a:pt x="21548" y="4099"/>
                  <a:pt x="20487" y="7835"/>
                  <a:pt x="18523" y="11109"/>
                </a:cubicBezTo>
              </a:path>
              <a:path w="21598" h="11110" stroke="0" extrusionOk="0">
                <a:moveTo>
                  <a:pt x="21598" y="282"/>
                </a:moveTo>
                <a:cubicBezTo>
                  <a:pt x="21548" y="4099"/>
                  <a:pt x="20487" y="7835"/>
                  <a:pt x="18523" y="11109"/>
                </a:cubicBezTo>
                <a:lnTo>
                  <a:pt x="0" y="0"/>
                </a:lnTo>
                <a:lnTo>
                  <a:pt x="21598" y="28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21"/>
          <p:cNvSpPr txBox="1">
            <a:spLocks noChangeArrowheads="1"/>
          </p:cNvSpPr>
          <p:nvPr/>
        </p:nvSpPr>
        <p:spPr bwMode="auto">
          <a:xfrm>
            <a:off x="1174750" y="23622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17419" name="Arc 22"/>
          <p:cNvSpPr>
            <a:spLocks/>
          </p:cNvSpPr>
          <p:nvPr/>
        </p:nvSpPr>
        <p:spPr bwMode="auto">
          <a:xfrm flipH="1">
            <a:off x="762000" y="1514475"/>
            <a:ext cx="1676400" cy="1557338"/>
          </a:xfrm>
          <a:custGeom>
            <a:avLst/>
            <a:gdLst>
              <a:gd name="T0" fmla="*/ 2147483647 w 21600"/>
              <a:gd name="T1" fmla="*/ 0 h 20079"/>
              <a:gd name="T2" fmla="*/ 2147483647 w 21600"/>
              <a:gd name="T3" fmla="*/ 2147483647 h 20079"/>
              <a:gd name="T4" fmla="*/ 0 w 21600"/>
              <a:gd name="T5" fmla="*/ 2147483647 h 200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0079" fill="none" extrusionOk="0">
                <a:moveTo>
                  <a:pt x="19649" y="0"/>
                </a:moveTo>
                <a:cubicBezTo>
                  <a:pt x="20934" y="2815"/>
                  <a:pt x="21600" y="5874"/>
                  <a:pt x="21600" y="8969"/>
                </a:cubicBezTo>
                <a:cubicBezTo>
                  <a:pt x="21600" y="12882"/>
                  <a:pt x="20536" y="16722"/>
                  <a:pt x="18523" y="20078"/>
                </a:cubicBezTo>
              </a:path>
              <a:path w="21600" h="20079" stroke="0" extrusionOk="0">
                <a:moveTo>
                  <a:pt x="19649" y="0"/>
                </a:moveTo>
                <a:cubicBezTo>
                  <a:pt x="20934" y="2815"/>
                  <a:pt x="21600" y="5874"/>
                  <a:pt x="21600" y="8969"/>
                </a:cubicBezTo>
                <a:cubicBezTo>
                  <a:pt x="21600" y="12882"/>
                  <a:pt x="20536" y="16722"/>
                  <a:pt x="18523" y="20078"/>
                </a:cubicBezTo>
                <a:lnTo>
                  <a:pt x="0" y="8969"/>
                </a:lnTo>
                <a:lnTo>
                  <a:pt x="1964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Text Box 23"/>
          <p:cNvSpPr txBox="1">
            <a:spLocks noChangeArrowheads="1"/>
          </p:cNvSpPr>
          <p:nvPr/>
        </p:nvSpPr>
        <p:spPr bwMode="auto">
          <a:xfrm>
            <a:off x="381000" y="2057400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7421" name="Line 24"/>
          <p:cNvSpPr>
            <a:spLocks noChangeShapeType="1"/>
          </p:cNvSpPr>
          <p:nvPr/>
        </p:nvSpPr>
        <p:spPr bwMode="auto">
          <a:xfrm>
            <a:off x="2438400" y="2209800"/>
            <a:ext cx="0" cy="1143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25"/>
          <p:cNvSpPr>
            <a:spLocks noChangeShapeType="1"/>
          </p:cNvSpPr>
          <p:nvPr/>
        </p:nvSpPr>
        <p:spPr bwMode="auto">
          <a:xfrm>
            <a:off x="2438400" y="2209800"/>
            <a:ext cx="914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Text Box 26"/>
          <p:cNvSpPr txBox="1">
            <a:spLocks noChangeArrowheads="1"/>
          </p:cNvSpPr>
          <p:nvPr/>
        </p:nvSpPr>
        <p:spPr bwMode="auto">
          <a:xfrm>
            <a:off x="2362200" y="32766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b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7424" name="Text Box 27"/>
          <p:cNvSpPr txBox="1">
            <a:spLocks noChangeArrowheads="1"/>
          </p:cNvSpPr>
          <p:nvPr/>
        </p:nvSpPr>
        <p:spPr bwMode="auto">
          <a:xfrm>
            <a:off x="3276600" y="18288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b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7425" name="Line 28"/>
          <p:cNvSpPr>
            <a:spLocks noChangeShapeType="1"/>
          </p:cNvSpPr>
          <p:nvPr/>
        </p:nvSpPr>
        <p:spPr bwMode="auto">
          <a:xfrm flipH="1" flipV="1">
            <a:off x="1720850" y="946150"/>
            <a:ext cx="711200" cy="123825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29"/>
          <p:cNvSpPr>
            <a:spLocks noChangeShapeType="1"/>
          </p:cNvSpPr>
          <p:nvPr/>
        </p:nvSpPr>
        <p:spPr bwMode="auto">
          <a:xfrm flipV="1">
            <a:off x="2432050" y="1743075"/>
            <a:ext cx="698500" cy="46355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Oval 17"/>
          <p:cNvSpPr>
            <a:spLocks noChangeArrowheads="1"/>
          </p:cNvSpPr>
          <p:nvPr/>
        </p:nvSpPr>
        <p:spPr bwMode="auto">
          <a:xfrm>
            <a:off x="2406650" y="21669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17428" name="Object 30"/>
          <p:cNvGraphicFramePr>
            <a:graphicFrameLocks noChangeAspect="1"/>
          </p:cNvGraphicFramePr>
          <p:nvPr/>
        </p:nvGraphicFramePr>
        <p:xfrm>
          <a:off x="1822450" y="855663"/>
          <a:ext cx="62071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8918" imgH="215806" progId="Equation.3">
                  <p:embed/>
                </p:oleObj>
              </mc:Choice>
              <mc:Fallback>
                <p:oleObj name="Equation" r:id="rId2" imgW="418918" imgH="215806" progId="Equation.3">
                  <p:embed/>
                  <p:pic>
                    <p:nvPicPr>
                      <p:cNvPr id="1742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855663"/>
                        <a:ext cx="620713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31"/>
          <p:cNvGraphicFramePr>
            <a:graphicFrameLocks noChangeAspect="1"/>
          </p:cNvGraphicFramePr>
          <p:nvPr/>
        </p:nvGraphicFramePr>
        <p:xfrm>
          <a:off x="3109913" y="1460500"/>
          <a:ext cx="6969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696" imgH="215806" progId="Equation.3">
                  <p:embed/>
                </p:oleObj>
              </mc:Choice>
              <mc:Fallback>
                <p:oleObj name="Equation" r:id="rId4" imgW="469696" imgH="215806" progId="Equation.3">
                  <p:embed/>
                  <p:pic>
                    <p:nvPicPr>
                      <p:cNvPr id="1742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1460500"/>
                        <a:ext cx="69691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Text Box 32"/>
          <p:cNvSpPr txBox="1">
            <a:spLocks noChangeArrowheads="1"/>
          </p:cNvSpPr>
          <p:nvPr/>
        </p:nvSpPr>
        <p:spPr bwMode="auto">
          <a:xfrm>
            <a:off x="3940175" y="1552575"/>
            <a:ext cx="2112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Plane perpendicular to shaft axis (z</a:t>
            </a:r>
            <a:r>
              <a:rPr lang="en-US" altLang="en-US" sz="1800" baseline="-25000">
                <a:latin typeface="Times New Roman" panose="02020603050405020304" pitchFamily="18" charset="0"/>
              </a:rPr>
              <a:t>h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743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096754"/>
              </p:ext>
            </p:extLst>
          </p:nvPr>
        </p:nvGraphicFramePr>
        <p:xfrm>
          <a:off x="1504950" y="2795588"/>
          <a:ext cx="4333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41200" progId="Equation.DSMT4">
                  <p:embed/>
                </p:oleObj>
              </mc:Choice>
              <mc:Fallback>
                <p:oleObj name="Equation" r:id="rId6" imgW="291960" imgH="241200" progId="Equation.DSMT4">
                  <p:embed/>
                  <p:pic>
                    <p:nvPicPr>
                      <p:cNvPr id="17431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2795588"/>
                        <a:ext cx="4333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TextBox 1"/>
          <p:cNvSpPr txBox="1">
            <a:spLocks noChangeArrowheads="1"/>
          </p:cNvSpPr>
          <p:nvPr/>
        </p:nvSpPr>
        <p:spPr bwMode="auto">
          <a:xfrm>
            <a:off x="2306638" y="1322388"/>
            <a:ext cx="56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B,A</a:t>
            </a:r>
          </a:p>
        </p:txBody>
      </p:sp>
      <p:cxnSp>
        <p:nvCxnSpPr>
          <p:cNvPr id="6" name="Straight Arrow Connector 5"/>
          <p:cNvCxnSpPr>
            <a:stCxn id="17432" idx="2"/>
            <a:endCxn id="17427" idx="0"/>
          </p:cNvCxnSpPr>
          <p:nvPr/>
        </p:nvCxnSpPr>
        <p:spPr>
          <a:xfrm flipH="1">
            <a:off x="2444750" y="1690688"/>
            <a:ext cx="142875" cy="476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Line 19"/>
          <p:cNvSpPr>
            <a:spLocks noChangeShapeType="1"/>
          </p:cNvSpPr>
          <p:nvPr/>
        </p:nvSpPr>
        <p:spPr bwMode="auto">
          <a:xfrm flipV="1">
            <a:off x="841375" y="2216150"/>
            <a:ext cx="3175" cy="996950"/>
          </a:xfrm>
          <a:prstGeom prst="line">
            <a:avLst/>
          </a:prstGeom>
          <a:noFill/>
          <a:ln w="28575">
            <a:solidFill>
              <a:srgbClr val="66FF33"/>
            </a:solidFill>
            <a:prstDash val="dash"/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19"/>
          <p:cNvSpPr>
            <a:spLocks noChangeShapeType="1"/>
          </p:cNvSpPr>
          <p:nvPr/>
        </p:nvSpPr>
        <p:spPr bwMode="auto">
          <a:xfrm flipV="1">
            <a:off x="865188" y="2197100"/>
            <a:ext cx="1539875" cy="19050"/>
          </a:xfrm>
          <a:prstGeom prst="line">
            <a:avLst/>
          </a:prstGeom>
          <a:noFill/>
          <a:ln w="28575">
            <a:solidFill>
              <a:srgbClr val="66FF33"/>
            </a:solidFill>
            <a:prstDash val="dash"/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436" name="Object 34"/>
          <p:cNvGraphicFramePr>
            <a:graphicFrameLocks noChangeAspect="1"/>
          </p:cNvGraphicFramePr>
          <p:nvPr/>
        </p:nvGraphicFramePr>
        <p:xfrm>
          <a:off x="522288" y="2598738"/>
          <a:ext cx="31908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806" imgH="228501" progId="Equation.DSMT4">
                  <p:embed/>
                </p:oleObj>
              </mc:Choice>
              <mc:Fallback>
                <p:oleObj name="Equation" r:id="rId8" imgW="215806" imgH="228501" progId="Equation.DSMT4">
                  <p:embed/>
                  <p:pic>
                    <p:nvPicPr>
                      <p:cNvPr id="1743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2598738"/>
                        <a:ext cx="319087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34"/>
          <p:cNvGraphicFramePr>
            <a:graphicFrameLocks noChangeAspect="1"/>
          </p:cNvGraphicFramePr>
          <p:nvPr/>
        </p:nvGraphicFramePr>
        <p:xfrm>
          <a:off x="1471613" y="2154238"/>
          <a:ext cx="31908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806" imgH="228501" progId="Equation.DSMT4">
                  <p:embed/>
                </p:oleObj>
              </mc:Choice>
              <mc:Fallback>
                <p:oleObj name="Equation" r:id="rId10" imgW="215806" imgH="228501" progId="Equation.DSMT4">
                  <p:embed/>
                  <p:pic>
                    <p:nvPicPr>
                      <p:cNvPr id="1743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2154238"/>
                        <a:ext cx="319087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c 1">
            <a:extLst>
              <a:ext uri="{FF2B5EF4-FFF2-40B4-BE49-F238E27FC236}">
                <a16:creationId xmlns:a16="http://schemas.microsoft.com/office/drawing/2014/main" id="{CCDB5CE8-3DA0-4A11-A32C-78E121AEEB8C}"/>
              </a:ext>
            </a:extLst>
          </p:cNvPr>
          <p:cNvSpPr/>
          <p:nvPr/>
        </p:nvSpPr>
        <p:spPr>
          <a:xfrm>
            <a:off x="1677297" y="1483174"/>
            <a:ext cx="1478653" cy="1478653"/>
          </a:xfrm>
          <a:prstGeom prst="arc">
            <a:avLst>
              <a:gd name="adj1" fmla="val 19554594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7841995C-D830-4F87-B31B-593252E1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523" y="1800224"/>
            <a:ext cx="304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Symbol" panose="05050102010706020507" pitchFamily="18" charset="2"/>
              </a:rPr>
              <a:t>f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D4593AF-4F54-49BE-84FC-4571D4DE1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7027"/>
              </p:ext>
            </p:extLst>
          </p:nvPr>
        </p:nvGraphicFramePr>
        <p:xfrm>
          <a:off x="609600" y="3684588"/>
          <a:ext cx="6894132" cy="3040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89240" imgH="1803240" progId="Equation.DSMT4">
                  <p:embed/>
                </p:oleObj>
              </mc:Choice>
              <mc:Fallback>
                <p:oleObj name="Equation" r:id="rId12" imgW="4089240" imgH="18032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D4593AF-4F54-49BE-84FC-4571D4DE1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" y="3684588"/>
                        <a:ext cx="6894132" cy="3040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0453F8-A698-4CE8-9262-172AFED1E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861936"/>
              </p:ext>
            </p:extLst>
          </p:nvPr>
        </p:nvGraphicFramePr>
        <p:xfrm>
          <a:off x="6136792" y="2164278"/>
          <a:ext cx="2641683" cy="1129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63560" imgH="711000" progId="Equation.DSMT4">
                  <p:embed/>
                </p:oleObj>
              </mc:Choice>
              <mc:Fallback>
                <p:oleObj name="Equation" r:id="rId14" imgW="1663560" imgH="711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80453F8-A698-4CE8-9262-172AFED1E8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36792" y="2164278"/>
                        <a:ext cx="2641683" cy="1129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4950" y="274638"/>
            <a:ext cx="3635375" cy="1143000"/>
          </a:xfrm>
        </p:spPr>
        <p:txBody>
          <a:bodyPr/>
          <a:lstStyle/>
          <a:p>
            <a:pPr eaLnBrk="1" hangingPunct="1"/>
            <a:r>
              <a:rPr lang="en-US" altLang="en-US"/>
              <a:t>Rotor Inflow</a:t>
            </a:r>
          </a:p>
        </p:txBody>
      </p:sp>
      <p:pic>
        <p:nvPicPr>
          <p:cNvPr id="18435" name="Picture 3" descr="uh60-01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5" b="48289"/>
          <a:stretch>
            <a:fillRect/>
          </a:stretch>
        </p:blipFill>
        <p:spPr bwMode="auto">
          <a:xfrm rot="-153066">
            <a:off x="0" y="2895600"/>
            <a:ext cx="419100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Freeform 4"/>
          <p:cNvSpPr>
            <a:spLocks/>
          </p:cNvSpPr>
          <p:nvPr/>
        </p:nvSpPr>
        <p:spPr bwMode="auto">
          <a:xfrm>
            <a:off x="152400" y="2057400"/>
            <a:ext cx="1524000" cy="4343400"/>
          </a:xfrm>
          <a:custGeom>
            <a:avLst/>
            <a:gdLst>
              <a:gd name="T0" fmla="*/ 0 w 1200"/>
              <a:gd name="T1" fmla="*/ 0 h 2736"/>
              <a:gd name="T2" fmla="*/ 2147483647 w 1200"/>
              <a:gd name="T3" fmla="*/ 2147483647 h 2736"/>
              <a:gd name="T4" fmla="*/ 2147483647 w 1200"/>
              <a:gd name="T5" fmla="*/ 2147483647 h 2736"/>
              <a:gd name="T6" fmla="*/ 2147483647 w 1200"/>
              <a:gd name="T7" fmla="*/ 2147483647 h 2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0" h="2736">
                <a:moveTo>
                  <a:pt x="0" y="0"/>
                </a:moveTo>
                <a:cubicBezTo>
                  <a:pt x="228" y="212"/>
                  <a:pt x="456" y="424"/>
                  <a:pt x="624" y="720"/>
                </a:cubicBezTo>
                <a:cubicBezTo>
                  <a:pt x="792" y="1016"/>
                  <a:pt x="912" y="1440"/>
                  <a:pt x="1008" y="1776"/>
                </a:cubicBezTo>
                <a:cubicBezTo>
                  <a:pt x="1104" y="2112"/>
                  <a:pt x="1152" y="2424"/>
                  <a:pt x="1200" y="2736"/>
                </a:cubicBezTo>
              </a:path>
            </a:pathLst>
          </a:custGeom>
          <a:noFill/>
          <a:ln w="28575" cmpd="sng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 flipH="1">
            <a:off x="3581400" y="2057400"/>
            <a:ext cx="1524000" cy="4343400"/>
          </a:xfrm>
          <a:custGeom>
            <a:avLst/>
            <a:gdLst>
              <a:gd name="T0" fmla="*/ 0 w 1200"/>
              <a:gd name="T1" fmla="*/ 0 h 2736"/>
              <a:gd name="T2" fmla="*/ 2147483647 w 1200"/>
              <a:gd name="T3" fmla="*/ 2147483647 h 2736"/>
              <a:gd name="T4" fmla="*/ 2147483647 w 1200"/>
              <a:gd name="T5" fmla="*/ 2147483647 h 2736"/>
              <a:gd name="T6" fmla="*/ 2147483647 w 1200"/>
              <a:gd name="T7" fmla="*/ 2147483647 h 2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0" h="2736">
                <a:moveTo>
                  <a:pt x="0" y="0"/>
                </a:moveTo>
                <a:cubicBezTo>
                  <a:pt x="228" y="212"/>
                  <a:pt x="456" y="424"/>
                  <a:pt x="624" y="720"/>
                </a:cubicBezTo>
                <a:cubicBezTo>
                  <a:pt x="792" y="1016"/>
                  <a:pt x="912" y="1440"/>
                  <a:pt x="1008" y="1776"/>
                </a:cubicBezTo>
                <a:cubicBezTo>
                  <a:pt x="1104" y="2112"/>
                  <a:pt x="1152" y="2424"/>
                  <a:pt x="1200" y="2736"/>
                </a:cubicBezTo>
              </a:path>
            </a:pathLst>
          </a:custGeom>
          <a:noFill/>
          <a:ln w="28575" cmpd="sng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990600" y="2209800"/>
            <a:ext cx="381000" cy="609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676400" y="2057400"/>
            <a:ext cx="228600" cy="609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286000" y="1905000"/>
            <a:ext cx="152400" cy="609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1" name="Group 9"/>
          <p:cNvGrpSpPr>
            <a:grpSpLocks/>
          </p:cNvGrpSpPr>
          <p:nvPr/>
        </p:nvGrpSpPr>
        <p:grpSpPr bwMode="auto">
          <a:xfrm flipH="1">
            <a:off x="2971800" y="1905000"/>
            <a:ext cx="1447800" cy="914400"/>
            <a:chOff x="672" y="1296"/>
            <a:chExt cx="912" cy="576"/>
          </a:xfrm>
        </p:grpSpPr>
        <p:sp>
          <p:nvSpPr>
            <p:cNvPr id="18456" name="Line 10"/>
            <p:cNvSpPr>
              <a:spLocks noChangeShapeType="1"/>
            </p:cNvSpPr>
            <p:nvPr/>
          </p:nvSpPr>
          <p:spPr bwMode="auto">
            <a:xfrm>
              <a:off x="672" y="1488"/>
              <a:ext cx="240" cy="384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11"/>
            <p:cNvSpPr>
              <a:spLocks noChangeShapeType="1"/>
            </p:cNvSpPr>
            <p:nvPr/>
          </p:nvSpPr>
          <p:spPr bwMode="auto">
            <a:xfrm>
              <a:off x="1104" y="1392"/>
              <a:ext cx="144" cy="384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12"/>
            <p:cNvSpPr>
              <a:spLocks noChangeShapeType="1"/>
            </p:cNvSpPr>
            <p:nvPr/>
          </p:nvSpPr>
          <p:spPr bwMode="auto">
            <a:xfrm>
              <a:off x="1488" y="1296"/>
              <a:ext cx="96" cy="384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2" name="Line 13"/>
          <p:cNvSpPr>
            <a:spLocks noChangeShapeType="1"/>
          </p:cNvSpPr>
          <p:nvPr/>
        </p:nvSpPr>
        <p:spPr bwMode="auto">
          <a:xfrm>
            <a:off x="1981200" y="5105400"/>
            <a:ext cx="152400" cy="990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4"/>
          <p:cNvSpPr>
            <a:spLocks noChangeShapeType="1"/>
          </p:cNvSpPr>
          <p:nvPr/>
        </p:nvSpPr>
        <p:spPr bwMode="auto">
          <a:xfrm>
            <a:off x="2667000" y="5334000"/>
            <a:ext cx="0" cy="990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5"/>
          <p:cNvSpPr>
            <a:spLocks noChangeShapeType="1"/>
          </p:cNvSpPr>
          <p:nvPr/>
        </p:nvSpPr>
        <p:spPr bwMode="auto">
          <a:xfrm flipH="1">
            <a:off x="3200400" y="5105400"/>
            <a:ext cx="152400" cy="990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6"/>
          <p:cNvSpPr>
            <a:spLocks noChangeShapeType="1"/>
          </p:cNvSpPr>
          <p:nvPr/>
        </p:nvSpPr>
        <p:spPr bwMode="auto">
          <a:xfrm flipV="1">
            <a:off x="2819400" y="2286000"/>
            <a:ext cx="0" cy="838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7"/>
          <p:cNvSpPr>
            <a:spLocks noChangeShapeType="1"/>
          </p:cNvSpPr>
          <p:nvPr/>
        </p:nvSpPr>
        <p:spPr bwMode="auto">
          <a:xfrm>
            <a:off x="2667000" y="3962400"/>
            <a:ext cx="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8"/>
          <p:cNvSpPr>
            <a:spLocks noChangeShapeType="1"/>
          </p:cNvSpPr>
          <p:nvPr/>
        </p:nvSpPr>
        <p:spPr bwMode="auto">
          <a:xfrm>
            <a:off x="2667000" y="41148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Text Box 19"/>
          <p:cNvSpPr txBox="1">
            <a:spLocks noChangeArrowheads="1"/>
          </p:cNvSpPr>
          <p:nvPr/>
        </p:nvSpPr>
        <p:spPr bwMode="auto">
          <a:xfrm>
            <a:off x="1447800" y="4038600"/>
            <a:ext cx="1311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</a:rPr>
              <a:t>Download + Weight</a:t>
            </a:r>
          </a:p>
        </p:txBody>
      </p:sp>
      <p:sp>
        <p:nvSpPr>
          <p:cNvPr id="18449" name="Text Box 20"/>
          <p:cNvSpPr txBox="1">
            <a:spLocks noChangeArrowheads="1"/>
          </p:cNvSpPr>
          <p:nvPr/>
        </p:nvSpPr>
        <p:spPr bwMode="auto">
          <a:xfrm>
            <a:off x="2895600" y="2590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</a:rPr>
              <a:t>Thrust</a:t>
            </a:r>
          </a:p>
        </p:txBody>
      </p:sp>
      <p:sp>
        <p:nvSpPr>
          <p:cNvPr id="18450" name="Line 21"/>
          <p:cNvSpPr>
            <a:spLocks noChangeShapeType="1"/>
          </p:cNvSpPr>
          <p:nvPr/>
        </p:nvSpPr>
        <p:spPr bwMode="auto">
          <a:xfrm flipH="1">
            <a:off x="3686175" y="2644775"/>
            <a:ext cx="6350" cy="47625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22"/>
          <p:cNvSpPr>
            <a:spLocks noChangeShapeType="1"/>
          </p:cNvSpPr>
          <p:nvPr/>
        </p:nvSpPr>
        <p:spPr bwMode="auto">
          <a:xfrm>
            <a:off x="3802063" y="2854325"/>
            <a:ext cx="2330450" cy="52387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Text Box 23"/>
          <p:cNvSpPr txBox="1">
            <a:spLocks noChangeArrowheads="1"/>
          </p:cNvSpPr>
          <p:nvPr/>
        </p:nvSpPr>
        <p:spPr bwMode="auto">
          <a:xfrm>
            <a:off x="6208713" y="31543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8453" name="Object 24"/>
          <p:cNvGraphicFramePr>
            <a:graphicFrameLocks noChangeAspect="1"/>
          </p:cNvGraphicFramePr>
          <p:nvPr/>
        </p:nvGraphicFramePr>
        <p:xfrm>
          <a:off x="6221413" y="3081338"/>
          <a:ext cx="159543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6900" imgH="228600" progId="Equation.3">
                  <p:embed/>
                </p:oleObj>
              </mc:Choice>
              <mc:Fallback>
                <p:oleObj name="Equation" r:id="rId3" imgW="596900" imgH="228600" progId="Equation.3">
                  <p:embed/>
                  <p:pic>
                    <p:nvPicPr>
                      <p:cNvPr id="1845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413" y="3081338"/>
                        <a:ext cx="159543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25"/>
          <p:cNvSpPr txBox="1">
            <a:spLocks noChangeArrowheads="1"/>
          </p:cNvSpPr>
          <p:nvPr/>
        </p:nvSpPr>
        <p:spPr bwMode="auto">
          <a:xfrm>
            <a:off x="5537200" y="2408238"/>
            <a:ext cx="3070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CCFF"/>
                </a:solidFill>
              </a:rPr>
              <a:t>Induced Velocities in Plane of the Rotor</a:t>
            </a:r>
          </a:p>
        </p:txBody>
      </p:sp>
      <p:sp>
        <p:nvSpPr>
          <p:cNvPr id="18455" name="Text Box 26"/>
          <p:cNvSpPr txBox="1">
            <a:spLocks noChangeArrowheads="1"/>
          </p:cNvSpPr>
          <p:nvPr/>
        </p:nvSpPr>
        <p:spPr bwMode="auto">
          <a:xfrm>
            <a:off x="4652963" y="4003675"/>
            <a:ext cx="449103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Affects angle of attack at local blade section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Varies as function of radius, azimuth, and time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Dynamic inflow theory provides efficient state space equations to model inflow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12750" y="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Dynamic Inflow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5337175" y="5430838"/>
            <a:ext cx="3048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5337175" y="4364038"/>
            <a:ext cx="3048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5337175" y="5126038"/>
            <a:ext cx="0" cy="5334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5718175" y="5049838"/>
            <a:ext cx="0" cy="609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6099175" y="4933950"/>
            <a:ext cx="0" cy="725488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6480175" y="4848225"/>
            <a:ext cx="0" cy="811213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8385175" y="4364038"/>
            <a:ext cx="0" cy="12954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8004175" y="4467225"/>
            <a:ext cx="0" cy="1192213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7623175" y="4562475"/>
            <a:ext cx="0" cy="1096963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>
            <a:off x="7242175" y="4643438"/>
            <a:ext cx="0" cy="1016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5337175" y="6116638"/>
            <a:ext cx="35893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Inflow varies linearly over rotor disk</a:t>
            </a:r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>
            <a:off x="5337175" y="5659438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5870575" y="55975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520700" y="981075"/>
            <a:ext cx="7881938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Generalized Dynamic Inflow Model: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Where the coefficients can be driven by state equations based on the theory of Peters and He: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Simplest form is the Pitt-Peters Model (</a:t>
            </a:r>
            <a:r>
              <a:rPr lang="en-US" altLang="en-US" sz="1800">
                <a:solidFill>
                  <a:srgbClr val="FF0000"/>
                </a:solidFill>
              </a:rPr>
              <a:t>3 state inflow model</a:t>
            </a:r>
            <a:r>
              <a:rPr lang="en-US" altLang="en-US" sz="1800"/>
              <a:t>):</a:t>
            </a:r>
          </a:p>
        </p:txBody>
      </p:sp>
      <p:graphicFrame>
        <p:nvGraphicFramePr>
          <p:cNvPr id="19473" name="Object 18"/>
          <p:cNvGraphicFramePr>
            <a:graphicFrameLocks noChangeAspect="1"/>
          </p:cNvGraphicFramePr>
          <p:nvPr/>
        </p:nvGraphicFramePr>
        <p:xfrm>
          <a:off x="865188" y="1379538"/>
          <a:ext cx="555783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67100" imgH="444500" progId="Equation.3">
                  <p:embed/>
                </p:oleObj>
              </mc:Choice>
              <mc:Fallback>
                <p:oleObj name="Equation" r:id="rId2" imgW="3467100" imgH="444500" progId="Equation.3">
                  <p:embed/>
                  <p:pic>
                    <p:nvPicPr>
                      <p:cNvPr id="1947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379538"/>
                        <a:ext cx="555783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9"/>
          <p:cNvGraphicFramePr>
            <a:graphicFrameLocks noChangeAspect="1"/>
          </p:cNvGraphicFramePr>
          <p:nvPr/>
        </p:nvGraphicFramePr>
        <p:xfrm>
          <a:off x="1676400" y="3275013"/>
          <a:ext cx="3556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500" imgH="508000" progId="Equation.3">
                  <p:embed/>
                </p:oleObj>
              </mc:Choice>
              <mc:Fallback>
                <p:oleObj name="Equation" r:id="rId4" imgW="2222500" imgH="508000" progId="Equation.3">
                  <p:embed/>
                  <p:pic>
                    <p:nvPicPr>
                      <p:cNvPr id="1947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5013"/>
                        <a:ext cx="3556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20"/>
          <p:cNvSpPr txBox="1">
            <a:spLocks noChangeArrowheads="1"/>
          </p:cNvSpPr>
          <p:nvPr/>
        </p:nvSpPr>
        <p:spPr bwMode="auto">
          <a:xfrm>
            <a:off x="431800" y="2274888"/>
            <a:ext cx="301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Radial Expansion Functions</a:t>
            </a:r>
          </a:p>
        </p:txBody>
      </p:sp>
      <p:sp>
        <p:nvSpPr>
          <p:cNvPr id="19476" name="Text Box 21"/>
          <p:cNvSpPr txBox="1">
            <a:spLocks noChangeArrowheads="1"/>
          </p:cNvSpPr>
          <p:nvPr/>
        </p:nvSpPr>
        <p:spPr bwMode="auto">
          <a:xfrm>
            <a:off x="4889500" y="2238375"/>
            <a:ext cx="334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Harmonic Expansion Functions</a:t>
            </a:r>
          </a:p>
        </p:txBody>
      </p:sp>
      <p:sp>
        <p:nvSpPr>
          <p:cNvPr id="19477" name="Line 22"/>
          <p:cNvSpPr>
            <a:spLocks noChangeShapeType="1"/>
          </p:cNvSpPr>
          <p:nvPr/>
        </p:nvSpPr>
        <p:spPr bwMode="auto">
          <a:xfrm>
            <a:off x="3613150" y="1951038"/>
            <a:ext cx="2654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3"/>
          <p:cNvSpPr>
            <a:spLocks noChangeShapeType="1"/>
          </p:cNvSpPr>
          <p:nvPr/>
        </p:nvSpPr>
        <p:spPr bwMode="auto">
          <a:xfrm flipV="1">
            <a:off x="4672013" y="1939925"/>
            <a:ext cx="446087" cy="4905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24"/>
          <p:cNvSpPr>
            <a:spLocks noChangeShapeType="1"/>
          </p:cNvSpPr>
          <p:nvPr/>
        </p:nvSpPr>
        <p:spPr bwMode="auto">
          <a:xfrm>
            <a:off x="4672013" y="2430463"/>
            <a:ext cx="2682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25"/>
          <p:cNvSpPr>
            <a:spLocks noChangeShapeType="1"/>
          </p:cNvSpPr>
          <p:nvPr/>
        </p:nvSpPr>
        <p:spPr bwMode="auto">
          <a:xfrm flipH="1" flipV="1">
            <a:off x="3408363" y="2071688"/>
            <a:ext cx="379412" cy="3667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Line 26"/>
          <p:cNvSpPr>
            <a:spLocks noChangeShapeType="1"/>
          </p:cNvSpPr>
          <p:nvPr/>
        </p:nvSpPr>
        <p:spPr bwMode="auto">
          <a:xfrm flipH="1">
            <a:off x="3443288" y="2449513"/>
            <a:ext cx="342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Line 27"/>
          <p:cNvSpPr>
            <a:spLocks noChangeShapeType="1"/>
          </p:cNvSpPr>
          <p:nvPr/>
        </p:nvSpPr>
        <p:spPr bwMode="auto">
          <a:xfrm flipV="1">
            <a:off x="2940050" y="1924050"/>
            <a:ext cx="490538" cy="11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19484" name="Object 29"/>
          <p:cNvGraphicFramePr>
            <a:graphicFrameLocks noChangeAspect="1"/>
          </p:cNvGraphicFramePr>
          <p:nvPr/>
        </p:nvGraphicFramePr>
        <p:xfrm>
          <a:off x="830263" y="4751388"/>
          <a:ext cx="36560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228600" progId="Equation.3">
                  <p:embed/>
                </p:oleObj>
              </mc:Choice>
              <mc:Fallback>
                <p:oleObj name="Equation" r:id="rId6" imgW="2286000" imgH="228600" progId="Equation.3">
                  <p:embed/>
                  <p:pic>
                    <p:nvPicPr>
                      <p:cNvPr id="1948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4751388"/>
                        <a:ext cx="36560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5" name="Rectangle 30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19486" name="Object 31"/>
          <p:cNvGraphicFramePr>
            <a:graphicFrameLocks noChangeAspect="1"/>
          </p:cNvGraphicFramePr>
          <p:nvPr/>
        </p:nvGraphicFramePr>
        <p:xfrm>
          <a:off x="996950" y="5362575"/>
          <a:ext cx="30321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5000" imgH="736600" progId="Equation.3">
                  <p:embed/>
                </p:oleObj>
              </mc:Choice>
              <mc:Fallback>
                <p:oleObj name="Equation" r:id="rId8" imgW="1905000" imgH="736600" progId="Equation.3">
                  <p:embed/>
                  <p:pic>
                    <p:nvPicPr>
                      <p:cNvPr id="1948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5362575"/>
                        <a:ext cx="30321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7" name="Text Box 32"/>
          <p:cNvSpPr txBox="1">
            <a:spLocks noChangeArrowheads="1"/>
          </p:cNvSpPr>
          <p:nvPr/>
        </p:nvSpPr>
        <p:spPr bwMode="auto">
          <a:xfrm>
            <a:off x="5545138" y="3163888"/>
            <a:ext cx="35988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Peters-He inflow model can be scaled to include any number of states</a:t>
            </a:r>
          </a:p>
        </p:txBody>
      </p:sp>
      <p:sp>
        <p:nvSpPr>
          <p:cNvPr id="19488" name="Line 9"/>
          <p:cNvSpPr>
            <a:spLocks noChangeShapeType="1"/>
          </p:cNvSpPr>
          <p:nvPr/>
        </p:nvSpPr>
        <p:spPr bwMode="auto">
          <a:xfrm>
            <a:off x="6851650" y="4745038"/>
            <a:ext cx="0" cy="93345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187325"/>
            <a:ext cx="5934075" cy="920750"/>
          </a:xfrm>
        </p:spPr>
        <p:txBody>
          <a:bodyPr/>
          <a:lstStyle/>
          <a:p>
            <a:pPr eaLnBrk="1" hangingPunct="1"/>
            <a:r>
              <a:rPr lang="en-US" altLang="en-US" dirty="0"/>
              <a:t>State Variable Representation</a:t>
            </a:r>
            <a:br>
              <a:rPr lang="en-US" altLang="en-US" dirty="0"/>
            </a:br>
            <a:r>
              <a:rPr lang="en-US" altLang="en-US" dirty="0"/>
              <a:t>of Rotorcraft Dynamics</a:t>
            </a:r>
          </a:p>
        </p:txBody>
      </p:sp>
      <p:graphicFrame>
        <p:nvGraphicFramePr>
          <p:cNvPr id="307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07975" y="2125663"/>
          <a:ext cx="89535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800" imgH="939800" progId="Equation.3">
                  <p:embed/>
                </p:oleObj>
              </mc:Choice>
              <mc:Fallback>
                <p:oleObj name="Equation" r:id="rId2" imgW="558800" imgH="9398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2125663"/>
                        <a:ext cx="89535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23888" y="1524000"/>
            <a:ext cx="144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 b="0" u="sng">
                <a:solidFill>
                  <a:srgbClr val="000099"/>
                </a:solidFill>
              </a:rPr>
              <a:t>State Vector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743575" y="1595438"/>
            <a:ext cx="164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 b="0" u="sng">
                <a:solidFill>
                  <a:srgbClr val="000099"/>
                </a:solidFill>
              </a:rPr>
              <a:t>Control Vector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752600" y="2105025"/>
            <a:ext cx="2724150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SzTx/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</a:rPr>
              <a:t>Fuselage body states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SzTx/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</a:rPr>
              <a:t>Rotor states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SzTx/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</a:rPr>
              <a:t>Inflow states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SzTx/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</a:rPr>
              <a:t>Propulsion system states</a:t>
            </a: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H="1">
            <a:off x="1260475" y="2305050"/>
            <a:ext cx="50641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H="1">
            <a:off x="1260475" y="2647950"/>
            <a:ext cx="50641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H="1">
            <a:off x="1260475" y="2990850"/>
            <a:ext cx="50641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H="1">
            <a:off x="1260475" y="3333750"/>
            <a:ext cx="50641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5048250" y="1993900"/>
          <a:ext cx="1058863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1168400" progId="Equation.3">
                  <p:embed/>
                </p:oleObj>
              </mc:Choice>
              <mc:Fallback>
                <p:oleObj name="Equation" r:id="rId4" imgW="660400" imgH="1168400" progId="Equation.3">
                  <p:embed/>
                  <p:pic>
                    <p:nvPicPr>
                      <p:cNvPr id="30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993900"/>
                        <a:ext cx="1058863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635750" y="2085975"/>
            <a:ext cx="2089150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SzTx/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</a:rPr>
              <a:t>Lateral cyclic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SzTx/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</a:rPr>
              <a:t>Long. cyclic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SzTx/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</a:rPr>
              <a:t>Collective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SzTx/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</a:rPr>
              <a:t>Tail rotor collective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SzTx/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</a:rPr>
              <a:t>Engine throttle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H="1">
            <a:off x="6143625" y="2286000"/>
            <a:ext cx="50641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 flipH="1">
            <a:off x="6143625" y="2628900"/>
            <a:ext cx="50641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H="1">
            <a:off x="6143625" y="2971800"/>
            <a:ext cx="50641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 flipH="1">
            <a:off x="6143625" y="3314700"/>
            <a:ext cx="50641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H="1">
            <a:off x="6149975" y="3662363"/>
            <a:ext cx="50641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90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3633788" y="4668838"/>
          <a:ext cx="15176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669" imgH="215806" progId="Equation.3">
                  <p:embed/>
                </p:oleObj>
              </mc:Choice>
              <mc:Fallback>
                <p:oleObj name="Equation" r:id="rId6" imgW="761669" imgH="215806" progId="Equation.3">
                  <p:embed/>
                  <p:pic>
                    <p:nvPicPr>
                      <p:cNvPr id="30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4668838"/>
                        <a:ext cx="1517650" cy="430212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393700" y="3994150"/>
            <a:ext cx="830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 b="0"/>
              <a:t>Results in large set of coupled differential equations (state equations):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50838" y="5564188"/>
            <a:ext cx="8477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 b="0"/>
              <a:t>Includes 6-DOF rigid body equations of motion, rotor flapping and lagging dynamics, finite state dynamic inflow, propulsion system model, and model of aerodynamic effects (typically in tabular form).</a:t>
            </a:r>
          </a:p>
        </p:txBody>
      </p:sp>
      <p:sp>
        <p:nvSpPr>
          <p:cNvPr id="3093" name="AutoShape 21"/>
          <p:cNvSpPr>
            <a:spLocks/>
          </p:cNvSpPr>
          <p:nvPr/>
        </p:nvSpPr>
        <p:spPr bwMode="auto">
          <a:xfrm rot="-5400000">
            <a:off x="4152901" y="1570037"/>
            <a:ext cx="419100" cy="7648575"/>
          </a:xfrm>
          <a:prstGeom prst="rightBrace">
            <a:avLst>
              <a:gd name="adj1" fmla="val 152083"/>
              <a:gd name="adj2" fmla="val 50000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533400" y="22860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Local Aerodynamic Velocities at Blade Section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1A170A4-263F-491C-81F9-E5A28FC76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281719"/>
              </p:ext>
            </p:extLst>
          </p:nvPr>
        </p:nvGraphicFramePr>
        <p:xfrm>
          <a:off x="177387" y="1933437"/>
          <a:ext cx="57150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200" imgH="876240" progId="Equation.DSMT4">
                  <p:embed/>
                </p:oleObj>
              </mc:Choice>
              <mc:Fallback>
                <p:oleObj name="Equation" r:id="rId2" imgW="3886200" imgH="8762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1A170A4-263F-491C-81F9-E5A28FC76E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387" y="1933437"/>
                        <a:ext cx="5715000" cy="128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5D9C326-7F5F-4250-9616-D9B4766B03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186378"/>
              </p:ext>
            </p:extLst>
          </p:nvPr>
        </p:nvGraphicFramePr>
        <p:xfrm>
          <a:off x="6109114" y="1973608"/>
          <a:ext cx="28956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939600" progId="Equation.DSMT4">
                  <p:embed/>
                </p:oleObj>
              </mc:Choice>
              <mc:Fallback>
                <p:oleObj name="Equation" r:id="rId4" imgW="1968480" imgH="939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5D9C326-7F5F-4250-9616-D9B4766B03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09114" y="1973608"/>
                        <a:ext cx="2895600" cy="138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CDB001-092D-4BFB-BA00-BABE029AFC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347967"/>
              </p:ext>
            </p:extLst>
          </p:nvPr>
        </p:nvGraphicFramePr>
        <p:xfrm>
          <a:off x="408057" y="3992564"/>
          <a:ext cx="3285274" cy="1063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4880" imgH="723600" progId="Equation.DSMT4">
                  <p:embed/>
                </p:oleObj>
              </mc:Choice>
              <mc:Fallback>
                <p:oleObj name="Equation" r:id="rId6" imgW="2234880" imgH="7236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1CDB001-092D-4BFB-BA00-BABE029AFC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8057" y="3992564"/>
                        <a:ext cx="3285274" cy="1063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89DB35A-5BB6-4D09-A40B-DE0B486C7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906709"/>
              </p:ext>
            </p:extLst>
          </p:nvPr>
        </p:nvGraphicFramePr>
        <p:xfrm>
          <a:off x="408057" y="5663178"/>
          <a:ext cx="50752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54200" imgH="431640" progId="Equation.DSMT4">
                  <p:embed/>
                </p:oleObj>
              </mc:Choice>
              <mc:Fallback>
                <p:oleObj name="Equation" r:id="rId8" imgW="3454200" imgH="431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89DB35A-5BB6-4D09-A40B-DE0B486C74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057" y="5663178"/>
                        <a:ext cx="5075238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22EF01-E732-4F9F-B325-74E665AD3009}"/>
              </a:ext>
            </a:extLst>
          </p:cNvPr>
          <p:cNvSpPr txBox="1"/>
          <p:nvPr/>
        </p:nvSpPr>
        <p:spPr>
          <a:xfrm>
            <a:off x="4311495" y="4280743"/>
            <a:ext cx="450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Might also have correction for “skewed flow”, due to radial component.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457200" y="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Nonlinear Blade Element Model</a:t>
            </a:r>
          </a:p>
        </p:txBody>
      </p:sp>
      <p:sp>
        <p:nvSpPr>
          <p:cNvPr id="21507" name="Line 6"/>
          <p:cNvSpPr>
            <a:spLocks noChangeShapeType="1"/>
          </p:cNvSpPr>
          <p:nvPr/>
        </p:nvSpPr>
        <p:spPr bwMode="auto">
          <a:xfrm>
            <a:off x="2362200" y="9144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7"/>
          <p:cNvSpPr>
            <a:spLocks noChangeShapeType="1"/>
          </p:cNvSpPr>
          <p:nvPr/>
        </p:nvSpPr>
        <p:spPr bwMode="auto">
          <a:xfrm>
            <a:off x="381000" y="25146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2438400" y="762000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c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l</a:t>
            </a:r>
            <a:endParaRPr lang="en-U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4267200" y="2514600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21511" name="Line 10"/>
          <p:cNvSpPr>
            <a:spLocks noChangeShapeType="1"/>
          </p:cNvSpPr>
          <p:nvPr/>
        </p:nvSpPr>
        <p:spPr bwMode="auto">
          <a:xfrm>
            <a:off x="2362200" y="3886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11"/>
          <p:cNvSpPr>
            <a:spLocks noChangeShapeType="1"/>
          </p:cNvSpPr>
          <p:nvPr/>
        </p:nvSpPr>
        <p:spPr bwMode="auto">
          <a:xfrm>
            <a:off x="381000" y="5486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2438400" y="37338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c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d</a:t>
            </a:r>
            <a:endParaRPr lang="en-U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21514" name="Text Box 13"/>
          <p:cNvSpPr txBox="1">
            <a:spLocks noChangeArrowheads="1"/>
          </p:cNvSpPr>
          <p:nvPr/>
        </p:nvSpPr>
        <p:spPr bwMode="auto">
          <a:xfrm>
            <a:off x="4419600" y="5481638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BA794F-473D-4E68-9496-8677CD255C99}"/>
              </a:ext>
            </a:extLst>
          </p:cNvPr>
          <p:cNvSpPr/>
          <p:nvPr/>
        </p:nvSpPr>
        <p:spPr>
          <a:xfrm>
            <a:off x="646043" y="4512365"/>
            <a:ext cx="3573118" cy="884657"/>
          </a:xfrm>
          <a:custGeom>
            <a:avLst/>
            <a:gdLst>
              <a:gd name="connsiteX0" fmla="*/ 0 w 3573118"/>
              <a:gd name="connsiteY0" fmla="*/ 24848 h 884657"/>
              <a:gd name="connsiteX1" fmla="*/ 397566 w 3573118"/>
              <a:gd name="connsiteY1" fmla="*/ 437322 h 884657"/>
              <a:gd name="connsiteX2" fmla="*/ 1187727 w 3573118"/>
              <a:gd name="connsiteY2" fmla="*/ 765313 h 884657"/>
              <a:gd name="connsiteX3" fmla="*/ 1401418 w 3573118"/>
              <a:gd name="connsiteY3" fmla="*/ 849796 h 884657"/>
              <a:gd name="connsiteX4" fmla="*/ 1803953 w 3573118"/>
              <a:gd name="connsiteY4" fmla="*/ 884583 h 884657"/>
              <a:gd name="connsiteX5" fmla="*/ 2171700 w 3573118"/>
              <a:gd name="connsiteY5" fmla="*/ 854765 h 884657"/>
              <a:gd name="connsiteX6" fmla="*/ 2355574 w 3573118"/>
              <a:gd name="connsiteY6" fmla="*/ 735496 h 884657"/>
              <a:gd name="connsiteX7" fmla="*/ 2703444 w 3573118"/>
              <a:gd name="connsiteY7" fmla="*/ 586409 h 884657"/>
              <a:gd name="connsiteX8" fmla="*/ 3011557 w 3573118"/>
              <a:gd name="connsiteY8" fmla="*/ 457200 h 884657"/>
              <a:gd name="connsiteX9" fmla="*/ 3573118 w 3573118"/>
              <a:gd name="connsiteY9" fmla="*/ 0 h 88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73118" h="884657">
                <a:moveTo>
                  <a:pt x="0" y="24848"/>
                </a:moveTo>
                <a:cubicBezTo>
                  <a:pt x="99805" y="169379"/>
                  <a:pt x="199611" y="313911"/>
                  <a:pt x="397566" y="437322"/>
                </a:cubicBezTo>
                <a:cubicBezTo>
                  <a:pt x="595521" y="560733"/>
                  <a:pt x="1187727" y="765313"/>
                  <a:pt x="1187727" y="765313"/>
                </a:cubicBezTo>
                <a:cubicBezTo>
                  <a:pt x="1355036" y="834059"/>
                  <a:pt x="1298714" y="829918"/>
                  <a:pt x="1401418" y="849796"/>
                </a:cubicBezTo>
                <a:cubicBezTo>
                  <a:pt x="1504122" y="869674"/>
                  <a:pt x="1675573" y="883755"/>
                  <a:pt x="1803953" y="884583"/>
                </a:cubicBezTo>
                <a:cubicBezTo>
                  <a:pt x="1932333" y="885411"/>
                  <a:pt x="2079763" y="879613"/>
                  <a:pt x="2171700" y="854765"/>
                </a:cubicBezTo>
                <a:cubicBezTo>
                  <a:pt x="2263637" y="829917"/>
                  <a:pt x="2266950" y="780222"/>
                  <a:pt x="2355574" y="735496"/>
                </a:cubicBezTo>
                <a:cubicBezTo>
                  <a:pt x="2444198" y="690770"/>
                  <a:pt x="2594113" y="632792"/>
                  <a:pt x="2703444" y="586409"/>
                </a:cubicBezTo>
                <a:cubicBezTo>
                  <a:pt x="2812775" y="540026"/>
                  <a:pt x="2866611" y="554935"/>
                  <a:pt x="3011557" y="457200"/>
                </a:cubicBezTo>
                <a:cubicBezTo>
                  <a:pt x="3156503" y="359465"/>
                  <a:pt x="3364810" y="179732"/>
                  <a:pt x="3573118" y="0"/>
                </a:cubicBezTo>
              </a:path>
            </a:pathLst>
          </a:cu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692DEF-0C4D-4DBB-BBEC-EF89B1D09A53}"/>
              </a:ext>
            </a:extLst>
          </p:cNvPr>
          <p:cNvSpPr/>
          <p:nvPr/>
        </p:nvSpPr>
        <p:spPr>
          <a:xfrm>
            <a:off x="646043" y="3657600"/>
            <a:ext cx="3573118" cy="1422029"/>
          </a:xfrm>
          <a:custGeom>
            <a:avLst/>
            <a:gdLst>
              <a:gd name="connsiteX0" fmla="*/ 0 w 3573118"/>
              <a:gd name="connsiteY0" fmla="*/ 24848 h 884657"/>
              <a:gd name="connsiteX1" fmla="*/ 397566 w 3573118"/>
              <a:gd name="connsiteY1" fmla="*/ 437322 h 884657"/>
              <a:gd name="connsiteX2" fmla="*/ 1187727 w 3573118"/>
              <a:gd name="connsiteY2" fmla="*/ 765313 h 884657"/>
              <a:gd name="connsiteX3" fmla="*/ 1401418 w 3573118"/>
              <a:gd name="connsiteY3" fmla="*/ 849796 h 884657"/>
              <a:gd name="connsiteX4" fmla="*/ 1803953 w 3573118"/>
              <a:gd name="connsiteY4" fmla="*/ 884583 h 884657"/>
              <a:gd name="connsiteX5" fmla="*/ 2171700 w 3573118"/>
              <a:gd name="connsiteY5" fmla="*/ 854765 h 884657"/>
              <a:gd name="connsiteX6" fmla="*/ 2355574 w 3573118"/>
              <a:gd name="connsiteY6" fmla="*/ 735496 h 884657"/>
              <a:gd name="connsiteX7" fmla="*/ 2703444 w 3573118"/>
              <a:gd name="connsiteY7" fmla="*/ 586409 h 884657"/>
              <a:gd name="connsiteX8" fmla="*/ 3011557 w 3573118"/>
              <a:gd name="connsiteY8" fmla="*/ 457200 h 884657"/>
              <a:gd name="connsiteX9" fmla="*/ 3573118 w 3573118"/>
              <a:gd name="connsiteY9" fmla="*/ 0 h 88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73118" h="884657">
                <a:moveTo>
                  <a:pt x="0" y="24848"/>
                </a:moveTo>
                <a:cubicBezTo>
                  <a:pt x="99805" y="169379"/>
                  <a:pt x="199611" y="313911"/>
                  <a:pt x="397566" y="437322"/>
                </a:cubicBezTo>
                <a:cubicBezTo>
                  <a:pt x="595521" y="560733"/>
                  <a:pt x="1187727" y="765313"/>
                  <a:pt x="1187727" y="765313"/>
                </a:cubicBezTo>
                <a:cubicBezTo>
                  <a:pt x="1355036" y="834059"/>
                  <a:pt x="1298714" y="829918"/>
                  <a:pt x="1401418" y="849796"/>
                </a:cubicBezTo>
                <a:cubicBezTo>
                  <a:pt x="1504122" y="869674"/>
                  <a:pt x="1675573" y="883755"/>
                  <a:pt x="1803953" y="884583"/>
                </a:cubicBezTo>
                <a:cubicBezTo>
                  <a:pt x="1932333" y="885411"/>
                  <a:pt x="2079763" y="879613"/>
                  <a:pt x="2171700" y="854765"/>
                </a:cubicBezTo>
                <a:cubicBezTo>
                  <a:pt x="2263637" y="829917"/>
                  <a:pt x="2266950" y="780222"/>
                  <a:pt x="2355574" y="735496"/>
                </a:cubicBezTo>
                <a:cubicBezTo>
                  <a:pt x="2444198" y="690770"/>
                  <a:pt x="2594113" y="632792"/>
                  <a:pt x="2703444" y="586409"/>
                </a:cubicBezTo>
                <a:cubicBezTo>
                  <a:pt x="2812775" y="540026"/>
                  <a:pt x="2866611" y="554935"/>
                  <a:pt x="3011557" y="457200"/>
                </a:cubicBezTo>
                <a:cubicBezTo>
                  <a:pt x="3156503" y="359465"/>
                  <a:pt x="3364810" y="179732"/>
                  <a:pt x="3573118" y="0"/>
                </a:cubicBezTo>
              </a:path>
            </a:pathLst>
          </a:cu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D48A2-0894-4EB2-8E15-C3E87071FA14}"/>
              </a:ext>
            </a:extLst>
          </p:cNvPr>
          <p:cNvSpPr txBox="1"/>
          <p:nvPr/>
        </p:nvSpPr>
        <p:spPr>
          <a:xfrm>
            <a:off x="4267200" y="485029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  <a:r>
              <a:rPr lang="en-US" dirty="0"/>
              <a:t>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4674D-79C0-4D26-9E46-C7BFC781BA4F}"/>
              </a:ext>
            </a:extLst>
          </p:cNvPr>
          <p:cNvSpPr txBox="1"/>
          <p:nvPr/>
        </p:nvSpPr>
        <p:spPr>
          <a:xfrm>
            <a:off x="4078358" y="383964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  <a:r>
              <a:rPr lang="en-US" dirty="0"/>
              <a:t> = 0.9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CBF541B-887E-4225-A82A-EE4B407E9F67}"/>
              </a:ext>
            </a:extLst>
          </p:cNvPr>
          <p:cNvSpPr/>
          <p:nvPr/>
        </p:nvSpPr>
        <p:spPr>
          <a:xfrm>
            <a:off x="596348" y="1151432"/>
            <a:ext cx="3975652" cy="2185509"/>
          </a:xfrm>
          <a:custGeom>
            <a:avLst/>
            <a:gdLst>
              <a:gd name="connsiteX0" fmla="*/ 0 w 3975652"/>
              <a:gd name="connsiteY0" fmla="*/ 1822540 h 2185509"/>
              <a:gd name="connsiteX1" fmla="*/ 223630 w 3975652"/>
              <a:gd name="connsiteY1" fmla="*/ 2115744 h 2185509"/>
              <a:gd name="connsiteX2" fmla="*/ 576469 w 3975652"/>
              <a:gd name="connsiteY2" fmla="*/ 2155501 h 2185509"/>
              <a:gd name="connsiteX3" fmla="*/ 1093304 w 3975652"/>
              <a:gd name="connsiteY3" fmla="*/ 1738057 h 2185509"/>
              <a:gd name="connsiteX4" fmla="*/ 1654865 w 3975652"/>
              <a:gd name="connsiteY4" fmla="*/ 1236131 h 2185509"/>
              <a:gd name="connsiteX5" fmla="*/ 2181639 w 3975652"/>
              <a:gd name="connsiteY5" fmla="*/ 764023 h 2185509"/>
              <a:gd name="connsiteX6" fmla="*/ 2574234 w 3975652"/>
              <a:gd name="connsiteY6" fmla="*/ 386336 h 2185509"/>
              <a:gd name="connsiteX7" fmla="*/ 2927074 w 3975652"/>
              <a:gd name="connsiteY7" fmla="*/ 58344 h 2185509"/>
              <a:gd name="connsiteX8" fmla="*/ 3195430 w 3975652"/>
              <a:gd name="connsiteY8" fmla="*/ 28527 h 2185509"/>
              <a:gd name="connsiteX9" fmla="*/ 3394213 w 3975652"/>
              <a:gd name="connsiteY9" fmla="*/ 361488 h 2185509"/>
              <a:gd name="connsiteX10" fmla="*/ 3771900 w 3975652"/>
              <a:gd name="connsiteY10" fmla="*/ 659662 h 2185509"/>
              <a:gd name="connsiteX11" fmla="*/ 3975652 w 3975652"/>
              <a:gd name="connsiteY11" fmla="*/ 778931 h 218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5652" h="2185509">
                <a:moveTo>
                  <a:pt x="0" y="1822540"/>
                </a:moveTo>
                <a:cubicBezTo>
                  <a:pt x="63776" y="1941395"/>
                  <a:pt x="127552" y="2060251"/>
                  <a:pt x="223630" y="2115744"/>
                </a:cubicBezTo>
                <a:cubicBezTo>
                  <a:pt x="319708" y="2171237"/>
                  <a:pt x="431523" y="2218449"/>
                  <a:pt x="576469" y="2155501"/>
                </a:cubicBezTo>
                <a:cubicBezTo>
                  <a:pt x="721415" y="2092553"/>
                  <a:pt x="913571" y="1891285"/>
                  <a:pt x="1093304" y="1738057"/>
                </a:cubicBezTo>
                <a:cubicBezTo>
                  <a:pt x="1273037" y="1584829"/>
                  <a:pt x="1654865" y="1236131"/>
                  <a:pt x="1654865" y="1236131"/>
                </a:cubicBezTo>
                <a:cubicBezTo>
                  <a:pt x="1836254" y="1073792"/>
                  <a:pt x="2028411" y="905655"/>
                  <a:pt x="2181639" y="764023"/>
                </a:cubicBezTo>
                <a:cubicBezTo>
                  <a:pt x="2334867" y="622391"/>
                  <a:pt x="2449995" y="503949"/>
                  <a:pt x="2574234" y="386336"/>
                </a:cubicBezTo>
                <a:cubicBezTo>
                  <a:pt x="2698473" y="268723"/>
                  <a:pt x="2823542" y="117979"/>
                  <a:pt x="2927074" y="58344"/>
                </a:cubicBezTo>
                <a:cubicBezTo>
                  <a:pt x="3030606" y="-1291"/>
                  <a:pt x="3117574" y="-21997"/>
                  <a:pt x="3195430" y="28527"/>
                </a:cubicBezTo>
                <a:cubicBezTo>
                  <a:pt x="3273287" y="79051"/>
                  <a:pt x="3298135" y="256299"/>
                  <a:pt x="3394213" y="361488"/>
                </a:cubicBezTo>
                <a:cubicBezTo>
                  <a:pt x="3490291" y="466677"/>
                  <a:pt x="3674994" y="590088"/>
                  <a:pt x="3771900" y="659662"/>
                </a:cubicBezTo>
                <a:cubicBezTo>
                  <a:pt x="3868806" y="729236"/>
                  <a:pt x="3922229" y="754083"/>
                  <a:pt x="3975652" y="778931"/>
                </a:cubicBezTo>
              </a:path>
            </a:pathLst>
          </a:cu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1C847-330E-4AE0-B351-42C2FACA41C8}"/>
              </a:ext>
            </a:extLst>
          </p:cNvPr>
          <p:cNvCxnSpPr/>
          <p:nvPr/>
        </p:nvCxnSpPr>
        <p:spPr>
          <a:xfrm>
            <a:off x="2561915" y="2131943"/>
            <a:ext cx="3243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AE3868-B513-40B4-AB69-C14701339922}"/>
              </a:ext>
            </a:extLst>
          </p:cNvPr>
          <p:cNvCxnSpPr>
            <a:cxnSpLocks/>
          </p:cNvCxnSpPr>
          <p:nvPr/>
        </p:nvCxnSpPr>
        <p:spPr>
          <a:xfrm flipV="1">
            <a:off x="2886283" y="1803952"/>
            <a:ext cx="0" cy="327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E875D8-D4E4-451A-B7D7-20EDA830AC53}"/>
              </a:ext>
            </a:extLst>
          </p:cNvPr>
          <p:cNvSpPr txBox="1"/>
          <p:nvPr/>
        </p:nvSpPr>
        <p:spPr>
          <a:xfrm>
            <a:off x="2886283" y="203665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lift region: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85B8DC1-1E00-4BD0-BF19-5FEEC9878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790682"/>
              </p:ext>
            </p:extLst>
          </p:nvPr>
        </p:nvGraphicFramePr>
        <p:xfrm>
          <a:off x="4634671" y="2007704"/>
          <a:ext cx="1435799" cy="46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41200" progId="Equation.DSMT4">
                  <p:embed/>
                </p:oleObj>
              </mc:Choice>
              <mc:Fallback>
                <p:oleObj name="Equation" r:id="rId2" imgW="749160" imgH="2412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5B8DC1-1E00-4BD0-BF19-5FEEC98782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34671" y="2007704"/>
                        <a:ext cx="1435799" cy="462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4251FCF-0A73-43B3-962A-D6C3700DABA2}"/>
              </a:ext>
            </a:extLst>
          </p:cNvPr>
          <p:cNvSpPr txBox="1"/>
          <p:nvPr/>
        </p:nvSpPr>
        <p:spPr>
          <a:xfrm>
            <a:off x="5562599" y="2822603"/>
            <a:ext cx="3104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non-linear simulation will typically use 2D look up tables for Mach number from 0 to 1, and angle-of-attack through 360 degrees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57200" y="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Simplified Equations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8463" y="1389063"/>
            <a:ext cx="80930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 dirty="0">
                <a:latin typeface="Times New Roman" panose="02020603050405020304" pitchFamily="18" charset="0"/>
              </a:rPr>
              <a:t>Assumptions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Drop the term related to linear acceleration of the hub: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Drop the blade weight term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Assume small angles for </a:t>
            </a:r>
            <a:r>
              <a:rPr lang="en-US" altLang="en-US" sz="1800" i="1" dirty="0">
                <a:latin typeface="Symbol" panose="05050102010706020507" pitchFamily="18" charset="2"/>
              </a:rPr>
              <a:t>b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i="1" dirty="0">
                <a:latin typeface="Symbol" panose="05050102010706020507" pitchFamily="18" charset="2"/>
              </a:rPr>
              <a:t>f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i="1" dirty="0">
                <a:latin typeface="Symbol" panose="05050102010706020507" pitchFamily="18" charset="2"/>
              </a:rPr>
              <a:t>q</a:t>
            </a:r>
            <a:r>
              <a:rPr lang="en-US" altLang="en-US" sz="1800" dirty="0">
                <a:latin typeface="Times New Roman" panose="02020603050405020304" pitchFamily="18" charset="0"/>
              </a:rPr>
              <a:t>, and </a:t>
            </a:r>
            <a:r>
              <a:rPr lang="en-US" altLang="en-US" sz="1800" i="1" dirty="0">
                <a:latin typeface="Symbol" panose="05050102010706020507" pitchFamily="18" charset="2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.  (blade flapping, incidence angle, blade pitch, and blade angle of attack).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Neglect radial flow effects.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Simplify blade section aerodynamic properties: linear lift, constant drag coefficient (will add term that accounts for increased profile drag with </a:t>
            </a:r>
            <a:r>
              <a:rPr lang="en-US" altLang="en-US" sz="1800" i="1" dirty="0">
                <a:latin typeface="Symbol" panose="05050102010706020507" pitchFamily="18" charset="2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 later).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Drop small terms in aerodynamic loads.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Assume </a:t>
            </a:r>
            <a:r>
              <a:rPr lang="en-US" altLang="en-US" sz="1800" dirty="0">
                <a:latin typeface="Symbol" panose="05050102010706020507" pitchFamily="18" charset="2"/>
              </a:rPr>
              <a:t>W &gt;&gt;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</a:rPr>
              <a:t>r</a:t>
            </a:r>
            <a:r>
              <a:rPr lang="en-US" altLang="en-US" sz="1800" i="1" baseline="-25000" dirty="0">
                <a:latin typeface="Times New Roman" panose="02020603050405020304" pitchFamily="18" charset="0"/>
              </a:rPr>
              <a:t>h</a:t>
            </a:r>
            <a:r>
              <a:rPr lang="en-US" altLang="en-US" sz="1800" dirty="0">
                <a:latin typeface="Times New Roman" panose="02020603050405020304" pitchFamily="18" charset="0"/>
              </a:rPr>
              <a:t>  or  </a:t>
            </a:r>
            <a:r>
              <a:rPr lang="en-US" altLang="en-US" sz="1800" dirty="0">
                <a:latin typeface="Symbol" panose="05050102010706020507" pitchFamily="18" charset="2"/>
              </a:rPr>
              <a:t>W -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</a:rPr>
              <a:t>r</a:t>
            </a:r>
            <a:r>
              <a:rPr lang="en-US" altLang="en-US" sz="1800" i="1" baseline="-25000" dirty="0">
                <a:latin typeface="Times New Roman" panose="02020603050405020304" pitchFamily="18" charset="0"/>
              </a:rPr>
              <a:t>h </a:t>
            </a:r>
            <a:r>
              <a:rPr lang="en-US" altLang="en-US" sz="1800" dirty="0">
                <a:latin typeface="Times New Roman" panose="02020603050405020304" pitchFamily="18" charset="0"/>
              </a:rPr>
              <a:t>= </a:t>
            </a:r>
            <a:r>
              <a:rPr lang="en-US" altLang="en-US" sz="1800" dirty="0">
                <a:latin typeface="Symbol" panose="05050102010706020507" pitchFamily="18" charset="2"/>
              </a:rPr>
              <a:t>W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Assume lift forces are much larger than drag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Assume linear lift variation with angle-of-attack:</a:t>
            </a:r>
            <a:endParaRPr lang="en-US" altLang="en-US" sz="1800" dirty="0">
              <a:latin typeface="Symbol" panose="05050102010706020507" pitchFamily="18" charset="2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653551"/>
              </p:ext>
            </p:extLst>
          </p:nvPr>
        </p:nvGraphicFramePr>
        <p:xfrm>
          <a:off x="5779294" y="1691033"/>
          <a:ext cx="9048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3">
                  <p:embed/>
                </p:oleObj>
              </mc:Choice>
              <mc:Fallback>
                <p:oleObj name="Equation" r:id="rId2" imgW="596900" imgH="228600" progId="Equation.3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294" y="1691033"/>
                        <a:ext cx="9048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27000" y="654050"/>
            <a:ext cx="901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/>
              <a:t>Not necessary for non-linear simulations on modern computers, but useful for understanding important terms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5311775" y="4427538"/>
          <a:ext cx="935038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693" imgH="215713" progId="Equation.3">
                  <p:embed/>
                </p:oleObj>
              </mc:Choice>
              <mc:Fallback>
                <p:oleObj name="Equation" r:id="rId4" imgW="583693" imgH="215713" progId="Equation.3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4427538"/>
                        <a:ext cx="935038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D9D0807-B3AD-44E7-B23E-404E361C4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211694"/>
              </p:ext>
            </p:extLst>
          </p:nvPr>
        </p:nvGraphicFramePr>
        <p:xfrm>
          <a:off x="1682472" y="4855078"/>
          <a:ext cx="3297031" cy="1815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440" imgH="1244520" progId="Equation.DSMT4">
                  <p:embed/>
                </p:oleObj>
              </mc:Choice>
              <mc:Fallback>
                <p:oleObj name="Equation" r:id="rId6" imgW="2260440" imgH="12445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D9D0807-B3AD-44E7-B23E-404E361C4C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2472" y="4855078"/>
                        <a:ext cx="3297031" cy="1815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5721B3F-29F7-42FD-AE51-45726C5DA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873201"/>
              </p:ext>
            </p:extLst>
          </p:nvPr>
        </p:nvGraphicFramePr>
        <p:xfrm>
          <a:off x="3842159" y="2538413"/>
          <a:ext cx="2842010" cy="344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76160" imgH="203040" progId="Equation.DSMT4">
                  <p:embed/>
                </p:oleObj>
              </mc:Choice>
              <mc:Fallback>
                <p:oleObj name="Equation" r:id="rId8" imgW="1676160" imgH="2030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5721B3F-29F7-42FD-AE51-45726C5DAA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42159" y="2538413"/>
                        <a:ext cx="2842010" cy="344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457200" y="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Simplified Equations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187325" y="722243"/>
            <a:ext cx="25506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 dirty="0">
                <a:latin typeface="Times New Roman" panose="02020603050405020304" pitchFamily="18" charset="0"/>
              </a:rPr>
              <a:t>Non-dimensional system: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52A3B08-B04B-4138-B374-6DAFE0FC1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887232"/>
              </p:ext>
            </p:extLst>
          </p:nvPr>
        </p:nvGraphicFramePr>
        <p:xfrm>
          <a:off x="762000" y="1260406"/>
          <a:ext cx="52006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66800" imgH="1523880" progId="Equation.DSMT4">
                  <p:embed/>
                </p:oleObj>
              </mc:Choice>
              <mc:Fallback>
                <p:oleObj name="Equation" r:id="rId2" imgW="3466800" imgH="15238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52A3B08-B04B-4138-B374-6DAFE0FC1B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260406"/>
                        <a:ext cx="520065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4D17E898-4E4D-4939-A500-43B00AEF0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00" y="3546406"/>
            <a:ext cx="17491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 dirty="0">
                <a:latin typeface="Times New Roman" panose="02020603050405020304" pitchFamily="18" charset="0"/>
              </a:rPr>
              <a:t>Approximations: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4E3CCFC-EF92-4A1D-A367-6AF3028E7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63725"/>
              </p:ext>
            </p:extLst>
          </p:nvPr>
        </p:nvGraphicFramePr>
        <p:xfrm>
          <a:off x="762000" y="3915738"/>
          <a:ext cx="45338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560" imgH="558720" progId="Equation.DSMT4">
                  <p:embed/>
                </p:oleObj>
              </mc:Choice>
              <mc:Fallback>
                <p:oleObj name="Equation" r:id="rId4" imgW="3022560" imgH="5587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4E3CCFC-EF92-4A1D-A367-6AF3028E7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3915738"/>
                        <a:ext cx="4533840" cy="838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F6D37263-76F2-4970-8A79-F2178AD6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4755897"/>
            <a:ext cx="4660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 dirty="0">
                <a:latin typeface="Times New Roman" panose="02020603050405020304" pitchFamily="18" charset="0"/>
              </a:rPr>
              <a:t>Simplified, non-dimensional flapping dynamics: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41CDBEC-26CA-4EDC-900D-3E7FA02D2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561413"/>
              </p:ext>
            </p:extLst>
          </p:nvPr>
        </p:nvGraphicFramePr>
        <p:xfrm>
          <a:off x="1462674" y="5165288"/>
          <a:ext cx="55816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20960" imgH="1066680" progId="Equation.DSMT4">
                  <p:embed/>
                </p:oleObj>
              </mc:Choice>
              <mc:Fallback>
                <p:oleObj name="Equation" r:id="rId6" imgW="3720960" imgH="10666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41CDBEC-26CA-4EDC-900D-3E7FA02D2B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2674" y="5165288"/>
                        <a:ext cx="5581650" cy="1600200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457200" y="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Important Non-dimensional Parameters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8915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Flapping frequency ratio = ratio of blade flapping natural frequency relative to rotor speed.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Typically, 1 to 1.1 for conventional rotors (articulated or conventional </a:t>
            </a:r>
            <a:r>
              <a:rPr lang="en-US" altLang="en-US" sz="1800" dirty="0" err="1">
                <a:latin typeface="Times New Roman" panose="02020603050405020304" pitchFamily="18" charset="0"/>
              </a:rPr>
              <a:t>hingeless</a:t>
            </a:r>
            <a:r>
              <a:rPr lang="en-US" altLang="en-US" sz="1800" dirty="0">
                <a:latin typeface="Times New Roman" panose="02020603050405020304" pitchFamily="18" charset="0"/>
              </a:rPr>
              <a:t>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For stiff rotors, used in Coaxial Lift Offset rotor systems (XH-59A, X-2, SB&gt;1) can be higher, 1.3 to 1.7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Lock number = ratio of aerodynamic forces relative to inertial forces on blade flapping dynamics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Typical range: 3 to 12.  Typical value is 8.   Heavy, thin blades will tend to have lower Lock number.  Lighter wide blades have higher Lock number.  Note that the inertia parameter, </a:t>
            </a:r>
            <a:r>
              <a:rPr lang="en-US" altLang="en-US" sz="18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i="1" baseline="-25000" dirty="0" err="1">
                <a:latin typeface="Symbol" panose="05050102010706020507" pitchFamily="18" charset="2"/>
              </a:rPr>
              <a:t>b</a:t>
            </a:r>
            <a:r>
              <a:rPr lang="en-US" altLang="en-US" sz="1800" dirty="0">
                <a:latin typeface="Times New Roman" panose="02020603050405020304" pitchFamily="18" charset="0"/>
              </a:rPr>
              <a:t>, tends to scale by </a:t>
            </a:r>
            <a:r>
              <a:rPr lang="en-US" altLang="en-US" sz="1800" i="1" dirty="0">
                <a:latin typeface="Times New Roman" panose="02020603050405020304" pitchFamily="18" charset="0"/>
              </a:rPr>
              <a:t>R</a:t>
            </a:r>
            <a:r>
              <a:rPr lang="en-US" altLang="en-US" sz="1800" baseline="30000" dirty="0">
                <a:latin typeface="Times New Roman" panose="02020603050405020304" pitchFamily="18" charset="0"/>
              </a:rPr>
              <a:t>5</a:t>
            </a:r>
            <a:r>
              <a:rPr lang="en-US" altLang="en-US" sz="1800" dirty="0">
                <a:latin typeface="Times New Roman" panose="02020603050405020304" pitchFamily="18" charset="0"/>
              </a:rPr>
              <a:t>, so the Lock number tends to scale by </a:t>
            </a:r>
            <a:r>
              <a:rPr lang="en-US" altLang="en-US" sz="1800" i="1" dirty="0">
                <a:latin typeface="Times New Roman" panose="02020603050405020304" pitchFamily="18" charset="0"/>
              </a:rPr>
              <a:t>c/R</a:t>
            </a:r>
            <a:r>
              <a:rPr lang="en-US" altLang="en-US" sz="1800" dirty="0"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2AAECF7-C0F1-4AB7-BE1E-1AF3F72C4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01081"/>
              </p:ext>
            </p:extLst>
          </p:nvPr>
        </p:nvGraphicFramePr>
        <p:xfrm>
          <a:off x="1001713" y="1504950"/>
          <a:ext cx="636428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87440" imgH="507960" progId="Equation.DSMT4">
                  <p:embed/>
                </p:oleObj>
              </mc:Choice>
              <mc:Fallback>
                <p:oleObj name="Equation" r:id="rId3" imgW="3187440" imgH="50796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62AAECF7-C0F1-4AB7-BE1E-1AF3F72C4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504950"/>
                        <a:ext cx="6364287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AA99EF3-0159-41AC-B23D-9BB39E395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101679"/>
              </p:ext>
            </p:extLst>
          </p:nvPr>
        </p:nvGraphicFramePr>
        <p:xfrm>
          <a:off x="3284053" y="4443109"/>
          <a:ext cx="1476789" cy="90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760" imgH="469800" progId="Equation.DSMT4">
                  <p:embed/>
                </p:oleObj>
              </mc:Choice>
              <mc:Fallback>
                <p:oleObj name="Equation" r:id="rId5" imgW="761760" imgH="4698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AA99EF3-0159-41AC-B23D-9BB39E3959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4053" y="4443109"/>
                        <a:ext cx="1476789" cy="909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273050"/>
            <a:ext cx="8535988" cy="920750"/>
          </a:xfrm>
        </p:spPr>
        <p:txBody>
          <a:bodyPr/>
          <a:lstStyle/>
          <a:p>
            <a:pPr eaLnBrk="1" hangingPunct="1"/>
            <a:r>
              <a:rPr lang="en-US" altLang="en-US"/>
              <a:t>Hinge offset model of hingeless rotors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31775" y="1638300"/>
            <a:ext cx="48387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UH-60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Articulated rotor, actual hinge offset = 0.047R.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Flapping frequency ratio = 1.037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BK-117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Hingless rotor system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Flapping frequency ratio = 1.08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Equivalent hinge offset = 0.11R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BO-105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Hingeless rotor system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Flapping frequency ratio = 1.1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Equivalent hinge offset = 0.14R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5046663" y="1747838"/>
          <a:ext cx="288925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508000" progId="Equation.DSMT4">
                  <p:embed/>
                </p:oleObj>
              </mc:Choice>
              <mc:Fallback>
                <p:oleObj name="Equation" r:id="rId2" imgW="1447800" imgH="508000" progId="Equation.DSMT4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1747838"/>
                        <a:ext cx="288925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381625" y="3560763"/>
          <a:ext cx="2609850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8100" imgH="711200" progId="Equation.DSMT4">
                  <p:embed/>
                </p:oleObj>
              </mc:Choice>
              <mc:Fallback>
                <p:oleObj name="Equation" r:id="rId4" imgW="1308100" imgH="711200" progId="Equation.DSMT4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3560763"/>
                        <a:ext cx="2609850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291013" y="59134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3986213" y="59134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 rot="-1148275">
            <a:off x="5033963" y="5233988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Blade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986213" y="55324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Hub</a:t>
            </a:r>
          </a:p>
        </p:txBody>
      </p:sp>
      <p:sp>
        <p:nvSpPr>
          <p:cNvPr id="25610" name="Freeform 10"/>
          <p:cNvSpPr>
            <a:spLocks/>
          </p:cNvSpPr>
          <p:nvPr/>
        </p:nvSpPr>
        <p:spPr bwMode="auto">
          <a:xfrm>
            <a:off x="4595813" y="5078413"/>
            <a:ext cx="2154237" cy="835025"/>
          </a:xfrm>
          <a:custGeom>
            <a:avLst/>
            <a:gdLst>
              <a:gd name="T0" fmla="*/ 0 w 1104"/>
              <a:gd name="T1" fmla="*/ 2147483647 h 336"/>
              <a:gd name="T2" fmla="*/ 2147483647 w 1104"/>
              <a:gd name="T3" fmla="*/ 2147483647 h 336"/>
              <a:gd name="T4" fmla="*/ 2147483647 w 1104"/>
              <a:gd name="T5" fmla="*/ 2147483647 h 336"/>
              <a:gd name="T6" fmla="*/ 2147483647 w 1104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04" h="336">
                <a:moveTo>
                  <a:pt x="0" y="336"/>
                </a:moveTo>
                <a:cubicBezTo>
                  <a:pt x="48" y="332"/>
                  <a:pt x="96" y="328"/>
                  <a:pt x="240" y="288"/>
                </a:cubicBezTo>
                <a:cubicBezTo>
                  <a:pt x="384" y="248"/>
                  <a:pt x="720" y="144"/>
                  <a:pt x="864" y="96"/>
                </a:cubicBezTo>
                <a:cubicBezTo>
                  <a:pt x="1008" y="48"/>
                  <a:pt x="1056" y="24"/>
                  <a:pt x="1104" y="0"/>
                </a:cubicBezTo>
              </a:path>
            </a:pathLst>
          </a:custGeom>
          <a:noFill/>
          <a:ln w="57150" cmpd="sng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4605338" y="5910263"/>
            <a:ext cx="468312" cy="0"/>
          </a:xfrm>
          <a:prstGeom prst="line">
            <a:avLst/>
          </a:prstGeom>
          <a:noFill/>
          <a:ln w="28575">
            <a:solidFill>
              <a:srgbClr val="66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5084763" y="5129213"/>
            <a:ext cx="1684337" cy="781050"/>
          </a:xfrm>
          <a:prstGeom prst="line">
            <a:avLst/>
          </a:prstGeom>
          <a:noFill/>
          <a:ln w="28575">
            <a:solidFill>
              <a:srgbClr val="66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5062538" y="5954713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5006975" y="586581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4292600" y="6389688"/>
            <a:ext cx="769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4391025" y="6375400"/>
          <a:ext cx="633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225" imgH="241091" progId="Equation.3">
                  <p:embed/>
                </p:oleObj>
              </mc:Choice>
              <mc:Fallback>
                <p:oleObj name="Equation" r:id="rId6" imgW="317225" imgH="241091" progId="Equation.3">
                  <p:embed/>
                  <p:pic>
                    <p:nvPicPr>
                      <p:cNvPr id="256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6375400"/>
                        <a:ext cx="633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Line 17"/>
          <p:cNvSpPr>
            <a:spLocks noChangeShapeType="1"/>
          </p:cNvSpPr>
          <p:nvPr/>
        </p:nvSpPr>
        <p:spPr bwMode="auto">
          <a:xfrm flipH="1" flipV="1">
            <a:off x="5308600" y="5832475"/>
            <a:ext cx="322263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5619750" y="61547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5848350" y="5940425"/>
            <a:ext cx="306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Hinge Offset Approximation of the Blade Deflection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457200" y="15240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Simplification and Analytical Integration of Aerodynamic Loads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4651375" y="1122363"/>
            <a:ext cx="319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Hub-Wind Axis Transformation:</a:t>
            </a:r>
          </a:p>
        </p:txBody>
      </p:sp>
      <p:sp>
        <p:nvSpPr>
          <p:cNvPr id="26628" name="Oval 6"/>
          <p:cNvSpPr>
            <a:spLocks noChangeArrowheads="1"/>
          </p:cNvSpPr>
          <p:nvPr/>
        </p:nvSpPr>
        <p:spPr bwMode="auto">
          <a:xfrm>
            <a:off x="560388" y="1682750"/>
            <a:ext cx="2438400" cy="2438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1779588" y="2901950"/>
            <a:ext cx="7620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8"/>
          <p:cNvSpPr>
            <a:spLocks noChangeShapeType="1"/>
          </p:cNvSpPr>
          <p:nvPr/>
        </p:nvSpPr>
        <p:spPr bwMode="auto">
          <a:xfrm flipV="1">
            <a:off x="1779588" y="1606550"/>
            <a:ext cx="914400" cy="12954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Arc 9"/>
          <p:cNvSpPr>
            <a:spLocks/>
          </p:cNvSpPr>
          <p:nvPr/>
        </p:nvSpPr>
        <p:spPr bwMode="auto">
          <a:xfrm>
            <a:off x="1779588" y="2063750"/>
            <a:ext cx="465137" cy="838200"/>
          </a:xfrm>
          <a:custGeom>
            <a:avLst/>
            <a:gdLst>
              <a:gd name="T0" fmla="*/ 0 w 12018"/>
              <a:gd name="T1" fmla="*/ 0 h 21600"/>
              <a:gd name="T2" fmla="*/ 696755062 w 12018"/>
              <a:gd name="T3" fmla="*/ 213409057 h 21600"/>
              <a:gd name="T4" fmla="*/ 0 w 12018"/>
              <a:gd name="T5" fmla="*/ 126222120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18" h="21600" fill="none" extrusionOk="0">
                <a:moveTo>
                  <a:pt x="0" y="0"/>
                </a:moveTo>
                <a:cubicBezTo>
                  <a:pt x="4279" y="0"/>
                  <a:pt x="8462" y="1271"/>
                  <a:pt x="12017" y="3652"/>
                </a:cubicBezTo>
              </a:path>
              <a:path w="12018" h="21600" stroke="0" extrusionOk="0">
                <a:moveTo>
                  <a:pt x="0" y="0"/>
                </a:moveTo>
                <a:cubicBezTo>
                  <a:pt x="4279" y="0"/>
                  <a:pt x="8462" y="1271"/>
                  <a:pt x="12017" y="3652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1779588" y="168275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 flipH="1">
            <a:off x="1093788" y="1606550"/>
            <a:ext cx="1600200" cy="2286000"/>
          </a:xfrm>
          <a:prstGeom prst="line">
            <a:avLst/>
          </a:prstGeom>
          <a:noFill/>
          <a:ln w="952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Arc 12"/>
          <p:cNvSpPr>
            <a:spLocks/>
          </p:cNvSpPr>
          <p:nvPr/>
        </p:nvSpPr>
        <p:spPr bwMode="auto">
          <a:xfrm>
            <a:off x="1779588" y="2901950"/>
            <a:ext cx="503237" cy="838200"/>
          </a:xfrm>
          <a:custGeom>
            <a:avLst/>
            <a:gdLst>
              <a:gd name="T0" fmla="*/ 753758619 w 13003"/>
              <a:gd name="T1" fmla="*/ 1008046664 h 21599"/>
              <a:gd name="T2" fmla="*/ 10956541 w 13003"/>
              <a:gd name="T3" fmla="*/ 1262338087 h 21599"/>
              <a:gd name="T4" fmla="*/ 0 w 13003"/>
              <a:gd name="T5" fmla="*/ 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03" h="21599" fill="none" extrusionOk="0">
                <a:moveTo>
                  <a:pt x="13002" y="17247"/>
                </a:moveTo>
                <a:cubicBezTo>
                  <a:pt x="9307" y="20033"/>
                  <a:pt x="4816" y="21558"/>
                  <a:pt x="189" y="21599"/>
                </a:cubicBezTo>
              </a:path>
              <a:path w="13003" h="21599" stroke="0" extrusionOk="0">
                <a:moveTo>
                  <a:pt x="13002" y="17247"/>
                </a:moveTo>
                <a:cubicBezTo>
                  <a:pt x="9307" y="20033"/>
                  <a:pt x="4816" y="21558"/>
                  <a:pt x="189" y="21599"/>
                </a:cubicBezTo>
                <a:lnTo>
                  <a:pt x="0" y="0"/>
                </a:lnTo>
                <a:lnTo>
                  <a:pt x="13002" y="1724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Arc 13"/>
          <p:cNvSpPr>
            <a:spLocks/>
          </p:cNvSpPr>
          <p:nvPr/>
        </p:nvSpPr>
        <p:spPr bwMode="auto">
          <a:xfrm>
            <a:off x="1390650" y="2901950"/>
            <a:ext cx="800100" cy="685800"/>
          </a:xfrm>
          <a:custGeom>
            <a:avLst/>
            <a:gdLst>
              <a:gd name="T0" fmla="*/ 799176390 w 25316"/>
              <a:gd name="T1" fmla="*/ 552039219 h 21600"/>
              <a:gd name="T2" fmla="*/ 0 w 25316"/>
              <a:gd name="T3" fmla="*/ 568009945 h 21600"/>
              <a:gd name="T4" fmla="*/ 388696772 w 25316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316" h="21600" fill="none" extrusionOk="0">
                <a:moveTo>
                  <a:pt x="25315" y="17247"/>
                </a:moveTo>
                <a:cubicBezTo>
                  <a:pt x="21569" y="20072"/>
                  <a:pt x="17004" y="21599"/>
                  <a:pt x="12313" y="21599"/>
                </a:cubicBezTo>
                <a:cubicBezTo>
                  <a:pt x="7911" y="21599"/>
                  <a:pt x="3616" y="20255"/>
                  <a:pt x="0" y="17746"/>
                </a:cubicBezTo>
              </a:path>
              <a:path w="25316" h="21600" stroke="0" extrusionOk="0">
                <a:moveTo>
                  <a:pt x="25315" y="17247"/>
                </a:moveTo>
                <a:cubicBezTo>
                  <a:pt x="21569" y="20072"/>
                  <a:pt x="17004" y="21599"/>
                  <a:pt x="12313" y="21599"/>
                </a:cubicBezTo>
                <a:cubicBezTo>
                  <a:pt x="7911" y="21599"/>
                  <a:pt x="3616" y="20255"/>
                  <a:pt x="0" y="17746"/>
                </a:cubicBezTo>
                <a:lnTo>
                  <a:pt x="12313" y="0"/>
                </a:lnTo>
                <a:lnTo>
                  <a:pt x="25315" y="1724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590494"/>
              </p:ext>
            </p:extLst>
          </p:nvPr>
        </p:nvGraphicFramePr>
        <p:xfrm>
          <a:off x="4883840" y="1671879"/>
          <a:ext cx="32575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965160" progId="Equation.DSMT4">
                  <p:embed/>
                </p:oleObj>
              </mc:Choice>
              <mc:Fallback>
                <p:oleObj name="Equation" r:id="rId2" imgW="2171520" imgH="965160" progId="Equation.DSMT4">
                  <p:embed/>
                  <p:pic>
                    <p:nvPicPr>
                      <p:cNvPr id="2663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840" y="1671879"/>
                        <a:ext cx="32575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Box 2"/>
          <p:cNvSpPr txBox="1">
            <a:spLocks noChangeArrowheads="1"/>
          </p:cNvSpPr>
          <p:nvPr/>
        </p:nvSpPr>
        <p:spPr bwMode="auto">
          <a:xfrm>
            <a:off x="2654300" y="1600200"/>
            <a:ext cx="590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V</a:t>
            </a:r>
            <a:r>
              <a:rPr lang="en-US" altLang="en-US" sz="1800" b="1" baseline="-25000">
                <a:latin typeface="Times New Roman" panose="02020603050405020304" pitchFamily="18" charset="0"/>
              </a:rPr>
              <a:t>H/a</a:t>
            </a:r>
            <a:endParaRPr lang="en-US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26638" name="Line 8"/>
          <p:cNvSpPr>
            <a:spLocks noChangeShapeType="1"/>
          </p:cNvSpPr>
          <p:nvPr/>
        </p:nvSpPr>
        <p:spPr bwMode="auto">
          <a:xfrm flipV="1">
            <a:off x="1768475" y="1590675"/>
            <a:ext cx="11113" cy="1320800"/>
          </a:xfrm>
          <a:prstGeom prst="line">
            <a:avLst/>
          </a:prstGeom>
          <a:noFill/>
          <a:ln w="19050">
            <a:solidFill>
              <a:srgbClr val="0066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8"/>
          <p:cNvSpPr>
            <a:spLocks noChangeShapeType="1"/>
          </p:cNvSpPr>
          <p:nvPr/>
        </p:nvSpPr>
        <p:spPr bwMode="auto">
          <a:xfrm>
            <a:off x="1779588" y="1600200"/>
            <a:ext cx="903287" cy="0"/>
          </a:xfrm>
          <a:prstGeom prst="line">
            <a:avLst/>
          </a:prstGeom>
          <a:noFill/>
          <a:ln w="19050">
            <a:solidFill>
              <a:srgbClr val="0066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TextBox 16"/>
          <p:cNvSpPr txBox="1">
            <a:spLocks noChangeArrowheads="1"/>
          </p:cNvSpPr>
          <p:nvPr/>
        </p:nvSpPr>
        <p:spPr bwMode="auto">
          <a:xfrm>
            <a:off x="1395413" y="1951038"/>
            <a:ext cx="37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u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h</a:t>
            </a:r>
            <a:endParaRPr lang="en-U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26641" name="TextBox 17"/>
          <p:cNvSpPr txBox="1">
            <a:spLocks noChangeArrowheads="1"/>
          </p:cNvSpPr>
          <p:nvPr/>
        </p:nvSpPr>
        <p:spPr bwMode="auto">
          <a:xfrm>
            <a:off x="2024063" y="1258888"/>
            <a:ext cx="37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v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h</a:t>
            </a:r>
            <a:endParaRPr lang="en-U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26642" name="TextBox 18"/>
          <p:cNvSpPr txBox="1">
            <a:spLocks noChangeArrowheads="1"/>
          </p:cNvSpPr>
          <p:nvPr/>
        </p:nvSpPr>
        <p:spPr bwMode="auto">
          <a:xfrm>
            <a:off x="1808163" y="1768475"/>
            <a:ext cx="446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y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w</a:t>
            </a:r>
            <a:endParaRPr lang="en-U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26643" name="TextBox 19"/>
          <p:cNvSpPr txBox="1">
            <a:spLocks noChangeArrowheads="1"/>
          </p:cNvSpPr>
          <p:nvPr/>
        </p:nvSpPr>
        <p:spPr bwMode="auto">
          <a:xfrm>
            <a:off x="1941513" y="3641725"/>
            <a:ext cx="34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y</a:t>
            </a:r>
            <a:endParaRPr lang="en-U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26644" name="TextBox 20"/>
          <p:cNvSpPr txBox="1">
            <a:spLocks noChangeArrowheads="1"/>
          </p:cNvSpPr>
          <p:nvPr/>
        </p:nvSpPr>
        <p:spPr bwMode="auto">
          <a:xfrm>
            <a:off x="1487488" y="3236913"/>
            <a:ext cx="54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y</a:t>
            </a:r>
            <a:r>
              <a:rPr lang="en-US" altLang="en-US" sz="1800" i="1" baseline="-25000">
                <a:latin typeface="Times" panose="02020603050405020304" pitchFamily="18" charset="0"/>
              </a:rPr>
              <a:t>hw</a:t>
            </a:r>
            <a:endParaRPr lang="en-US" altLang="en-US" sz="1800" i="1">
              <a:latin typeface="Times" panose="02020603050405020304" pitchFamily="18" charset="0"/>
            </a:endParaRPr>
          </a:p>
        </p:txBody>
      </p:sp>
      <p:sp>
        <p:nvSpPr>
          <p:cNvPr id="26645" name="TextBox 3"/>
          <p:cNvSpPr txBox="1">
            <a:spLocks noChangeArrowheads="1"/>
          </p:cNvSpPr>
          <p:nvPr/>
        </p:nvSpPr>
        <p:spPr bwMode="auto">
          <a:xfrm>
            <a:off x="1023938" y="1163638"/>
            <a:ext cx="966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Forward</a:t>
            </a:r>
          </a:p>
        </p:txBody>
      </p:sp>
      <p:sp>
        <p:nvSpPr>
          <p:cNvPr id="26646" name="TextBox 22"/>
          <p:cNvSpPr txBox="1">
            <a:spLocks noChangeArrowheads="1"/>
          </p:cNvSpPr>
          <p:nvPr/>
        </p:nvSpPr>
        <p:spPr bwMode="auto">
          <a:xfrm>
            <a:off x="1463675" y="4187825"/>
            <a:ext cx="493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</a:t>
            </a:r>
          </a:p>
        </p:txBody>
      </p:sp>
      <p:sp>
        <p:nvSpPr>
          <p:cNvPr id="26647" name="TextBox 4"/>
          <p:cNvSpPr txBox="1">
            <a:spLocks noChangeArrowheads="1"/>
          </p:cNvSpPr>
          <p:nvPr/>
        </p:nvSpPr>
        <p:spPr bwMode="auto">
          <a:xfrm>
            <a:off x="2554288" y="3825875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Blade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8F1E48-3F50-409C-9D51-7675DB675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093677"/>
              </p:ext>
            </p:extLst>
          </p:nvPr>
        </p:nvGraphicFramePr>
        <p:xfrm>
          <a:off x="3468687" y="3064048"/>
          <a:ext cx="5466960" cy="251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44640" imgH="1676160" progId="Equation.DSMT4">
                  <p:embed/>
                </p:oleObj>
              </mc:Choice>
              <mc:Fallback>
                <p:oleObj name="Equation" r:id="rId4" imgW="3644640" imgH="16761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28F1E48-3F50-409C-9D51-7675DB675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8687" y="3064048"/>
                        <a:ext cx="5466960" cy="2514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6F1956-F9B9-4026-BCFA-39147554DA5A}"/>
              </a:ext>
            </a:extLst>
          </p:cNvPr>
          <p:cNvSpPr txBox="1"/>
          <p:nvPr/>
        </p:nvSpPr>
        <p:spPr>
          <a:xfrm>
            <a:off x="313082" y="5746750"/>
            <a:ext cx="851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transform all states and controls  to hub-wind axes.  Solve the flapping response and rotor forces in hub-wind axes, then transform back into the hub frame and then the body frame.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457200" y="15240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Simplification and Analytical Integration of Aerodynamic Loads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381000" y="1295400"/>
            <a:ext cx="427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Drop high order terms, perform integrations:</a:t>
            </a:r>
          </a:p>
        </p:txBody>
      </p:sp>
      <p:graphicFrame>
        <p:nvGraphicFramePr>
          <p:cNvPr id="2765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8327"/>
              </p:ext>
            </p:extLst>
          </p:nvPr>
        </p:nvGraphicFramePr>
        <p:xfrm>
          <a:off x="481460" y="1923019"/>
          <a:ext cx="763111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27600" imgH="1092200" progId="Equation.DSMT4">
                  <p:embed/>
                </p:oleObj>
              </mc:Choice>
              <mc:Fallback>
                <p:oleObj name="Equation" r:id="rId2" imgW="4927600" imgH="1092200" progId="Equation.DSMT4">
                  <p:embed/>
                  <p:pic>
                    <p:nvPicPr>
                      <p:cNvPr id="2765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60" y="1923019"/>
                        <a:ext cx="7631113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2"/>
          <p:cNvGraphicFramePr>
            <a:graphicFrameLocks noChangeAspect="1"/>
          </p:cNvGraphicFramePr>
          <p:nvPr/>
        </p:nvGraphicFramePr>
        <p:xfrm>
          <a:off x="876300" y="4221163"/>
          <a:ext cx="6888163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59320" imgH="1726920" progId="Equation.DSMT4">
                  <p:embed/>
                </p:oleObj>
              </mc:Choice>
              <mc:Fallback>
                <p:oleObj name="Equation" r:id="rId4" imgW="5359320" imgH="1726920" progId="Equation.DSMT4">
                  <p:embed/>
                  <p:pic>
                    <p:nvPicPr>
                      <p:cNvPr id="2765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221163"/>
                        <a:ext cx="6888163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59D0718-CAAB-4340-B148-B8D457A73656}"/>
              </a:ext>
            </a:extLst>
          </p:cNvPr>
          <p:cNvSpPr txBox="1"/>
          <p:nvPr/>
        </p:nvSpPr>
        <p:spPr>
          <a:xfrm>
            <a:off x="426036" y="2409866"/>
            <a:ext cx="767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Inertia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Damping</a:t>
            </a:r>
            <a:r>
              <a:rPr lang="en-US" b="1" dirty="0"/>
              <a:t>       </a:t>
            </a:r>
            <a:r>
              <a:rPr lang="en-US" b="1" dirty="0">
                <a:solidFill>
                  <a:srgbClr val="FF0000"/>
                </a:solidFill>
              </a:rPr>
              <a:t>Spring</a:t>
            </a:r>
            <a:r>
              <a:rPr lang="en-US" b="1" dirty="0"/>
              <a:t>                                     </a:t>
            </a:r>
            <a:r>
              <a:rPr lang="en-US" b="1" dirty="0">
                <a:solidFill>
                  <a:srgbClr val="FFC000"/>
                </a:solidFill>
              </a:rPr>
              <a:t>Gyroscopic Effects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D075-8FCA-4000-997C-AC6850B2A453}"/>
              </a:ext>
            </a:extLst>
          </p:cNvPr>
          <p:cNvSpPr txBox="1"/>
          <p:nvPr/>
        </p:nvSpPr>
        <p:spPr>
          <a:xfrm>
            <a:off x="2517775" y="3613012"/>
            <a:ext cx="325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Aerodynamic Forcing Terms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5336" y="137327"/>
            <a:ext cx="6172200" cy="920750"/>
          </a:xfrm>
        </p:spPr>
        <p:txBody>
          <a:bodyPr wrap="square"/>
          <a:lstStyle/>
          <a:p>
            <a:pPr eaLnBrk="1" hangingPunct="1"/>
            <a:r>
              <a:rPr lang="en-US" altLang="en-US" dirty="0"/>
              <a:t>Rotorcraft Simulation Architecture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31925"/>
            <a:ext cx="891540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330758"/>
            <a:ext cx="5543550" cy="45561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Blade Element Rotor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Divide rotor blade into segments along span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Often desirable to have more segments near tip (equal annular area distribution of blade elements)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Define properties at each segment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Mass and inertia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Aerodynamic properties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Airfoil lift and drag tables as function of </a:t>
            </a:r>
            <a:r>
              <a:rPr lang="en-US" altLang="en-US" sz="1600" i="1">
                <a:latin typeface="Symbol" panose="05050102010706020507" pitchFamily="18" charset="2"/>
              </a:rPr>
              <a:t>a</a:t>
            </a:r>
            <a:r>
              <a:rPr lang="en-US" altLang="en-US" sz="1600"/>
              <a:t> and Mach number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Moment coefficient needed if modeling flexibile blades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Airfoil might vary along the span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Geometric properties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Chord (may vary along span)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Sweep (sometimes blade tips are swept)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Blade twist (variation of pitch along span)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Location of flapping and lagging hinges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Flap / lag  / pitch coupling in hinges (</a:t>
            </a:r>
            <a:r>
              <a:rPr lang="en-US" altLang="en-US" sz="1600" i="1">
                <a:latin typeface="Symbol" panose="05050102010706020507" pitchFamily="18" charset="2"/>
              </a:rPr>
              <a:t>d</a:t>
            </a:r>
            <a:r>
              <a:rPr lang="en-US" altLang="en-US" sz="1600" baseline="-25000">
                <a:latin typeface="Times New Roman" panose="02020603050405020304" pitchFamily="18" charset="0"/>
              </a:rPr>
              <a:t>3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/>
              <a:t>and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 i="1">
                <a:latin typeface="Symbol" panose="05050102010706020507" pitchFamily="18" charset="2"/>
              </a:rPr>
              <a:t>a</a:t>
            </a:r>
            <a:r>
              <a:rPr lang="en-US" altLang="en-US" sz="1600" baseline="-25000">
                <a:latin typeface="Times New Roman" panose="02020603050405020304" pitchFamily="18" charset="0"/>
              </a:rPr>
              <a:t>1</a:t>
            </a:r>
            <a:r>
              <a:rPr lang="en-US" altLang="en-US" sz="1600"/>
              <a:t>)</a:t>
            </a:r>
            <a:endParaRPr lang="en-US" altLang="en-US" sz="1600" baseline="-25000"/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Geometry of lag damper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Structural properties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Force characteristics of lag damper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Stiffness  and damping properties of elastomeric elements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Structural properties of blade if modeling flexible blades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600"/>
          </a:p>
          <a:p>
            <a:pPr lvl="2" eaLnBrk="1" hangingPunct="1">
              <a:lnSpc>
                <a:spcPct val="80000"/>
              </a:lnSpc>
            </a:pPr>
            <a:endParaRPr lang="en-US" altLang="en-US" sz="1600">
              <a:latin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2667000"/>
          </a:xfrm>
        </p:spPr>
        <p:txBody>
          <a:bodyPr/>
          <a:lstStyle/>
          <a:p>
            <a:pPr eaLnBrk="1" hangingPunct="1"/>
            <a:r>
              <a:rPr lang="en-US" altLang="en-US" sz="2000"/>
              <a:t>Dynamic model determines motion of rotor blades and the aircraft</a:t>
            </a:r>
          </a:p>
          <a:p>
            <a:pPr eaLnBrk="1" hangingPunct="1"/>
            <a:r>
              <a:rPr lang="en-US" altLang="en-US" sz="2000"/>
              <a:t>Inflow model determines induced air velocities at blade elements</a:t>
            </a:r>
          </a:p>
          <a:p>
            <a:pPr eaLnBrk="1" hangingPunct="1"/>
            <a:r>
              <a:rPr lang="en-US" altLang="en-US" sz="2000"/>
              <a:t>Calculate local air velocity of blade elements and determine blade airloads</a:t>
            </a:r>
          </a:p>
          <a:p>
            <a:pPr eaLnBrk="1" hangingPunct="1"/>
            <a:r>
              <a:rPr lang="en-US" altLang="en-US" sz="2000"/>
              <a:t>Airloads used to calculate blade and vehicle motion</a:t>
            </a:r>
          </a:p>
          <a:p>
            <a:pPr eaLnBrk="1" hangingPunct="1"/>
            <a:r>
              <a:rPr lang="en-US" altLang="en-US" sz="2000"/>
              <a:t>Solution of dynamics, inflow,  and air loads are coupled and solved simultaneously in state variable model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flipH="1" flipV="1">
            <a:off x="1238250" y="5213350"/>
            <a:ext cx="419100" cy="34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 rot="14267007" flipH="1">
            <a:off x="1609725" y="5124450"/>
            <a:ext cx="139700" cy="273050"/>
          </a:xfrm>
          <a:prstGeom prst="can">
            <a:avLst>
              <a:gd name="adj" fmla="val 96460"/>
            </a:avLst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 flipV="1">
            <a:off x="1717675" y="5245100"/>
            <a:ext cx="273050" cy="2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 flipV="1">
            <a:off x="2047875" y="5270500"/>
            <a:ext cx="514350" cy="444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800"/>
              <a:t>The Blade Element Rotor Model</a:t>
            </a:r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2390775" y="5105400"/>
            <a:ext cx="4648200" cy="762000"/>
          </a:xfrm>
          <a:custGeom>
            <a:avLst/>
            <a:gdLst>
              <a:gd name="T0" fmla="*/ 2147483647 w 2928"/>
              <a:gd name="T1" fmla="*/ 0 h 480"/>
              <a:gd name="T2" fmla="*/ 2147483647 w 2928"/>
              <a:gd name="T3" fmla="*/ 2147483647 h 480"/>
              <a:gd name="T4" fmla="*/ 2147483647 w 2928"/>
              <a:gd name="T5" fmla="*/ 2147483647 h 480"/>
              <a:gd name="T6" fmla="*/ 0 w 2928"/>
              <a:gd name="T7" fmla="*/ 2147483647 h 480"/>
              <a:gd name="T8" fmla="*/ 2147483647 w 292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8" h="480">
                <a:moveTo>
                  <a:pt x="144" y="0"/>
                </a:moveTo>
                <a:lnTo>
                  <a:pt x="2928" y="288"/>
                </a:lnTo>
                <a:lnTo>
                  <a:pt x="2736" y="480"/>
                </a:lnTo>
                <a:lnTo>
                  <a:pt x="0" y="336"/>
                </a:lnTo>
                <a:lnTo>
                  <a:pt x="144" y="0"/>
                </a:lnTo>
                <a:close/>
              </a:path>
            </a:pathLst>
          </a:custGeom>
          <a:solidFill>
            <a:srgbClr val="33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6461125" y="5530850"/>
            <a:ext cx="23495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6010275" y="5480050"/>
            <a:ext cx="26035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5413375" y="5422900"/>
            <a:ext cx="2603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4600575" y="5346700"/>
            <a:ext cx="2730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H="1">
            <a:off x="3692525" y="5251450"/>
            <a:ext cx="32385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 rot="2005488">
            <a:off x="3113088" y="5291138"/>
            <a:ext cx="460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 rot="2005488">
            <a:off x="4332288" y="5405438"/>
            <a:ext cx="460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 rot="2005488">
            <a:off x="5151438" y="5462588"/>
            <a:ext cx="460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 rot="2005488">
            <a:off x="5868988" y="5513388"/>
            <a:ext cx="460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 rot="2005488">
            <a:off x="6364288" y="5576888"/>
            <a:ext cx="460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 rot="2005488">
            <a:off x="6764338" y="5621338"/>
            <a:ext cx="460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6164" name="AutoShape 20"/>
          <p:cNvSpPr>
            <a:spLocks noChangeArrowheads="1"/>
          </p:cNvSpPr>
          <p:nvPr/>
        </p:nvSpPr>
        <p:spPr bwMode="auto">
          <a:xfrm>
            <a:off x="1920875" y="5149850"/>
            <a:ext cx="139700" cy="228600"/>
          </a:xfrm>
          <a:prstGeom prst="can">
            <a:avLst>
              <a:gd name="adj" fmla="val 40909"/>
            </a:avLst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H="1">
            <a:off x="2009775" y="5289550"/>
            <a:ext cx="247650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1857375" y="5518150"/>
            <a:ext cx="15875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V="1">
            <a:off x="1851025" y="5419725"/>
            <a:ext cx="114300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V="1">
            <a:off x="2009775" y="5549900"/>
            <a:ext cx="120650" cy="10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1965325" y="5480050"/>
            <a:ext cx="82550" cy="82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H="1">
            <a:off x="1679575" y="5594350"/>
            <a:ext cx="247650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V="1">
            <a:off x="1984375" y="47625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V="1">
            <a:off x="1444625" y="5302250"/>
            <a:ext cx="165100" cy="11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 flipV="1">
            <a:off x="1787525" y="5092700"/>
            <a:ext cx="120650" cy="8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1447800" y="5629275"/>
            <a:ext cx="447675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AutoShape 31"/>
          <p:cNvSpPr>
            <a:spLocks noChangeArrowheads="1"/>
          </p:cNvSpPr>
          <p:nvPr/>
        </p:nvSpPr>
        <p:spPr bwMode="auto">
          <a:xfrm>
            <a:off x="1066800" y="5057775"/>
            <a:ext cx="180975" cy="1724025"/>
          </a:xfrm>
          <a:prstGeom prst="can">
            <a:avLst>
              <a:gd name="adj" fmla="val 438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1165225" y="4525963"/>
            <a:ext cx="698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/>
              <a:t>Flap Hinge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041525" y="4449763"/>
            <a:ext cx="698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/>
              <a:t>Lag Hinge</a:t>
            </a:r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 flipH="1">
            <a:off x="1666875" y="5915025"/>
            <a:ext cx="1619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9" name="Line 35"/>
          <p:cNvSpPr>
            <a:spLocks noChangeShapeType="1"/>
          </p:cNvSpPr>
          <p:nvPr/>
        </p:nvSpPr>
        <p:spPr bwMode="auto">
          <a:xfrm flipH="1">
            <a:off x="1562100" y="5838825"/>
            <a:ext cx="1619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 flipH="1">
            <a:off x="1466850" y="5762625"/>
            <a:ext cx="1619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 flipH="1">
            <a:off x="1371600" y="5686425"/>
            <a:ext cx="1619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1841500" y="5846763"/>
            <a:ext cx="11620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/>
              <a:t>Lag Damper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6096000" y="4114800"/>
            <a:ext cx="26781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Font typeface="Helvetica CY" pitchFamily="48" charset="-5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90000"/>
              <a:buFont typeface="Wingdings" panose="05000000000000000000" pitchFamily="2" charset="2"/>
              <a:buChar char="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/>
              <a:t>Blade Element Aerodynamic Control Points</a:t>
            </a:r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 flipH="1">
            <a:off x="3200400" y="4572000"/>
            <a:ext cx="208597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 flipH="1">
            <a:off x="4371975" y="45720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 flipH="1">
            <a:off x="5210175" y="45720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7" name="Line 43"/>
          <p:cNvSpPr>
            <a:spLocks noChangeShapeType="1"/>
          </p:cNvSpPr>
          <p:nvPr/>
        </p:nvSpPr>
        <p:spPr bwMode="auto">
          <a:xfrm>
            <a:off x="5286375" y="4572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8" name="Line 44"/>
          <p:cNvSpPr>
            <a:spLocks noChangeShapeType="1"/>
          </p:cNvSpPr>
          <p:nvPr/>
        </p:nvSpPr>
        <p:spPr bwMode="auto">
          <a:xfrm>
            <a:off x="5286375" y="45720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5286375" y="45720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 flipV="1">
            <a:off x="5257800" y="4343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 sz="3600"/>
              <a:t>Rotor Flapping Dynamics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381000" y="10668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Rigid Rotor System?</a:t>
            </a: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593725" y="3846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3" name="AutoShape 10"/>
          <p:cNvSpPr>
            <a:spLocks noChangeArrowheads="1"/>
          </p:cNvSpPr>
          <p:nvPr/>
        </p:nvSpPr>
        <p:spPr bwMode="auto">
          <a:xfrm>
            <a:off x="1524000" y="2438400"/>
            <a:ext cx="2514600" cy="152400"/>
          </a:xfrm>
          <a:prstGeom prst="cube">
            <a:avLst>
              <a:gd name="adj" fmla="val 61111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174" name="AutoShape 9"/>
          <p:cNvSpPr>
            <a:spLocks noChangeArrowheads="1"/>
          </p:cNvSpPr>
          <p:nvPr/>
        </p:nvSpPr>
        <p:spPr bwMode="auto">
          <a:xfrm>
            <a:off x="3810000" y="2362200"/>
            <a:ext cx="457200" cy="381000"/>
          </a:xfrm>
          <a:prstGeom prst="can">
            <a:avLst>
              <a:gd name="adj" fmla="val 4323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175" name="AutoShape 11"/>
          <p:cNvSpPr>
            <a:spLocks noChangeArrowheads="1"/>
          </p:cNvSpPr>
          <p:nvPr/>
        </p:nvSpPr>
        <p:spPr bwMode="auto">
          <a:xfrm>
            <a:off x="2133600" y="2438400"/>
            <a:ext cx="533400" cy="76200"/>
          </a:xfrm>
          <a:prstGeom prst="parallelogram">
            <a:avLst>
              <a:gd name="adj" fmla="val 1145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176" name="Line 13"/>
          <p:cNvSpPr>
            <a:spLocks noChangeShapeType="1"/>
          </p:cNvSpPr>
          <p:nvPr/>
        </p:nvSpPr>
        <p:spPr bwMode="auto">
          <a:xfrm>
            <a:off x="15240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14"/>
          <p:cNvSpPr>
            <a:spLocks noChangeShapeType="1"/>
          </p:cNvSpPr>
          <p:nvPr/>
        </p:nvSpPr>
        <p:spPr bwMode="auto">
          <a:xfrm>
            <a:off x="40386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5"/>
          <p:cNvSpPr>
            <a:spLocks noChangeShapeType="1"/>
          </p:cNvSpPr>
          <p:nvPr/>
        </p:nvSpPr>
        <p:spPr bwMode="auto">
          <a:xfrm>
            <a:off x="1524000" y="2819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Text Box 16"/>
          <p:cNvSpPr txBox="1">
            <a:spLocks noChangeArrowheads="1"/>
          </p:cNvSpPr>
          <p:nvPr/>
        </p:nvSpPr>
        <p:spPr bwMode="auto">
          <a:xfrm>
            <a:off x="2590800" y="2667000"/>
            <a:ext cx="304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7180" name="Line 17"/>
          <p:cNvSpPr>
            <a:spLocks noChangeShapeType="1"/>
          </p:cNvSpPr>
          <p:nvPr/>
        </p:nvSpPr>
        <p:spPr bwMode="auto">
          <a:xfrm>
            <a:off x="2438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8"/>
          <p:cNvSpPr>
            <a:spLocks noChangeShapeType="1"/>
          </p:cNvSpPr>
          <p:nvPr/>
        </p:nvSpPr>
        <p:spPr bwMode="auto">
          <a:xfrm>
            <a:off x="40386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9"/>
          <p:cNvSpPr>
            <a:spLocks noChangeShapeType="1"/>
          </p:cNvSpPr>
          <p:nvPr/>
        </p:nvSpPr>
        <p:spPr bwMode="auto">
          <a:xfrm>
            <a:off x="2438400" y="2209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Text Box 20"/>
          <p:cNvSpPr txBox="1">
            <a:spLocks noChangeArrowheads="1"/>
          </p:cNvSpPr>
          <p:nvPr/>
        </p:nvSpPr>
        <p:spPr bwMode="auto">
          <a:xfrm>
            <a:off x="3124200" y="1981200"/>
            <a:ext cx="304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7184" name="Line 21"/>
          <p:cNvSpPr>
            <a:spLocks noChangeShapeType="1"/>
          </p:cNvSpPr>
          <p:nvPr/>
        </p:nvSpPr>
        <p:spPr bwMode="auto">
          <a:xfrm flipH="1">
            <a:off x="1219200" y="2514600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185" name="Object 23"/>
          <p:cNvGraphicFramePr>
            <a:graphicFrameLocks noChangeAspect="1"/>
          </p:cNvGraphicFramePr>
          <p:nvPr/>
        </p:nvGraphicFramePr>
        <p:xfrm>
          <a:off x="609600" y="2362200"/>
          <a:ext cx="795338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2937" imgH="177646" progId="Equation.3">
                  <p:embed/>
                </p:oleObj>
              </mc:Choice>
              <mc:Fallback>
                <p:oleObj name="Equation" r:id="rId2" imgW="532937" imgH="177646" progId="Equation.3">
                  <p:embed/>
                  <p:pic>
                    <p:nvPicPr>
                      <p:cNvPr id="718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795338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Arc 24"/>
          <p:cNvSpPr>
            <a:spLocks/>
          </p:cNvSpPr>
          <p:nvPr/>
        </p:nvSpPr>
        <p:spPr bwMode="auto">
          <a:xfrm flipV="1">
            <a:off x="3581400" y="2895600"/>
            <a:ext cx="914400" cy="203200"/>
          </a:xfrm>
          <a:custGeom>
            <a:avLst/>
            <a:gdLst>
              <a:gd name="T0" fmla="*/ 41593558 w 43200"/>
              <a:gd name="T1" fmla="*/ 5505102 h 37517"/>
              <a:gd name="T2" fmla="*/ 343312941 w 43200"/>
              <a:gd name="T3" fmla="*/ 5960941 h 37517"/>
              <a:gd name="T4" fmla="*/ 204838300 w 43200"/>
              <a:gd name="T5" fmla="*/ 3431944 h 375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7517" fill="none" extrusionOk="0">
                <a:moveTo>
                  <a:pt x="4386" y="34647"/>
                </a:moveTo>
                <a:cubicBezTo>
                  <a:pt x="1540" y="30893"/>
                  <a:pt x="0" y="2631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7651"/>
                  <a:pt x="40661" y="33425"/>
                  <a:pt x="36201" y="37516"/>
                </a:cubicBezTo>
              </a:path>
              <a:path w="43200" h="37517" stroke="0" extrusionOk="0">
                <a:moveTo>
                  <a:pt x="4386" y="34647"/>
                </a:moveTo>
                <a:cubicBezTo>
                  <a:pt x="1540" y="30893"/>
                  <a:pt x="0" y="2631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7651"/>
                  <a:pt x="40661" y="33425"/>
                  <a:pt x="36201" y="37516"/>
                </a:cubicBezTo>
                <a:lnTo>
                  <a:pt x="21600" y="21600"/>
                </a:lnTo>
                <a:lnTo>
                  <a:pt x="4386" y="3464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87" name="Object 25"/>
          <p:cNvGraphicFramePr>
            <a:graphicFrameLocks noChangeAspect="1"/>
          </p:cNvGraphicFramePr>
          <p:nvPr/>
        </p:nvGraphicFramePr>
        <p:xfrm>
          <a:off x="4343400" y="3124200"/>
          <a:ext cx="24606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5" imgH="164885" progId="Equation.3">
                  <p:embed/>
                </p:oleObj>
              </mc:Choice>
              <mc:Fallback>
                <p:oleObj name="Equation" r:id="rId4" imgW="164885" imgH="164885" progId="Equation.3">
                  <p:embed/>
                  <p:pic>
                    <p:nvPicPr>
                      <p:cNvPr id="718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246063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Line 26"/>
          <p:cNvSpPr>
            <a:spLocks noChangeShapeType="1"/>
          </p:cNvSpPr>
          <p:nvPr/>
        </p:nvSpPr>
        <p:spPr bwMode="auto">
          <a:xfrm flipH="1">
            <a:off x="2057400" y="25146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189" name="Object 27"/>
          <p:cNvGraphicFramePr>
            <a:graphicFrameLocks noChangeAspect="1"/>
          </p:cNvGraphicFramePr>
          <p:nvPr/>
        </p:nvGraphicFramePr>
        <p:xfrm>
          <a:off x="1752600" y="2819400"/>
          <a:ext cx="757238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780" imgH="177723" progId="Equation.3">
                  <p:embed/>
                </p:oleObj>
              </mc:Choice>
              <mc:Fallback>
                <p:oleObj name="Equation" r:id="rId6" imgW="507780" imgH="177723" progId="Equation.3">
                  <p:embed/>
                  <p:pic>
                    <p:nvPicPr>
                      <p:cNvPr id="718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757238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Text Box 28"/>
          <p:cNvSpPr txBox="1">
            <a:spLocks noChangeArrowheads="1"/>
          </p:cNvSpPr>
          <p:nvPr/>
        </p:nvSpPr>
        <p:spPr bwMode="auto">
          <a:xfrm>
            <a:off x="2520950" y="167640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Blade Element</a:t>
            </a:r>
          </a:p>
        </p:txBody>
      </p:sp>
      <p:sp>
        <p:nvSpPr>
          <p:cNvPr id="7191" name="Line 29"/>
          <p:cNvSpPr>
            <a:spLocks noChangeShapeType="1"/>
          </p:cNvSpPr>
          <p:nvPr/>
        </p:nvSpPr>
        <p:spPr bwMode="auto">
          <a:xfrm flipH="1" flipV="1">
            <a:off x="2133600" y="1828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30"/>
          <p:cNvSpPr>
            <a:spLocks noChangeShapeType="1"/>
          </p:cNvSpPr>
          <p:nvPr/>
        </p:nvSpPr>
        <p:spPr bwMode="auto">
          <a:xfrm>
            <a:off x="2133600" y="182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434975" y="3810000"/>
            <a:ext cx="771842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No dynamics associated with rotor system (except possibly inflow dynamics)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All aerodynamic forces on blades are translated to shear forces and bending moments acting on the hub, which translate to forces and moments about the aircraft CG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Rotor model governed by algebraic equations, numerical integration of loads across blade.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685800" y="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Rotor Flapping Dynamics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04800" y="609600"/>
            <a:ext cx="861060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286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 reality all rotor blades will deflect or deform under aerodynamic and inertial loading: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/>
              <a:t>Deflections out of the plane of rotation (</a:t>
            </a:r>
            <a:r>
              <a:rPr lang="en-US" altLang="en-US" sz="1800">
                <a:solidFill>
                  <a:srgbClr val="FF0000"/>
                </a:solidFill>
              </a:rPr>
              <a:t>flapping</a:t>
            </a:r>
            <a:r>
              <a:rPr lang="en-US" altLang="en-US" sz="180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/>
              <a:t>Deflections within the plane of rotations (</a:t>
            </a:r>
            <a:r>
              <a:rPr lang="en-US" altLang="en-US" sz="1800">
                <a:solidFill>
                  <a:srgbClr val="FF0000"/>
                </a:solidFill>
              </a:rPr>
              <a:t>lagging</a:t>
            </a:r>
            <a:r>
              <a:rPr lang="en-US" altLang="en-US" sz="180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/>
              <a:t>Deflections about the spanwise axis of blade (</a:t>
            </a:r>
            <a:r>
              <a:rPr lang="en-US" altLang="en-US" sz="1800">
                <a:solidFill>
                  <a:srgbClr val="FF0000"/>
                </a:solidFill>
              </a:rPr>
              <a:t>blade pitch / feathering / torsion</a:t>
            </a:r>
            <a:r>
              <a:rPr lang="en-US" altLang="en-US" sz="18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Most rotor blades on full-scale aircraft are designed to allow significant flapping and lagging motion using either hinges (</a:t>
            </a:r>
            <a:r>
              <a:rPr lang="en-US" altLang="en-US" sz="2000">
                <a:solidFill>
                  <a:srgbClr val="FF0000"/>
                </a:solidFill>
              </a:rPr>
              <a:t>articulated rotor system</a:t>
            </a:r>
            <a:r>
              <a:rPr lang="en-US" altLang="en-US" sz="2000"/>
              <a:t>) or flexible elements near the root of the blade (</a:t>
            </a:r>
            <a:r>
              <a:rPr lang="en-US" altLang="en-US" sz="2000">
                <a:solidFill>
                  <a:srgbClr val="FF0000"/>
                </a:solidFill>
              </a:rPr>
              <a:t>hingeless rotor systems</a:t>
            </a:r>
            <a:r>
              <a:rPr lang="en-US" altLang="en-US" sz="2000"/>
              <a:t>).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Feedom to flap  and lag alleviates loads, saves structural weight.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Freedom to flap can alleviate response to turbulence / wind gusts, and in some ways is better for stability and control.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Blade pitch variation is needed for control, blade pitch is governed by the control system.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Rigid blade approximation only good for small scale aircraft / propellers.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Rotor Flapping Dynamics</a:t>
            </a:r>
            <a:br>
              <a:rPr lang="en-US" altLang="en-US"/>
            </a:br>
            <a:r>
              <a:rPr lang="en-US" altLang="en-US" sz="2400"/>
              <a:t>Flapping Models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990600" y="1981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85800" y="1981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1295400" y="1219200"/>
            <a:ext cx="1752600" cy="762000"/>
          </a:xfrm>
          <a:prstGeom prst="line">
            <a:avLst/>
          </a:prstGeom>
          <a:noFill/>
          <a:ln w="5715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1219200" y="1905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 rot="-1503007">
            <a:off x="1600200" y="12192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Blade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57200" y="1600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Hub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127125" y="2093913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Hinge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9906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1295400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990600" y="144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838200" y="9906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eR</a:t>
            </a: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600200" y="1981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Arc 15"/>
          <p:cNvSpPr>
            <a:spLocks/>
          </p:cNvSpPr>
          <p:nvPr/>
        </p:nvSpPr>
        <p:spPr bwMode="auto">
          <a:xfrm>
            <a:off x="1066800" y="1416050"/>
            <a:ext cx="1676400" cy="565150"/>
          </a:xfrm>
          <a:custGeom>
            <a:avLst/>
            <a:gdLst>
              <a:gd name="T0" fmla="*/ 2147483647 w 21600"/>
              <a:gd name="T1" fmla="*/ 0 h 7273"/>
              <a:gd name="T2" fmla="*/ 2147483647 w 21600"/>
              <a:gd name="T3" fmla="*/ 2147483647 h 7273"/>
              <a:gd name="T4" fmla="*/ 0 w 21600"/>
              <a:gd name="T5" fmla="*/ 2147483647 h 72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7273" fill="none" extrusionOk="0">
                <a:moveTo>
                  <a:pt x="20338" y="0"/>
                </a:moveTo>
                <a:cubicBezTo>
                  <a:pt x="21173" y="2334"/>
                  <a:pt x="21600" y="4794"/>
                  <a:pt x="21600" y="7273"/>
                </a:cubicBezTo>
              </a:path>
              <a:path w="21600" h="7273" stroke="0" extrusionOk="0">
                <a:moveTo>
                  <a:pt x="20338" y="0"/>
                </a:moveTo>
                <a:cubicBezTo>
                  <a:pt x="21173" y="2334"/>
                  <a:pt x="21600" y="4794"/>
                  <a:pt x="21600" y="7273"/>
                </a:cubicBezTo>
                <a:lnTo>
                  <a:pt x="0" y="7273"/>
                </a:lnTo>
                <a:lnTo>
                  <a:pt x="20338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743200" y="14478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4267200" y="2895600"/>
            <a:ext cx="4800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Elastic Blade Model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Very accurate model for articulated and hingeless rotors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Requires finite element model of blade structure</a:t>
            </a: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990600" y="3505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685800" y="3505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 rot="-882086">
            <a:off x="1600200" y="29718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Blade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685800" y="3124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Hub</a:t>
            </a:r>
          </a:p>
        </p:txBody>
      </p:sp>
      <p:sp>
        <p:nvSpPr>
          <p:cNvPr id="9238" name="Freeform 22"/>
          <p:cNvSpPr>
            <a:spLocks/>
          </p:cNvSpPr>
          <p:nvPr/>
        </p:nvSpPr>
        <p:spPr bwMode="auto">
          <a:xfrm>
            <a:off x="1295400" y="2971800"/>
            <a:ext cx="1752600" cy="533400"/>
          </a:xfrm>
          <a:custGeom>
            <a:avLst/>
            <a:gdLst>
              <a:gd name="T0" fmla="*/ 0 w 1104"/>
              <a:gd name="T1" fmla="*/ 2147483647 h 336"/>
              <a:gd name="T2" fmla="*/ 2147483647 w 1104"/>
              <a:gd name="T3" fmla="*/ 2147483647 h 336"/>
              <a:gd name="T4" fmla="*/ 2147483647 w 1104"/>
              <a:gd name="T5" fmla="*/ 2147483647 h 336"/>
              <a:gd name="T6" fmla="*/ 2147483647 w 1104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04" h="336">
                <a:moveTo>
                  <a:pt x="0" y="336"/>
                </a:moveTo>
                <a:cubicBezTo>
                  <a:pt x="48" y="332"/>
                  <a:pt x="96" y="328"/>
                  <a:pt x="240" y="288"/>
                </a:cubicBezTo>
                <a:cubicBezTo>
                  <a:pt x="384" y="248"/>
                  <a:pt x="720" y="144"/>
                  <a:pt x="864" y="96"/>
                </a:cubicBezTo>
                <a:cubicBezTo>
                  <a:pt x="1008" y="48"/>
                  <a:pt x="1056" y="24"/>
                  <a:pt x="1104" y="0"/>
                </a:cubicBezTo>
              </a:path>
            </a:pathLst>
          </a:custGeom>
          <a:noFill/>
          <a:ln w="57150" cmpd="sng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191000" y="1371600"/>
            <a:ext cx="4800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Hinge Offset Model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Accurate model for articulated rotors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Good approximation of hingeless rotors that are not exceptionally stiff (use equvalent hinge offset)</a:t>
            </a: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990600" y="5105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41" name="Group 25"/>
          <p:cNvGrpSpPr>
            <a:grpSpLocks/>
          </p:cNvGrpSpPr>
          <p:nvPr/>
        </p:nvGrpSpPr>
        <p:grpSpPr bwMode="auto">
          <a:xfrm rot="-1032555">
            <a:off x="784225" y="4922838"/>
            <a:ext cx="381000" cy="357187"/>
            <a:chOff x="1728" y="2736"/>
            <a:chExt cx="1152" cy="1078"/>
          </a:xfrm>
        </p:grpSpPr>
        <p:sp>
          <p:nvSpPr>
            <p:cNvPr id="9247" name="Arc 26"/>
            <p:cNvSpPr>
              <a:spLocks/>
            </p:cNvSpPr>
            <p:nvPr/>
          </p:nvSpPr>
          <p:spPr bwMode="auto">
            <a:xfrm>
              <a:off x="1729" y="2736"/>
              <a:ext cx="1151" cy="576"/>
            </a:xfrm>
            <a:custGeom>
              <a:avLst/>
              <a:gdLst>
                <a:gd name="T0" fmla="*/ 0 w 43173"/>
                <a:gd name="T1" fmla="*/ 0 h 21600"/>
                <a:gd name="T2" fmla="*/ 1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Arc 27"/>
            <p:cNvSpPr>
              <a:spLocks/>
            </p:cNvSpPr>
            <p:nvPr/>
          </p:nvSpPr>
          <p:spPr bwMode="auto">
            <a:xfrm flipH="1" flipV="1">
              <a:off x="1728" y="3264"/>
              <a:ext cx="1008" cy="550"/>
            </a:xfrm>
            <a:custGeom>
              <a:avLst/>
              <a:gdLst>
                <a:gd name="T0" fmla="*/ 0 w 43173"/>
                <a:gd name="T1" fmla="*/ 0 h 21600"/>
                <a:gd name="T2" fmla="*/ 1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Arc 28"/>
            <p:cNvSpPr>
              <a:spLocks/>
            </p:cNvSpPr>
            <p:nvPr/>
          </p:nvSpPr>
          <p:spPr bwMode="auto">
            <a:xfrm flipH="1">
              <a:off x="1872" y="2836"/>
              <a:ext cx="864" cy="472"/>
            </a:xfrm>
            <a:custGeom>
              <a:avLst/>
              <a:gdLst>
                <a:gd name="T0" fmla="*/ 0 w 43173"/>
                <a:gd name="T1" fmla="*/ 0 h 21600"/>
                <a:gd name="T2" fmla="*/ 0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Arc 29"/>
            <p:cNvSpPr>
              <a:spLocks/>
            </p:cNvSpPr>
            <p:nvPr/>
          </p:nvSpPr>
          <p:spPr bwMode="auto">
            <a:xfrm flipH="1" flipV="1">
              <a:off x="1872" y="3264"/>
              <a:ext cx="720" cy="393"/>
            </a:xfrm>
            <a:custGeom>
              <a:avLst/>
              <a:gdLst>
                <a:gd name="T0" fmla="*/ 0 w 43173"/>
                <a:gd name="T1" fmla="*/ 0 h 21600"/>
                <a:gd name="T2" fmla="*/ 0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Arc 30"/>
            <p:cNvSpPr>
              <a:spLocks/>
            </p:cNvSpPr>
            <p:nvPr/>
          </p:nvSpPr>
          <p:spPr bwMode="auto">
            <a:xfrm flipH="1">
              <a:off x="2016" y="2989"/>
              <a:ext cx="576" cy="315"/>
            </a:xfrm>
            <a:custGeom>
              <a:avLst/>
              <a:gdLst>
                <a:gd name="T0" fmla="*/ 0 w 43173"/>
                <a:gd name="T1" fmla="*/ 0 h 21600"/>
                <a:gd name="T2" fmla="*/ 0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Arc 31"/>
            <p:cNvSpPr>
              <a:spLocks/>
            </p:cNvSpPr>
            <p:nvPr/>
          </p:nvSpPr>
          <p:spPr bwMode="auto">
            <a:xfrm flipH="1" flipV="1">
              <a:off x="2016" y="3312"/>
              <a:ext cx="432" cy="236"/>
            </a:xfrm>
            <a:custGeom>
              <a:avLst/>
              <a:gdLst>
                <a:gd name="T0" fmla="*/ 0 w 43173"/>
                <a:gd name="T1" fmla="*/ 0 h 21600"/>
                <a:gd name="T2" fmla="*/ 0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Arc 32"/>
            <p:cNvSpPr>
              <a:spLocks/>
            </p:cNvSpPr>
            <p:nvPr/>
          </p:nvSpPr>
          <p:spPr bwMode="auto">
            <a:xfrm flipH="1">
              <a:off x="2160" y="3181"/>
              <a:ext cx="288" cy="158"/>
            </a:xfrm>
            <a:custGeom>
              <a:avLst/>
              <a:gdLst>
                <a:gd name="T0" fmla="*/ 0 w 43173"/>
                <a:gd name="T1" fmla="*/ 0 h 21600"/>
                <a:gd name="T2" fmla="*/ 0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Arc 33"/>
            <p:cNvSpPr>
              <a:spLocks/>
            </p:cNvSpPr>
            <p:nvPr/>
          </p:nvSpPr>
          <p:spPr bwMode="auto">
            <a:xfrm flipH="1" flipV="1">
              <a:off x="2160" y="3312"/>
              <a:ext cx="144" cy="79"/>
            </a:xfrm>
            <a:custGeom>
              <a:avLst/>
              <a:gdLst>
                <a:gd name="T0" fmla="*/ 0 w 43173"/>
                <a:gd name="T1" fmla="*/ 0 h 21600"/>
                <a:gd name="T2" fmla="*/ 0 w 43173"/>
                <a:gd name="T3" fmla="*/ 0 h 21600"/>
                <a:gd name="T4" fmla="*/ 0 w 4317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73" h="21600" fill="none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</a:path>
                <a:path w="43173" h="21600" stroke="0" extrusionOk="0">
                  <a:moveTo>
                    <a:pt x="0" y="20514"/>
                  </a:moveTo>
                  <a:cubicBezTo>
                    <a:pt x="578" y="9021"/>
                    <a:pt x="10065" y="0"/>
                    <a:pt x="21573" y="0"/>
                  </a:cubicBezTo>
                  <a:cubicBezTo>
                    <a:pt x="33502" y="0"/>
                    <a:pt x="43173" y="9670"/>
                    <a:pt x="43173" y="21600"/>
                  </a:cubicBezTo>
                  <a:lnTo>
                    <a:pt x="21573" y="21600"/>
                  </a:lnTo>
                  <a:lnTo>
                    <a:pt x="0" y="20514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42" name="Line 34"/>
          <p:cNvSpPr>
            <a:spLocks noChangeShapeType="1"/>
          </p:cNvSpPr>
          <p:nvPr/>
        </p:nvSpPr>
        <p:spPr bwMode="auto">
          <a:xfrm flipV="1">
            <a:off x="990600" y="4343400"/>
            <a:ext cx="1752600" cy="762000"/>
          </a:xfrm>
          <a:prstGeom prst="line">
            <a:avLst/>
          </a:prstGeom>
          <a:noFill/>
          <a:ln w="5715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35"/>
          <p:cNvSpPr>
            <a:spLocks noChangeShapeType="1"/>
          </p:cNvSpPr>
          <p:nvPr/>
        </p:nvSpPr>
        <p:spPr bwMode="auto">
          <a:xfrm>
            <a:off x="1228725" y="51323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Arc 36"/>
          <p:cNvSpPr>
            <a:spLocks/>
          </p:cNvSpPr>
          <p:nvPr/>
        </p:nvSpPr>
        <p:spPr bwMode="auto">
          <a:xfrm>
            <a:off x="695325" y="4567238"/>
            <a:ext cx="1676400" cy="565150"/>
          </a:xfrm>
          <a:custGeom>
            <a:avLst/>
            <a:gdLst>
              <a:gd name="T0" fmla="*/ 2147483647 w 21600"/>
              <a:gd name="T1" fmla="*/ 0 h 7273"/>
              <a:gd name="T2" fmla="*/ 2147483647 w 21600"/>
              <a:gd name="T3" fmla="*/ 2147483647 h 7273"/>
              <a:gd name="T4" fmla="*/ 0 w 21600"/>
              <a:gd name="T5" fmla="*/ 2147483647 h 72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7273" fill="none" extrusionOk="0">
                <a:moveTo>
                  <a:pt x="20338" y="0"/>
                </a:moveTo>
                <a:cubicBezTo>
                  <a:pt x="21173" y="2334"/>
                  <a:pt x="21600" y="4794"/>
                  <a:pt x="21600" y="7273"/>
                </a:cubicBezTo>
              </a:path>
              <a:path w="21600" h="7273" stroke="0" extrusionOk="0">
                <a:moveTo>
                  <a:pt x="20338" y="0"/>
                </a:moveTo>
                <a:cubicBezTo>
                  <a:pt x="21173" y="2334"/>
                  <a:pt x="21600" y="4794"/>
                  <a:pt x="21600" y="7273"/>
                </a:cubicBezTo>
                <a:lnTo>
                  <a:pt x="0" y="7273"/>
                </a:lnTo>
                <a:lnTo>
                  <a:pt x="20338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Text Box 37"/>
          <p:cNvSpPr txBox="1">
            <a:spLocks noChangeArrowheads="1"/>
          </p:cNvSpPr>
          <p:nvPr/>
        </p:nvSpPr>
        <p:spPr bwMode="auto">
          <a:xfrm>
            <a:off x="2371725" y="45989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9246" name="Text Box 38"/>
          <p:cNvSpPr txBox="1">
            <a:spLocks noChangeArrowheads="1"/>
          </p:cNvSpPr>
          <p:nvPr/>
        </p:nvSpPr>
        <p:spPr bwMode="auto">
          <a:xfrm>
            <a:off x="4191000" y="4495800"/>
            <a:ext cx="4800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Center Spring Model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Blade stiffness and hinge offset modeled as equivalent flapping spring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No particular accurate, but good tool for teaching basic concepts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3281363" y="1976438"/>
            <a:ext cx="2541587" cy="1163637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4243388" y="2416175"/>
            <a:ext cx="481012" cy="21748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 rot="915307">
            <a:off x="5700713" y="3003550"/>
            <a:ext cx="625475" cy="939800"/>
            <a:chOff x="1200" y="3312"/>
            <a:chExt cx="288" cy="432"/>
          </a:xfrm>
        </p:grpSpPr>
        <p:grpSp>
          <p:nvGrpSpPr>
            <p:cNvPr id="10317" name="Group 5"/>
            <p:cNvGrpSpPr>
              <a:grpSpLocks/>
            </p:cNvGrpSpPr>
            <p:nvPr/>
          </p:nvGrpSpPr>
          <p:grpSpPr bwMode="auto">
            <a:xfrm>
              <a:off x="1200" y="3408"/>
              <a:ext cx="288" cy="336"/>
              <a:chOff x="1104" y="3312"/>
              <a:chExt cx="288" cy="336"/>
            </a:xfrm>
          </p:grpSpPr>
          <p:sp>
            <p:nvSpPr>
              <p:cNvPr id="10319" name="Line 6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0" name="Line 7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18" name="Line 8"/>
            <p:cNvSpPr>
              <a:spLocks noChangeShapeType="1"/>
            </p:cNvSpPr>
            <p:nvPr/>
          </p:nvSpPr>
          <p:spPr bwMode="auto">
            <a:xfrm flipV="1">
              <a:off x="1248" y="3312"/>
              <a:ext cx="192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5" name="Rectangle 9"/>
          <p:cNvSpPr>
            <a:spLocks noChangeArrowheads="1"/>
          </p:cNvSpPr>
          <p:nvPr/>
        </p:nvSpPr>
        <p:spPr bwMode="auto">
          <a:xfrm>
            <a:off x="1109663" y="4314825"/>
            <a:ext cx="3100387" cy="4937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46" name="AutoShape 10"/>
          <p:cNvSpPr>
            <a:spLocks noChangeArrowheads="1"/>
          </p:cNvSpPr>
          <p:nvPr/>
        </p:nvSpPr>
        <p:spPr bwMode="auto">
          <a:xfrm>
            <a:off x="720725" y="4479925"/>
            <a:ext cx="954088" cy="446088"/>
          </a:xfrm>
          <a:prstGeom prst="parallelogram">
            <a:avLst>
              <a:gd name="adj" fmla="val 110593"/>
            </a:avLst>
          </a:pr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47" name="AutoShape 11"/>
          <p:cNvSpPr>
            <a:spLocks noChangeArrowheads="1"/>
          </p:cNvSpPr>
          <p:nvPr/>
        </p:nvSpPr>
        <p:spPr bwMode="auto">
          <a:xfrm flipH="1">
            <a:off x="679450" y="3557588"/>
            <a:ext cx="860425" cy="746125"/>
          </a:xfrm>
          <a:prstGeom prst="parallelogram">
            <a:avLst>
              <a:gd name="adj" fmla="val 56202"/>
            </a:avLst>
          </a:pr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48" name="Oval 12"/>
          <p:cNvSpPr>
            <a:spLocks noChangeArrowheads="1"/>
          </p:cNvSpPr>
          <p:nvPr/>
        </p:nvSpPr>
        <p:spPr bwMode="auto">
          <a:xfrm>
            <a:off x="261938" y="2855913"/>
            <a:ext cx="1104900" cy="10429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49" name="Oval 13"/>
          <p:cNvSpPr>
            <a:spLocks noChangeArrowheads="1"/>
          </p:cNvSpPr>
          <p:nvPr/>
        </p:nvSpPr>
        <p:spPr bwMode="auto">
          <a:xfrm>
            <a:off x="3927475" y="3660775"/>
            <a:ext cx="3814763" cy="19669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50" name="Line 14"/>
          <p:cNvSpPr>
            <a:spLocks noChangeShapeType="1"/>
          </p:cNvSpPr>
          <p:nvPr/>
        </p:nvSpPr>
        <p:spPr bwMode="auto">
          <a:xfrm flipV="1">
            <a:off x="6072188" y="1935163"/>
            <a:ext cx="1587" cy="1227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Oval 15"/>
          <p:cNvSpPr>
            <a:spLocks noChangeArrowheads="1"/>
          </p:cNvSpPr>
          <p:nvPr/>
        </p:nvSpPr>
        <p:spPr bwMode="auto">
          <a:xfrm rot="1281502">
            <a:off x="2882900" y="2378075"/>
            <a:ext cx="6261100" cy="1849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52" name="Line 16"/>
          <p:cNvSpPr>
            <a:spLocks noChangeShapeType="1"/>
          </p:cNvSpPr>
          <p:nvPr/>
        </p:nvSpPr>
        <p:spPr bwMode="auto">
          <a:xfrm>
            <a:off x="6357938" y="3287713"/>
            <a:ext cx="2390775" cy="1320800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7"/>
          <p:cNvSpPr>
            <a:spLocks noChangeShapeType="1"/>
          </p:cNvSpPr>
          <p:nvPr/>
        </p:nvSpPr>
        <p:spPr bwMode="auto">
          <a:xfrm flipV="1">
            <a:off x="6313488" y="2632075"/>
            <a:ext cx="506412" cy="460375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8"/>
          <p:cNvSpPr>
            <a:spLocks noChangeShapeType="1"/>
          </p:cNvSpPr>
          <p:nvPr/>
        </p:nvSpPr>
        <p:spPr bwMode="auto">
          <a:xfrm flipV="1">
            <a:off x="5092700" y="3346450"/>
            <a:ext cx="700088" cy="522288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5" name="Group 19"/>
          <p:cNvGrpSpPr>
            <a:grpSpLocks/>
          </p:cNvGrpSpPr>
          <p:nvPr/>
        </p:nvGrpSpPr>
        <p:grpSpPr bwMode="auto">
          <a:xfrm>
            <a:off x="5689600" y="4505325"/>
            <a:ext cx="209550" cy="209550"/>
            <a:chOff x="2112" y="1208"/>
            <a:chExt cx="96" cy="96"/>
          </a:xfrm>
        </p:grpSpPr>
        <p:sp>
          <p:nvSpPr>
            <p:cNvPr id="10314" name="Oval 20"/>
            <p:cNvSpPr>
              <a:spLocks noChangeArrowheads="1"/>
            </p:cNvSpPr>
            <p:nvPr/>
          </p:nvSpPr>
          <p:spPr bwMode="auto">
            <a:xfrm>
              <a:off x="2112" y="1208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5" name="Arc 21"/>
            <p:cNvSpPr>
              <a:spLocks/>
            </p:cNvSpPr>
            <p:nvPr/>
          </p:nvSpPr>
          <p:spPr bwMode="auto">
            <a:xfrm>
              <a:off x="2160" y="1208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Arc 22"/>
            <p:cNvSpPr>
              <a:spLocks/>
            </p:cNvSpPr>
            <p:nvPr/>
          </p:nvSpPr>
          <p:spPr bwMode="auto">
            <a:xfrm rot="5400000" flipV="1">
              <a:off x="2112" y="1256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6" name="Group 23"/>
          <p:cNvGrpSpPr>
            <a:grpSpLocks/>
          </p:cNvGrpSpPr>
          <p:nvPr/>
        </p:nvGrpSpPr>
        <p:grpSpPr bwMode="auto">
          <a:xfrm>
            <a:off x="5329238" y="4619625"/>
            <a:ext cx="1066800" cy="609600"/>
            <a:chOff x="2256" y="960"/>
            <a:chExt cx="672" cy="384"/>
          </a:xfrm>
        </p:grpSpPr>
        <p:sp>
          <p:nvSpPr>
            <p:cNvPr id="10311" name="Line 24"/>
            <p:cNvSpPr>
              <a:spLocks noChangeShapeType="1"/>
            </p:cNvSpPr>
            <p:nvPr/>
          </p:nvSpPr>
          <p:spPr bwMode="auto">
            <a:xfrm>
              <a:off x="2544" y="960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Line 25"/>
            <p:cNvSpPr>
              <a:spLocks noChangeShapeType="1"/>
            </p:cNvSpPr>
            <p:nvPr/>
          </p:nvSpPr>
          <p:spPr bwMode="auto">
            <a:xfrm flipH="1">
              <a:off x="2256" y="960"/>
              <a:ext cx="288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3" name="Line 26"/>
            <p:cNvSpPr>
              <a:spLocks noChangeShapeType="1"/>
            </p:cNvSpPr>
            <p:nvPr/>
          </p:nvSpPr>
          <p:spPr bwMode="auto">
            <a:xfrm>
              <a:off x="2544" y="960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7" name="Text Box 27"/>
          <p:cNvSpPr txBox="1">
            <a:spLocks noChangeArrowheads="1"/>
          </p:cNvSpPr>
          <p:nvPr/>
        </p:nvSpPr>
        <p:spPr bwMode="auto">
          <a:xfrm>
            <a:off x="6376988" y="44624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>
                <a:latin typeface="Times New Roman" panose="02020603050405020304" pitchFamily="18" charset="0"/>
              </a:rPr>
              <a:t>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58" name="Text Box 28"/>
          <p:cNvSpPr txBox="1">
            <a:spLocks noChangeArrowheads="1"/>
          </p:cNvSpPr>
          <p:nvPr/>
        </p:nvSpPr>
        <p:spPr bwMode="auto">
          <a:xfrm>
            <a:off x="5030788" y="47101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59" name="Text Box 29"/>
          <p:cNvSpPr txBox="1">
            <a:spLocks noChangeArrowheads="1"/>
          </p:cNvSpPr>
          <p:nvPr/>
        </p:nvSpPr>
        <p:spPr bwMode="auto">
          <a:xfrm>
            <a:off x="5797550" y="501332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60" name="Text Box 30"/>
          <p:cNvSpPr txBox="1">
            <a:spLocks noChangeArrowheads="1"/>
          </p:cNvSpPr>
          <p:nvPr/>
        </p:nvSpPr>
        <p:spPr bwMode="auto">
          <a:xfrm>
            <a:off x="5253038" y="43291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CG</a:t>
            </a:r>
          </a:p>
        </p:txBody>
      </p:sp>
      <p:sp>
        <p:nvSpPr>
          <p:cNvPr id="10261" name="Oval 31"/>
          <p:cNvSpPr>
            <a:spLocks noChangeArrowheads="1"/>
          </p:cNvSpPr>
          <p:nvPr/>
        </p:nvSpPr>
        <p:spPr bwMode="auto">
          <a:xfrm>
            <a:off x="6037263" y="3162300"/>
            <a:ext cx="98425" cy="984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10262" name="Group 32"/>
          <p:cNvGrpSpPr>
            <a:grpSpLocks/>
          </p:cNvGrpSpPr>
          <p:nvPr/>
        </p:nvGrpSpPr>
        <p:grpSpPr bwMode="auto">
          <a:xfrm rot="828586">
            <a:off x="5549900" y="3213100"/>
            <a:ext cx="1066800" cy="609600"/>
            <a:chOff x="2256" y="960"/>
            <a:chExt cx="672" cy="384"/>
          </a:xfrm>
        </p:grpSpPr>
        <p:sp>
          <p:nvSpPr>
            <p:cNvPr id="10308" name="Line 33"/>
            <p:cNvSpPr>
              <a:spLocks noChangeShapeType="1"/>
            </p:cNvSpPr>
            <p:nvPr/>
          </p:nvSpPr>
          <p:spPr bwMode="auto">
            <a:xfrm>
              <a:off x="2544" y="960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Line 34"/>
            <p:cNvSpPr>
              <a:spLocks noChangeShapeType="1"/>
            </p:cNvSpPr>
            <p:nvPr/>
          </p:nvSpPr>
          <p:spPr bwMode="auto">
            <a:xfrm flipH="1">
              <a:off x="2256" y="960"/>
              <a:ext cx="288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Line 35"/>
            <p:cNvSpPr>
              <a:spLocks noChangeShapeType="1"/>
            </p:cNvSpPr>
            <p:nvPr/>
          </p:nvSpPr>
          <p:spPr bwMode="auto">
            <a:xfrm>
              <a:off x="2544" y="960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3" name="Group 36"/>
          <p:cNvGrpSpPr>
            <a:grpSpLocks/>
          </p:cNvGrpSpPr>
          <p:nvPr/>
        </p:nvGrpSpPr>
        <p:grpSpPr bwMode="auto">
          <a:xfrm>
            <a:off x="898525" y="5854700"/>
            <a:ext cx="1066800" cy="609600"/>
            <a:chOff x="2256" y="960"/>
            <a:chExt cx="672" cy="384"/>
          </a:xfrm>
        </p:grpSpPr>
        <p:sp>
          <p:nvSpPr>
            <p:cNvPr id="10305" name="Line 37"/>
            <p:cNvSpPr>
              <a:spLocks noChangeShapeType="1"/>
            </p:cNvSpPr>
            <p:nvPr/>
          </p:nvSpPr>
          <p:spPr bwMode="auto">
            <a:xfrm>
              <a:off x="2544" y="960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Line 38"/>
            <p:cNvSpPr>
              <a:spLocks noChangeShapeType="1"/>
            </p:cNvSpPr>
            <p:nvPr/>
          </p:nvSpPr>
          <p:spPr bwMode="auto">
            <a:xfrm flipH="1">
              <a:off x="2256" y="960"/>
              <a:ext cx="288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Line 39"/>
            <p:cNvSpPr>
              <a:spLocks noChangeShapeType="1"/>
            </p:cNvSpPr>
            <p:nvPr/>
          </p:nvSpPr>
          <p:spPr bwMode="auto">
            <a:xfrm>
              <a:off x="2544" y="960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4" name="Text Box 40"/>
          <p:cNvSpPr txBox="1">
            <a:spLocks noChangeArrowheads="1"/>
          </p:cNvSpPr>
          <p:nvPr/>
        </p:nvSpPr>
        <p:spPr bwMode="auto">
          <a:xfrm>
            <a:off x="1355725" y="6315075"/>
            <a:ext cx="354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e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65" name="Text Box 41"/>
          <p:cNvSpPr txBox="1">
            <a:spLocks noChangeArrowheads="1"/>
          </p:cNvSpPr>
          <p:nvPr/>
        </p:nvSpPr>
        <p:spPr bwMode="auto">
          <a:xfrm>
            <a:off x="1979613" y="5673725"/>
            <a:ext cx="366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>
                <a:latin typeface="Times New Roman" panose="02020603050405020304" pitchFamily="18" charset="0"/>
              </a:rPr>
              <a:t>e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66" name="Text Box 42"/>
          <p:cNvSpPr txBox="1">
            <a:spLocks noChangeArrowheads="1"/>
          </p:cNvSpPr>
          <p:nvPr/>
        </p:nvSpPr>
        <p:spPr bwMode="auto">
          <a:xfrm>
            <a:off x="633413" y="5921375"/>
            <a:ext cx="366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e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67" name="Text Box 43"/>
          <p:cNvSpPr txBox="1">
            <a:spLocks noChangeArrowheads="1"/>
          </p:cNvSpPr>
          <p:nvPr/>
        </p:nvSpPr>
        <p:spPr bwMode="auto">
          <a:xfrm>
            <a:off x="0" y="5375275"/>
            <a:ext cx="3455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Earth-Fixed or Inertial Frame, </a:t>
            </a:r>
            <a:r>
              <a:rPr lang="en-US" altLang="en-US" sz="1800" i="1"/>
              <a:t>F</a:t>
            </a:r>
            <a:r>
              <a:rPr lang="en-US" altLang="en-US" sz="1800" i="1" baseline="-25000"/>
              <a:t>e</a:t>
            </a:r>
            <a:endParaRPr lang="en-US" altLang="en-US" sz="1800"/>
          </a:p>
        </p:txBody>
      </p:sp>
      <p:sp>
        <p:nvSpPr>
          <p:cNvPr id="10268" name="Text Box 44"/>
          <p:cNvSpPr txBox="1">
            <a:spLocks noChangeArrowheads="1"/>
          </p:cNvSpPr>
          <p:nvPr/>
        </p:nvSpPr>
        <p:spPr bwMode="auto">
          <a:xfrm>
            <a:off x="3983038" y="5683250"/>
            <a:ext cx="3684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Fuselage-Fixed or Body Frame, </a:t>
            </a:r>
            <a:r>
              <a:rPr lang="en-US" altLang="en-US" sz="1800" i="1"/>
              <a:t>F</a:t>
            </a:r>
            <a:r>
              <a:rPr lang="en-US" altLang="en-US" sz="1800" i="1" baseline="-25000"/>
              <a:t>g</a:t>
            </a:r>
            <a:endParaRPr lang="en-US" altLang="en-US" sz="1800"/>
          </a:p>
        </p:txBody>
      </p:sp>
      <p:sp>
        <p:nvSpPr>
          <p:cNvPr id="10269" name="Text Box 45"/>
          <p:cNvSpPr txBox="1">
            <a:spLocks noChangeArrowheads="1"/>
          </p:cNvSpPr>
          <p:nvPr/>
        </p:nvSpPr>
        <p:spPr bwMode="auto">
          <a:xfrm>
            <a:off x="6865938" y="2901950"/>
            <a:ext cx="13763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Hub Frame, </a:t>
            </a:r>
            <a:r>
              <a:rPr lang="en-US" altLang="en-US" sz="1800" i="1"/>
              <a:t>F</a:t>
            </a:r>
            <a:r>
              <a:rPr lang="en-US" altLang="en-US" sz="1800" i="1" baseline="-25000"/>
              <a:t>h</a:t>
            </a:r>
            <a:endParaRPr lang="en-US" altLang="en-US" sz="1800"/>
          </a:p>
        </p:txBody>
      </p:sp>
      <p:sp>
        <p:nvSpPr>
          <p:cNvPr id="10270" name="Text Box 46"/>
          <p:cNvSpPr txBox="1">
            <a:spLocks noChangeArrowheads="1"/>
          </p:cNvSpPr>
          <p:nvPr/>
        </p:nvSpPr>
        <p:spPr bwMode="auto">
          <a:xfrm>
            <a:off x="6629400" y="303212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>
                <a:latin typeface="Times New Roman" panose="02020603050405020304" pitchFamily="18" charset="0"/>
              </a:rPr>
              <a:t>h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71" name="Text Box 47"/>
          <p:cNvSpPr txBox="1">
            <a:spLocks noChangeArrowheads="1"/>
          </p:cNvSpPr>
          <p:nvPr/>
        </p:nvSpPr>
        <p:spPr bwMode="auto">
          <a:xfrm>
            <a:off x="5249863" y="31226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h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72" name="Text Box 48"/>
          <p:cNvSpPr txBox="1">
            <a:spLocks noChangeArrowheads="1"/>
          </p:cNvSpPr>
          <p:nvPr/>
        </p:nvSpPr>
        <p:spPr bwMode="auto">
          <a:xfrm>
            <a:off x="5668963" y="360997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h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73" name="Line 49"/>
          <p:cNvSpPr>
            <a:spLocks noChangeShapeType="1"/>
          </p:cNvSpPr>
          <p:nvPr/>
        </p:nvSpPr>
        <p:spPr bwMode="auto">
          <a:xfrm flipV="1">
            <a:off x="6110288" y="1917700"/>
            <a:ext cx="234950" cy="1171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Arc 50"/>
          <p:cNvSpPr>
            <a:spLocks/>
          </p:cNvSpPr>
          <p:nvPr/>
        </p:nvSpPr>
        <p:spPr bwMode="auto">
          <a:xfrm>
            <a:off x="6078538" y="2197100"/>
            <a:ext cx="206375" cy="1003300"/>
          </a:xfrm>
          <a:custGeom>
            <a:avLst/>
            <a:gdLst>
              <a:gd name="T0" fmla="*/ 0 w 4433"/>
              <a:gd name="T1" fmla="*/ 0 h 21600"/>
              <a:gd name="T2" fmla="*/ 447276216 w 4433"/>
              <a:gd name="T3" fmla="*/ 46099638 h 21600"/>
              <a:gd name="T4" fmla="*/ 0 w 4433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33" h="21600" fill="none" extrusionOk="0">
                <a:moveTo>
                  <a:pt x="0" y="0"/>
                </a:moveTo>
                <a:cubicBezTo>
                  <a:pt x="1489" y="0"/>
                  <a:pt x="2975" y="154"/>
                  <a:pt x="4433" y="459"/>
                </a:cubicBezTo>
              </a:path>
              <a:path w="4433" h="21600" stroke="0" extrusionOk="0">
                <a:moveTo>
                  <a:pt x="0" y="0"/>
                </a:moveTo>
                <a:cubicBezTo>
                  <a:pt x="1489" y="0"/>
                  <a:pt x="2975" y="154"/>
                  <a:pt x="4433" y="459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Text Box 51"/>
          <p:cNvSpPr txBox="1">
            <a:spLocks noChangeArrowheads="1"/>
          </p:cNvSpPr>
          <p:nvPr/>
        </p:nvSpPr>
        <p:spPr bwMode="auto">
          <a:xfrm>
            <a:off x="5997575" y="17240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g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s</a:t>
            </a:r>
            <a:endParaRPr lang="en-US" altLang="en-US" sz="1800" i="1">
              <a:latin typeface="Symbol" panose="05050102010706020507" pitchFamily="18" charset="2"/>
            </a:endParaRPr>
          </a:p>
        </p:txBody>
      </p:sp>
      <p:sp>
        <p:nvSpPr>
          <p:cNvPr id="10276" name="Text Box 52"/>
          <p:cNvSpPr txBox="1">
            <a:spLocks noChangeArrowheads="1"/>
          </p:cNvSpPr>
          <p:nvPr/>
        </p:nvSpPr>
        <p:spPr bwMode="auto">
          <a:xfrm>
            <a:off x="6376988" y="1728788"/>
            <a:ext cx="1268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Shaft Tilt</a:t>
            </a:r>
          </a:p>
        </p:txBody>
      </p:sp>
      <p:sp>
        <p:nvSpPr>
          <p:cNvPr id="10277" name="Line 53"/>
          <p:cNvSpPr>
            <a:spLocks noChangeShapeType="1"/>
          </p:cNvSpPr>
          <p:nvPr/>
        </p:nvSpPr>
        <p:spPr bwMode="auto">
          <a:xfrm rot="1452730">
            <a:off x="4400550" y="2506663"/>
            <a:ext cx="63500" cy="390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8" name="Line 54"/>
          <p:cNvSpPr>
            <a:spLocks noChangeShapeType="1"/>
          </p:cNvSpPr>
          <p:nvPr/>
        </p:nvSpPr>
        <p:spPr bwMode="auto">
          <a:xfrm rot="1452730" flipH="1">
            <a:off x="3978275" y="2409825"/>
            <a:ext cx="53657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9" name="Line 55"/>
          <p:cNvSpPr>
            <a:spLocks noChangeShapeType="1"/>
          </p:cNvSpPr>
          <p:nvPr/>
        </p:nvSpPr>
        <p:spPr bwMode="auto">
          <a:xfrm rot="1452730" flipV="1">
            <a:off x="4551363" y="2197100"/>
            <a:ext cx="84137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0" name="Text Box 56"/>
          <p:cNvSpPr txBox="1">
            <a:spLocks noChangeArrowheads="1"/>
          </p:cNvSpPr>
          <p:nvPr/>
        </p:nvSpPr>
        <p:spPr bwMode="auto">
          <a:xfrm>
            <a:off x="3862388" y="19367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>
                <a:latin typeface="Times New Roman" panose="02020603050405020304" pitchFamily="18" charset="0"/>
              </a:rPr>
              <a:t>b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81" name="Text Box 57"/>
          <p:cNvSpPr txBox="1">
            <a:spLocks noChangeArrowheads="1"/>
          </p:cNvSpPr>
          <p:nvPr/>
        </p:nvSpPr>
        <p:spPr bwMode="auto">
          <a:xfrm>
            <a:off x="4659313" y="19875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b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82" name="Text Box 58"/>
          <p:cNvSpPr txBox="1">
            <a:spLocks noChangeArrowheads="1"/>
          </p:cNvSpPr>
          <p:nvPr/>
        </p:nvSpPr>
        <p:spPr bwMode="auto">
          <a:xfrm>
            <a:off x="4260850" y="279241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b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83" name="Oval 59"/>
          <p:cNvSpPr>
            <a:spLocks noChangeArrowheads="1"/>
          </p:cNvSpPr>
          <p:nvPr/>
        </p:nvSpPr>
        <p:spPr bwMode="auto">
          <a:xfrm>
            <a:off x="4427538" y="2468563"/>
            <a:ext cx="98425" cy="984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84" name="Text Box 60"/>
          <p:cNvSpPr txBox="1">
            <a:spLocks noChangeArrowheads="1"/>
          </p:cNvSpPr>
          <p:nvPr/>
        </p:nvSpPr>
        <p:spPr bwMode="auto">
          <a:xfrm>
            <a:off x="3913188" y="1257300"/>
            <a:ext cx="12430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Blade Frame, </a:t>
            </a:r>
            <a:r>
              <a:rPr lang="en-US" altLang="en-US" sz="1800" i="1"/>
              <a:t>F</a:t>
            </a:r>
            <a:r>
              <a:rPr lang="en-US" altLang="en-US" sz="1800" i="1" baseline="-25000"/>
              <a:t>b</a:t>
            </a:r>
            <a:endParaRPr lang="en-US" altLang="en-US" sz="1800"/>
          </a:p>
        </p:txBody>
      </p:sp>
      <p:sp>
        <p:nvSpPr>
          <p:cNvPr id="10285" name="Text Box 61"/>
          <p:cNvSpPr txBox="1">
            <a:spLocks noChangeArrowheads="1"/>
          </p:cNvSpPr>
          <p:nvPr/>
        </p:nvSpPr>
        <p:spPr bwMode="auto">
          <a:xfrm>
            <a:off x="1492250" y="344488"/>
            <a:ext cx="6637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Reference Frames / Coordinate Systems</a:t>
            </a:r>
          </a:p>
        </p:txBody>
      </p:sp>
      <p:sp>
        <p:nvSpPr>
          <p:cNvPr id="10286" name="Arc 62"/>
          <p:cNvSpPr>
            <a:spLocks/>
          </p:cNvSpPr>
          <p:nvPr/>
        </p:nvSpPr>
        <p:spPr bwMode="auto">
          <a:xfrm rot="2145233" flipH="1" flipV="1">
            <a:off x="2662238" y="2365375"/>
            <a:ext cx="962025" cy="503238"/>
          </a:xfrm>
          <a:custGeom>
            <a:avLst/>
            <a:gdLst>
              <a:gd name="T0" fmla="*/ 0 w 21600"/>
              <a:gd name="T1" fmla="*/ 0 h 21600"/>
              <a:gd name="T2" fmla="*/ 1908321648 w 21600"/>
              <a:gd name="T3" fmla="*/ 273157284 h 21600"/>
              <a:gd name="T4" fmla="*/ 0 w 21600"/>
              <a:gd name="T5" fmla="*/ 27315728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Text Box 63"/>
          <p:cNvSpPr txBox="1">
            <a:spLocks noChangeArrowheads="1"/>
          </p:cNvSpPr>
          <p:nvPr/>
        </p:nvSpPr>
        <p:spPr bwMode="auto">
          <a:xfrm>
            <a:off x="2471738" y="2519363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10288" name="Line 64"/>
          <p:cNvSpPr>
            <a:spLocks noChangeShapeType="1"/>
          </p:cNvSpPr>
          <p:nvPr/>
        </p:nvSpPr>
        <p:spPr bwMode="auto">
          <a:xfrm flipH="1" flipV="1">
            <a:off x="4686300" y="2943225"/>
            <a:ext cx="842963" cy="171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9" name="Arc 65"/>
          <p:cNvSpPr>
            <a:spLocks/>
          </p:cNvSpPr>
          <p:nvPr/>
        </p:nvSpPr>
        <p:spPr bwMode="auto">
          <a:xfrm rot="-5400000">
            <a:off x="4915694" y="2496344"/>
            <a:ext cx="292100" cy="671512"/>
          </a:xfrm>
          <a:custGeom>
            <a:avLst/>
            <a:gdLst>
              <a:gd name="T0" fmla="*/ 0 w 5975"/>
              <a:gd name="T1" fmla="*/ 0 h 21600"/>
              <a:gd name="T2" fmla="*/ 698101938 w 5975"/>
              <a:gd name="T3" fmla="*/ 25329930 h 21600"/>
              <a:gd name="T4" fmla="*/ 0 w 5975"/>
              <a:gd name="T5" fmla="*/ 64901364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75" h="21600" fill="none" extrusionOk="0">
                <a:moveTo>
                  <a:pt x="0" y="0"/>
                </a:moveTo>
                <a:cubicBezTo>
                  <a:pt x="2021" y="0"/>
                  <a:pt x="4032" y="283"/>
                  <a:pt x="5975" y="842"/>
                </a:cubicBezTo>
              </a:path>
              <a:path w="5975" h="21600" stroke="0" extrusionOk="0">
                <a:moveTo>
                  <a:pt x="0" y="0"/>
                </a:moveTo>
                <a:cubicBezTo>
                  <a:pt x="2021" y="0"/>
                  <a:pt x="4032" y="283"/>
                  <a:pt x="5975" y="842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Text Box 66"/>
          <p:cNvSpPr txBox="1">
            <a:spLocks noChangeArrowheads="1"/>
          </p:cNvSpPr>
          <p:nvPr/>
        </p:nvSpPr>
        <p:spPr bwMode="auto">
          <a:xfrm>
            <a:off x="4408488" y="2600325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b</a:t>
            </a:r>
          </a:p>
        </p:txBody>
      </p:sp>
      <p:grpSp>
        <p:nvGrpSpPr>
          <p:cNvPr id="10291" name="Group 67"/>
          <p:cNvGrpSpPr>
            <a:grpSpLocks/>
          </p:cNvGrpSpPr>
          <p:nvPr/>
        </p:nvGrpSpPr>
        <p:grpSpPr bwMode="auto">
          <a:xfrm>
            <a:off x="1255713" y="2092325"/>
            <a:ext cx="1066800" cy="609600"/>
            <a:chOff x="2256" y="960"/>
            <a:chExt cx="672" cy="384"/>
          </a:xfrm>
        </p:grpSpPr>
        <p:sp>
          <p:nvSpPr>
            <p:cNvPr id="10302" name="Line 68"/>
            <p:cNvSpPr>
              <a:spLocks noChangeShapeType="1"/>
            </p:cNvSpPr>
            <p:nvPr/>
          </p:nvSpPr>
          <p:spPr bwMode="auto">
            <a:xfrm>
              <a:off x="2544" y="960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Line 69"/>
            <p:cNvSpPr>
              <a:spLocks noChangeShapeType="1"/>
            </p:cNvSpPr>
            <p:nvPr/>
          </p:nvSpPr>
          <p:spPr bwMode="auto">
            <a:xfrm flipH="1">
              <a:off x="2256" y="960"/>
              <a:ext cx="288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Line 70"/>
            <p:cNvSpPr>
              <a:spLocks noChangeShapeType="1"/>
            </p:cNvSpPr>
            <p:nvPr/>
          </p:nvSpPr>
          <p:spPr bwMode="auto">
            <a:xfrm>
              <a:off x="2544" y="960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2" name="Text Box 71"/>
          <p:cNvSpPr txBox="1">
            <a:spLocks noChangeArrowheads="1"/>
          </p:cNvSpPr>
          <p:nvPr/>
        </p:nvSpPr>
        <p:spPr bwMode="auto">
          <a:xfrm>
            <a:off x="1712913" y="2424113"/>
            <a:ext cx="354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a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93" name="Text Box 72"/>
          <p:cNvSpPr txBox="1">
            <a:spLocks noChangeArrowheads="1"/>
          </p:cNvSpPr>
          <p:nvPr/>
        </p:nvSpPr>
        <p:spPr bwMode="auto">
          <a:xfrm>
            <a:off x="2336800" y="1911350"/>
            <a:ext cx="366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>
                <a:latin typeface="Times New Roman" panose="02020603050405020304" pitchFamily="18" charset="0"/>
              </a:rPr>
              <a:t>a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94" name="Text Box 73"/>
          <p:cNvSpPr txBox="1">
            <a:spLocks noChangeArrowheads="1"/>
          </p:cNvSpPr>
          <p:nvPr/>
        </p:nvSpPr>
        <p:spPr bwMode="auto">
          <a:xfrm>
            <a:off x="990600" y="2159000"/>
            <a:ext cx="366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a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95" name="Text Box 74"/>
          <p:cNvSpPr txBox="1">
            <a:spLocks noChangeArrowheads="1"/>
          </p:cNvSpPr>
          <p:nvPr/>
        </p:nvSpPr>
        <p:spPr bwMode="auto">
          <a:xfrm>
            <a:off x="242888" y="955675"/>
            <a:ext cx="227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Frame of local airmass, </a:t>
            </a:r>
            <a:r>
              <a:rPr lang="en-US" altLang="en-US" sz="1800" i="1"/>
              <a:t>F</a:t>
            </a:r>
            <a:r>
              <a:rPr lang="en-US" altLang="en-US" sz="1800" i="1" baseline="-25000"/>
              <a:t>a</a:t>
            </a:r>
            <a:endParaRPr lang="en-US" altLang="en-US" sz="1800"/>
          </a:p>
        </p:txBody>
      </p:sp>
      <p:sp>
        <p:nvSpPr>
          <p:cNvPr id="10296" name="Freeform 75"/>
          <p:cNvSpPr>
            <a:spLocks/>
          </p:cNvSpPr>
          <p:nvPr/>
        </p:nvSpPr>
        <p:spPr bwMode="auto">
          <a:xfrm rot="1213194">
            <a:off x="1506538" y="1042988"/>
            <a:ext cx="322262" cy="1357312"/>
          </a:xfrm>
          <a:custGeom>
            <a:avLst/>
            <a:gdLst>
              <a:gd name="T0" fmla="*/ 2147483647 w 203"/>
              <a:gd name="T1" fmla="*/ 0 h 855"/>
              <a:gd name="T2" fmla="*/ 2147483647 w 203"/>
              <a:gd name="T3" fmla="*/ 2147483647 h 855"/>
              <a:gd name="T4" fmla="*/ 2147483647 w 203"/>
              <a:gd name="T5" fmla="*/ 2147483647 h 855"/>
              <a:gd name="T6" fmla="*/ 2147483647 w 203"/>
              <a:gd name="T7" fmla="*/ 2147483647 h 855"/>
              <a:gd name="T8" fmla="*/ 2147483647 w 203"/>
              <a:gd name="T9" fmla="*/ 2147483647 h 855"/>
              <a:gd name="T10" fmla="*/ 2147483647 w 203"/>
              <a:gd name="T11" fmla="*/ 2147483647 h 855"/>
              <a:gd name="T12" fmla="*/ 2147483647 w 203"/>
              <a:gd name="T13" fmla="*/ 2147483647 h 855"/>
              <a:gd name="T14" fmla="*/ 2147483647 w 203"/>
              <a:gd name="T15" fmla="*/ 2147483647 h 855"/>
              <a:gd name="T16" fmla="*/ 2147483647 w 203"/>
              <a:gd name="T17" fmla="*/ 2147483647 h 855"/>
              <a:gd name="T18" fmla="*/ 2147483647 w 203"/>
              <a:gd name="T19" fmla="*/ 2147483647 h 855"/>
              <a:gd name="T20" fmla="*/ 2147483647 w 203"/>
              <a:gd name="T21" fmla="*/ 2147483647 h 855"/>
              <a:gd name="T22" fmla="*/ 2147483647 w 203"/>
              <a:gd name="T23" fmla="*/ 2147483647 h 8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3" h="855">
                <a:moveTo>
                  <a:pt x="203" y="0"/>
                </a:moveTo>
                <a:cubicBezTo>
                  <a:pt x="196" y="99"/>
                  <a:pt x="191" y="167"/>
                  <a:pt x="149" y="252"/>
                </a:cubicBezTo>
                <a:cubicBezTo>
                  <a:pt x="130" y="291"/>
                  <a:pt x="123" y="326"/>
                  <a:pt x="86" y="351"/>
                </a:cubicBezTo>
                <a:cubicBezTo>
                  <a:pt x="28" y="332"/>
                  <a:pt x="45" y="297"/>
                  <a:pt x="86" y="270"/>
                </a:cubicBezTo>
                <a:cubicBezTo>
                  <a:pt x="145" y="280"/>
                  <a:pt x="149" y="280"/>
                  <a:pt x="167" y="333"/>
                </a:cubicBezTo>
                <a:cubicBezTo>
                  <a:pt x="149" y="442"/>
                  <a:pt x="127" y="445"/>
                  <a:pt x="59" y="513"/>
                </a:cubicBezTo>
                <a:cubicBezTo>
                  <a:pt x="47" y="510"/>
                  <a:pt x="0" y="507"/>
                  <a:pt x="5" y="477"/>
                </a:cubicBezTo>
                <a:cubicBezTo>
                  <a:pt x="7" y="464"/>
                  <a:pt x="22" y="458"/>
                  <a:pt x="32" y="450"/>
                </a:cubicBezTo>
                <a:cubicBezTo>
                  <a:pt x="49" y="437"/>
                  <a:pt x="86" y="414"/>
                  <a:pt x="86" y="414"/>
                </a:cubicBezTo>
                <a:cubicBezTo>
                  <a:pt x="122" y="426"/>
                  <a:pt x="137" y="441"/>
                  <a:pt x="149" y="477"/>
                </a:cubicBezTo>
                <a:cubicBezTo>
                  <a:pt x="141" y="565"/>
                  <a:pt x="159" y="685"/>
                  <a:pt x="122" y="765"/>
                </a:cubicBezTo>
                <a:cubicBezTo>
                  <a:pt x="104" y="804"/>
                  <a:pt x="79" y="826"/>
                  <a:pt x="50" y="8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7" name="Freeform 76"/>
          <p:cNvSpPr>
            <a:spLocks/>
          </p:cNvSpPr>
          <p:nvPr/>
        </p:nvSpPr>
        <p:spPr bwMode="auto">
          <a:xfrm rot="959243">
            <a:off x="1844675" y="1195388"/>
            <a:ext cx="322263" cy="1357312"/>
          </a:xfrm>
          <a:custGeom>
            <a:avLst/>
            <a:gdLst>
              <a:gd name="T0" fmla="*/ 2147483647 w 203"/>
              <a:gd name="T1" fmla="*/ 0 h 855"/>
              <a:gd name="T2" fmla="*/ 2147483647 w 203"/>
              <a:gd name="T3" fmla="*/ 2147483647 h 855"/>
              <a:gd name="T4" fmla="*/ 2147483647 w 203"/>
              <a:gd name="T5" fmla="*/ 2147483647 h 855"/>
              <a:gd name="T6" fmla="*/ 2147483647 w 203"/>
              <a:gd name="T7" fmla="*/ 2147483647 h 855"/>
              <a:gd name="T8" fmla="*/ 2147483647 w 203"/>
              <a:gd name="T9" fmla="*/ 2147483647 h 855"/>
              <a:gd name="T10" fmla="*/ 2147483647 w 203"/>
              <a:gd name="T11" fmla="*/ 2147483647 h 855"/>
              <a:gd name="T12" fmla="*/ 2147483647 w 203"/>
              <a:gd name="T13" fmla="*/ 2147483647 h 855"/>
              <a:gd name="T14" fmla="*/ 2147483647 w 203"/>
              <a:gd name="T15" fmla="*/ 2147483647 h 855"/>
              <a:gd name="T16" fmla="*/ 2147483647 w 203"/>
              <a:gd name="T17" fmla="*/ 2147483647 h 855"/>
              <a:gd name="T18" fmla="*/ 2147483647 w 203"/>
              <a:gd name="T19" fmla="*/ 2147483647 h 855"/>
              <a:gd name="T20" fmla="*/ 2147483647 w 203"/>
              <a:gd name="T21" fmla="*/ 2147483647 h 855"/>
              <a:gd name="T22" fmla="*/ 2147483647 w 203"/>
              <a:gd name="T23" fmla="*/ 2147483647 h 8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3" h="855">
                <a:moveTo>
                  <a:pt x="203" y="0"/>
                </a:moveTo>
                <a:cubicBezTo>
                  <a:pt x="196" y="99"/>
                  <a:pt x="191" y="167"/>
                  <a:pt x="149" y="252"/>
                </a:cubicBezTo>
                <a:cubicBezTo>
                  <a:pt x="130" y="291"/>
                  <a:pt x="123" y="326"/>
                  <a:pt x="86" y="351"/>
                </a:cubicBezTo>
                <a:cubicBezTo>
                  <a:pt x="28" y="332"/>
                  <a:pt x="45" y="297"/>
                  <a:pt x="86" y="270"/>
                </a:cubicBezTo>
                <a:cubicBezTo>
                  <a:pt x="145" y="280"/>
                  <a:pt x="149" y="280"/>
                  <a:pt x="167" y="333"/>
                </a:cubicBezTo>
                <a:cubicBezTo>
                  <a:pt x="149" y="442"/>
                  <a:pt x="127" y="445"/>
                  <a:pt x="59" y="513"/>
                </a:cubicBezTo>
                <a:cubicBezTo>
                  <a:pt x="47" y="510"/>
                  <a:pt x="0" y="507"/>
                  <a:pt x="5" y="477"/>
                </a:cubicBezTo>
                <a:cubicBezTo>
                  <a:pt x="7" y="464"/>
                  <a:pt x="22" y="458"/>
                  <a:pt x="32" y="450"/>
                </a:cubicBezTo>
                <a:cubicBezTo>
                  <a:pt x="49" y="437"/>
                  <a:pt x="86" y="414"/>
                  <a:pt x="86" y="414"/>
                </a:cubicBezTo>
                <a:cubicBezTo>
                  <a:pt x="122" y="426"/>
                  <a:pt x="137" y="441"/>
                  <a:pt x="149" y="477"/>
                </a:cubicBezTo>
                <a:cubicBezTo>
                  <a:pt x="141" y="565"/>
                  <a:pt x="159" y="685"/>
                  <a:pt x="122" y="765"/>
                </a:cubicBezTo>
                <a:cubicBezTo>
                  <a:pt x="104" y="804"/>
                  <a:pt x="79" y="826"/>
                  <a:pt x="50" y="8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8" name="Freeform 77"/>
          <p:cNvSpPr>
            <a:spLocks/>
          </p:cNvSpPr>
          <p:nvPr/>
        </p:nvSpPr>
        <p:spPr bwMode="auto">
          <a:xfrm rot="801544">
            <a:off x="2168525" y="1362075"/>
            <a:ext cx="322263" cy="1357313"/>
          </a:xfrm>
          <a:custGeom>
            <a:avLst/>
            <a:gdLst>
              <a:gd name="T0" fmla="*/ 2147483647 w 203"/>
              <a:gd name="T1" fmla="*/ 0 h 855"/>
              <a:gd name="T2" fmla="*/ 2147483647 w 203"/>
              <a:gd name="T3" fmla="*/ 2147483647 h 855"/>
              <a:gd name="T4" fmla="*/ 2147483647 w 203"/>
              <a:gd name="T5" fmla="*/ 2147483647 h 855"/>
              <a:gd name="T6" fmla="*/ 2147483647 w 203"/>
              <a:gd name="T7" fmla="*/ 2147483647 h 855"/>
              <a:gd name="T8" fmla="*/ 2147483647 w 203"/>
              <a:gd name="T9" fmla="*/ 2147483647 h 855"/>
              <a:gd name="T10" fmla="*/ 2147483647 w 203"/>
              <a:gd name="T11" fmla="*/ 2147483647 h 855"/>
              <a:gd name="T12" fmla="*/ 2147483647 w 203"/>
              <a:gd name="T13" fmla="*/ 2147483647 h 855"/>
              <a:gd name="T14" fmla="*/ 2147483647 w 203"/>
              <a:gd name="T15" fmla="*/ 2147483647 h 855"/>
              <a:gd name="T16" fmla="*/ 2147483647 w 203"/>
              <a:gd name="T17" fmla="*/ 2147483647 h 855"/>
              <a:gd name="T18" fmla="*/ 2147483647 w 203"/>
              <a:gd name="T19" fmla="*/ 2147483647 h 855"/>
              <a:gd name="T20" fmla="*/ 2147483647 w 203"/>
              <a:gd name="T21" fmla="*/ 2147483647 h 855"/>
              <a:gd name="T22" fmla="*/ 2147483647 w 203"/>
              <a:gd name="T23" fmla="*/ 2147483647 h 8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3" h="855">
                <a:moveTo>
                  <a:pt x="203" y="0"/>
                </a:moveTo>
                <a:cubicBezTo>
                  <a:pt x="196" y="99"/>
                  <a:pt x="191" y="167"/>
                  <a:pt x="149" y="252"/>
                </a:cubicBezTo>
                <a:cubicBezTo>
                  <a:pt x="130" y="291"/>
                  <a:pt x="123" y="326"/>
                  <a:pt x="86" y="351"/>
                </a:cubicBezTo>
                <a:cubicBezTo>
                  <a:pt x="28" y="332"/>
                  <a:pt x="45" y="297"/>
                  <a:pt x="86" y="270"/>
                </a:cubicBezTo>
                <a:cubicBezTo>
                  <a:pt x="145" y="280"/>
                  <a:pt x="149" y="280"/>
                  <a:pt x="167" y="333"/>
                </a:cubicBezTo>
                <a:cubicBezTo>
                  <a:pt x="149" y="442"/>
                  <a:pt x="127" y="445"/>
                  <a:pt x="59" y="513"/>
                </a:cubicBezTo>
                <a:cubicBezTo>
                  <a:pt x="47" y="510"/>
                  <a:pt x="0" y="507"/>
                  <a:pt x="5" y="477"/>
                </a:cubicBezTo>
                <a:cubicBezTo>
                  <a:pt x="7" y="464"/>
                  <a:pt x="22" y="458"/>
                  <a:pt x="32" y="450"/>
                </a:cubicBezTo>
                <a:cubicBezTo>
                  <a:pt x="49" y="437"/>
                  <a:pt x="86" y="414"/>
                  <a:pt x="86" y="414"/>
                </a:cubicBezTo>
                <a:cubicBezTo>
                  <a:pt x="122" y="426"/>
                  <a:pt x="137" y="441"/>
                  <a:pt x="149" y="477"/>
                </a:cubicBezTo>
                <a:cubicBezTo>
                  <a:pt x="141" y="565"/>
                  <a:pt x="159" y="685"/>
                  <a:pt x="122" y="765"/>
                </a:cubicBezTo>
                <a:cubicBezTo>
                  <a:pt x="104" y="804"/>
                  <a:pt x="79" y="826"/>
                  <a:pt x="50" y="8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9" name="Line 78"/>
          <p:cNvSpPr>
            <a:spLocks noChangeShapeType="1"/>
          </p:cNvSpPr>
          <p:nvPr/>
        </p:nvSpPr>
        <p:spPr bwMode="auto">
          <a:xfrm flipH="1">
            <a:off x="4765675" y="1346200"/>
            <a:ext cx="1354138" cy="1149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0" name="Line 79"/>
          <p:cNvSpPr>
            <a:spLocks noChangeShapeType="1"/>
          </p:cNvSpPr>
          <p:nvPr/>
        </p:nvSpPr>
        <p:spPr bwMode="auto">
          <a:xfrm>
            <a:off x="6118225" y="1343025"/>
            <a:ext cx="50641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" name="Text Box 80"/>
          <p:cNvSpPr txBox="1">
            <a:spLocks noChangeArrowheads="1"/>
          </p:cNvSpPr>
          <p:nvPr/>
        </p:nvSpPr>
        <p:spPr bwMode="auto">
          <a:xfrm>
            <a:off x="6599238" y="1022350"/>
            <a:ext cx="2143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99"/>
                </a:solidFill>
              </a:rPr>
              <a:t>Representative Blade Element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SKARI">
  <a:themeElements>
    <a:clrScheme name="">
      <a:dk1>
        <a:srgbClr val="000000"/>
      </a:dk1>
      <a:lt1>
        <a:srgbClr val="FFFFFF"/>
      </a:lt1>
      <a:dk2>
        <a:srgbClr val="232323"/>
      </a:dk2>
      <a:lt2>
        <a:srgbClr val="CECECE"/>
      </a:lt2>
      <a:accent1>
        <a:srgbClr val="333333"/>
      </a:accent1>
      <a:accent2>
        <a:srgbClr val="474747"/>
      </a:accent2>
      <a:accent3>
        <a:srgbClr val="FFFFFF"/>
      </a:accent3>
      <a:accent4>
        <a:srgbClr val="000000"/>
      </a:accent4>
      <a:accent5>
        <a:srgbClr val="ADADAD"/>
      </a:accent5>
      <a:accent6>
        <a:srgbClr val="3F3F3F"/>
      </a:accent6>
      <a:hlink>
        <a:srgbClr val="676767"/>
      </a:hlink>
      <a:folHlink>
        <a:srgbClr val="DADADA"/>
      </a:folHlink>
    </a:clrScheme>
    <a:fontScheme name="ASKAR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KARI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KAR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KARI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KARI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KARI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KARI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KARI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176196748B9E458A305F3082D3A89F" ma:contentTypeVersion="10" ma:contentTypeDescription="Create a new document." ma:contentTypeScope="" ma:versionID="1dc142d26eb1daa628c1a7fd4463debb">
  <xsd:schema xmlns:xsd="http://www.w3.org/2001/XMLSchema" xmlns:xs="http://www.w3.org/2001/XMLSchema" xmlns:p="http://schemas.microsoft.com/office/2006/metadata/properties" xmlns:ns3="3813a407-ade3-41a7-ae2b-5abd5c499ef8" targetNamespace="http://schemas.microsoft.com/office/2006/metadata/properties" ma:root="true" ma:fieldsID="93c25ad2b59e5a1882817f51fa956ad6" ns3:_="">
    <xsd:import namespace="3813a407-ade3-41a7-ae2b-5abd5c499e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13a407-ade3-41a7-ae2b-5abd5c499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CDC082-0EA5-4DBD-ABD9-042E01AA3AF9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813a407-ade3-41a7-ae2b-5abd5c499ef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D57B39-86C4-4760-BDE2-E3C19E606D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13a407-ade3-41a7-ae2b-5abd5c499e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42B765-2A40-4206-8CC7-CCD7689020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8301</TotalTime>
  <Words>1604</Words>
  <Application>Microsoft Office PowerPoint</Application>
  <PresentationFormat>On-screen Show (4:3)</PresentationFormat>
  <Paragraphs>320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Helvetica CY</vt:lpstr>
      <vt:lpstr>Symbol</vt:lpstr>
      <vt:lpstr>Times</vt:lpstr>
      <vt:lpstr>Times New Roman</vt:lpstr>
      <vt:lpstr>Wingdings</vt:lpstr>
      <vt:lpstr>Default Design</vt:lpstr>
      <vt:lpstr>ASKARI</vt:lpstr>
      <vt:lpstr>Equation</vt:lpstr>
      <vt:lpstr>MathType 7.0 Equation</vt:lpstr>
      <vt:lpstr>PowerPoint Presentation</vt:lpstr>
      <vt:lpstr>State Variable Representation of Rotorcraft Dynamics</vt:lpstr>
      <vt:lpstr>Rotorcraft Simulation Architecture</vt:lpstr>
      <vt:lpstr>The Blade Element Rotor Model</vt:lpstr>
      <vt:lpstr>The Blade Element Rotor Model</vt:lpstr>
      <vt:lpstr>Rotor Flapping Dynamics</vt:lpstr>
      <vt:lpstr>PowerPoint Presentation</vt:lpstr>
      <vt:lpstr>Rotor Flapping Dynamics Flapping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Rotor Inflow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Hinge offset model of hingeless rotors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Rotor Flapping Dynamics</dc:title>
  <dc:creator>Fujitsu</dc:creator>
  <cp:lastModifiedBy>Joe Horn</cp:lastModifiedBy>
  <cp:revision>43</cp:revision>
  <dcterms:created xsi:type="dcterms:W3CDTF">2008-01-15T21:39:52Z</dcterms:created>
  <dcterms:modified xsi:type="dcterms:W3CDTF">2022-02-02T20:46:43Z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0x01010031176196748B9E458A305F3082D3A89F</vt:lpwstr>
  </property>
</Properties>
</file>