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B117A4-3110-4659-A129-55494575642B}"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71192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17A4-3110-4659-A129-55494575642B}"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87344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17A4-3110-4659-A129-55494575642B}"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9260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B117A4-3110-4659-A129-55494575642B}"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14660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B117A4-3110-4659-A129-55494575642B}"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2421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849345"/>
            <a:ext cx="3886200" cy="53276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849345"/>
            <a:ext cx="3886200" cy="53276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117A4-3110-4659-A129-55494575642B}"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74778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B117A4-3110-4659-A129-55494575642B}" type="datetimeFigureOut">
              <a:rPr lang="en-US" smtClean="0"/>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31672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B117A4-3110-4659-A129-55494575642B}" type="datetimeFigureOut">
              <a:rPr lang="en-US" smtClean="0"/>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0342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17A4-3110-4659-A129-55494575642B}" type="datetimeFigureOut">
              <a:rPr lang="en-US" smtClean="0"/>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423750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5855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0347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84057"/>
            <a:ext cx="7886700" cy="4859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628650" y="805758"/>
            <a:ext cx="7886700" cy="537120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117A4-3110-4659-A129-55494575642B}" type="datetimeFigureOut">
              <a:rPr lang="en-US" smtClean="0"/>
              <a:t>3/26/2020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348A4-AC88-46C7-ACAB-BC068BCC2D4F}" type="slidenum">
              <a:rPr lang="en-US" smtClean="0"/>
              <a:t>‹#›</a:t>
            </a:fld>
            <a:endParaRPr lang="en-US"/>
          </a:p>
        </p:txBody>
      </p:sp>
    </p:spTree>
    <p:extLst>
      <p:ext uri="{BB962C8B-B14F-4D97-AF65-F5344CB8AC3E}">
        <p14:creationId xmlns:p14="http://schemas.microsoft.com/office/powerpoint/2010/main" val="293860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Reduced Order Linear Models</a:t>
            </a:r>
            <a:endParaRPr lang="en-US" dirty="0"/>
          </a:p>
        </p:txBody>
      </p:sp>
      <p:sp>
        <p:nvSpPr>
          <p:cNvPr id="7" name="Content Placeholder 6"/>
          <p:cNvSpPr>
            <a:spLocks noGrp="1"/>
          </p:cNvSpPr>
          <p:nvPr>
            <p:ph idx="1"/>
          </p:nvPr>
        </p:nvSpPr>
        <p:spPr>
          <a:xfrm>
            <a:off x="628650" y="593379"/>
            <a:ext cx="7886700" cy="5699817"/>
          </a:xfrm>
        </p:spPr>
        <p:txBody>
          <a:bodyPr>
            <a:noAutofit/>
          </a:bodyPr>
          <a:lstStyle/>
          <a:p>
            <a:pPr>
              <a:lnSpc>
                <a:spcPct val="120000"/>
              </a:lnSpc>
            </a:pPr>
            <a:r>
              <a:rPr lang="en-US" sz="1800" dirty="0" smtClean="0"/>
              <a:t>Will use UH-60 </a:t>
            </a:r>
            <a:r>
              <a:rPr lang="en-US" sz="1800" dirty="0" err="1" smtClean="0"/>
              <a:t>HeloSim</a:t>
            </a:r>
            <a:r>
              <a:rPr lang="en-US" sz="1800" dirty="0" smtClean="0"/>
              <a:t> model to demonstrate linear model analysis and linear model reduction</a:t>
            </a:r>
          </a:p>
          <a:p>
            <a:pPr>
              <a:lnSpc>
                <a:spcPct val="120000"/>
              </a:lnSpc>
            </a:pPr>
            <a:r>
              <a:rPr lang="en-US" sz="1800" dirty="0" smtClean="0"/>
              <a:t>If we extract linear model from </a:t>
            </a:r>
            <a:r>
              <a:rPr lang="en-US" sz="1800" dirty="0" err="1" smtClean="0"/>
              <a:t>HeloSim</a:t>
            </a:r>
            <a:r>
              <a:rPr lang="en-US" sz="1800" dirty="0" smtClean="0"/>
              <a:t> we get a 24 state model.  Define the output to be identical to the state vector:</a:t>
            </a:r>
          </a:p>
          <a:p>
            <a:pPr>
              <a:lnSpc>
                <a:spcPct val="120000"/>
              </a:lnSpc>
            </a:pPr>
            <a:endParaRPr lang="en-US" sz="1800" dirty="0"/>
          </a:p>
          <a:p>
            <a:pPr>
              <a:lnSpc>
                <a:spcPct val="120000"/>
              </a:lnSpc>
            </a:pPr>
            <a:endParaRPr lang="en-US" sz="1800" dirty="0" smtClean="0"/>
          </a:p>
          <a:p>
            <a:pPr>
              <a:lnSpc>
                <a:spcPct val="120000"/>
              </a:lnSpc>
            </a:pPr>
            <a:r>
              <a:rPr lang="en-US" sz="1800" dirty="0" smtClean="0"/>
              <a:t>Want to simplify the model.  The first step would be to eliminate the rotor RPM degree of freedom.  Note that the linear model does not include the Engine RPM governor (aka Engine Control Unit).  If we assume the helicopter operates with this system and that it works effectively, then we can assume the rotor speed is held approximately constant at the equilibrium set point:</a:t>
            </a:r>
          </a:p>
          <a:p>
            <a:pPr>
              <a:lnSpc>
                <a:spcPct val="120000"/>
              </a:lnSpc>
            </a:pPr>
            <a:endParaRPr lang="en-US" sz="1800" dirty="0" smtClean="0"/>
          </a:p>
          <a:p>
            <a:pPr>
              <a:lnSpc>
                <a:spcPct val="120000"/>
              </a:lnSpc>
            </a:pPr>
            <a:r>
              <a:rPr lang="en-US" sz="1800" dirty="0" smtClean="0"/>
              <a:t>Note the last 3 states include rotor speed and two engine states.  These become decoupled when rotor speed is held constant, and all three can be removed.  Also, the 5</a:t>
            </a:r>
            <a:r>
              <a:rPr lang="en-US" sz="1800" baseline="30000" dirty="0" smtClean="0"/>
              <a:t>th</a:t>
            </a:r>
            <a:r>
              <a:rPr lang="en-US" sz="1800" dirty="0" smtClean="0"/>
              <a:t> control variable is the engine fuel control is decoupled and can also be removed</a:t>
            </a:r>
            <a:endParaRPr lang="en-US" sz="1800" dirty="0"/>
          </a:p>
        </p:txBody>
      </p:sp>
      <p:graphicFrame>
        <p:nvGraphicFramePr>
          <p:cNvPr id="8" name="Object 7"/>
          <p:cNvGraphicFramePr>
            <a:graphicFrameLocks noChangeAspect="1"/>
          </p:cNvGraphicFramePr>
          <p:nvPr>
            <p:extLst>
              <p:ext uri="{D42A27DB-BD31-4B8C-83A1-F6EECF244321}">
                <p14:modId xmlns:p14="http://schemas.microsoft.com/office/powerpoint/2010/main" val="2593923856"/>
              </p:ext>
            </p:extLst>
          </p:nvPr>
        </p:nvGraphicFramePr>
        <p:xfrm>
          <a:off x="2860675" y="2248315"/>
          <a:ext cx="3901248" cy="914112"/>
        </p:xfrm>
        <a:graphic>
          <a:graphicData uri="http://schemas.openxmlformats.org/presentationml/2006/ole">
            <mc:AlternateContent xmlns:mc="http://schemas.openxmlformats.org/markup-compatibility/2006">
              <mc:Choice xmlns:v="urn:schemas-microsoft-com:vml" Requires="v">
                <p:oleObj spid="_x0000_s1063" name="Equation" r:id="rId3" imgW="2438280" imgH="571320" progId="Equation.DSMT4">
                  <p:embed/>
                </p:oleObj>
              </mc:Choice>
              <mc:Fallback>
                <p:oleObj name="Equation" r:id="rId3" imgW="2438280" imgH="571320" progId="Equation.DSMT4">
                  <p:embed/>
                  <p:pic>
                    <p:nvPicPr>
                      <p:cNvPr id="0" name=""/>
                      <p:cNvPicPr/>
                      <p:nvPr/>
                    </p:nvPicPr>
                    <p:blipFill>
                      <a:blip r:embed="rId4"/>
                      <a:stretch>
                        <a:fillRect/>
                      </a:stretch>
                    </p:blipFill>
                    <p:spPr>
                      <a:xfrm>
                        <a:off x="2860675" y="2248315"/>
                        <a:ext cx="3901248" cy="914112"/>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91767743"/>
              </p:ext>
            </p:extLst>
          </p:nvPr>
        </p:nvGraphicFramePr>
        <p:xfrm>
          <a:off x="6553200" y="3367088"/>
          <a:ext cx="101600" cy="152400"/>
        </p:xfrm>
        <a:graphic>
          <a:graphicData uri="http://schemas.openxmlformats.org/presentationml/2006/ole">
            <mc:AlternateContent xmlns:mc="http://schemas.openxmlformats.org/markup-compatibility/2006">
              <mc:Choice xmlns:v="urn:schemas-microsoft-com:vml" Requires="v">
                <p:oleObj spid="_x0000_s1064" name="Equation" r:id="rId5" imgW="101520" imgH="152280" progId="Equation.DSMT4">
                  <p:embed/>
                </p:oleObj>
              </mc:Choice>
              <mc:Fallback>
                <p:oleObj name="Equation" r:id="rId5" imgW="101520" imgH="152280" progId="Equation.DSMT4">
                  <p:embed/>
                  <p:pic>
                    <p:nvPicPr>
                      <p:cNvPr id="0" name=""/>
                      <p:cNvPicPr/>
                      <p:nvPr/>
                    </p:nvPicPr>
                    <p:blipFill>
                      <a:blip r:embed="rId6"/>
                      <a:stretch>
                        <a:fillRect/>
                      </a:stretch>
                    </p:blipFill>
                    <p:spPr>
                      <a:xfrm>
                        <a:off x="6553200" y="3367088"/>
                        <a:ext cx="101600" cy="1524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15115049"/>
              </p:ext>
            </p:extLst>
          </p:nvPr>
        </p:nvGraphicFramePr>
        <p:xfrm>
          <a:off x="2984500" y="4868863"/>
          <a:ext cx="1036224" cy="283968"/>
        </p:xfrm>
        <a:graphic>
          <a:graphicData uri="http://schemas.openxmlformats.org/presentationml/2006/ole">
            <mc:AlternateContent xmlns:mc="http://schemas.openxmlformats.org/markup-compatibility/2006">
              <mc:Choice xmlns:v="urn:schemas-microsoft-com:vml" Requires="v">
                <p:oleObj spid="_x0000_s1065" name="Equation" r:id="rId7" imgW="647640" imgH="177480" progId="Equation.DSMT4">
                  <p:embed/>
                </p:oleObj>
              </mc:Choice>
              <mc:Fallback>
                <p:oleObj name="Equation" r:id="rId7" imgW="647640" imgH="177480" progId="Equation.DSMT4">
                  <p:embed/>
                  <p:pic>
                    <p:nvPicPr>
                      <p:cNvPr id="0" name=""/>
                      <p:cNvPicPr/>
                      <p:nvPr/>
                    </p:nvPicPr>
                    <p:blipFill>
                      <a:blip r:embed="rId8"/>
                      <a:stretch>
                        <a:fillRect/>
                      </a:stretch>
                    </p:blipFill>
                    <p:spPr>
                      <a:xfrm>
                        <a:off x="2984500" y="4868863"/>
                        <a:ext cx="1036224" cy="283968"/>
                      </a:xfrm>
                      <a:prstGeom prst="rect">
                        <a:avLst/>
                      </a:prstGeom>
                    </p:spPr>
                  </p:pic>
                </p:oleObj>
              </mc:Fallback>
            </mc:AlternateContent>
          </a:graphicData>
        </a:graphic>
      </p:graphicFrame>
    </p:spTree>
    <p:extLst>
      <p:ext uri="{BB962C8B-B14F-4D97-AF65-F5344CB8AC3E}">
        <p14:creationId xmlns:p14="http://schemas.microsoft.com/office/powerpoint/2010/main" val="3696320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Approach to </a:t>
            </a:r>
            <a:r>
              <a:rPr lang="en-US" dirty="0" err="1" smtClean="0"/>
              <a:t>Residualization</a:t>
            </a:r>
            <a:endParaRPr lang="en-US" dirty="0"/>
          </a:p>
        </p:txBody>
      </p:sp>
      <p:sp>
        <p:nvSpPr>
          <p:cNvPr id="3" name="Content Placeholder 2"/>
          <p:cNvSpPr>
            <a:spLocks noGrp="1"/>
          </p:cNvSpPr>
          <p:nvPr>
            <p:ph idx="1"/>
          </p:nvPr>
        </p:nvSpPr>
        <p:spPr/>
        <p:txBody>
          <a:bodyPr>
            <a:normAutofit/>
          </a:bodyPr>
          <a:lstStyle/>
          <a:p>
            <a:r>
              <a:rPr lang="en-US" sz="2400" dirty="0" smtClean="0"/>
              <a:t>Identify states that we believe are “fast” states, i.e. exhibit faster dynamics than the main states of interest. </a:t>
            </a:r>
          </a:p>
          <a:p>
            <a:r>
              <a:rPr lang="en-US" sz="2400" dirty="0" smtClean="0"/>
              <a:t>In this class it will largely be done by physical intuition, i.e. the rotor and inflow states are “fast”, the fuselage states are “slow”</a:t>
            </a:r>
          </a:p>
          <a:p>
            <a:r>
              <a:rPr lang="en-US" sz="2400" dirty="0" smtClean="0"/>
              <a:t>Reorder and partition the state vector and A and B matrices:</a:t>
            </a:r>
          </a:p>
          <a:p>
            <a:endParaRPr lang="en-US" sz="2400" dirty="0"/>
          </a:p>
          <a:p>
            <a:endParaRPr lang="en-US" sz="2400" dirty="0" smtClean="0"/>
          </a:p>
          <a:p>
            <a:endParaRPr lang="en-US" sz="2400" dirty="0" smtClean="0"/>
          </a:p>
          <a:p>
            <a:endParaRPr lang="en-US" sz="2400" dirty="0"/>
          </a:p>
          <a:p>
            <a:endParaRPr lang="en-US" sz="2400" dirty="0" smtClean="0"/>
          </a:p>
          <a:p>
            <a:r>
              <a:rPr lang="en-US" sz="2400" dirty="0" smtClean="0"/>
              <a:t>Apply steady-state constraint to fast states:</a:t>
            </a:r>
          </a:p>
        </p:txBody>
      </p:sp>
      <p:graphicFrame>
        <p:nvGraphicFramePr>
          <p:cNvPr id="4" name="Object 3"/>
          <p:cNvGraphicFramePr>
            <a:graphicFrameLocks noChangeAspect="1"/>
          </p:cNvGraphicFramePr>
          <p:nvPr>
            <p:extLst>
              <p:ext uri="{D42A27DB-BD31-4B8C-83A1-F6EECF244321}">
                <p14:modId xmlns:p14="http://schemas.microsoft.com/office/powerpoint/2010/main" val="2152310274"/>
              </p:ext>
            </p:extLst>
          </p:nvPr>
        </p:nvGraphicFramePr>
        <p:xfrm>
          <a:off x="2631600" y="3363913"/>
          <a:ext cx="2966400" cy="1930176"/>
        </p:xfrm>
        <a:graphic>
          <a:graphicData uri="http://schemas.openxmlformats.org/presentationml/2006/ole">
            <mc:AlternateContent xmlns:mc="http://schemas.openxmlformats.org/markup-compatibility/2006">
              <mc:Choice xmlns:v="urn:schemas-microsoft-com:vml" Requires="v">
                <p:oleObj spid="_x0000_s4097" name="Equation" r:id="rId3" imgW="1854000" imgH="1206360" progId="Equation.DSMT4">
                  <p:embed/>
                </p:oleObj>
              </mc:Choice>
              <mc:Fallback>
                <p:oleObj name="Equation" r:id="rId3" imgW="1854000" imgH="1206360" progId="Equation.DSMT4">
                  <p:embed/>
                  <p:pic>
                    <p:nvPicPr>
                      <p:cNvPr id="0" name=""/>
                      <p:cNvPicPr/>
                      <p:nvPr/>
                    </p:nvPicPr>
                    <p:blipFill>
                      <a:blip r:embed="rId4"/>
                      <a:stretch>
                        <a:fillRect/>
                      </a:stretch>
                    </p:blipFill>
                    <p:spPr>
                      <a:xfrm>
                        <a:off x="2631600" y="3363913"/>
                        <a:ext cx="2966400" cy="1930176"/>
                      </a:xfrm>
                      <a:prstGeom prst="rect">
                        <a:avLst/>
                      </a:prstGeom>
                    </p:spPr>
                  </p:pic>
                </p:oleObj>
              </mc:Fallback>
            </mc:AlternateContent>
          </a:graphicData>
        </a:graphic>
      </p:graphicFrame>
      <p:sp>
        <p:nvSpPr>
          <p:cNvPr id="5" name="TextBox 4"/>
          <p:cNvSpPr txBox="1"/>
          <p:nvPr/>
        </p:nvSpPr>
        <p:spPr>
          <a:xfrm>
            <a:off x="3648075" y="3336926"/>
            <a:ext cx="1687963" cy="646331"/>
          </a:xfrm>
          <a:prstGeom prst="rect">
            <a:avLst/>
          </a:prstGeom>
          <a:noFill/>
        </p:spPr>
        <p:txBody>
          <a:bodyPr wrap="none" rtlCol="0">
            <a:spAutoFit/>
          </a:bodyPr>
          <a:lstStyle/>
          <a:p>
            <a:r>
              <a:rPr lang="en-US" i="1" dirty="0" smtClean="0">
                <a:solidFill>
                  <a:srgbClr val="FF0000"/>
                </a:solidFill>
                <a:latin typeface="Times New Roman" panose="02020603050405020304" pitchFamily="18" charset="0"/>
                <a:cs typeface="Times New Roman" panose="02020603050405020304" pitchFamily="18" charset="0"/>
              </a:rPr>
              <a:t>x</a:t>
            </a:r>
            <a:r>
              <a:rPr lang="en-US" baseline="-25000" dirty="0" smtClean="0">
                <a:solidFill>
                  <a:srgbClr val="FF0000"/>
                </a:solidFill>
                <a:latin typeface="Times New Roman" panose="02020603050405020304" pitchFamily="18" charset="0"/>
                <a:cs typeface="Times New Roman" panose="02020603050405020304" pitchFamily="18" charset="0"/>
              </a:rPr>
              <a:t>1</a:t>
            </a:r>
            <a:r>
              <a:rPr lang="en-US" dirty="0" smtClean="0">
                <a:solidFill>
                  <a:srgbClr val="FF0000"/>
                </a:solidFill>
              </a:rPr>
              <a:t> = Slow States</a:t>
            </a:r>
          </a:p>
          <a:p>
            <a:r>
              <a:rPr lang="en-US" i="1" dirty="0" smtClean="0">
                <a:solidFill>
                  <a:srgbClr val="00B050"/>
                </a:solidFill>
                <a:latin typeface="Times New Roman" panose="02020603050405020304" pitchFamily="18" charset="0"/>
                <a:cs typeface="Times New Roman" panose="02020603050405020304" pitchFamily="18" charset="0"/>
              </a:rPr>
              <a:t>x</a:t>
            </a:r>
            <a:r>
              <a:rPr lang="en-US" baseline="-25000" dirty="0">
                <a:solidFill>
                  <a:srgbClr val="00B050"/>
                </a:solidFill>
                <a:latin typeface="Times New Roman" panose="02020603050405020304" pitchFamily="18" charset="0"/>
                <a:cs typeface="Times New Roman" panose="02020603050405020304" pitchFamily="18" charset="0"/>
              </a:rPr>
              <a:t>2</a:t>
            </a:r>
            <a:r>
              <a:rPr lang="en-US" dirty="0" smtClean="0">
                <a:solidFill>
                  <a:srgbClr val="00B050"/>
                </a:solidFill>
              </a:rPr>
              <a:t> =</a:t>
            </a:r>
            <a:r>
              <a:rPr lang="en-US" dirty="0" smtClean="0">
                <a:solidFill>
                  <a:srgbClr val="FF0000"/>
                </a:solidFill>
              </a:rPr>
              <a:t> </a:t>
            </a:r>
            <a:r>
              <a:rPr lang="en-US" dirty="0" smtClean="0">
                <a:solidFill>
                  <a:srgbClr val="00B050"/>
                </a:solidFill>
              </a:rPr>
              <a:t>Fast States</a:t>
            </a:r>
            <a:endParaRPr lang="en-US" dirty="0">
              <a:solidFill>
                <a:srgbClr val="00B050"/>
              </a:solidFill>
            </a:endParaRPr>
          </a:p>
        </p:txBody>
      </p:sp>
      <p:cxnSp>
        <p:nvCxnSpPr>
          <p:cNvPr id="7" name="Straight Arrow Connector 6"/>
          <p:cNvCxnSpPr/>
          <p:nvPr/>
        </p:nvCxnSpPr>
        <p:spPr>
          <a:xfrm flipH="1">
            <a:off x="3352800" y="3514725"/>
            <a:ext cx="2952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352800" y="3829050"/>
            <a:ext cx="295275"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Object 8"/>
          <p:cNvGraphicFramePr>
            <a:graphicFrameLocks noChangeAspect="1"/>
          </p:cNvGraphicFramePr>
          <p:nvPr>
            <p:extLst>
              <p:ext uri="{D42A27DB-BD31-4B8C-83A1-F6EECF244321}">
                <p14:modId xmlns:p14="http://schemas.microsoft.com/office/powerpoint/2010/main" val="2423871188"/>
              </p:ext>
            </p:extLst>
          </p:nvPr>
        </p:nvGraphicFramePr>
        <p:xfrm>
          <a:off x="2767013" y="5949266"/>
          <a:ext cx="2295525" cy="304800"/>
        </p:xfrm>
        <a:graphic>
          <a:graphicData uri="http://schemas.openxmlformats.org/presentationml/2006/ole">
            <mc:AlternateContent xmlns:mc="http://schemas.openxmlformats.org/markup-compatibility/2006">
              <mc:Choice xmlns:v="urn:schemas-microsoft-com:vml" Requires="v">
                <p:oleObj spid="_x0000_s4098" name="Equation" r:id="rId5" imgW="1434960" imgH="190440" progId="Equation.DSMT4">
                  <p:embed/>
                </p:oleObj>
              </mc:Choice>
              <mc:Fallback>
                <p:oleObj name="Equation" r:id="rId5" imgW="1434960" imgH="190440" progId="Equation.DSMT4">
                  <p:embed/>
                  <p:pic>
                    <p:nvPicPr>
                      <p:cNvPr id="4" name="Object 3"/>
                      <p:cNvPicPr/>
                      <p:nvPr/>
                    </p:nvPicPr>
                    <p:blipFill>
                      <a:blip r:embed="rId6"/>
                      <a:stretch>
                        <a:fillRect/>
                      </a:stretch>
                    </p:blipFill>
                    <p:spPr>
                      <a:xfrm>
                        <a:off x="2767013" y="5949266"/>
                        <a:ext cx="2295525" cy="304800"/>
                      </a:xfrm>
                      <a:prstGeom prst="rect">
                        <a:avLst/>
                      </a:prstGeom>
                    </p:spPr>
                  </p:pic>
                </p:oleObj>
              </mc:Fallback>
            </mc:AlternateContent>
          </a:graphicData>
        </a:graphic>
      </p:graphicFrame>
    </p:spTree>
    <p:extLst>
      <p:ext uri="{BB962C8B-B14F-4D97-AF65-F5344CB8AC3E}">
        <p14:creationId xmlns:p14="http://schemas.microsoft.com/office/powerpoint/2010/main" val="759485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Approach to </a:t>
            </a:r>
            <a:r>
              <a:rPr lang="en-US" dirty="0" err="1" smtClean="0"/>
              <a:t>Residualization</a:t>
            </a:r>
            <a:endParaRPr lang="en-US" dirty="0"/>
          </a:p>
        </p:txBody>
      </p:sp>
      <p:sp>
        <p:nvSpPr>
          <p:cNvPr id="3" name="Content Placeholder 2"/>
          <p:cNvSpPr>
            <a:spLocks noGrp="1"/>
          </p:cNvSpPr>
          <p:nvPr>
            <p:ph idx="1"/>
          </p:nvPr>
        </p:nvSpPr>
        <p:spPr/>
        <p:txBody>
          <a:bodyPr>
            <a:normAutofit/>
          </a:bodyPr>
          <a:lstStyle/>
          <a:p>
            <a:r>
              <a:rPr lang="en-US" sz="2400" dirty="0" smtClean="0"/>
              <a:t>The approach requires that the de-coupled fast dynamics are asymptotically stable.  This means that </a:t>
            </a:r>
            <a:r>
              <a:rPr lang="en-US" sz="2400" i="1" dirty="0" smtClean="0">
                <a:latin typeface="Times New Roman" panose="02020603050405020304" pitchFamily="18" charset="0"/>
                <a:cs typeface="Times New Roman" panose="02020603050405020304" pitchFamily="18" charset="0"/>
              </a:rPr>
              <a:t>A</a:t>
            </a:r>
            <a:r>
              <a:rPr lang="en-US" sz="2400" baseline="-25000" dirty="0" smtClean="0">
                <a:latin typeface="Times New Roman" panose="02020603050405020304" pitchFamily="18" charset="0"/>
                <a:cs typeface="Times New Roman" panose="02020603050405020304" pitchFamily="18" charset="0"/>
              </a:rPr>
              <a:t>22</a:t>
            </a:r>
            <a:r>
              <a:rPr lang="en-US" sz="2400" dirty="0" smtClean="0"/>
              <a:t> has all eigenvalues in the left half plane, and no 0 eigenvalues.  This means that </a:t>
            </a:r>
            <a:r>
              <a:rPr lang="en-US" sz="2400" i="1" dirty="0" smtClean="0">
                <a:latin typeface="Times New Roman" panose="02020603050405020304" pitchFamily="18" charset="0"/>
                <a:cs typeface="Times New Roman" panose="02020603050405020304" pitchFamily="18" charset="0"/>
              </a:rPr>
              <a:t>A</a:t>
            </a:r>
            <a:r>
              <a:rPr lang="en-US" sz="2400" baseline="-25000" dirty="0" smtClean="0">
                <a:latin typeface="Times New Roman" panose="02020603050405020304" pitchFamily="18" charset="0"/>
                <a:cs typeface="Times New Roman" panose="02020603050405020304" pitchFamily="18" charset="0"/>
              </a:rPr>
              <a:t>22 </a:t>
            </a:r>
            <a:r>
              <a:rPr lang="en-US" sz="2400" dirty="0" smtClean="0"/>
              <a:t>is invertible</a:t>
            </a:r>
          </a:p>
          <a:p>
            <a:r>
              <a:rPr lang="en-US" sz="2400" dirty="0" smtClean="0"/>
              <a:t>We can then derive algebraic constraint on the fast states:</a:t>
            </a:r>
          </a:p>
          <a:p>
            <a:endParaRPr lang="en-US" sz="2400" dirty="0"/>
          </a:p>
          <a:p>
            <a:endParaRPr lang="en-US" sz="2400" dirty="0" smtClean="0"/>
          </a:p>
          <a:p>
            <a:r>
              <a:rPr lang="en-US" sz="2400" dirty="0" smtClean="0"/>
              <a:t>Substitute back into slow dynamics:</a:t>
            </a:r>
          </a:p>
          <a:p>
            <a:endParaRPr lang="en-US" sz="2400" dirty="0"/>
          </a:p>
          <a:p>
            <a:endParaRPr lang="en-US" sz="2400" dirty="0" smtClean="0"/>
          </a:p>
          <a:p>
            <a:r>
              <a:rPr lang="en-US" sz="2400" dirty="0" smtClean="0"/>
              <a:t>Reduced order model of slow dynamics:</a:t>
            </a:r>
          </a:p>
        </p:txBody>
      </p:sp>
      <p:graphicFrame>
        <p:nvGraphicFramePr>
          <p:cNvPr id="10" name="Object 9"/>
          <p:cNvGraphicFramePr>
            <a:graphicFrameLocks noChangeAspect="1"/>
          </p:cNvGraphicFramePr>
          <p:nvPr>
            <p:extLst>
              <p:ext uri="{D42A27DB-BD31-4B8C-83A1-F6EECF244321}">
                <p14:modId xmlns:p14="http://schemas.microsoft.com/office/powerpoint/2010/main" val="849214735"/>
              </p:ext>
            </p:extLst>
          </p:nvPr>
        </p:nvGraphicFramePr>
        <p:xfrm>
          <a:off x="2855913" y="2820988"/>
          <a:ext cx="1949450" cy="669925"/>
        </p:xfrm>
        <a:graphic>
          <a:graphicData uri="http://schemas.openxmlformats.org/presentationml/2006/ole">
            <mc:AlternateContent xmlns:mc="http://schemas.openxmlformats.org/markup-compatibility/2006">
              <mc:Choice xmlns:v="urn:schemas-microsoft-com:vml" Requires="v">
                <p:oleObj spid="_x0000_s3073" name="Equation" r:id="rId3" imgW="1218960" imgH="419040" progId="Equation.DSMT4">
                  <p:embed/>
                </p:oleObj>
              </mc:Choice>
              <mc:Fallback>
                <p:oleObj name="Equation" r:id="rId3" imgW="1218960" imgH="419040" progId="Equation.DSMT4">
                  <p:embed/>
                  <p:pic>
                    <p:nvPicPr>
                      <p:cNvPr id="9" name="Object 8"/>
                      <p:cNvPicPr/>
                      <p:nvPr/>
                    </p:nvPicPr>
                    <p:blipFill>
                      <a:blip r:embed="rId4"/>
                      <a:stretch>
                        <a:fillRect/>
                      </a:stretch>
                    </p:blipFill>
                    <p:spPr>
                      <a:xfrm>
                        <a:off x="2855913" y="2820988"/>
                        <a:ext cx="1949450" cy="6699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50583411"/>
              </p:ext>
            </p:extLst>
          </p:nvPr>
        </p:nvGraphicFramePr>
        <p:xfrm>
          <a:off x="2874962" y="4067683"/>
          <a:ext cx="3394075" cy="792163"/>
        </p:xfrm>
        <a:graphic>
          <a:graphicData uri="http://schemas.openxmlformats.org/presentationml/2006/ole">
            <mc:AlternateContent xmlns:mc="http://schemas.openxmlformats.org/markup-compatibility/2006">
              <mc:Choice xmlns:v="urn:schemas-microsoft-com:vml" Requires="v">
                <p:oleObj spid="_x0000_s3074" name="Equation" r:id="rId5" imgW="2120760" imgH="495000" progId="Equation.DSMT4">
                  <p:embed/>
                </p:oleObj>
              </mc:Choice>
              <mc:Fallback>
                <p:oleObj name="Equation" r:id="rId5" imgW="2120760" imgH="495000" progId="Equation.DSMT4">
                  <p:embed/>
                  <p:pic>
                    <p:nvPicPr>
                      <p:cNvPr id="10" name="Object 9"/>
                      <p:cNvPicPr/>
                      <p:nvPr/>
                    </p:nvPicPr>
                    <p:blipFill>
                      <a:blip r:embed="rId6"/>
                      <a:stretch>
                        <a:fillRect/>
                      </a:stretch>
                    </p:blipFill>
                    <p:spPr>
                      <a:xfrm>
                        <a:off x="2874962" y="4067683"/>
                        <a:ext cx="3394075" cy="79216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43424475"/>
              </p:ext>
            </p:extLst>
          </p:nvPr>
        </p:nvGraphicFramePr>
        <p:xfrm>
          <a:off x="2874962" y="5353110"/>
          <a:ext cx="3311525" cy="1400175"/>
        </p:xfrm>
        <a:graphic>
          <a:graphicData uri="http://schemas.openxmlformats.org/presentationml/2006/ole">
            <mc:AlternateContent xmlns:mc="http://schemas.openxmlformats.org/markup-compatibility/2006">
              <mc:Choice xmlns:v="urn:schemas-microsoft-com:vml" Requires="v">
                <p:oleObj spid="_x0000_s3075" name="Equation" r:id="rId7" imgW="2070000" imgH="876240" progId="Equation.DSMT4">
                  <p:embed/>
                </p:oleObj>
              </mc:Choice>
              <mc:Fallback>
                <p:oleObj name="Equation" r:id="rId7" imgW="2070000" imgH="876240" progId="Equation.DSMT4">
                  <p:embed/>
                  <p:pic>
                    <p:nvPicPr>
                      <p:cNvPr id="11" name="Object 10"/>
                      <p:cNvPicPr/>
                      <p:nvPr/>
                    </p:nvPicPr>
                    <p:blipFill>
                      <a:blip r:embed="rId8"/>
                      <a:stretch>
                        <a:fillRect/>
                      </a:stretch>
                    </p:blipFill>
                    <p:spPr>
                      <a:xfrm>
                        <a:off x="2874962" y="5353110"/>
                        <a:ext cx="3311525" cy="1400175"/>
                      </a:xfrm>
                      <a:prstGeom prst="rect">
                        <a:avLst/>
                      </a:prstGeom>
                    </p:spPr>
                  </p:pic>
                </p:oleObj>
              </mc:Fallback>
            </mc:AlternateContent>
          </a:graphicData>
        </a:graphic>
      </p:graphicFrame>
    </p:spTree>
    <p:extLst>
      <p:ext uri="{BB962C8B-B14F-4D97-AF65-F5344CB8AC3E}">
        <p14:creationId xmlns:p14="http://schemas.microsoft.com/office/powerpoint/2010/main" val="281564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Approach to </a:t>
            </a:r>
            <a:r>
              <a:rPr lang="en-US" dirty="0" err="1" smtClean="0"/>
              <a:t>Residualization</a:t>
            </a:r>
            <a:endParaRPr lang="en-US" dirty="0"/>
          </a:p>
        </p:txBody>
      </p:sp>
      <p:sp>
        <p:nvSpPr>
          <p:cNvPr id="3" name="Content Placeholder 2"/>
          <p:cNvSpPr>
            <a:spLocks noGrp="1"/>
          </p:cNvSpPr>
          <p:nvPr>
            <p:ph idx="1"/>
          </p:nvPr>
        </p:nvSpPr>
        <p:spPr>
          <a:xfrm>
            <a:off x="628650" y="805758"/>
            <a:ext cx="7886700" cy="5766492"/>
          </a:xfrm>
        </p:spPr>
        <p:txBody>
          <a:bodyPr>
            <a:normAutofit/>
          </a:bodyPr>
          <a:lstStyle/>
          <a:p>
            <a:r>
              <a:rPr lang="en-US" sz="2400" dirty="0" smtClean="0"/>
              <a:t>Requirements for this approach:</a:t>
            </a:r>
          </a:p>
          <a:p>
            <a:endParaRPr lang="en-US" sz="2400" dirty="0"/>
          </a:p>
          <a:p>
            <a:endParaRPr lang="en-US" sz="2400" dirty="0" smtClean="0"/>
          </a:p>
          <a:p>
            <a:r>
              <a:rPr lang="en-US" sz="2400" dirty="0" smtClean="0"/>
              <a:t>There is also an approximate model for the fast states, which is derived by simply truncating the slow states (this assumes the slow states are held constant at equilibrium):</a:t>
            </a:r>
          </a:p>
          <a:p>
            <a:endParaRPr lang="en-US" sz="2400" dirty="0" smtClean="0"/>
          </a:p>
          <a:p>
            <a:endParaRPr lang="en-US" sz="2400" dirty="0" smtClean="0"/>
          </a:p>
          <a:p>
            <a:r>
              <a:rPr lang="en-US" sz="2400" dirty="0" smtClean="0"/>
              <a:t>Should find that eigenvalues of the reduced order model of the slow dynamics are similar to the lowest frequency eigenvalues of the full order system.</a:t>
            </a:r>
          </a:p>
          <a:p>
            <a:r>
              <a:rPr lang="en-US" sz="2400" dirty="0" smtClean="0"/>
              <a:t>Likewise the eigenvalues of the reduced order fast dynamics are similar to the highest frequency eigenvalues of the full order system</a:t>
            </a:r>
          </a:p>
        </p:txBody>
      </p:sp>
      <p:graphicFrame>
        <p:nvGraphicFramePr>
          <p:cNvPr id="4" name="Object 3"/>
          <p:cNvGraphicFramePr>
            <a:graphicFrameLocks noChangeAspect="1"/>
          </p:cNvGraphicFramePr>
          <p:nvPr>
            <p:extLst>
              <p:ext uri="{D42A27DB-BD31-4B8C-83A1-F6EECF244321}">
                <p14:modId xmlns:p14="http://schemas.microsoft.com/office/powerpoint/2010/main" val="4065558440"/>
              </p:ext>
            </p:extLst>
          </p:nvPr>
        </p:nvGraphicFramePr>
        <p:xfrm>
          <a:off x="3313113" y="3411588"/>
          <a:ext cx="1401763" cy="628650"/>
        </p:xfrm>
        <a:graphic>
          <a:graphicData uri="http://schemas.openxmlformats.org/presentationml/2006/ole">
            <mc:AlternateContent xmlns:mc="http://schemas.openxmlformats.org/markup-compatibility/2006">
              <mc:Choice xmlns:v="urn:schemas-microsoft-com:vml" Requires="v">
                <p:oleObj spid="_x0000_s2049" name="Equation" r:id="rId3" imgW="876240" imgH="393480" progId="Equation.DSMT4">
                  <p:embed/>
                </p:oleObj>
              </mc:Choice>
              <mc:Fallback>
                <p:oleObj name="Equation" r:id="rId3" imgW="876240" imgH="393480" progId="Equation.DSMT4">
                  <p:embed/>
                  <p:pic>
                    <p:nvPicPr>
                      <p:cNvPr id="12" name="Object 11"/>
                      <p:cNvPicPr/>
                      <p:nvPr/>
                    </p:nvPicPr>
                    <p:blipFill>
                      <a:blip r:embed="rId4"/>
                      <a:stretch>
                        <a:fillRect/>
                      </a:stretch>
                    </p:blipFill>
                    <p:spPr>
                      <a:xfrm>
                        <a:off x="3313113" y="3411588"/>
                        <a:ext cx="1401763" cy="6286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04306987"/>
              </p:ext>
            </p:extLst>
          </p:nvPr>
        </p:nvGraphicFramePr>
        <p:xfrm>
          <a:off x="3313113" y="1281214"/>
          <a:ext cx="1889125" cy="750888"/>
        </p:xfrm>
        <a:graphic>
          <a:graphicData uri="http://schemas.openxmlformats.org/presentationml/2006/ole">
            <mc:AlternateContent xmlns:mc="http://schemas.openxmlformats.org/markup-compatibility/2006">
              <mc:Choice xmlns:v="urn:schemas-microsoft-com:vml" Requires="v">
                <p:oleObj spid="_x0000_s2050" name="Equation" r:id="rId5" imgW="1180800" imgH="469800" progId="Equation.DSMT4">
                  <p:embed/>
                </p:oleObj>
              </mc:Choice>
              <mc:Fallback>
                <p:oleObj name="Equation" r:id="rId5" imgW="1180800" imgH="469800" progId="Equation.DSMT4">
                  <p:embed/>
                  <p:pic>
                    <p:nvPicPr>
                      <p:cNvPr id="4" name="Object 3"/>
                      <p:cNvPicPr/>
                      <p:nvPr/>
                    </p:nvPicPr>
                    <p:blipFill>
                      <a:blip r:embed="rId6"/>
                      <a:stretch>
                        <a:fillRect/>
                      </a:stretch>
                    </p:blipFill>
                    <p:spPr>
                      <a:xfrm>
                        <a:off x="3313113" y="1281214"/>
                        <a:ext cx="1889125" cy="750888"/>
                      </a:xfrm>
                      <a:prstGeom prst="rect">
                        <a:avLst/>
                      </a:prstGeom>
                    </p:spPr>
                  </p:pic>
                </p:oleObj>
              </mc:Fallback>
            </mc:AlternateContent>
          </a:graphicData>
        </a:graphic>
      </p:graphicFrame>
    </p:spTree>
    <p:extLst>
      <p:ext uri="{BB962C8B-B14F-4D97-AF65-F5344CB8AC3E}">
        <p14:creationId xmlns:p14="http://schemas.microsoft.com/office/powerpoint/2010/main" val="35498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An 8-state linear model of the UH-60 in hover</a:t>
            </a:r>
            <a:endParaRPr lang="en-US" sz="3200" dirty="0"/>
          </a:p>
        </p:txBody>
      </p:sp>
      <p:sp>
        <p:nvSpPr>
          <p:cNvPr id="3" name="Content Placeholder 2"/>
          <p:cNvSpPr>
            <a:spLocks noGrp="1"/>
          </p:cNvSpPr>
          <p:nvPr>
            <p:ph idx="1"/>
          </p:nvPr>
        </p:nvSpPr>
        <p:spPr/>
        <p:txBody>
          <a:bodyPr/>
          <a:lstStyle/>
          <a:p>
            <a:r>
              <a:rPr lang="en-US" dirty="0" smtClean="0"/>
              <a:t>Will develop an 8-state linear model of the fuselage dynamics, also known as a “stability derivative” model</a:t>
            </a:r>
          </a:p>
          <a:p>
            <a:pPr marL="514350" indent="-514350">
              <a:buFont typeface="+mj-lt"/>
              <a:buAutoNum type="arabicPeriod"/>
            </a:pPr>
            <a:r>
              <a:rPr lang="en-US" dirty="0" smtClean="0"/>
              <a:t>Truncate decoupled states:</a:t>
            </a:r>
          </a:p>
          <a:p>
            <a:pPr marL="514350" indent="-514350">
              <a:buFont typeface="+mj-lt"/>
              <a:buAutoNum type="arabicPeriod"/>
            </a:pPr>
            <a:endParaRPr lang="en-US" dirty="0" smtClean="0"/>
          </a:p>
          <a:p>
            <a:pPr marL="514350" indent="-514350">
              <a:buFont typeface="+mj-lt"/>
              <a:buAutoNum type="arabicPeriod"/>
            </a:pPr>
            <a:r>
              <a:rPr lang="en-US" dirty="0" smtClean="0"/>
              <a:t>Truncate rotor speed and engine states:</a:t>
            </a:r>
          </a:p>
          <a:p>
            <a:pPr marL="514350" indent="-514350">
              <a:buFont typeface="+mj-lt"/>
              <a:buAutoNum type="arabicPeriod"/>
            </a:pPr>
            <a:endParaRPr lang="en-US" dirty="0" smtClean="0"/>
          </a:p>
          <a:p>
            <a:pPr marL="514350" indent="-514350">
              <a:buFont typeface="+mj-lt"/>
              <a:buAutoNum type="arabicPeriod"/>
            </a:pPr>
            <a:r>
              <a:rPr lang="en-US" dirty="0" err="1" smtClean="0"/>
              <a:t>Residualize</a:t>
            </a:r>
            <a:r>
              <a:rPr lang="en-US" dirty="0" smtClean="0"/>
              <a:t> the rotor and inflow states:</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Left with 8 state model</a:t>
            </a:r>
          </a:p>
          <a:p>
            <a:pPr marL="514350" indent="-514350">
              <a:buFont typeface="+mj-lt"/>
              <a:buAutoNum type="arabicPeriod"/>
            </a:pPr>
            <a:endParaRPr lang="en-US" dirty="0"/>
          </a:p>
        </p:txBody>
      </p:sp>
      <p:sp>
        <p:nvSpPr>
          <p:cNvPr id="4" name="Rectangle 3"/>
          <p:cNvSpPr/>
          <p:nvPr/>
        </p:nvSpPr>
        <p:spPr>
          <a:xfrm>
            <a:off x="2565661" y="2634734"/>
            <a:ext cx="2254079" cy="369332"/>
          </a:xfrm>
          <a:prstGeom prst="rect">
            <a:avLst/>
          </a:prstGeom>
        </p:spPr>
        <p:txBody>
          <a:bodyPr wrap="none">
            <a:spAutoFit/>
          </a:bodyPr>
          <a:lstStyle/>
          <a:p>
            <a:r>
              <a:rPr lang="en-US" dirty="0" smtClean="0">
                <a:cs typeface="Times New Roman" panose="02020603050405020304" pitchFamily="18" charset="0"/>
              </a:rPr>
              <a:t>Truncate</a:t>
            </a:r>
            <a:r>
              <a:rPr lang="en-US" i="1" dirty="0" smtClean="0">
                <a:latin typeface="Times New Roman" panose="02020603050405020304" pitchFamily="18" charset="0"/>
                <a:cs typeface="Times New Roman" panose="02020603050405020304" pitchFamily="18" charset="0"/>
              </a:rPr>
              <a:t> x, y, z, </a:t>
            </a:r>
            <a:r>
              <a:rPr lang="en-US" dirty="0" smtClean="0">
                <a:cs typeface="Times New Roman" panose="02020603050405020304" pitchFamily="18" charset="0"/>
              </a:rPr>
              <a:t>and</a:t>
            </a:r>
            <a:r>
              <a:rPr lang="en-US" i="1" dirty="0" smtClean="0">
                <a:latin typeface="Times New Roman" panose="02020603050405020304" pitchFamily="18" charset="0"/>
                <a:cs typeface="Times New Roman" panose="02020603050405020304" pitchFamily="18" charset="0"/>
              </a:rPr>
              <a:t> </a:t>
            </a:r>
            <a:r>
              <a:rPr lang="en-US" i="1" dirty="0" smtClean="0">
                <a:latin typeface="Symbol" panose="05050102010706020507" pitchFamily="18" charset="2"/>
                <a:cs typeface="Times New Roman" panose="02020603050405020304" pitchFamily="18" charset="0"/>
              </a:rPr>
              <a:t>y</a:t>
            </a:r>
          </a:p>
        </p:txBody>
      </p:sp>
      <p:sp>
        <p:nvSpPr>
          <p:cNvPr id="5" name="Rectangle 4"/>
          <p:cNvSpPr/>
          <p:nvPr/>
        </p:nvSpPr>
        <p:spPr>
          <a:xfrm>
            <a:off x="2565661" y="3625334"/>
            <a:ext cx="2424062" cy="369332"/>
          </a:xfrm>
          <a:prstGeom prst="rect">
            <a:avLst/>
          </a:prstGeom>
        </p:spPr>
        <p:txBody>
          <a:bodyPr wrap="none">
            <a:spAutoFit/>
          </a:bodyPr>
          <a:lstStyle/>
          <a:p>
            <a:r>
              <a:rPr lang="en-US" dirty="0" smtClean="0">
                <a:cs typeface="Times New Roman" panose="02020603050405020304" pitchFamily="18" charset="0"/>
              </a:rPr>
              <a:t>Truncate</a:t>
            </a:r>
            <a:r>
              <a:rPr lang="en-US" i="1" dirty="0" smtClean="0">
                <a:latin typeface="Times New Roman" panose="02020603050405020304" pitchFamily="18" charset="0"/>
                <a:cs typeface="Times New Roman" panose="02020603050405020304" pitchFamily="18" charset="0"/>
              </a:rPr>
              <a:t> </a:t>
            </a:r>
            <a:r>
              <a:rPr lang="en-US" i="1" dirty="0" smtClean="0">
                <a:latin typeface="Symbol" panose="05050102010706020507" pitchFamily="18" charset="2"/>
                <a:cs typeface="Times New Roman" panose="02020603050405020304" pitchFamily="18" charset="0"/>
              </a:rPr>
              <a:t>W</a:t>
            </a:r>
            <a:r>
              <a:rPr lang="en-US" dirty="0" smtClean="0">
                <a:cs typeface="Times New Roman" panose="02020603050405020304" pitchFamily="18" charset="0"/>
              </a:rPr>
              <a:t> ,</a:t>
            </a:r>
            <a:r>
              <a:rPr lang="en-US" i="1" dirty="0" smtClean="0">
                <a:latin typeface="Symbol" panose="05050102010706020507" pitchFamily="18" charset="2"/>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e1</a:t>
            </a:r>
            <a:r>
              <a:rPr lang="en-US" dirty="0" smtClean="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a:t>
            </a:r>
            <a:r>
              <a:rPr lang="en-US" dirty="0" smtClean="0">
                <a:cs typeface="Times New Roman" panose="02020603050405020304" pitchFamily="18" charset="0"/>
              </a:rPr>
              <a:t>and </a:t>
            </a:r>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e2</a:t>
            </a:r>
            <a:endParaRPr lang="en-US" dirty="0" smtClean="0">
              <a:latin typeface="Symbol" panose="05050102010706020507" pitchFamily="18" charset="2"/>
              <a:cs typeface="Times New Roman" panose="02020603050405020304" pitchFamily="18" charset="0"/>
            </a:endParaRPr>
          </a:p>
        </p:txBody>
      </p:sp>
      <p:sp>
        <p:nvSpPr>
          <p:cNvPr id="6" name="Rectangle 5"/>
          <p:cNvSpPr/>
          <p:nvPr/>
        </p:nvSpPr>
        <p:spPr>
          <a:xfrm>
            <a:off x="2565661" y="4615934"/>
            <a:ext cx="1382558" cy="369332"/>
          </a:xfrm>
          <a:prstGeom prst="rect">
            <a:avLst/>
          </a:prstGeom>
        </p:spPr>
        <p:txBody>
          <a:bodyPr wrap="none">
            <a:spAutoFit/>
          </a:bodyPr>
          <a:lstStyle/>
          <a:p>
            <a:r>
              <a:rPr lang="en-US" dirty="0" smtClean="0">
                <a:cs typeface="Times New Roman" panose="02020603050405020304" pitchFamily="18" charset="0"/>
              </a:rPr>
              <a:t>Fast states = </a:t>
            </a:r>
            <a:endParaRPr lang="en-US" dirty="0" smtClean="0">
              <a:latin typeface="Symbol" panose="05050102010706020507" pitchFamily="18" charset="2"/>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843648682"/>
              </p:ext>
            </p:extLst>
          </p:nvPr>
        </p:nvGraphicFramePr>
        <p:xfrm>
          <a:off x="3924526" y="4587480"/>
          <a:ext cx="3921408" cy="426240"/>
        </p:xfrm>
        <a:graphic>
          <a:graphicData uri="http://schemas.openxmlformats.org/presentationml/2006/ole">
            <mc:AlternateContent xmlns:mc="http://schemas.openxmlformats.org/markup-compatibility/2006">
              <mc:Choice xmlns:v="urn:schemas-microsoft-com:vml" Requires="v">
                <p:oleObj spid="_x0000_s8193" name="Equation" r:id="rId3" imgW="2450880" imgH="266400" progId="Equation.DSMT4">
                  <p:embed/>
                </p:oleObj>
              </mc:Choice>
              <mc:Fallback>
                <p:oleObj name="Equation" r:id="rId3" imgW="2450880" imgH="266400" progId="Equation.DSMT4">
                  <p:embed/>
                  <p:pic>
                    <p:nvPicPr>
                      <p:cNvPr id="0" name=""/>
                      <p:cNvPicPr/>
                      <p:nvPr/>
                    </p:nvPicPr>
                    <p:blipFill>
                      <a:blip r:embed="rId4"/>
                      <a:stretch>
                        <a:fillRect/>
                      </a:stretch>
                    </p:blipFill>
                    <p:spPr>
                      <a:xfrm>
                        <a:off x="3924526" y="4587480"/>
                        <a:ext cx="3921408" cy="426240"/>
                      </a:xfrm>
                      <a:prstGeom prst="rect">
                        <a:avLst/>
                      </a:prstGeom>
                    </p:spPr>
                  </p:pic>
                </p:oleObj>
              </mc:Fallback>
            </mc:AlternateContent>
          </a:graphicData>
        </a:graphic>
      </p:graphicFrame>
      <p:sp>
        <p:nvSpPr>
          <p:cNvPr id="8" name="TextBox 7"/>
          <p:cNvSpPr txBox="1"/>
          <p:nvPr/>
        </p:nvSpPr>
        <p:spPr>
          <a:xfrm>
            <a:off x="5638800" y="2634734"/>
            <a:ext cx="2309222" cy="369332"/>
          </a:xfrm>
          <a:prstGeom prst="rect">
            <a:avLst/>
          </a:prstGeom>
          <a:noFill/>
        </p:spPr>
        <p:txBody>
          <a:bodyPr wrap="none" rtlCol="0">
            <a:spAutoFit/>
          </a:bodyPr>
          <a:lstStyle/>
          <a:p>
            <a:r>
              <a:rPr lang="en-US" dirty="0" smtClean="0">
                <a:solidFill>
                  <a:srgbClr val="0070C0"/>
                </a:solidFill>
              </a:rPr>
              <a:t>Truncate states 9 to 12</a:t>
            </a:r>
            <a:endParaRPr lang="en-US" dirty="0">
              <a:solidFill>
                <a:srgbClr val="0070C0"/>
              </a:solidFill>
            </a:endParaRPr>
          </a:p>
        </p:txBody>
      </p:sp>
      <p:sp>
        <p:nvSpPr>
          <p:cNvPr id="9" name="TextBox 8"/>
          <p:cNvSpPr txBox="1"/>
          <p:nvPr/>
        </p:nvSpPr>
        <p:spPr>
          <a:xfrm>
            <a:off x="5638800" y="3654030"/>
            <a:ext cx="2426242" cy="369332"/>
          </a:xfrm>
          <a:prstGeom prst="rect">
            <a:avLst/>
          </a:prstGeom>
          <a:noFill/>
        </p:spPr>
        <p:txBody>
          <a:bodyPr wrap="none" rtlCol="0">
            <a:spAutoFit/>
          </a:bodyPr>
          <a:lstStyle/>
          <a:p>
            <a:r>
              <a:rPr lang="en-US" dirty="0" smtClean="0">
                <a:solidFill>
                  <a:srgbClr val="0070C0"/>
                </a:solidFill>
              </a:rPr>
              <a:t>Truncate states 22 to 24</a:t>
            </a:r>
            <a:endParaRPr lang="en-US" dirty="0">
              <a:solidFill>
                <a:srgbClr val="0070C0"/>
              </a:solidFill>
            </a:endParaRPr>
          </a:p>
        </p:txBody>
      </p:sp>
      <p:sp>
        <p:nvSpPr>
          <p:cNvPr id="10" name="TextBox 9"/>
          <p:cNvSpPr txBox="1"/>
          <p:nvPr/>
        </p:nvSpPr>
        <p:spPr>
          <a:xfrm>
            <a:off x="3429956" y="5061899"/>
            <a:ext cx="3044744" cy="369332"/>
          </a:xfrm>
          <a:prstGeom prst="rect">
            <a:avLst/>
          </a:prstGeom>
          <a:noFill/>
        </p:spPr>
        <p:txBody>
          <a:bodyPr wrap="none" rtlCol="0">
            <a:spAutoFit/>
          </a:bodyPr>
          <a:lstStyle/>
          <a:p>
            <a:r>
              <a:rPr lang="en-US" dirty="0" err="1" smtClean="0">
                <a:solidFill>
                  <a:srgbClr val="0070C0"/>
                </a:solidFill>
              </a:rPr>
              <a:t>Residualize</a:t>
            </a:r>
            <a:r>
              <a:rPr lang="en-US" dirty="0" smtClean="0">
                <a:solidFill>
                  <a:srgbClr val="0070C0"/>
                </a:solidFill>
              </a:rPr>
              <a:t> fast states 13 to 21</a:t>
            </a:r>
            <a:endParaRPr lang="en-US" dirty="0">
              <a:solidFill>
                <a:srgbClr val="0070C0"/>
              </a:solidFill>
            </a:endParaRPr>
          </a:p>
        </p:txBody>
      </p:sp>
      <p:sp>
        <p:nvSpPr>
          <p:cNvPr id="11" name="Rectangle 10"/>
          <p:cNvSpPr/>
          <p:nvPr/>
        </p:nvSpPr>
        <p:spPr>
          <a:xfrm>
            <a:off x="2519275" y="6171488"/>
            <a:ext cx="1452962" cy="369332"/>
          </a:xfrm>
          <a:prstGeom prst="rect">
            <a:avLst/>
          </a:prstGeom>
        </p:spPr>
        <p:txBody>
          <a:bodyPr wrap="none">
            <a:spAutoFit/>
          </a:bodyPr>
          <a:lstStyle/>
          <a:p>
            <a:r>
              <a:rPr lang="en-US" dirty="0" smtClean="0">
                <a:cs typeface="Times New Roman" panose="02020603050405020304" pitchFamily="18" charset="0"/>
              </a:rPr>
              <a:t>Slow states = </a:t>
            </a:r>
            <a:endParaRPr lang="en-US" dirty="0" smtClean="0">
              <a:latin typeface="Symbol" panose="05050102010706020507" pitchFamily="18" charset="2"/>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66415390"/>
              </p:ext>
            </p:extLst>
          </p:nvPr>
        </p:nvGraphicFramePr>
        <p:xfrm>
          <a:off x="3908952" y="6162479"/>
          <a:ext cx="2519362" cy="387350"/>
        </p:xfrm>
        <a:graphic>
          <a:graphicData uri="http://schemas.openxmlformats.org/presentationml/2006/ole">
            <mc:AlternateContent xmlns:mc="http://schemas.openxmlformats.org/markup-compatibility/2006">
              <mc:Choice xmlns:v="urn:schemas-microsoft-com:vml" Requires="v">
                <p:oleObj spid="_x0000_s8194" name="Equation" r:id="rId5" imgW="1574640" imgH="241200" progId="Equation.DSMT4">
                  <p:embed/>
                </p:oleObj>
              </mc:Choice>
              <mc:Fallback>
                <p:oleObj name="Equation" r:id="rId5" imgW="1574640" imgH="241200" progId="Equation.DSMT4">
                  <p:embed/>
                  <p:pic>
                    <p:nvPicPr>
                      <p:cNvPr id="7" name="Object 6"/>
                      <p:cNvPicPr/>
                      <p:nvPr/>
                    </p:nvPicPr>
                    <p:blipFill>
                      <a:blip r:embed="rId6"/>
                      <a:stretch>
                        <a:fillRect/>
                      </a:stretch>
                    </p:blipFill>
                    <p:spPr>
                      <a:xfrm>
                        <a:off x="3908952" y="6162479"/>
                        <a:ext cx="2519362" cy="387350"/>
                      </a:xfrm>
                      <a:prstGeom prst="rect">
                        <a:avLst/>
                      </a:prstGeom>
                    </p:spPr>
                  </p:pic>
                </p:oleObj>
              </mc:Fallback>
            </mc:AlternateContent>
          </a:graphicData>
        </a:graphic>
      </p:graphicFrame>
      <p:sp>
        <p:nvSpPr>
          <p:cNvPr id="13" name="TextBox 12"/>
          <p:cNvSpPr txBox="1"/>
          <p:nvPr/>
        </p:nvSpPr>
        <p:spPr>
          <a:xfrm>
            <a:off x="6619668" y="6171488"/>
            <a:ext cx="2452531" cy="369332"/>
          </a:xfrm>
          <a:prstGeom prst="rect">
            <a:avLst/>
          </a:prstGeom>
          <a:noFill/>
        </p:spPr>
        <p:txBody>
          <a:bodyPr wrap="none" rtlCol="0">
            <a:spAutoFit/>
          </a:bodyPr>
          <a:lstStyle/>
          <a:p>
            <a:r>
              <a:rPr lang="en-US" dirty="0" smtClean="0">
                <a:solidFill>
                  <a:srgbClr val="0070C0"/>
                </a:solidFill>
              </a:rPr>
              <a:t>Retain slow states 1 to 8</a:t>
            </a:r>
            <a:endParaRPr lang="en-US" dirty="0">
              <a:solidFill>
                <a:srgbClr val="0070C0"/>
              </a:solidFill>
            </a:endParaRPr>
          </a:p>
        </p:txBody>
      </p:sp>
    </p:spTree>
    <p:extLst>
      <p:ext uri="{BB962C8B-B14F-4D97-AF65-F5344CB8AC3E}">
        <p14:creationId xmlns:p14="http://schemas.microsoft.com/office/powerpoint/2010/main" val="2220884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8-State Linear Model of Hovering UH-60</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MATLAB commands:</a:t>
            </a:r>
          </a:p>
          <a:p>
            <a:pPr marL="0" indent="0">
              <a:buNone/>
            </a:pPr>
            <a:r>
              <a:rPr lang="pt-BR" sz="1700" dirty="0" smtClean="0">
                <a:latin typeface="Courier New" panose="02070309020205020404" pitchFamily="49" charset="0"/>
                <a:cs typeface="Courier New" panose="02070309020205020404" pitchFamily="49" charset="0"/>
              </a:rPr>
              <a:t>%Truncate de-coupled states and engine states</a:t>
            </a:r>
          </a:p>
          <a:p>
            <a:pPr marL="0" indent="0">
              <a:buNone/>
            </a:pPr>
            <a:r>
              <a:rPr lang="pt-BR" sz="1700" dirty="0" smtClean="0">
                <a:latin typeface="Courier New" panose="02070309020205020404" pitchFamily="49" charset="0"/>
                <a:cs typeface="Courier New" panose="02070309020205020404" pitchFamily="49" charset="0"/>
              </a:rPr>
              <a:t>Ar=A</a:t>
            </a:r>
            <a:r>
              <a:rPr lang="pt-BR" sz="1700" dirty="0">
                <a:latin typeface="Courier New" panose="02070309020205020404" pitchFamily="49" charset="0"/>
                <a:cs typeface="Courier New" panose="02070309020205020404" pitchFamily="49" charset="0"/>
              </a:rPr>
              <a:t>([1:8 13:21],[1:8 13:21</a:t>
            </a:r>
            <a:r>
              <a:rPr lang="pt-BR" sz="1700" dirty="0" smtClean="0">
                <a:latin typeface="Courier New" panose="02070309020205020404" pitchFamily="49" charset="0"/>
                <a:cs typeface="Courier New" panose="02070309020205020404" pitchFamily="49" charset="0"/>
              </a:rPr>
              <a:t>]);</a:t>
            </a:r>
          </a:p>
          <a:p>
            <a:pPr marL="0" indent="0">
              <a:buNone/>
            </a:pPr>
            <a:r>
              <a:rPr lang="en-US" sz="1700" dirty="0" smtClean="0">
                <a:latin typeface="Courier New" panose="02070309020205020404" pitchFamily="49" charset="0"/>
                <a:cs typeface="Courier New" panose="02070309020205020404" pitchFamily="49" charset="0"/>
              </a:rPr>
              <a:t>Br=B</a:t>
            </a:r>
            <a:r>
              <a:rPr lang="en-US" sz="1700" dirty="0">
                <a:latin typeface="Courier New" panose="02070309020205020404" pitchFamily="49" charset="0"/>
                <a:cs typeface="Courier New" panose="02070309020205020404" pitchFamily="49" charset="0"/>
              </a:rPr>
              <a:t>([1:8 13:21],[1 2 3 4</a:t>
            </a:r>
            <a:r>
              <a:rPr lang="en-US" sz="1700" dirty="0" smtClean="0">
                <a:latin typeface="Courier New" panose="02070309020205020404" pitchFamily="49" charset="0"/>
                <a:cs typeface="Courier New" panose="02070309020205020404" pitchFamily="49" charset="0"/>
              </a:rPr>
              <a:t>]);</a:t>
            </a:r>
          </a:p>
          <a:p>
            <a:pPr marL="0" indent="0">
              <a:buNone/>
            </a:pPr>
            <a:r>
              <a:rPr lang="en-US" sz="1700" dirty="0" smtClean="0">
                <a:latin typeface="Courier New" panose="02070309020205020404" pitchFamily="49" charset="0"/>
                <a:cs typeface="Courier New" panose="02070309020205020404" pitchFamily="49" charset="0"/>
              </a:rPr>
              <a:t>%Partition truncated model to fast states (1:8) and slow states (9:17)</a:t>
            </a:r>
          </a:p>
          <a:p>
            <a:pPr marL="0" indent="0">
              <a:buNone/>
            </a:pPr>
            <a:r>
              <a:rPr lang="en-US" sz="1700" dirty="0" smtClean="0">
                <a:latin typeface="Courier New" panose="02070309020205020404" pitchFamily="49" charset="0"/>
                <a:cs typeface="Courier New" panose="02070309020205020404" pitchFamily="49" charset="0"/>
              </a:rPr>
              <a:t>Ar11=</a:t>
            </a:r>
            <a:r>
              <a:rPr lang="en-US" sz="1700" dirty="0" err="1" smtClean="0">
                <a:latin typeface="Courier New" panose="02070309020205020404" pitchFamily="49" charset="0"/>
                <a:cs typeface="Courier New" panose="02070309020205020404" pitchFamily="49" charset="0"/>
              </a:rPr>
              <a:t>Ar</a:t>
            </a:r>
            <a:r>
              <a:rPr lang="en-US" sz="1700" dirty="0" smtClean="0">
                <a:latin typeface="Courier New" panose="02070309020205020404" pitchFamily="49" charset="0"/>
                <a:cs typeface="Courier New" panose="02070309020205020404" pitchFamily="49" charset="0"/>
              </a:rPr>
              <a:t>(1:8,1:8);</a:t>
            </a:r>
          </a:p>
          <a:p>
            <a:pPr marL="0" indent="0">
              <a:buNone/>
            </a:pPr>
            <a:r>
              <a:rPr lang="en-US" sz="1700" dirty="0" smtClean="0">
                <a:latin typeface="Courier New" panose="02070309020205020404" pitchFamily="49" charset="0"/>
                <a:cs typeface="Courier New" panose="02070309020205020404" pitchFamily="49" charset="0"/>
              </a:rPr>
              <a:t>Ar12=</a:t>
            </a:r>
            <a:r>
              <a:rPr lang="en-US" sz="1700" dirty="0" err="1" smtClean="0">
                <a:latin typeface="Courier New" panose="02070309020205020404" pitchFamily="49" charset="0"/>
                <a:cs typeface="Courier New" panose="02070309020205020404" pitchFamily="49" charset="0"/>
              </a:rPr>
              <a:t>Ar</a:t>
            </a:r>
            <a:r>
              <a:rPr lang="en-US" sz="1700" dirty="0" smtClean="0">
                <a:latin typeface="Courier New" panose="02070309020205020404" pitchFamily="49" charset="0"/>
                <a:cs typeface="Courier New" panose="02070309020205020404" pitchFamily="49" charset="0"/>
              </a:rPr>
              <a:t>(1:8, 9:17);</a:t>
            </a:r>
          </a:p>
          <a:p>
            <a:pPr marL="0" indent="0">
              <a:buNone/>
            </a:pPr>
            <a:r>
              <a:rPr lang="en-US" sz="1700" dirty="0" smtClean="0">
                <a:latin typeface="Courier New" panose="02070309020205020404" pitchFamily="49" charset="0"/>
                <a:cs typeface="Courier New" panose="02070309020205020404" pitchFamily="49" charset="0"/>
              </a:rPr>
              <a:t>Ar21=</a:t>
            </a:r>
            <a:r>
              <a:rPr lang="en-US" sz="1700" dirty="0" err="1" smtClean="0">
                <a:latin typeface="Courier New" panose="02070309020205020404" pitchFamily="49" charset="0"/>
                <a:cs typeface="Courier New" panose="02070309020205020404" pitchFamily="49" charset="0"/>
              </a:rPr>
              <a:t>Ar</a:t>
            </a:r>
            <a:r>
              <a:rPr lang="en-US" sz="1700" dirty="0" smtClean="0">
                <a:latin typeface="Courier New" panose="02070309020205020404" pitchFamily="49" charset="0"/>
                <a:cs typeface="Courier New" panose="02070309020205020404" pitchFamily="49" charset="0"/>
              </a:rPr>
              <a:t>(9:17,1:8);</a:t>
            </a:r>
          </a:p>
          <a:p>
            <a:pPr marL="0" indent="0">
              <a:buNone/>
            </a:pPr>
            <a:r>
              <a:rPr lang="en-US" sz="1700" dirty="0" smtClean="0">
                <a:latin typeface="Courier New" panose="02070309020205020404" pitchFamily="49" charset="0"/>
                <a:cs typeface="Courier New" panose="02070309020205020404" pitchFamily="49" charset="0"/>
              </a:rPr>
              <a:t>Ar22=</a:t>
            </a:r>
            <a:r>
              <a:rPr lang="en-US" sz="1700" dirty="0" err="1" smtClean="0">
                <a:latin typeface="Courier New" panose="02070309020205020404" pitchFamily="49" charset="0"/>
                <a:cs typeface="Courier New" panose="02070309020205020404" pitchFamily="49" charset="0"/>
              </a:rPr>
              <a:t>Ar</a:t>
            </a:r>
            <a:r>
              <a:rPr lang="en-US" sz="1700" dirty="0" smtClean="0">
                <a:latin typeface="Courier New" panose="02070309020205020404" pitchFamily="49" charset="0"/>
                <a:cs typeface="Courier New" panose="02070309020205020404" pitchFamily="49" charset="0"/>
              </a:rPr>
              <a:t>(9:17,9:17);</a:t>
            </a:r>
          </a:p>
          <a:p>
            <a:pPr marL="0" indent="0">
              <a:buNone/>
            </a:pPr>
            <a:r>
              <a:rPr lang="en-US" sz="1700" dirty="0" smtClean="0">
                <a:latin typeface="Courier New" panose="02070309020205020404" pitchFamily="49" charset="0"/>
                <a:cs typeface="Courier New" panose="02070309020205020404" pitchFamily="49" charset="0"/>
              </a:rPr>
              <a:t>Br1=Br(1:8,:);</a:t>
            </a:r>
          </a:p>
          <a:p>
            <a:pPr marL="0" indent="0">
              <a:buNone/>
            </a:pPr>
            <a:r>
              <a:rPr lang="en-US" sz="1700" dirty="0" smtClean="0">
                <a:latin typeface="Courier New" panose="02070309020205020404" pitchFamily="49" charset="0"/>
                <a:cs typeface="Courier New" panose="02070309020205020404" pitchFamily="49" charset="0"/>
              </a:rPr>
              <a:t>Br2=Br(9:17,:);</a:t>
            </a:r>
          </a:p>
          <a:p>
            <a:pPr marL="0" indent="0">
              <a:buNone/>
            </a:pPr>
            <a:r>
              <a:rPr lang="en-US" sz="1700" dirty="0" smtClean="0">
                <a:latin typeface="Courier New" panose="02070309020205020404" pitchFamily="49" charset="0"/>
                <a:cs typeface="Courier New" panose="02070309020205020404" pitchFamily="49" charset="0"/>
              </a:rPr>
              <a:t>%</a:t>
            </a:r>
            <a:r>
              <a:rPr lang="en-US" sz="1700" dirty="0" err="1" smtClean="0">
                <a:latin typeface="Courier New" panose="02070309020205020404" pitchFamily="49" charset="0"/>
                <a:cs typeface="Courier New" panose="02070309020205020404" pitchFamily="49" charset="0"/>
              </a:rPr>
              <a:t>Residualize</a:t>
            </a:r>
            <a:r>
              <a:rPr lang="en-US" sz="1700" dirty="0" smtClean="0">
                <a:latin typeface="Courier New" panose="02070309020205020404" pitchFamily="49" charset="0"/>
                <a:cs typeface="Courier New" panose="02070309020205020404" pitchFamily="49" charset="0"/>
              </a:rPr>
              <a:t> fast states</a:t>
            </a:r>
          </a:p>
          <a:p>
            <a:pPr marL="0" indent="0">
              <a:buNone/>
            </a:pPr>
            <a:r>
              <a:rPr lang="en-US" sz="1700" dirty="0" err="1" smtClean="0">
                <a:latin typeface="Courier New" panose="02070309020205020404" pitchFamily="49" charset="0"/>
                <a:cs typeface="Courier New" panose="02070309020205020404" pitchFamily="49" charset="0"/>
              </a:rPr>
              <a:t>Ar</a:t>
            </a:r>
            <a:r>
              <a:rPr lang="en-US" sz="1700" dirty="0" smtClean="0">
                <a:latin typeface="Courier New" panose="02070309020205020404" pitchFamily="49" charset="0"/>
                <a:cs typeface="Courier New" panose="02070309020205020404" pitchFamily="49" charset="0"/>
              </a:rPr>
              <a:t>=Ar11-Ar12/Ar22*Ar21;</a:t>
            </a:r>
          </a:p>
          <a:p>
            <a:pPr marL="0" indent="0">
              <a:buNone/>
            </a:pPr>
            <a:r>
              <a:rPr lang="en-US" sz="1700" dirty="0" smtClean="0">
                <a:latin typeface="Courier New" panose="02070309020205020404" pitchFamily="49" charset="0"/>
                <a:cs typeface="Courier New" panose="02070309020205020404" pitchFamily="49" charset="0"/>
              </a:rPr>
              <a:t>Br=Br1-Ar12/Ar22*Br2;</a:t>
            </a:r>
            <a:endParaRPr lang="en-US" dirty="0"/>
          </a:p>
          <a:p>
            <a:r>
              <a:rPr lang="en-US" dirty="0" smtClean="0"/>
              <a:t>Now look at eigenvalues of reduced order slow dynamics</a:t>
            </a:r>
          </a:p>
          <a:p>
            <a:pPr marL="0" indent="0">
              <a:buNone/>
            </a:pPr>
            <a:r>
              <a:rPr lang="en-US" sz="1700" dirty="0" smtClean="0">
                <a:latin typeface="Courier New" panose="02070309020205020404" pitchFamily="49" charset="0"/>
                <a:cs typeface="Courier New" panose="02070309020205020404" pitchFamily="49" charset="0"/>
              </a:rPr>
              <a:t>plot(</a:t>
            </a:r>
            <a:r>
              <a:rPr lang="en-US" sz="1700" dirty="0" err="1" smtClean="0">
                <a:latin typeface="Courier New" panose="02070309020205020404" pitchFamily="49" charset="0"/>
                <a:cs typeface="Courier New" panose="02070309020205020404" pitchFamily="49" charset="0"/>
              </a:rPr>
              <a:t>eig</a:t>
            </a:r>
            <a:r>
              <a:rPr lang="en-US" sz="1700" dirty="0" smtClean="0">
                <a:latin typeface="Courier New" panose="02070309020205020404" pitchFamily="49" charset="0"/>
                <a:cs typeface="Courier New" panose="02070309020205020404" pitchFamily="49" charset="0"/>
              </a:rPr>
              <a:t>(</a:t>
            </a:r>
            <a:r>
              <a:rPr lang="en-US" sz="1700" dirty="0" err="1" smtClean="0">
                <a:latin typeface="Courier New" panose="02070309020205020404" pitchFamily="49" charset="0"/>
                <a:cs typeface="Courier New" panose="02070309020205020404" pitchFamily="49" charset="0"/>
              </a:rPr>
              <a:t>Ar</a:t>
            </a:r>
            <a:r>
              <a:rPr lang="en-US" sz="1700" dirty="0" smtClean="0">
                <a:latin typeface="Courier New" panose="02070309020205020404" pitchFamily="49" charset="0"/>
                <a:cs typeface="Courier New" panose="02070309020205020404" pitchFamily="49" charset="0"/>
              </a:rPr>
              <a:t>),'rx','LineWidth',2.0);</a:t>
            </a:r>
          </a:p>
          <a:p>
            <a:r>
              <a:rPr lang="en-US" dirty="0" smtClean="0"/>
              <a:t>Can also look at reduced order fast dynamics:</a:t>
            </a:r>
          </a:p>
          <a:p>
            <a:pPr marL="0" indent="0">
              <a:buNone/>
            </a:pPr>
            <a:r>
              <a:rPr lang="en-US" sz="1500" dirty="0" smtClean="0">
                <a:latin typeface="Courier New" panose="02070309020205020404" pitchFamily="49" charset="0"/>
                <a:cs typeface="Courier New" panose="02070309020205020404" pitchFamily="49" charset="0"/>
              </a:rPr>
              <a:t>plot(</a:t>
            </a:r>
            <a:r>
              <a:rPr lang="en-US" sz="1500" dirty="0" err="1" smtClean="0">
                <a:latin typeface="Courier New" panose="02070309020205020404" pitchFamily="49" charset="0"/>
                <a:cs typeface="Courier New" panose="02070309020205020404" pitchFamily="49" charset="0"/>
              </a:rPr>
              <a:t>eig</a:t>
            </a:r>
            <a:r>
              <a:rPr lang="en-US" sz="1500" dirty="0" smtClean="0">
                <a:latin typeface="Courier New" panose="02070309020205020404" pitchFamily="49" charset="0"/>
                <a:cs typeface="Courier New" panose="02070309020205020404" pitchFamily="49" charset="0"/>
              </a:rPr>
              <a:t>(Ar22),‘gx','LineWidth',2.0);</a:t>
            </a:r>
            <a:endParaRPr lang="en-US" sz="1500" dirty="0"/>
          </a:p>
        </p:txBody>
      </p:sp>
    </p:spTree>
    <p:extLst>
      <p:ext uri="{BB962C8B-B14F-4D97-AF65-F5344CB8AC3E}">
        <p14:creationId xmlns:p14="http://schemas.microsoft.com/office/powerpoint/2010/main" val="2052965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8-State Linear Model of Hovering UH-60</a:t>
            </a:r>
            <a:endParaRPr lang="en-US" dirty="0"/>
          </a:p>
        </p:txBody>
      </p:sp>
      <p:pic>
        <p:nvPicPr>
          <p:cNvPr id="4" name="Content Placeholder 3"/>
          <p:cNvPicPr>
            <a:picLocks noGrp="1" noChangeAspect="1"/>
          </p:cNvPicPr>
          <p:nvPr>
            <p:ph idx="1"/>
          </p:nvPr>
        </p:nvPicPr>
        <p:blipFill>
          <a:blip r:embed="rId2"/>
          <a:stretch>
            <a:fillRect/>
          </a:stretch>
        </p:blipFill>
        <p:spPr>
          <a:xfrm>
            <a:off x="781049" y="555657"/>
            <a:ext cx="7839075" cy="5879306"/>
          </a:xfrm>
          <a:prstGeom prst="rect">
            <a:avLst/>
          </a:prstGeom>
        </p:spPr>
      </p:pic>
    </p:spTree>
    <p:extLst>
      <p:ext uri="{BB962C8B-B14F-4D97-AF65-F5344CB8AC3E}">
        <p14:creationId xmlns:p14="http://schemas.microsoft.com/office/powerpoint/2010/main" val="3800053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8-State Linear Model of Hovering UH-60</a:t>
            </a:r>
            <a:endParaRPr lang="en-US" dirty="0"/>
          </a:p>
        </p:txBody>
      </p:sp>
      <p:pic>
        <p:nvPicPr>
          <p:cNvPr id="4" name="Content Placeholder 3"/>
          <p:cNvPicPr>
            <a:picLocks noGrp="1" noChangeAspect="1"/>
          </p:cNvPicPr>
          <p:nvPr>
            <p:ph idx="1"/>
          </p:nvPr>
        </p:nvPicPr>
        <p:blipFill>
          <a:blip r:embed="rId2"/>
          <a:stretch>
            <a:fillRect/>
          </a:stretch>
        </p:blipFill>
        <p:spPr>
          <a:xfrm>
            <a:off x="737658" y="669957"/>
            <a:ext cx="7777692" cy="5833269"/>
          </a:xfrm>
          <a:prstGeom prst="rect">
            <a:avLst/>
          </a:prstGeom>
        </p:spPr>
      </p:pic>
    </p:spTree>
    <p:extLst>
      <p:ext uri="{BB962C8B-B14F-4D97-AF65-F5344CB8AC3E}">
        <p14:creationId xmlns:p14="http://schemas.microsoft.com/office/powerpoint/2010/main" val="2023369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8-State Linear Model of Hovering UH-60</a:t>
            </a:r>
            <a:endParaRPr lang="en-US" dirty="0"/>
          </a:p>
        </p:txBody>
      </p:sp>
      <p:pic>
        <p:nvPicPr>
          <p:cNvPr id="4" name="Content Placeholder 3"/>
          <p:cNvPicPr>
            <a:picLocks noGrp="1" noChangeAspect="1"/>
          </p:cNvPicPr>
          <p:nvPr>
            <p:ph idx="1"/>
          </p:nvPr>
        </p:nvPicPr>
        <p:blipFill>
          <a:blip r:embed="rId2"/>
          <a:stretch>
            <a:fillRect/>
          </a:stretch>
        </p:blipFill>
        <p:spPr>
          <a:xfrm>
            <a:off x="1066800" y="862805"/>
            <a:ext cx="7523692" cy="5642769"/>
          </a:xfrm>
          <a:prstGeom prst="rect">
            <a:avLst/>
          </a:prstGeom>
        </p:spPr>
      </p:pic>
    </p:spTree>
    <p:extLst>
      <p:ext uri="{BB962C8B-B14F-4D97-AF65-F5344CB8AC3E}">
        <p14:creationId xmlns:p14="http://schemas.microsoft.com/office/powerpoint/2010/main" val="4280215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8-State Linear Model of Hovering UH-60</a:t>
            </a:r>
            <a:endParaRPr lang="en-US" dirty="0"/>
          </a:p>
        </p:txBody>
      </p:sp>
      <p:sp>
        <p:nvSpPr>
          <p:cNvPr id="3" name="Content Placeholder 2"/>
          <p:cNvSpPr>
            <a:spLocks noGrp="1"/>
          </p:cNvSpPr>
          <p:nvPr>
            <p:ph idx="1"/>
          </p:nvPr>
        </p:nvSpPr>
        <p:spPr>
          <a:xfrm>
            <a:off x="762000" y="891483"/>
            <a:ext cx="7886700" cy="5371205"/>
          </a:xfrm>
        </p:spPr>
        <p:txBody>
          <a:bodyPr>
            <a:normAutofit lnSpcReduction="10000"/>
          </a:bodyPr>
          <a:lstStyle/>
          <a:p>
            <a:r>
              <a:rPr lang="en-US" sz="2400" dirty="0" smtClean="0"/>
              <a:t>Many of the low frequency eigenvalues of reduced order model are nearly overlaying the full order model eigenvalues.</a:t>
            </a:r>
          </a:p>
          <a:p>
            <a:r>
              <a:rPr lang="en-US" sz="2400" dirty="0" smtClean="0"/>
              <a:t>The 4 integrator states at the origin disappear, because the associated states were removed, but this has no effect on the dynamics of interest.</a:t>
            </a:r>
          </a:p>
          <a:p>
            <a:r>
              <a:rPr lang="en-US" sz="2400" dirty="0" smtClean="0"/>
              <a:t>The most significant discrepancy is in the coupled roll mode / regressive flapping dynamics</a:t>
            </a:r>
          </a:p>
          <a:p>
            <a:pPr lvl="1"/>
            <a:r>
              <a:rPr lang="en-US" sz="2000" dirty="0" smtClean="0"/>
              <a:t>The 8-state model has no flapping dynamics, so 1 real + 2 complex eigenvalues are replaced by a single real eigenvalue</a:t>
            </a:r>
          </a:p>
          <a:p>
            <a:pPr lvl="1"/>
            <a:r>
              <a:rPr lang="en-US" sz="2000" dirty="0" smtClean="0"/>
              <a:t>The fast model has regressive flapping eigenvalues that are significantly different from those of the full order model</a:t>
            </a:r>
          </a:p>
          <a:p>
            <a:pPr lvl="1"/>
            <a:r>
              <a:rPr lang="en-US" sz="2000" dirty="0" smtClean="0"/>
              <a:t>This is because there is some significant coupling between regressive flapping and aircraft roll dynamics.  Nonetheless the 8-state model is not bad</a:t>
            </a:r>
          </a:p>
          <a:p>
            <a:pPr lvl="1"/>
            <a:r>
              <a:rPr lang="en-US" sz="2000" dirty="0" smtClean="0"/>
              <a:t>Can address this discrepancy with a 10-state model which will be presented later in the course</a:t>
            </a:r>
            <a:endParaRPr lang="en-US" sz="2000" dirty="0"/>
          </a:p>
        </p:txBody>
      </p:sp>
    </p:spTree>
    <p:extLst>
      <p:ext uri="{BB962C8B-B14F-4D97-AF65-F5344CB8AC3E}">
        <p14:creationId xmlns:p14="http://schemas.microsoft.com/office/powerpoint/2010/main" val="4074958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4112" y="2767011"/>
            <a:ext cx="6290000" cy="4081463"/>
          </a:xfrm>
          <a:prstGeom prst="rect">
            <a:avLst/>
          </a:prstGeom>
        </p:spPr>
      </p:pic>
      <p:sp>
        <p:nvSpPr>
          <p:cNvPr id="2" name="Title 1"/>
          <p:cNvSpPr>
            <a:spLocks noGrp="1"/>
          </p:cNvSpPr>
          <p:nvPr>
            <p:ph type="title"/>
          </p:nvPr>
        </p:nvSpPr>
        <p:spPr/>
        <p:txBody>
          <a:bodyPr/>
          <a:lstStyle/>
          <a:p>
            <a:r>
              <a:rPr lang="en-US" dirty="0" smtClean="0"/>
              <a:t>Reduced Order Linear Models</a:t>
            </a:r>
            <a:endParaRPr lang="en-US" dirty="0"/>
          </a:p>
        </p:txBody>
      </p:sp>
      <p:sp>
        <p:nvSpPr>
          <p:cNvPr id="3" name="Content Placeholder 2"/>
          <p:cNvSpPr>
            <a:spLocks noGrp="1"/>
          </p:cNvSpPr>
          <p:nvPr>
            <p:ph idx="1"/>
          </p:nvPr>
        </p:nvSpPr>
        <p:spPr>
          <a:xfrm>
            <a:off x="476250" y="620166"/>
            <a:ext cx="7886700" cy="5371205"/>
          </a:xfrm>
        </p:spPr>
        <p:txBody>
          <a:bodyPr/>
          <a:lstStyle/>
          <a:p>
            <a:r>
              <a:rPr lang="en-US" dirty="0" smtClean="0"/>
              <a:t>Extract this linear model in Hover and plot the eigenvalues:</a:t>
            </a:r>
          </a:p>
          <a:p>
            <a:pPr marL="0" indent="0">
              <a:lnSpc>
                <a:spcPct val="100000"/>
              </a:lnSpc>
              <a:spcBef>
                <a:spcPts val="0"/>
              </a:spcBef>
              <a:buNone/>
            </a:pPr>
            <a:r>
              <a:rPr lang="pt-BR" sz="1300" dirty="0" smtClean="0">
                <a:latin typeface="Courier New" panose="02070309020205020404" pitchFamily="49" charset="0"/>
                <a:cs typeface="Courier New" panose="02070309020205020404" pitchFamily="49" charset="0"/>
              </a:rPr>
              <a:t>A=A(1:21,1:21);</a:t>
            </a:r>
          </a:p>
          <a:p>
            <a:pPr marL="0" indent="0">
              <a:lnSpc>
                <a:spcPct val="100000"/>
              </a:lnSpc>
              <a:spcBef>
                <a:spcPts val="0"/>
              </a:spcBef>
              <a:buNone/>
            </a:pPr>
            <a:r>
              <a:rPr lang="pt-BR" sz="1300" dirty="0" smtClean="0">
                <a:latin typeface="Courier New" panose="02070309020205020404" pitchFamily="49" charset="0"/>
                <a:cs typeface="Courier New" panose="02070309020205020404" pitchFamily="49" charset="0"/>
              </a:rPr>
              <a:t>B=B(1:21,1:4);</a:t>
            </a:r>
          </a:p>
          <a:p>
            <a:pPr marL="0" indent="0">
              <a:lnSpc>
                <a:spcPct val="100000"/>
              </a:lnSpc>
              <a:spcBef>
                <a:spcPts val="0"/>
              </a:spcBef>
              <a:buNone/>
            </a:pPr>
            <a:r>
              <a:rPr lang="pt-BR" sz="1300" dirty="0" smtClean="0">
                <a:latin typeface="Courier New" panose="02070309020205020404" pitchFamily="49" charset="0"/>
                <a:cs typeface="Courier New" panose="02070309020205020404" pitchFamily="49" charset="0"/>
              </a:rPr>
              <a:t>C=eye(21);</a:t>
            </a:r>
          </a:p>
          <a:p>
            <a:pPr marL="0" indent="0">
              <a:lnSpc>
                <a:spcPct val="100000"/>
              </a:lnSpc>
              <a:spcBef>
                <a:spcPts val="0"/>
              </a:spcBef>
              <a:buNone/>
            </a:pPr>
            <a:r>
              <a:rPr lang="pt-BR" sz="1300" dirty="0" smtClean="0">
                <a:latin typeface="Courier New" panose="02070309020205020404" pitchFamily="49" charset="0"/>
                <a:cs typeface="Courier New" panose="02070309020205020404" pitchFamily="49" charset="0"/>
              </a:rPr>
              <a:t>D=zeros(21,4);</a:t>
            </a:r>
          </a:p>
          <a:p>
            <a:pPr marL="0" indent="0">
              <a:lnSpc>
                <a:spcPct val="100000"/>
              </a:lnSpc>
              <a:spcBef>
                <a:spcPts val="0"/>
              </a:spcBef>
              <a:buNone/>
            </a:pPr>
            <a:r>
              <a:rPr lang="pt-BR" sz="1300" dirty="0" smtClean="0">
                <a:latin typeface="Courier New" panose="02070309020205020404" pitchFamily="49" charset="0"/>
                <a:cs typeface="Courier New" panose="02070309020205020404" pitchFamily="49" charset="0"/>
              </a:rPr>
              <a:t>sys=ss(A,B,C,D);</a:t>
            </a:r>
          </a:p>
          <a:p>
            <a:pPr marL="0" indent="0">
              <a:lnSpc>
                <a:spcPct val="100000"/>
              </a:lnSpc>
              <a:spcBef>
                <a:spcPts val="0"/>
              </a:spcBef>
              <a:buNone/>
            </a:pPr>
            <a:r>
              <a:rPr lang="pt-BR" sz="1300" dirty="0" smtClean="0">
                <a:latin typeface="Courier New" panose="02070309020205020404" pitchFamily="49" charset="0"/>
                <a:cs typeface="Courier New" panose="02070309020205020404" pitchFamily="49" charset="0"/>
              </a:rPr>
              <a:t>E=eig(sys);</a:t>
            </a:r>
          </a:p>
          <a:p>
            <a:pPr marL="0" indent="0">
              <a:lnSpc>
                <a:spcPct val="100000"/>
              </a:lnSpc>
              <a:spcBef>
                <a:spcPts val="0"/>
              </a:spcBef>
              <a:buNone/>
            </a:pPr>
            <a:r>
              <a:rPr lang="pt-BR" sz="1300" dirty="0" smtClean="0">
                <a:latin typeface="Courier New" panose="02070309020205020404" pitchFamily="49" charset="0"/>
                <a:cs typeface="Courier New" panose="02070309020205020404" pitchFamily="49" charset="0"/>
              </a:rPr>
              <a:t>plot(E,'bx','LineWidth',2.0);</a:t>
            </a:r>
            <a:endParaRPr lang="en-US" sz="3200" dirty="0">
              <a:latin typeface="Courier New" panose="02070309020205020404" pitchFamily="49" charset="0"/>
              <a:cs typeface="Courier New" panose="02070309020205020404" pitchFamily="49" charset="0"/>
            </a:endParaRPr>
          </a:p>
        </p:txBody>
      </p:sp>
      <p:sp>
        <p:nvSpPr>
          <p:cNvPr id="5" name="Oval 4"/>
          <p:cNvSpPr/>
          <p:nvPr/>
        </p:nvSpPr>
        <p:spPr>
          <a:xfrm>
            <a:off x="3381375" y="4295775"/>
            <a:ext cx="466725" cy="8572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81119" y="3649444"/>
            <a:ext cx="1471237" cy="646331"/>
          </a:xfrm>
          <a:prstGeom prst="rect">
            <a:avLst/>
          </a:prstGeom>
          <a:noFill/>
        </p:spPr>
        <p:txBody>
          <a:bodyPr wrap="none" rtlCol="0">
            <a:spAutoFit/>
          </a:bodyPr>
          <a:lstStyle/>
          <a:p>
            <a:r>
              <a:rPr lang="en-US" dirty="0" smtClean="0">
                <a:solidFill>
                  <a:srgbClr val="FF0000"/>
                </a:solidFill>
              </a:rPr>
              <a:t>Cyclic</a:t>
            </a:r>
          </a:p>
          <a:p>
            <a:r>
              <a:rPr lang="en-US" dirty="0" smtClean="0">
                <a:solidFill>
                  <a:srgbClr val="FF0000"/>
                </a:solidFill>
              </a:rPr>
              <a:t>Inflow Modes</a:t>
            </a:r>
            <a:endParaRPr lang="en-US" dirty="0">
              <a:solidFill>
                <a:srgbClr val="FF0000"/>
              </a:solidFill>
            </a:endParaRPr>
          </a:p>
        </p:txBody>
      </p:sp>
      <p:sp>
        <p:nvSpPr>
          <p:cNvPr id="7" name="Oval 6"/>
          <p:cNvSpPr/>
          <p:nvPr/>
        </p:nvSpPr>
        <p:spPr>
          <a:xfrm>
            <a:off x="5521863" y="3086099"/>
            <a:ext cx="583662" cy="320040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97875" y="4658381"/>
            <a:ext cx="1471237" cy="1754326"/>
          </a:xfrm>
          <a:prstGeom prst="rect">
            <a:avLst/>
          </a:prstGeom>
          <a:noFill/>
        </p:spPr>
        <p:txBody>
          <a:bodyPr wrap="square" rtlCol="0">
            <a:spAutoFit/>
          </a:bodyPr>
          <a:lstStyle/>
          <a:p>
            <a:r>
              <a:rPr lang="en-US" dirty="0" smtClean="0">
                <a:solidFill>
                  <a:srgbClr val="FFC000"/>
                </a:solidFill>
              </a:rPr>
              <a:t>Progressive and collective flapping modes and collective inflow</a:t>
            </a:r>
            <a:endParaRPr lang="en-US" dirty="0">
              <a:solidFill>
                <a:srgbClr val="FFC000"/>
              </a:solidFill>
            </a:endParaRPr>
          </a:p>
        </p:txBody>
      </p:sp>
      <p:sp>
        <p:nvSpPr>
          <p:cNvPr id="9" name="Oval 8"/>
          <p:cNvSpPr/>
          <p:nvPr/>
        </p:nvSpPr>
        <p:spPr>
          <a:xfrm>
            <a:off x="6526119" y="4229099"/>
            <a:ext cx="1076325" cy="990601"/>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588851" y="3305769"/>
            <a:ext cx="1471237" cy="923330"/>
          </a:xfrm>
          <a:prstGeom prst="rect">
            <a:avLst/>
          </a:prstGeom>
          <a:noFill/>
        </p:spPr>
        <p:txBody>
          <a:bodyPr wrap="square" rtlCol="0">
            <a:spAutoFit/>
          </a:bodyPr>
          <a:lstStyle/>
          <a:p>
            <a:r>
              <a:rPr lang="en-US" dirty="0" smtClean="0">
                <a:solidFill>
                  <a:srgbClr val="00B050"/>
                </a:solidFill>
              </a:rPr>
              <a:t>Lower Frequency Modes</a:t>
            </a:r>
            <a:endParaRPr lang="en-US" dirty="0">
              <a:solidFill>
                <a:srgbClr val="00B050"/>
              </a:solidFill>
            </a:endParaRPr>
          </a:p>
        </p:txBody>
      </p:sp>
    </p:spTree>
    <p:extLst>
      <p:ext uri="{BB962C8B-B14F-4D97-AF65-F5344CB8AC3E}">
        <p14:creationId xmlns:p14="http://schemas.microsoft.com/office/powerpoint/2010/main" val="1484459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Order Linear Models</a:t>
            </a:r>
            <a:endParaRPr lang="en-US" dirty="0"/>
          </a:p>
        </p:txBody>
      </p:sp>
      <p:sp>
        <p:nvSpPr>
          <p:cNvPr id="3" name="Content Placeholder 2"/>
          <p:cNvSpPr>
            <a:spLocks noGrp="1"/>
          </p:cNvSpPr>
          <p:nvPr>
            <p:ph idx="1"/>
          </p:nvPr>
        </p:nvSpPr>
        <p:spPr/>
        <p:txBody>
          <a:bodyPr/>
          <a:lstStyle/>
          <a:p>
            <a:r>
              <a:rPr lang="en-US" dirty="0" smtClean="0"/>
              <a:t>Zoom in on the lower frequency eigenvalues</a:t>
            </a:r>
            <a:endParaRPr lang="en-US" dirty="0"/>
          </a:p>
        </p:txBody>
      </p:sp>
      <p:pic>
        <p:nvPicPr>
          <p:cNvPr id="4" name="Picture 3"/>
          <p:cNvPicPr>
            <a:picLocks noChangeAspect="1"/>
          </p:cNvPicPr>
          <p:nvPr/>
        </p:nvPicPr>
        <p:blipFill>
          <a:blip r:embed="rId2"/>
          <a:stretch>
            <a:fillRect/>
          </a:stretch>
        </p:blipFill>
        <p:spPr>
          <a:xfrm>
            <a:off x="1804987" y="1695897"/>
            <a:ext cx="5534025" cy="3590925"/>
          </a:xfrm>
          <a:prstGeom prst="rect">
            <a:avLst/>
          </a:prstGeom>
        </p:spPr>
      </p:pic>
      <p:sp>
        <p:nvSpPr>
          <p:cNvPr id="5" name="Oval 4"/>
          <p:cNvSpPr/>
          <p:nvPr/>
        </p:nvSpPr>
        <p:spPr>
          <a:xfrm>
            <a:off x="3286126" y="3228975"/>
            <a:ext cx="419100" cy="4191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42675" y="2525622"/>
            <a:ext cx="1286902" cy="646331"/>
          </a:xfrm>
          <a:prstGeom prst="rect">
            <a:avLst/>
          </a:prstGeom>
          <a:noFill/>
        </p:spPr>
        <p:txBody>
          <a:bodyPr wrap="square" rtlCol="0">
            <a:spAutoFit/>
          </a:bodyPr>
          <a:lstStyle/>
          <a:p>
            <a:r>
              <a:rPr lang="en-US" dirty="0" smtClean="0">
                <a:solidFill>
                  <a:srgbClr val="FF0000"/>
                </a:solidFill>
              </a:rPr>
              <a:t>Roll Subsidence</a:t>
            </a:r>
            <a:endParaRPr lang="en-US" dirty="0">
              <a:solidFill>
                <a:srgbClr val="FF0000"/>
              </a:solidFill>
            </a:endParaRPr>
          </a:p>
        </p:txBody>
      </p:sp>
      <p:sp>
        <p:nvSpPr>
          <p:cNvPr id="7" name="TextBox 6"/>
          <p:cNvSpPr txBox="1"/>
          <p:nvPr/>
        </p:nvSpPr>
        <p:spPr>
          <a:xfrm>
            <a:off x="3705226" y="1340775"/>
            <a:ext cx="1985771" cy="646331"/>
          </a:xfrm>
          <a:prstGeom prst="rect">
            <a:avLst/>
          </a:prstGeom>
          <a:noFill/>
        </p:spPr>
        <p:txBody>
          <a:bodyPr wrap="square" rtlCol="0">
            <a:spAutoFit/>
          </a:bodyPr>
          <a:lstStyle/>
          <a:p>
            <a:r>
              <a:rPr lang="en-US" dirty="0" smtClean="0">
                <a:solidFill>
                  <a:srgbClr val="0070C0"/>
                </a:solidFill>
              </a:rPr>
              <a:t>Roll / Flap Regressive Mode</a:t>
            </a:r>
            <a:endParaRPr lang="en-US" dirty="0">
              <a:solidFill>
                <a:srgbClr val="0070C0"/>
              </a:solidFill>
            </a:endParaRPr>
          </a:p>
        </p:txBody>
      </p:sp>
      <p:sp>
        <p:nvSpPr>
          <p:cNvPr id="8" name="Oval 7"/>
          <p:cNvSpPr/>
          <p:nvPr/>
        </p:nvSpPr>
        <p:spPr>
          <a:xfrm>
            <a:off x="4171950" y="2019300"/>
            <a:ext cx="709614" cy="272415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19509" y="3201318"/>
            <a:ext cx="419100" cy="41910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0" name="TextBox 9"/>
          <p:cNvSpPr txBox="1"/>
          <p:nvPr/>
        </p:nvSpPr>
        <p:spPr>
          <a:xfrm>
            <a:off x="5020546" y="2487086"/>
            <a:ext cx="1340901" cy="646331"/>
          </a:xfrm>
          <a:prstGeom prst="rect">
            <a:avLst/>
          </a:prstGeom>
          <a:noFill/>
        </p:spPr>
        <p:txBody>
          <a:bodyPr wrap="square" rtlCol="0">
            <a:spAutoFit/>
          </a:bodyPr>
          <a:lstStyle/>
          <a:p>
            <a:r>
              <a:rPr lang="en-US" dirty="0" smtClean="0">
                <a:solidFill>
                  <a:srgbClr val="FFC000"/>
                </a:solidFill>
              </a:rPr>
              <a:t>Pitch Subsidence</a:t>
            </a:r>
            <a:endParaRPr lang="en-US" dirty="0">
              <a:solidFill>
                <a:srgbClr val="FFC000"/>
              </a:solidFill>
            </a:endParaRPr>
          </a:p>
        </p:txBody>
      </p:sp>
      <p:sp>
        <p:nvSpPr>
          <p:cNvPr id="11" name="Oval 10"/>
          <p:cNvSpPr/>
          <p:nvPr/>
        </p:nvSpPr>
        <p:spPr>
          <a:xfrm>
            <a:off x="5941733" y="3133416"/>
            <a:ext cx="709614" cy="676583"/>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71952" y="2974087"/>
            <a:ext cx="1985771" cy="646331"/>
          </a:xfrm>
          <a:prstGeom prst="rect">
            <a:avLst/>
          </a:prstGeom>
          <a:noFill/>
        </p:spPr>
        <p:txBody>
          <a:bodyPr wrap="square" rtlCol="0">
            <a:spAutoFit/>
          </a:bodyPr>
          <a:lstStyle/>
          <a:p>
            <a:r>
              <a:rPr lang="en-US" dirty="0" smtClean="0">
                <a:solidFill>
                  <a:srgbClr val="00B050"/>
                </a:solidFill>
              </a:rPr>
              <a:t>Even lower frequency modes</a:t>
            </a:r>
            <a:endParaRPr lang="en-US" dirty="0">
              <a:solidFill>
                <a:srgbClr val="00B050"/>
              </a:solidFill>
            </a:endParaRPr>
          </a:p>
        </p:txBody>
      </p:sp>
    </p:spTree>
    <p:extLst>
      <p:ext uri="{BB962C8B-B14F-4D97-AF65-F5344CB8AC3E}">
        <p14:creationId xmlns:p14="http://schemas.microsoft.com/office/powerpoint/2010/main" val="3026049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Order Linear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Zoom in again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Eigenvalues at origin are associated with decoupled states: </a:t>
            </a:r>
            <a:r>
              <a:rPr lang="en-US" i="1" dirty="0" smtClean="0">
                <a:latin typeface="Times New Roman" panose="02020603050405020304" pitchFamily="18" charset="0"/>
                <a:cs typeface="Times New Roman" panose="02020603050405020304" pitchFamily="18" charset="0"/>
              </a:rPr>
              <a:t>x, y, z, </a:t>
            </a:r>
            <a:r>
              <a:rPr lang="en-US" dirty="0" smtClean="0">
                <a:cs typeface="Times New Roman" panose="02020603050405020304" pitchFamily="18" charset="0"/>
              </a:rPr>
              <a:t>and</a:t>
            </a:r>
            <a:r>
              <a:rPr lang="en-US" i="1" dirty="0" smtClean="0">
                <a:latin typeface="Times New Roman" panose="02020603050405020304" pitchFamily="18" charset="0"/>
                <a:cs typeface="Times New Roman" panose="02020603050405020304" pitchFamily="18" charset="0"/>
              </a:rPr>
              <a:t> </a:t>
            </a:r>
            <a:r>
              <a:rPr lang="en-US" i="1" dirty="0" smtClean="0">
                <a:latin typeface="Symbol" panose="05050102010706020507" pitchFamily="18" charset="2"/>
                <a:cs typeface="Times New Roman" panose="02020603050405020304" pitchFamily="18" charset="0"/>
              </a:rPr>
              <a:t>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1633537" y="1290637"/>
            <a:ext cx="5534025" cy="3590925"/>
          </a:xfrm>
          <a:prstGeom prst="rect">
            <a:avLst/>
          </a:prstGeom>
        </p:spPr>
      </p:pic>
      <p:sp>
        <p:nvSpPr>
          <p:cNvPr id="5" name="Oval 4"/>
          <p:cNvSpPr/>
          <p:nvPr/>
        </p:nvSpPr>
        <p:spPr>
          <a:xfrm>
            <a:off x="3867150" y="1895475"/>
            <a:ext cx="1666875" cy="628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959382" y="1526143"/>
            <a:ext cx="3508093" cy="646331"/>
          </a:xfrm>
          <a:prstGeom prst="rect">
            <a:avLst/>
          </a:prstGeom>
          <a:noFill/>
        </p:spPr>
        <p:txBody>
          <a:bodyPr wrap="square" rtlCol="0">
            <a:spAutoFit/>
          </a:bodyPr>
          <a:lstStyle/>
          <a:p>
            <a:r>
              <a:rPr lang="en-US" dirty="0" smtClean="0">
                <a:solidFill>
                  <a:srgbClr val="FF0000"/>
                </a:solidFill>
              </a:rPr>
              <a:t>“Hover </a:t>
            </a:r>
            <a:r>
              <a:rPr lang="en-US" dirty="0" err="1" smtClean="0">
                <a:solidFill>
                  <a:srgbClr val="FF0000"/>
                </a:solidFill>
              </a:rPr>
              <a:t>Phugoid</a:t>
            </a:r>
            <a:r>
              <a:rPr lang="en-US" dirty="0" smtClean="0">
                <a:solidFill>
                  <a:srgbClr val="FF0000"/>
                </a:solidFill>
              </a:rPr>
              <a:t>” modes, one pair is unstable</a:t>
            </a:r>
            <a:endParaRPr lang="en-US" dirty="0">
              <a:solidFill>
                <a:srgbClr val="FF0000"/>
              </a:solidFill>
            </a:endParaRPr>
          </a:p>
        </p:txBody>
      </p:sp>
      <p:sp>
        <p:nvSpPr>
          <p:cNvPr id="7" name="Oval 6"/>
          <p:cNvSpPr/>
          <p:nvPr/>
        </p:nvSpPr>
        <p:spPr>
          <a:xfrm>
            <a:off x="3867149" y="3562420"/>
            <a:ext cx="1666875" cy="628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98343" y="2308275"/>
            <a:ext cx="1373556" cy="646331"/>
          </a:xfrm>
          <a:prstGeom prst="rect">
            <a:avLst/>
          </a:prstGeom>
          <a:noFill/>
          <a:ln>
            <a:noFill/>
          </a:ln>
        </p:spPr>
        <p:txBody>
          <a:bodyPr wrap="square" rtlCol="0">
            <a:spAutoFit/>
          </a:bodyPr>
          <a:lstStyle/>
          <a:p>
            <a:r>
              <a:rPr lang="en-US" dirty="0" smtClean="0">
                <a:solidFill>
                  <a:srgbClr val="FFC000"/>
                </a:solidFill>
              </a:rPr>
              <a:t>Heave Subsidence</a:t>
            </a:r>
            <a:endParaRPr lang="en-US" dirty="0">
              <a:solidFill>
                <a:srgbClr val="FFC000"/>
              </a:solidFill>
            </a:endParaRPr>
          </a:p>
        </p:txBody>
      </p:sp>
      <p:sp>
        <p:nvSpPr>
          <p:cNvPr id="9" name="TextBox 8"/>
          <p:cNvSpPr txBox="1"/>
          <p:nvPr/>
        </p:nvSpPr>
        <p:spPr>
          <a:xfrm>
            <a:off x="2398343" y="3154382"/>
            <a:ext cx="1373556" cy="646331"/>
          </a:xfrm>
          <a:prstGeom prst="rect">
            <a:avLst/>
          </a:prstGeom>
          <a:noFill/>
          <a:ln>
            <a:noFill/>
          </a:ln>
        </p:spPr>
        <p:txBody>
          <a:bodyPr wrap="square" rtlCol="0">
            <a:spAutoFit/>
          </a:bodyPr>
          <a:lstStyle/>
          <a:p>
            <a:r>
              <a:rPr lang="en-US" dirty="0" smtClean="0">
                <a:solidFill>
                  <a:srgbClr val="00B050"/>
                </a:solidFill>
              </a:rPr>
              <a:t>Yaw Subsidence</a:t>
            </a:r>
            <a:endParaRPr lang="en-US" dirty="0">
              <a:solidFill>
                <a:srgbClr val="00B050"/>
              </a:solidFill>
            </a:endParaRPr>
          </a:p>
        </p:txBody>
      </p:sp>
      <p:cxnSp>
        <p:nvCxnSpPr>
          <p:cNvPr id="11" name="Straight Arrow Connector 10"/>
          <p:cNvCxnSpPr/>
          <p:nvPr/>
        </p:nvCxnSpPr>
        <p:spPr>
          <a:xfrm>
            <a:off x="3486150" y="2631440"/>
            <a:ext cx="285749" cy="32316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486150" y="3086099"/>
            <a:ext cx="581025" cy="3914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53874" y="2613561"/>
            <a:ext cx="1373556" cy="923330"/>
          </a:xfrm>
          <a:prstGeom prst="rect">
            <a:avLst/>
          </a:prstGeom>
          <a:noFill/>
          <a:ln>
            <a:noFill/>
          </a:ln>
        </p:spPr>
        <p:txBody>
          <a:bodyPr wrap="square" rtlCol="0">
            <a:spAutoFit/>
          </a:bodyPr>
          <a:lstStyle/>
          <a:p>
            <a:r>
              <a:rPr lang="en-US" dirty="0" smtClean="0">
                <a:solidFill>
                  <a:srgbClr val="0070C0"/>
                </a:solidFill>
              </a:rPr>
              <a:t>Four eigenvalues at the origin</a:t>
            </a:r>
            <a:endParaRPr lang="en-US" dirty="0">
              <a:solidFill>
                <a:srgbClr val="0070C0"/>
              </a:solidFill>
            </a:endParaRPr>
          </a:p>
        </p:txBody>
      </p:sp>
      <p:cxnSp>
        <p:nvCxnSpPr>
          <p:cNvPr id="16" name="Straight Arrow Connector 15"/>
          <p:cNvCxnSpPr/>
          <p:nvPr/>
        </p:nvCxnSpPr>
        <p:spPr>
          <a:xfrm flipH="1" flipV="1">
            <a:off x="4536705" y="3000253"/>
            <a:ext cx="617170" cy="10387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067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Order Linear Models</a:t>
            </a:r>
            <a:endParaRPr lang="en-US" dirty="0"/>
          </a:p>
        </p:txBody>
      </p:sp>
      <p:sp>
        <p:nvSpPr>
          <p:cNvPr id="3" name="Content Placeholder 2"/>
          <p:cNvSpPr>
            <a:spLocks noGrp="1"/>
          </p:cNvSpPr>
          <p:nvPr>
            <p:ph idx="1"/>
          </p:nvPr>
        </p:nvSpPr>
        <p:spPr>
          <a:xfrm>
            <a:off x="628650" y="805758"/>
            <a:ext cx="7886700" cy="5371205"/>
          </a:xfrm>
        </p:spPr>
        <p:txBody>
          <a:bodyPr>
            <a:normAutofit fontScale="92500" lnSpcReduction="10000"/>
          </a:bodyPr>
          <a:lstStyle/>
          <a:p>
            <a:r>
              <a:rPr lang="en-US" dirty="0" smtClean="0"/>
              <a:t>How do I know how to classify these modes?</a:t>
            </a:r>
          </a:p>
          <a:p>
            <a:pPr lvl="1"/>
            <a:r>
              <a:rPr lang="en-US" dirty="0" smtClean="0"/>
              <a:t>Partly due to experience and familiarity with this model</a:t>
            </a:r>
          </a:p>
          <a:p>
            <a:pPr lvl="1"/>
            <a:r>
              <a:rPr lang="en-US" dirty="0" smtClean="0"/>
              <a:t>Can perform eigenvector analysis to see which states are most involved in the mode.  </a:t>
            </a:r>
            <a:r>
              <a:rPr lang="en-US" i="1" dirty="0" smtClean="0"/>
              <a:t>Need to be very careful with this – states have different units! </a:t>
            </a:r>
          </a:p>
          <a:p>
            <a:pPr lvl="1"/>
            <a:r>
              <a:rPr lang="en-US" dirty="0" smtClean="0"/>
              <a:t>Eigenvector analysis is challenging with 21 states.  Can get better understanding by performing some addition order reduction methods.</a:t>
            </a:r>
          </a:p>
          <a:p>
            <a:pPr lvl="1"/>
            <a:r>
              <a:rPr lang="en-US" dirty="0" smtClean="0"/>
              <a:t>Keep in mind the naming of modes is just taxonomy for our convenience.  In a mathematical sense, the “modes are just the modes”, e.g. there is no set definition of “</a:t>
            </a:r>
            <a:r>
              <a:rPr lang="en-US" dirty="0" err="1" smtClean="0"/>
              <a:t>phugoid</a:t>
            </a:r>
            <a:r>
              <a:rPr lang="en-US" dirty="0" smtClean="0"/>
              <a:t> mode”</a:t>
            </a:r>
          </a:p>
          <a:p>
            <a:r>
              <a:rPr lang="en-US" dirty="0" smtClean="0"/>
              <a:t>How do we reduce order further?</a:t>
            </a:r>
          </a:p>
          <a:p>
            <a:pPr lvl="1"/>
            <a:r>
              <a:rPr lang="en-US" dirty="0" smtClean="0"/>
              <a:t>One approach is to use balanced realization and optimal Hankel Norm methods.  Uses </a:t>
            </a:r>
            <a:r>
              <a:rPr lang="en-US" dirty="0" err="1" smtClean="0"/>
              <a:t>balreal</a:t>
            </a:r>
            <a:r>
              <a:rPr lang="en-US" dirty="0" smtClean="0"/>
              <a:t> function in MATLAB</a:t>
            </a:r>
          </a:p>
          <a:p>
            <a:pPr lvl="1"/>
            <a:r>
              <a:rPr lang="en-US" dirty="0" smtClean="0"/>
              <a:t>I will not use this approach – the method requires that we apply a state transformation, and thus the states lose their physical meaning:</a:t>
            </a: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44620364"/>
              </p:ext>
            </p:extLst>
          </p:nvPr>
        </p:nvGraphicFramePr>
        <p:xfrm>
          <a:off x="4062413" y="5862638"/>
          <a:ext cx="1420812" cy="628650"/>
        </p:xfrm>
        <a:graphic>
          <a:graphicData uri="http://schemas.openxmlformats.org/presentationml/2006/ole">
            <mc:AlternateContent xmlns:mc="http://schemas.openxmlformats.org/markup-compatibility/2006">
              <mc:Choice xmlns:v="urn:schemas-microsoft-com:vml" Requires="v">
                <p:oleObj spid="_x0000_s9217" name="Equation" r:id="rId3" imgW="888840" imgH="393480" progId="Equation.DSMT4">
                  <p:embed/>
                </p:oleObj>
              </mc:Choice>
              <mc:Fallback>
                <p:oleObj name="Equation" r:id="rId3" imgW="888840" imgH="393480" progId="Equation.DSMT4">
                  <p:embed/>
                  <p:pic>
                    <p:nvPicPr>
                      <p:cNvPr id="8" name="Object 7"/>
                      <p:cNvPicPr/>
                      <p:nvPr/>
                    </p:nvPicPr>
                    <p:blipFill>
                      <a:blip r:embed="rId4"/>
                      <a:stretch>
                        <a:fillRect/>
                      </a:stretch>
                    </p:blipFill>
                    <p:spPr>
                      <a:xfrm>
                        <a:off x="4062413" y="5862638"/>
                        <a:ext cx="1420812" cy="628650"/>
                      </a:xfrm>
                      <a:prstGeom prst="rect">
                        <a:avLst/>
                      </a:prstGeom>
                    </p:spPr>
                  </p:pic>
                </p:oleObj>
              </mc:Fallback>
            </mc:AlternateContent>
          </a:graphicData>
        </a:graphic>
      </p:graphicFrame>
    </p:spTree>
    <p:extLst>
      <p:ext uri="{BB962C8B-B14F-4D97-AF65-F5344CB8AC3E}">
        <p14:creationId xmlns:p14="http://schemas.microsoft.com/office/powerpoint/2010/main" val="4190080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Order Linear Models</a:t>
            </a:r>
            <a:endParaRPr lang="en-US" dirty="0"/>
          </a:p>
        </p:txBody>
      </p:sp>
      <p:sp>
        <p:nvSpPr>
          <p:cNvPr id="3" name="Content Placeholder 2"/>
          <p:cNvSpPr>
            <a:spLocks noGrp="1"/>
          </p:cNvSpPr>
          <p:nvPr>
            <p:ph idx="1"/>
          </p:nvPr>
        </p:nvSpPr>
        <p:spPr>
          <a:xfrm>
            <a:off x="628650" y="805758"/>
            <a:ext cx="7886700" cy="5585517"/>
          </a:xfrm>
        </p:spPr>
        <p:txBody>
          <a:bodyPr>
            <a:normAutofit lnSpcReduction="10000"/>
          </a:bodyPr>
          <a:lstStyle/>
          <a:p>
            <a:r>
              <a:rPr lang="en-US" dirty="0" smtClean="0"/>
              <a:t>Instead we will use some known properties of the rotorcraft system and apply some of our physical insight to the system</a:t>
            </a:r>
          </a:p>
          <a:p>
            <a:r>
              <a:rPr lang="en-US" dirty="0" smtClean="0"/>
              <a:t>Will use two basic approaches to reduce number of states:</a:t>
            </a:r>
          </a:p>
          <a:p>
            <a:pPr marL="914400" lvl="1" indent="-457200">
              <a:buFont typeface="+mj-lt"/>
              <a:buAutoNum type="arabicPeriod"/>
            </a:pPr>
            <a:r>
              <a:rPr lang="en-US" dirty="0" smtClean="0"/>
              <a:t>Truncation – simply remove states:  Remove associated rows and columns from A matrix.  Remove associated rows from B matrix.  When is this justified?</a:t>
            </a:r>
          </a:p>
          <a:p>
            <a:pPr lvl="2">
              <a:buFont typeface="Wingdings" panose="05000000000000000000" pitchFamily="2" charset="2"/>
              <a:buChar char="§"/>
            </a:pPr>
            <a:r>
              <a:rPr lang="en-US" dirty="0" smtClean="0"/>
              <a:t>States are completely (or approximately) de-coupled from states of interest in the system (e.g. </a:t>
            </a:r>
            <a:r>
              <a:rPr lang="en-US" i="1" dirty="0" smtClean="0">
                <a:latin typeface="Times New Roman" panose="02020603050405020304" pitchFamily="18" charset="0"/>
                <a:cs typeface="Times New Roman" panose="02020603050405020304" pitchFamily="18" charset="0"/>
              </a:rPr>
              <a:t>x, y, z, </a:t>
            </a:r>
            <a:r>
              <a:rPr lang="en-US" i="1" dirty="0" smtClean="0">
                <a:latin typeface="Symbol" panose="05050102010706020507" pitchFamily="18" charset="2"/>
                <a:cs typeface="Times New Roman" panose="02020603050405020304" pitchFamily="18" charset="0"/>
              </a:rPr>
              <a:t>y</a:t>
            </a:r>
            <a:r>
              <a:rPr lang="en-US" dirty="0" smtClean="0">
                <a:cs typeface="Times New Roman" panose="02020603050405020304" pitchFamily="18" charset="0"/>
              </a:rPr>
              <a:t>  and engine states once we assume rotor speed is constant)</a:t>
            </a:r>
            <a:endParaRPr lang="en-US" i="1" dirty="0" smtClean="0">
              <a:latin typeface="Symbol" panose="05050102010706020507" pitchFamily="18" charset="2"/>
              <a:cs typeface="Times New Roman" panose="02020603050405020304" pitchFamily="18" charset="0"/>
            </a:endParaRPr>
          </a:p>
          <a:p>
            <a:pPr lvl="2">
              <a:buFont typeface="Wingdings" panose="05000000000000000000" pitchFamily="2" charset="2"/>
              <a:buChar char="§"/>
            </a:pPr>
            <a:r>
              <a:rPr lang="en-US" dirty="0" smtClean="0"/>
              <a:t>States are assumed to be approximately constant (e.g.</a:t>
            </a:r>
            <a:r>
              <a:rPr lang="en-US" i="1" dirty="0" smtClean="0">
                <a:latin typeface="Symbol" panose="05050102010706020507" pitchFamily="18" charset="2"/>
                <a:cs typeface="Times New Roman" panose="02020603050405020304" pitchFamily="18" charset="0"/>
              </a:rPr>
              <a:t> W</a:t>
            </a:r>
            <a:r>
              <a:rPr lang="en-US" dirty="0" smtClean="0"/>
              <a:t> )</a:t>
            </a:r>
          </a:p>
          <a:p>
            <a:pPr marL="914400" lvl="1" indent="-457200">
              <a:buFont typeface="+mj-lt"/>
              <a:buAutoNum type="arabicPeriod"/>
            </a:pPr>
            <a:r>
              <a:rPr lang="en-US" dirty="0" err="1" smtClean="0"/>
              <a:t>Residualization</a:t>
            </a:r>
            <a:r>
              <a:rPr lang="en-US" dirty="0" smtClean="0"/>
              <a:t> / singular perturbation:  Assume states reach steady-state condition very quickly and this the state derivative is zero most of the time, but state itself actually changes.  Will explain </a:t>
            </a:r>
            <a:r>
              <a:rPr lang="en-US" dirty="0" err="1" smtClean="0"/>
              <a:t>futher</a:t>
            </a:r>
            <a:r>
              <a:rPr lang="en-US" dirty="0" smtClean="0"/>
              <a:t> …</a:t>
            </a:r>
          </a:p>
          <a:p>
            <a:pPr lvl="2">
              <a:buFont typeface="Wingdings" panose="05000000000000000000" pitchFamily="2" charset="2"/>
              <a:buChar char="§"/>
            </a:pPr>
            <a:endParaRPr lang="en-US" dirty="0"/>
          </a:p>
        </p:txBody>
      </p:sp>
    </p:spTree>
    <p:extLst>
      <p:ext uri="{BB962C8B-B14F-4D97-AF65-F5344CB8AC3E}">
        <p14:creationId xmlns:p14="http://schemas.microsoft.com/office/powerpoint/2010/main" val="955486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Order Linear Models</a:t>
            </a:r>
            <a:endParaRPr lang="en-US" dirty="0"/>
          </a:p>
        </p:txBody>
      </p:sp>
      <p:sp>
        <p:nvSpPr>
          <p:cNvPr id="3" name="Content Placeholder 2"/>
          <p:cNvSpPr>
            <a:spLocks noGrp="1"/>
          </p:cNvSpPr>
          <p:nvPr>
            <p:ph idx="1"/>
          </p:nvPr>
        </p:nvSpPr>
        <p:spPr>
          <a:xfrm>
            <a:off x="628650" y="767658"/>
            <a:ext cx="7886700" cy="5976042"/>
          </a:xfrm>
        </p:spPr>
        <p:txBody>
          <a:bodyPr>
            <a:normAutofit/>
          </a:bodyPr>
          <a:lstStyle/>
          <a:p>
            <a:r>
              <a:rPr lang="en-US" sz="2400" dirty="0" smtClean="0"/>
              <a:t>Will explain order reduction through some simple linear systems:</a:t>
            </a:r>
          </a:p>
          <a:p>
            <a:endParaRPr lang="en-US" sz="2400" dirty="0"/>
          </a:p>
          <a:p>
            <a:r>
              <a:rPr lang="en-US" sz="2400" dirty="0" smtClean="0"/>
              <a:t>In this system we can truncate </a:t>
            </a:r>
            <a:r>
              <a:rPr lang="en-US" sz="2400" i="1" dirty="0" smtClean="0">
                <a:latin typeface="Times New Roman" panose="02020603050405020304" pitchFamily="18" charset="0"/>
                <a:cs typeface="Times New Roman" panose="02020603050405020304" pitchFamily="18" charset="0"/>
              </a:rPr>
              <a:t>x</a:t>
            </a:r>
            <a:r>
              <a:rPr lang="en-US" sz="2400" i="1" baseline="-25000" dirty="0" smtClean="0">
                <a:latin typeface="Times New Roman" panose="02020603050405020304" pitchFamily="18" charset="0"/>
                <a:cs typeface="Times New Roman" panose="02020603050405020304" pitchFamily="18" charset="0"/>
              </a:rPr>
              <a:t>1</a:t>
            </a:r>
            <a:r>
              <a:rPr lang="en-US" sz="2400" dirty="0" smtClean="0"/>
              <a:t> if desired:</a:t>
            </a:r>
          </a:p>
          <a:p>
            <a:endParaRPr lang="en-US" sz="2400" dirty="0"/>
          </a:p>
          <a:p>
            <a:endParaRPr lang="en-US" sz="2400" dirty="0" smtClean="0"/>
          </a:p>
          <a:p>
            <a:r>
              <a:rPr lang="en-US" sz="2400" dirty="0" smtClean="0"/>
              <a:t>Why? It is de-coupled</a:t>
            </a:r>
          </a:p>
          <a:p>
            <a:endParaRPr lang="en-US" sz="2400" dirty="0"/>
          </a:p>
          <a:p>
            <a:endParaRPr lang="en-US" sz="2400" dirty="0" smtClean="0"/>
          </a:p>
          <a:p>
            <a:endParaRPr lang="en-US" sz="2400" dirty="0"/>
          </a:p>
          <a:p>
            <a:endParaRPr lang="en-US" sz="2400" dirty="0" smtClean="0"/>
          </a:p>
          <a:p>
            <a:r>
              <a:rPr lang="en-US" sz="2400" dirty="0" smtClean="0"/>
              <a:t>These decoupled systems are an exact representation of full order system and eigenvalues are identical: </a:t>
            </a:r>
          </a:p>
          <a:p>
            <a:pPr marL="0" indent="0">
              <a:buNone/>
            </a:pP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1483396007"/>
              </p:ext>
            </p:extLst>
          </p:nvPr>
        </p:nvGraphicFramePr>
        <p:xfrm>
          <a:off x="3089275" y="1410149"/>
          <a:ext cx="2032000" cy="588962"/>
        </p:xfrm>
        <a:graphic>
          <a:graphicData uri="http://schemas.openxmlformats.org/presentationml/2006/ole">
            <mc:AlternateContent xmlns:mc="http://schemas.openxmlformats.org/markup-compatibility/2006">
              <mc:Choice xmlns:v="urn:schemas-microsoft-com:vml" Requires="v">
                <p:oleObj spid="_x0000_s6145" name="Equation" r:id="rId3" imgW="1269720" imgH="368280" progId="Equation.DSMT4">
                  <p:embed/>
                </p:oleObj>
              </mc:Choice>
              <mc:Fallback>
                <p:oleObj name="Equation" r:id="rId3" imgW="1269720" imgH="368280" progId="Equation.DSMT4">
                  <p:embed/>
                  <p:pic>
                    <p:nvPicPr>
                      <p:cNvPr id="8" name="Object 7"/>
                      <p:cNvPicPr/>
                      <p:nvPr/>
                    </p:nvPicPr>
                    <p:blipFill>
                      <a:blip r:embed="rId4"/>
                      <a:stretch>
                        <a:fillRect/>
                      </a:stretch>
                    </p:blipFill>
                    <p:spPr>
                      <a:xfrm>
                        <a:off x="3089275" y="1410149"/>
                        <a:ext cx="2032000" cy="5889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81495967"/>
              </p:ext>
            </p:extLst>
          </p:nvPr>
        </p:nvGraphicFramePr>
        <p:xfrm>
          <a:off x="2957513" y="2432050"/>
          <a:ext cx="2295525" cy="955675"/>
        </p:xfrm>
        <a:graphic>
          <a:graphicData uri="http://schemas.openxmlformats.org/presentationml/2006/ole">
            <mc:AlternateContent xmlns:mc="http://schemas.openxmlformats.org/markup-compatibility/2006">
              <mc:Choice xmlns:v="urn:schemas-microsoft-com:vml" Requires="v">
                <p:oleObj spid="_x0000_s6146" name="Equation" r:id="rId5" imgW="1434960" imgH="596880" progId="Equation.DSMT4">
                  <p:embed/>
                </p:oleObj>
              </mc:Choice>
              <mc:Fallback>
                <p:oleObj name="Equation" r:id="rId5" imgW="1434960" imgH="596880" progId="Equation.DSMT4">
                  <p:embed/>
                  <p:pic>
                    <p:nvPicPr>
                      <p:cNvPr id="0" name=""/>
                      <p:cNvPicPr/>
                      <p:nvPr/>
                    </p:nvPicPr>
                    <p:blipFill>
                      <a:blip r:embed="rId6"/>
                      <a:stretch>
                        <a:fillRect/>
                      </a:stretch>
                    </p:blipFill>
                    <p:spPr>
                      <a:xfrm>
                        <a:off x="2957513" y="2432050"/>
                        <a:ext cx="2295525" cy="9556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79070967"/>
              </p:ext>
            </p:extLst>
          </p:nvPr>
        </p:nvGraphicFramePr>
        <p:xfrm>
          <a:off x="2011363" y="4087483"/>
          <a:ext cx="4856162" cy="1360487"/>
        </p:xfrm>
        <a:graphic>
          <a:graphicData uri="http://schemas.openxmlformats.org/presentationml/2006/ole">
            <mc:AlternateContent xmlns:mc="http://schemas.openxmlformats.org/markup-compatibility/2006">
              <mc:Choice xmlns:v="urn:schemas-microsoft-com:vml" Requires="v">
                <p:oleObj spid="_x0000_s6147" name="Equation" r:id="rId7" imgW="3035160" imgH="850680" progId="Equation.DSMT4">
                  <p:embed/>
                </p:oleObj>
              </mc:Choice>
              <mc:Fallback>
                <p:oleObj name="Equation" r:id="rId7" imgW="3035160" imgH="850680" progId="Equation.DSMT4">
                  <p:embed/>
                  <p:pic>
                    <p:nvPicPr>
                      <p:cNvPr id="4" name="Object 3"/>
                      <p:cNvPicPr/>
                      <p:nvPr/>
                    </p:nvPicPr>
                    <p:blipFill>
                      <a:blip r:embed="rId8"/>
                      <a:stretch>
                        <a:fillRect/>
                      </a:stretch>
                    </p:blipFill>
                    <p:spPr>
                      <a:xfrm>
                        <a:off x="2011363" y="4087483"/>
                        <a:ext cx="4856162" cy="136048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67295787"/>
              </p:ext>
            </p:extLst>
          </p:nvPr>
        </p:nvGraphicFramePr>
        <p:xfrm>
          <a:off x="5965825" y="2736909"/>
          <a:ext cx="2032000" cy="346075"/>
        </p:xfrm>
        <a:graphic>
          <a:graphicData uri="http://schemas.openxmlformats.org/presentationml/2006/ole">
            <mc:AlternateContent xmlns:mc="http://schemas.openxmlformats.org/markup-compatibility/2006">
              <mc:Choice xmlns:v="urn:schemas-microsoft-com:vml" Requires="v">
                <p:oleObj spid="_x0000_s6148" name="Equation" r:id="rId9" imgW="1269720" imgH="215640" progId="Equation.DSMT4">
                  <p:embed/>
                </p:oleObj>
              </mc:Choice>
              <mc:Fallback>
                <p:oleObj name="Equation" r:id="rId9" imgW="1269720" imgH="215640" progId="Equation.DSMT4">
                  <p:embed/>
                  <p:pic>
                    <p:nvPicPr>
                      <p:cNvPr id="5" name="Object 4"/>
                      <p:cNvPicPr/>
                      <p:nvPr/>
                    </p:nvPicPr>
                    <p:blipFill>
                      <a:blip r:embed="rId10"/>
                      <a:stretch>
                        <a:fillRect/>
                      </a:stretch>
                    </p:blipFill>
                    <p:spPr>
                      <a:xfrm>
                        <a:off x="5965825" y="2736909"/>
                        <a:ext cx="2032000" cy="346075"/>
                      </a:xfrm>
                      <a:prstGeom prst="rect">
                        <a:avLst/>
                      </a:prstGeom>
                    </p:spPr>
                  </p:pic>
                </p:oleObj>
              </mc:Fallback>
            </mc:AlternateContent>
          </a:graphicData>
        </a:graphic>
      </p:graphicFrame>
    </p:spTree>
    <p:extLst>
      <p:ext uri="{BB962C8B-B14F-4D97-AF65-F5344CB8AC3E}">
        <p14:creationId xmlns:p14="http://schemas.microsoft.com/office/powerpoint/2010/main" val="1550654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5" y="891060"/>
            <a:ext cx="7886700" cy="5371205"/>
          </a:xfrm>
        </p:spPr>
        <p:txBody>
          <a:bodyPr>
            <a:normAutofit/>
          </a:bodyPr>
          <a:lstStyle/>
          <a:p>
            <a:r>
              <a:rPr lang="en-US" sz="2400" dirty="0"/>
              <a:t>In this system we </a:t>
            </a:r>
            <a:r>
              <a:rPr lang="en-US" sz="2400" dirty="0" smtClean="0"/>
              <a:t>might truncate </a:t>
            </a:r>
            <a:r>
              <a:rPr lang="en-US" sz="2400" i="1" dirty="0" smtClean="0">
                <a:latin typeface="Times New Roman" panose="02020603050405020304" pitchFamily="18" charset="0"/>
                <a:cs typeface="Times New Roman" panose="02020603050405020304" pitchFamily="18" charset="0"/>
              </a:rPr>
              <a:t>x</a:t>
            </a:r>
            <a:r>
              <a:rPr lang="en-US" sz="2400" i="1" baseline="-25000" dirty="0" smtClean="0">
                <a:latin typeface="Times New Roman" panose="02020603050405020304" pitchFamily="18" charset="0"/>
                <a:cs typeface="Times New Roman" panose="02020603050405020304" pitchFamily="18" charset="0"/>
              </a:rPr>
              <a:t>1</a:t>
            </a:r>
            <a:r>
              <a:rPr lang="en-US" sz="2400" dirty="0" smtClean="0"/>
              <a:t>:</a:t>
            </a:r>
          </a:p>
          <a:p>
            <a:endParaRPr lang="en-US" sz="2400" dirty="0"/>
          </a:p>
          <a:p>
            <a:endParaRPr lang="en-US" sz="2400" dirty="0" smtClean="0"/>
          </a:p>
          <a:p>
            <a:endParaRPr lang="en-US" sz="2400" dirty="0"/>
          </a:p>
          <a:p>
            <a:r>
              <a:rPr lang="en-US" sz="2400" dirty="0" smtClean="0"/>
              <a:t>Why?  Because </a:t>
            </a:r>
            <a:r>
              <a:rPr lang="en-US" sz="2400" i="1" dirty="0" smtClean="0">
                <a:latin typeface="Times New Roman" panose="02020603050405020304" pitchFamily="18" charset="0"/>
                <a:cs typeface="Times New Roman" panose="02020603050405020304" pitchFamily="18" charset="0"/>
              </a:rPr>
              <a:t>x</a:t>
            </a:r>
            <a:r>
              <a:rPr lang="en-US" sz="2400" i="1" baseline="-25000" dirty="0" smtClean="0">
                <a:latin typeface="Times New Roman" panose="02020603050405020304" pitchFamily="18" charset="0"/>
                <a:cs typeface="Times New Roman" panose="02020603050405020304" pitchFamily="18" charset="0"/>
              </a:rPr>
              <a:t>1</a:t>
            </a:r>
            <a:r>
              <a:rPr lang="en-US" sz="2400" dirty="0" smtClean="0"/>
              <a:t> will reach steady-state equilibrium and stay there:</a:t>
            </a:r>
          </a:p>
          <a:p>
            <a:endParaRPr lang="en-US" sz="2400" dirty="0"/>
          </a:p>
          <a:p>
            <a:endParaRPr lang="en-US" sz="2400" dirty="0" smtClean="0"/>
          </a:p>
          <a:p>
            <a:endParaRPr lang="en-US" sz="2400" dirty="0"/>
          </a:p>
          <a:p>
            <a:endParaRPr lang="en-US" sz="2400" dirty="0" smtClean="0"/>
          </a:p>
          <a:p>
            <a:r>
              <a:rPr lang="en-US" sz="2400" dirty="0" smtClean="0"/>
              <a:t>Note that the eigenvalues of the two de-coupled system are identical to the full order system</a:t>
            </a:r>
          </a:p>
          <a:p>
            <a:endParaRPr lang="en-US" sz="2400" dirty="0"/>
          </a:p>
          <a:p>
            <a:endParaRPr lang="en-US" sz="2400" dirty="0"/>
          </a:p>
        </p:txBody>
      </p:sp>
      <p:sp>
        <p:nvSpPr>
          <p:cNvPr id="4" name="Title 1"/>
          <p:cNvSpPr>
            <a:spLocks noGrp="1"/>
          </p:cNvSpPr>
          <p:nvPr>
            <p:ph type="title"/>
          </p:nvPr>
        </p:nvSpPr>
        <p:spPr/>
        <p:txBody>
          <a:bodyPr/>
          <a:lstStyle/>
          <a:p>
            <a:r>
              <a:rPr lang="en-US" dirty="0" smtClean="0"/>
              <a:t>Reduced Order Linear Models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92324271"/>
              </p:ext>
            </p:extLst>
          </p:nvPr>
        </p:nvGraphicFramePr>
        <p:xfrm>
          <a:off x="1801813" y="1408572"/>
          <a:ext cx="2417762" cy="955675"/>
        </p:xfrm>
        <a:graphic>
          <a:graphicData uri="http://schemas.openxmlformats.org/presentationml/2006/ole">
            <mc:AlternateContent xmlns:mc="http://schemas.openxmlformats.org/markup-compatibility/2006">
              <mc:Choice xmlns:v="urn:schemas-microsoft-com:vml" Requires="v">
                <p:oleObj spid="_x0000_s5121" name="Equation" r:id="rId3" imgW="1511280" imgH="596880" progId="Equation.DSMT4">
                  <p:embed/>
                </p:oleObj>
              </mc:Choice>
              <mc:Fallback>
                <p:oleObj name="Equation" r:id="rId3" imgW="1511280" imgH="596880" progId="Equation.DSMT4">
                  <p:embed/>
                  <p:pic>
                    <p:nvPicPr>
                      <p:cNvPr id="5" name="Object 4"/>
                      <p:cNvPicPr/>
                      <p:nvPr/>
                    </p:nvPicPr>
                    <p:blipFill>
                      <a:blip r:embed="rId4"/>
                      <a:stretch>
                        <a:fillRect/>
                      </a:stretch>
                    </p:blipFill>
                    <p:spPr>
                      <a:xfrm>
                        <a:off x="1801813" y="1408572"/>
                        <a:ext cx="2417762" cy="9556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92503899"/>
              </p:ext>
            </p:extLst>
          </p:nvPr>
        </p:nvGraphicFramePr>
        <p:xfrm>
          <a:off x="4906963" y="1783011"/>
          <a:ext cx="2416175" cy="346075"/>
        </p:xfrm>
        <a:graphic>
          <a:graphicData uri="http://schemas.openxmlformats.org/presentationml/2006/ole">
            <mc:AlternateContent xmlns:mc="http://schemas.openxmlformats.org/markup-compatibility/2006">
              <mc:Choice xmlns:v="urn:schemas-microsoft-com:vml" Requires="v">
                <p:oleObj spid="_x0000_s5122" name="Equation" r:id="rId5" imgW="1511280" imgH="215640" progId="Equation.DSMT4">
                  <p:embed/>
                </p:oleObj>
              </mc:Choice>
              <mc:Fallback>
                <p:oleObj name="Equation" r:id="rId5" imgW="1511280" imgH="215640" progId="Equation.DSMT4">
                  <p:embed/>
                  <p:pic>
                    <p:nvPicPr>
                      <p:cNvPr id="8" name="Object 7"/>
                      <p:cNvPicPr/>
                      <p:nvPr/>
                    </p:nvPicPr>
                    <p:blipFill>
                      <a:blip r:embed="rId6"/>
                      <a:stretch>
                        <a:fillRect/>
                      </a:stretch>
                    </p:blipFill>
                    <p:spPr>
                      <a:xfrm>
                        <a:off x="4906963" y="1783011"/>
                        <a:ext cx="2416175" cy="3460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10455361"/>
              </p:ext>
            </p:extLst>
          </p:nvPr>
        </p:nvGraphicFramePr>
        <p:xfrm>
          <a:off x="889000" y="3643331"/>
          <a:ext cx="7902575" cy="1339850"/>
        </p:xfrm>
        <a:graphic>
          <a:graphicData uri="http://schemas.openxmlformats.org/presentationml/2006/ole">
            <mc:AlternateContent xmlns:mc="http://schemas.openxmlformats.org/markup-compatibility/2006">
              <mc:Choice xmlns:v="urn:schemas-microsoft-com:vml" Requires="v">
                <p:oleObj spid="_x0000_s5123" name="Equation" r:id="rId7" imgW="4940280" imgH="838080" progId="Equation.DSMT4">
                  <p:embed/>
                </p:oleObj>
              </mc:Choice>
              <mc:Fallback>
                <p:oleObj name="Equation" r:id="rId7" imgW="4940280" imgH="838080" progId="Equation.DSMT4">
                  <p:embed/>
                  <p:pic>
                    <p:nvPicPr>
                      <p:cNvPr id="6" name="Object 5"/>
                      <p:cNvPicPr/>
                      <p:nvPr/>
                    </p:nvPicPr>
                    <p:blipFill>
                      <a:blip r:embed="rId8"/>
                      <a:stretch>
                        <a:fillRect/>
                      </a:stretch>
                    </p:blipFill>
                    <p:spPr>
                      <a:xfrm>
                        <a:off x="889000" y="3643331"/>
                        <a:ext cx="7902575" cy="1339850"/>
                      </a:xfrm>
                      <a:prstGeom prst="rect">
                        <a:avLst/>
                      </a:prstGeom>
                    </p:spPr>
                  </p:pic>
                </p:oleObj>
              </mc:Fallback>
            </mc:AlternateContent>
          </a:graphicData>
        </a:graphic>
      </p:graphicFrame>
    </p:spTree>
    <p:extLst>
      <p:ext uri="{BB962C8B-B14F-4D97-AF65-F5344CB8AC3E}">
        <p14:creationId xmlns:p14="http://schemas.microsoft.com/office/powerpoint/2010/main" val="1537305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5" y="891060"/>
            <a:ext cx="7886700" cy="5371205"/>
          </a:xfrm>
        </p:spPr>
        <p:txBody>
          <a:bodyPr>
            <a:normAutofit/>
          </a:bodyPr>
          <a:lstStyle/>
          <a:p>
            <a:r>
              <a:rPr lang="en-US" sz="2400" dirty="0"/>
              <a:t>In this system we </a:t>
            </a:r>
            <a:r>
              <a:rPr lang="en-US" sz="2400" dirty="0" smtClean="0"/>
              <a:t>might eliminate </a:t>
            </a:r>
            <a:r>
              <a:rPr lang="en-US" sz="2400" i="1" dirty="0" smtClean="0">
                <a:latin typeface="Times New Roman" panose="02020603050405020304" pitchFamily="18" charset="0"/>
                <a:cs typeface="Times New Roman" panose="02020603050405020304" pitchFamily="18" charset="0"/>
              </a:rPr>
              <a:t>x</a:t>
            </a:r>
            <a:r>
              <a:rPr lang="en-US" sz="2400" i="1" baseline="-25000" dirty="0" smtClean="0">
                <a:latin typeface="Times New Roman" panose="02020603050405020304" pitchFamily="18" charset="0"/>
                <a:cs typeface="Times New Roman" panose="02020603050405020304" pitchFamily="18" charset="0"/>
              </a:rPr>
              <a:t>1</a:t>
            </a:r>
            <a:r>
              <a:rPr lang="en-US" sz="2400" dirty="0" smtClean="0"/>
              <a:t> through </a:t>
            </a:r>
            <a:r>
              <a:rPr lang="en-US" sz="2400" dirty="0" err="1" smtClean="0"/>
              <a:t>residualization</a:t>
            </a:r>
            <a:r>
              <a:rPr lang="en-US" sz="2400" dirty="0" smtClean="0"/>
              <a:t>:</a:t>
            </a:r>
          </a:p>
          <a:p>
            <a:endParaRPr lang="en-US" sz="2400" dirty="0"/>
          </a:p>
          <a:p>
            <a:endParaRPr lang="en-US" sz="2400" dirty="0" smtClean="0"/>
          </a:p>
          <a:p>
            <a:r>
              <a:rPr lang="en-US" sz="2400" dirty="0" smtClean="0"/>
              <a:t>Why?  We see a significant difference in time scales in the eigenvalues.  Note that state  </a:t>
            </a:r>
            <a:r>
              <a:rPr lang="en-US" sz="2400" i="1" dirty="0" smtClean="0">
                <a:latin typeface="Times New Roman" panose="02020603050405020304" pitchFamily="18" charset="0"/>
                <a:cs typeface="Times New Roman" panose="02020603050405020304" pitchFamily="18" charset="0"/>
              </a:rPr>
              <a:t>x</a:t>
            </a:r>
            <a:r>
              <a:rPr lang="en-US" sz="2400" i="1" baseline="-25000" dirty="0" smtClean="0">
                <a:latin typeface="Times New Roman" panose="02020603050405020304" pitchFamily="18" charset="0"/>
                <a:cs typeface="Times New Roman" panose="02020603050405020304" pitchFamily="18" charset="0"/>
              </a:rPr>
              <a:t>1</a:t>
            </a:r>
            <a:r>
              <a:rPr lang="en-US" sz="2400" dirty="0" smtClean="0"/>
              <a:t> dynamics are dominated by the diagonal term -30 (note that one of the eigenvalues is very close to this value).  We assume </a:t>
            </a:r>
            <a:r>
              <a:rPr lang="en-US" sz="2400" i="1" dirty="0" smtClean="0">
                <a:latin typeface="Times New Roman" panose="02020603050405020304" pitchFamily="18" charset="0"/>
                <a:cs typeface="Times New Roman" panose="02020603050405020304" pitchFamily="18" charset="0"/>
              </a:rPr>
              <a:t>x</a:t>
            </a:r>
            <a:r>
              <a:rPr lang="en-US" sz="2400" i="1" baseline="-25000" dirty="0" smtClean="0">
                <a:latin typeface="Times New Roman" panose="02020603050405020304" pitchFamily="18" charset="0"/>
                <a:cs typeface="Times New Roman" panose="02020603050405020304" pitchFamily="18" charset="0"/>
              </a:rPr>
              <a:t>1</a:t>
            </a:r>
            <a:r>
              <a:rPr lang="en-US" sz="2400" dirty="0" smtClean="0"/>
              <a:t> will reach a steady-state very quickly following any perturbation on the system: </a:t>
            </a:r>
          </a:p>
          <a:p>
            <a:endParaRPr lang="en-US" sz="2400" dirty="0"/>
          </a:p>
          <a:p>
            <a:endParaRPr lang="en-US" sz="2400" dirty="0" smtClean="0"/>
          </a:p>
          <a:p>
            <a:endParaRPr lang="en-US" sz="2400" dirty="0"/>
          </a:p>
          <a:p>
            <a:endParaRPr lang="en-US" sz="2400" dirty="0" smtClean="0"/>
          </a:p>
          <a:p>
            <a:endParaRPr lang="en-US" sz="2400" dirty="0"/>
          </a:p>
          <a:p>
            <a:endParaRPr lang="en-US" sz="2400" dirty="0"/>
          </a:p>
        </p:txBody>
      </p:sp>
      <p:sp>
        <p:nvSpPr>
          <p:cNvPr id="4" name="Title 1"/>
          <p:cNvSpPr>
            <a:spLocks noGrp="1"/>
          </p:cNvSpPr>
          <p:nvPr>
            <p:ph type="title"/>
          </p:nvPr>
        </p:nvSpPr>
        <p:spPr/>
        <p:txBody>
          <a:bodyPr/>
          <a:lstStyle/>
          <a:p>
            <a:r>
              <a:rPr lang="en-US" dirty="0" smtClean="0"/>
              <a:t>Reduced Order Linear Models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165928115"/>
              </p:ext>
            </p:extLst>
          </p:nvPr>
        </p:nvGraphicFramePr>
        <p:xfrm>
          <a:off x="1766888" y="1304925"/>
          <a:ext cx="2620962" cy="955675"/>
        </p:xfrm>
        <a:graphic>
          <a:graphicData uri="http://schemas.openxmlformats.org/presentationml/2006/ole">
            <mc:AlternateContent xmlns:mc="http://schemas.openxmlformats.org/markup-compatibility/2006">
              <mc:Choice xmlns:v="urn:schemas-microsoft-com:vml" Requires="v">
                <p:oleObj spid="_x0000_s7169" name="Equation" r:id="rId3" imgW="1638000" imgH="596880" progId="Equation.DSMT4">
                  <p:embed/>
                </p:oleObj>
              </mc:Choice>
              <mc:Fallback>
                <p:oleObj name="Equation" r:id="rId3" imgW="1638000" imgH="596880" progId="Equation.DSMT4">
                  <p:embed/>
                  <p:pic>
                    <p:nvPicPr>
                      <p:cNvPr id="5" name="Object 4"/>
                      <p:cNvPicPr/>
                      <p:nvPr/>
                    </p:nvPicPr>
                    <p:blipFill>
                      <a:blip r:embed="rId4"/>
                      <a:stretch>
                        <a:fillRect/>
                      </a:stretch>
                    </p:blipFill>
                    <p:spPr>
                      <a:xfrm>
                        <a:off x="1766888" y="1304925"/>
                        <a:ext cx="2620962" cy="9556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17290391"/>
              </p:ext>
            </p:extLst>
          </p:nvPr>
        </p:nvGraphicFramePr>
        <p:xfrm>
          <a:off x="5000625" y="1609724"/>
          <a:ext cx="2517775" cy="346075"/>
        </p:xfrm>
        <a:graphic>
          <a:graphicData uri="http://schemas.openxmlformats.org/presentationml/2006/ole">
            <mc:AlternateContent xmlns:mc="http://schemas.openxmlformats.org/markup-compatibility/2006">
              <mc:Choice xmlns:v="urn:schemas-microsoft-com:vml" Requires="v">
                <p:oleObj spid="_x0000_s7170" name="Equation" r:id="rId5" imgW="1574640" imgH="215640" progId="Equation.DSMT4">
                  <p:embed/>
                </p:oleObj>
              </mc:Choice>
              <mc:Fallback>
                <p:oleObj name="Equation" r:id="rId5" imgW="1574640" imgH="215640" progId="Equation.DSMT4">
                  <p:embed/>
                  <p:pic>
                    <p:nvPicPr>
                      <p:cNvPr id="6" name="Object 5"/>
                      <p:cNvPicPr/>
                      <p:nvPr/>
                    </p:nvPicPr>
                    <p:blipFill>
                      <a:blip r:embed="rId6"/>
                      <a:stretch>
                        <a:fillRect/>
                      </a:stretch>
                    </p:blipFill>
                    <p:spPr>
                      <a:xfrm>
                        <a:off x="5000625" y="1609724"/>
                        <a:ext cx="2517775" cy="3460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49690869"/>
              </p:ext>
            </p:extLst>
          </p:nvPr>
        </p:nvGraphicFramePr>
        <p:xfrm>
          <a:off x="947738" y="4021830"/>
          <a:ext cx="5141912" cy="2740025"/>
        </p:xfrm>
        <a:graphic>
          <a:graphicData uri="http://schemas.openxmlformats.org/presentationml/2006/ole">
            <mc:AlternateContent xmlns:mc="http://schemas.openxmlformats.org/markup-compatibility/2006">
              <mc:Choice xmlns:v="urn:schemas-microsoft-com:vml" Requires="v">
                <p:oleObj spid="_x0000_s7171" name="Equation" r:id="rId7" imgW="3213000" imgH="1714320" progId="Equation.DSMT4">
                  <p:embed/>
                </p:oleObj>
              </mc:Choice>
              <mc:Fallback>
                <p:oleObj name="Equation" r:id="rId7" imgW="3213000" imgH="1714320" progId="Equation.DSMT4">
                  <p:embed/>
                  <p:pic>
                    <p:nvPicPr>
                      <p:cNvPr id="7" name="Object 6"/>
                      <p:cNvPicPr/>
                      <p:nvPr/>
                    </p:nvPicPr>
                    <p:blipFill>
                      <a:blip r:embed="rId8"/>
                      <a:stretch>
                        <a:fillRect/>
                      </a:stretch>
                    </p:blipFill>
                    <p:spPr>
                      <a:xfrm>
                        <a:off x="947738" y="4021830"/>
                        <a:ext cx="5141912" cy="2740025"/>
                      </a:xfrm>
                      <a:prstGeom prst="rect">
                        <a:avLst/>
                      </a:prstGeom>
                    </p:spPr>
                  </p:pic>
                </p:oleObj>
              </mc:Fallback>
            </mc:AlternateContent>
          </a:graphicData>
        </a:graphic>
      </p:graphicFrame>
      <p:sp>
        <p:nvSpPr>
          <p:cNvPr id="2" name="TextBox 1"/>
          <p:cNvSpPr txBox="1"/>
          <p:nvPr/>
        </p:nvSpPr>
        <p:spPr>
          <a:xfrm>
            <a:off x="6408342" y="4290630"/>
            <a:ext cx="2220116" cy="1754326"/>
          </a:xfrm>
          <a:prstGeom prst="rect">
            <a:avLst/>
          </a:prstGeom>
          <a:noFill/>
        </p:spPr>
        <p:txBody>
          <a:bodyPr wrap="square" rtlCol="0">
            <a:spAutoFit/>
          </a:bodyPr>
          <a:lstStyle/>
          <a:p>
            <a:r>
              <a:rPr lang="en-US" dirty="0" smtClean="0">
                <a:solidFill>
                  <a:srgbClr val="0070C0"/>
                </a:solidFill>
              </a:rPr>
              <a:t>Note these eigenvalues are close to those above (but without the “fast” dynamics associated with </a:t>
            </a:r>
            <a:r>
              <a:rPr lang="en-US" i="1" dirty="0" smtClean="0">
                <a:solidFill>
                  <a:srgbClr val="0070C0"/>
                </a:solidFill>
                <a:latin typeface="Symbol" panose="05050102010706020507" pitchFamily="18" charset="2"/>
              </a:rPr>
              <a:t>l</a:t>
            </a:r>
            <a:r>
              <a:rPr lang="en-US" dirty="0" smtClean="0">
                <a:solidFill>
                  <a:srgbClr val="0070C0"/>
                </a:solidFill>
              </a:rPr>
              <a:t> = -30.4)</a:t>
            </a:r>
            <a:endParaRPr lang="en-US" dirty="0">
              <a:solidFill>
                <a:srgbClr val="0070C0"/>
              </a:solidFill>
            </a:endParaRPr>
          </a:p>
        </p:txBody>
      </p:sp>
      <p:cxnSp>
        <p:nvCxnSpPr>
          <p:cNvPr id="9" name="Straight Arrow Connector 8"/>
          <p:cNvCxnSpPr/>
          <p:nvPr/>
        </p:nvCxnSpPr>
        <p:spPr>
          <a:xfrm flipH="1">
            <a:off x="5643716" y="5260258"/>
            <a:ext cx="615796" cy="1002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884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176196748B9E458A305F3082D3A89F" ma:contentTypeVersion="10" ma:contentTypeDescription="Create a new document." ma:contentTypeScope="" ma:versionID="1dc142d26eb1daa628c1a7fd4463debb">
  <xsd:schema xmlns:xsd="http://www.w3.org/2001/XMLSchema" xmlns:xs="http://www.w3.org/2001/XMLSchema" xmlns:p="http://schemas.microsoft.com/office/2006/metadata/properties" xmlns:ns3="3813a407-ade3-41a7-ae2b-5abd5c499ef8" targetNamespace="http://schemas.microsoft.com/office/2006/metadata/properties" ma:root="true" ma:fieldsID="93c25ad2b59e5a1882817f51fa956ad6" ns3:_="">
    <xsd:import namespace="3813a407-ade3-41a7-ae2b-5abd5c499e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3a407-ade3-41a7-ae2b-5abd5c499e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599A99-676A-4B25-92BB-05B8D19D1439}">
  <ds:schemaRefs>
    <ds:schemaRef ds:uri="http://schemas.microsoft.com/sharepoint/v3/contenttype/forms"/>
  </ds:schemaRefs>
</ds:datastoreItem>
</file>

<file path=customXml/itemProps2.xml><?xml version="1.0" encoding="utf-8"?>
<ds:datastoreItem xmlns:ds="http://schemas.openxmlformats.org/officeDocument/2006/customXml" ds:itemID="{17C9D8CA-625C-4554-824E-C1C3D011EC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3a407-ade3-41a7-ae2b-5abd5c499e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8AA64F-3BC1-4CC4-9433-744DA7D722DB}">
  <ds:schemaRefs>
    <ds:schemaRef ds:uri="http://purl.org/dc/term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3813a407-ade3-41a7-ae2b-5abd5c499ef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5896</TotalTime>
  <Words>1363</Words>
  <Application>Microsoft Office PowerPoint</Application>
  <PresentationFormat>On-screen Show (4:3)</PresentationFormat>
  <Paragraphs>176</Paragraphs>
  <Slides>18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8" baseType="lpstr">
      <vt:lpstr>Arial</vt:lpstr>
      <vt:lpstr>Calibri</vt:lpstr>
      <vt:lpstr>Calibri Light</vt:lpstr>
      <vt:lpstr>Courier New</vt:lpstr>
      <vt:lpstr>Symbol</vt:lpstr>
      <vt:lpstr>Times New Roman</vt:lpstr>
      <vt:lpstr>Wingdings</vt:lpstr>
      <vt:lpstr>Office Theme</vt:lpstr>
      <vt:lpstr>Equation</vt:lpstr>
      <vt:lpstr>MathType 6.0 Equation</vt:lpstr>
      <vt:lpstr>Reduced Order Linear Models</vt:lpstr>
      <vt:lpstr>Reduced Order Linear Models</vt:lpstr>
      <vt:lpstr>Reduced Order Linear Models</vt:lpstr>
      <vt:lpstr>Reduced Order Linear Models</vt:lpstr>
      <vt:lpstr>Reduced Order Linear Models</vt:lpstr>
      <vt:lpstr>Reduced Order Linear Models</vt:lpstr>
      <vt:lpstr>Reduced Order Linear Models</vt:lpstr>
      <vt:lpstr>Reduced Order Linear Models</vt:lpstr>
      <vt:lpstr>Reduced Order Linear Models</vt:lpstr>
      <vt:lpstr>General Approach to Residualization</vt:lpstr>
      <vt:lpstr>General Approach to Residualization</vt:lpstr>
      <vt:lpstr>General Approach to Residualization</vt:lpstr>
      <vt:lpstr>An 8-state linear model of the UH-60 in hover</vt:lpstr>
      <vt:lpstr>8-State Linear Model of Hovering UH-60</vt:lpstr>
      <vt:lpstr>8-State Linear Model of Hovering UH-60</vt:lpstr>
      <vt:lpstr>8-State Linear Model of Hovering UH-60</vt:lpstr>
      <vt:lpstr>8-State Linear Model of Hovering UH-60</vt:lpstr>
      <vt:lpstr>8-State Linear Model of Hovering UH-60</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Reduced Order Linear Models</dc:title>
  <dc:creator>Horn, Joseph Francis</dc:creator>
  <cp:lastModifiedBy>Horn, Joseph Francis</cp:lastModifiedBy>
  <cp:revision>29</cp:revision>
  <dcterms:created xsi:type="dcterms:W3CDTF">2020-03-15T15:03:59Z</dcterms:created>
  <dcterms:modified xsi:type="dcterms:W3CDTF">2020-03-29T15:52:43Z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0x01010031176196748B9E458A305F3082D3A89F</vt:lpwstr>
  </property>
</Properties>
</file>