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75" r:id="rId6"/>
    <p:sldId id="276" r:id="rId7"/>
    <p:sldId id="277" r:id="rId8"/>
    <p:sldId id="278" r:id="rId9"/>
    <p:sldId id="279" r:id="rId10"/>
    <p:sldId id="280" r:id="rId11"/>
    <p:sldId id="281" r:id="rId12"/>
    <p:sldId id="282" r:id="rId13"/>
    <p:sldId id="283" r:id="rId14"/>
    <p:sldId id="284" r:id="rId15"/>
    <p:sldId id="286" r:id="rId16"/>
    <p:sldId id="287" r:id="rId17"/>
    <p:sldId id="288"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B0DDC9-A3C2-4F05-9868-5191E62E018C}" v="4" dt="2022-03-22T20:19:55.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A9B0DDC9-A3C2-4F05-9868-5191E62E018C}"/>
    <pc:docChg chg="custSel modSld">
      <pc:chgData name="Horn, Joseph Francis" userId="f83a568a-c35c-4670-b5cc-f8da1f75de10" providerId="ADAL" clId="{A9B0DDC9-A3C2-4F05-9868-5191E62E018C}" dt="2022-03-22T20:19:55.047" v="18"/>
      <pc:docMkLst>
        <pc:docMk/>
      </pc:docMkLst>
      <pc:sldChg chg="modSp">
        <pc:chgData name="Horn, Joseph Francis" userId="f83a568a-c35c-4670-b5cc-f8da1f75de10" providerId="ADAL" clId="{A9B0DDC9-A3C2-4F05-9868-5191E62E018C}" dt="2022-03-22T20:19:55.047" v="18"/>
        <pc:sldMkLst>
          <pc:docMk/>
          <pc:sldMk cId="39189264" sldId="278"/>
        </pc:sldMkLst>
        <pc:graphicFrameChg chg="mod">
          <ac:chgData name="Horn, Joseph Francis" userId="f83a568a-c35c-4670-b5cc-f8da1f75de10" providerId="ADAL" clId="{A9B0DDC9-A3C2-4F05-9868-5191E62E018C}" dt="2022-03-22T20:19:55.047" v="18"/>
          <ac:graphicFrameMkLst>
            <pc:docMk/>
            <pc:sldMk cId="39189264" sldId="278"/>
            <ac:graphicFrameMk id="5" creationId="{00000000-0000-0000-0000-000000000000}"/>
          </ac:graphicFrameMkLst>
        </pc:graphicFrameChg>
      </pc:sldChg>
      <pc:sldChg chg="modSp mod">
        <pc:chgData name="Horn, Joseph Francis" userId="f83a568a-c35c-4670-b5cc-f8da1f75de10" providerId="ADAL" clId="{A9B0DDC9-A3C2-4F05-9868-5191E62E018C}" dt="2022-03-20T18:57:16.496" v="7" actId="20577"/>
        <pc:sldMkLst>
          <pc:docMk/>
          <pc:sldMk cId="3680879703" sldId="282"/>
        </pc:sldMkLst>
        <pc:spChg chg="mod">
          <ac:chgData name="Horn, Joseph Francis" userId="f83a568a-c35c-4670-b5cc-f8da1f75de10" providerId="ADAL" clId="{A9B0DDC9-A3C2-4F05-9868-5191E62E018C}" dt="2022-03-20T18:57:16.496" v="7" actId="20577"/>
          <ac:spMkLst>
            <pc:docMk/>
            <pc:sldMk cId="3680879703" sldId="282"/>
            <ac:spMk id="3" creationId="{00000000-0000-0000-0000-000000000000}"/>
          </ac:spMkLst>
        </pc:spChg>
      </pc:sldChg>
      <pc:sldChg chg="modSp mod">
        <pc:chgData name="Horn, Joseph Francis" userId="f83a568a-c35c-4670-b5cc-f8da1f75de10" providerId="ADAL" clId="{A9B0DDC9-A3C2-4F05-9868-5191E62E018C}" dt="2022-03-20T18:58:00.243" v="15" actId="6549"/>
        <pc:sldMkLst>
          <pc:docMk/>
          <pc:sldMk cId="2856996142" sldId="285"/>
        </pc:sldMkLst>
        <pc:spChg chg="mod">
          <ac:chgData name="Horn, Joseph Francis" userId="f83a568a-c35c-4670-b5cc-f8da1f75de10" providerId="ADAL" clId="{A9B0DDC9-A3C2-4F05-9868-5191E62E018C}" dt="2022-03-20T18:58:00.243" v="15" actId="6549"/>
          <ac:spMkLst>
            <pc:docMk/>
            <pc:sldMk cId="2856996142" sldId="285"/>
            <ac:spMk id="3" creationId="{00000000-0000-0000-0000-000000000000}"/>
          </ac:spMkLst>
        </pc:spChg>
      </pc:sldChg>
      <pc:sldChg chg="modSp mod">
        <pc:chgData name="Horn, Joseph Francis" userId="f83a568a-c35c-4670-b5cc-f8da1f75de10" providerId="ADAL" clId="{A9B0DDC9-A3C2-4F05-9868-5191E62E018C}" dt="2022-03-20T18:57:41.625" v="11" actId="20577"/>
        <pc:sldMkLst>
          <pc:docMk/>
          <pc:sldMk cId="3472095696" sldId="287"/>
        </pc:sldMkLst>
        <pc:spChg chg="mod">
          <ac:chgData name="Horn, Joseph Francis" userId="f83a568a-c35c-4670-b5cc-f8da1f75de10" providerId="ADAL" clId="{A9B0DDC9-A3C2-4F05-9868-5191E62E018C}" dt="2022-03-20T18:57:41.625" v="11" actId="20577"/>
          <ac:spMkLst>
            <pc:docMk/>
            <pc:sldMk cId="3472095696" sldId="287"/>
            <ac:spMk id="3" creationId="{00000000-0000-0000-0000-000000000000}"/>
          </ac:spMkLst>
        </pc:spChg>
      </pc:sldChg>
      <pc:sldChg chg="modSp mod">
        <pc:chgData name="Horn, Joseph Francis" userId="f83a568a-c35c-4670-b5cc-f8da1f75de10" providerId="ADAL" clId="{A9B0DDC9-A3C2-4F05-9868-5191E62E018C}" dt="2022-03-20T18:56:23.419" v="4" actId="20577"/>
        <pc:sldMkLst>
          <pc:docMk/>
          <pc:sldMk cId="3429883414" sldId="288"/>
        </pc:sldMkLst>
        <pc:spChg chg="mod">
          <ac:chgData name="Horn, Joseph Francis" userId="f83a568a-c35c-4670-b5cc-f8da1f75de10" providerId="ADAL" clId="{A9B0DDC9-A3C2-4F05-9868-5191E62E018C}" dt="2022-03-20T18:56:23.419" v="4" actId="20577"/>
          <ac:spMkLst>
            <pc:docMk/>
            <pc:sldMk cId="3429883414" sldId="28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B117A4-3110-4659-A129-55494575642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117A4-3110-4659-A129-55494575642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117A4-3110-4659-A129-55494575642B}"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117A4-3110-4659-A129-55494575642B}"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3/22/2022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 Id="rId9"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Stability and Control Derivative Models</a:t>
            </a:r>
          </a:p>
        </p:txBody>
      </p:sp>
      <p:sp>
        <p:nvSpPr>
          <p:cNvPr id="5" name="Content Placeholder 4"/>
          <p:cNvSpPr>
            <a:spLocks noGrp="1"/>
          </p:cNvSpPr>
          <p:nvPr>
            <p:ph idx="1"/>
          </p:nvPr>
        </p:nvSpPr>
        <p:spPr>
          <a:xfrm>
            <a:off x="628650" y="805758"/>
            <a:ext cx="7886700" cy="5823642"/>
          </a:xfrm>
        </p:spPr>
        <p:txBody>
          <a:bodyPr>
            <a:normAutofit/>
          </a:bodyPr>
          <a:lstStyle/>
          <a:p>
            <a:r>
              <a:rPr lang="en-US" sz="2000" dirty="0"/>
              <a:t>In previous lecture we derived the 8-state linear model</a:t>
            </a:r>
          </a:p>
          <a:p>
            <a:endParaRPr lang="en-US" sz="2000" dirty="0"/>
          </a:p>
          <a:p>
            <a:endParaRPr lang="en-US" sz="2000" dirty="0"/>
          </a:p>
          <a:p>
            <a:endParaRPr lang="en-US" sz="2000" dirty="0"/>
          </a:p>
          <a:p>
            <a:r>
              <a:rPr lang="en-US" sz="2000" dirty="0"/>
              <a:t>Implies that the dynamics are based only on the rigid body equations of motion.  The rotor states respond instantaneously to controls and state perturbations, resulting in instantaneous changes and forces and moments from the rotor system</a:t>
            </a:r>
          </a:p>
          <a:p>
            <a:r>
              <a:rPr lang="en-US" sz="2000" dirty="0"/>
              <a:t>Consider the rigid body equation of motion for </a:t>
            </a:r>
            <a:r>
              <a:rPr lang="en-US" sz="2000" i="1" dirty="0">
                <a:latin typeface="Times New Roman" panose="02020603050405020304" pitchFamily="18" charset="0"/>
                <a:cs typeface="Times New Roman" panose="02020603050405020304" pitchFamily="18" charset="0"/>
              </a:rPr>
              <a:t>u</a:t>
            </a:r>
            <a:r>
              <a:rPr lang="en-US" sz="2000" dirty="0"/>
              <a:t>:</a:t>
            </a:r>
          </a:p>
          <a:p>
            <a:endParaRPr lang="en-US" sz="2000" dirty="0"/>
          </a:p>
          <a:p>
            <a:r>
              <a:rPr lang="en-US" sz="2000" dirty="0"/>
              <a:t>This equation linearizes to the following:</a:t>
            </a:r>
          </a:p>
          <a:p>
            <a:endParaRPr lang="en-US" sz="2000" dirty="0"/>
          </a:p>
          <a:p>
            <a:endParaRPr lang="en-US" sz="2000" dirty="0"/>
          </a:p>
          <a:p>
            <a:r>
              <a:rPr lang="en-US" sz="2000" dirty="0"/>
              <a:t>In this equation, the subscript e denotes the equilibrium value of the state.  In the last term we take a gradients of the aero force term with both the state and control vectors.</a:t>
            </a:r>
          </a:p>
        </p:txBody>
      </p:sp>
      <p:graphicFrame>
        <p:nvGraphicFramePr>
          <p:cNvPr id="6" name="Object 5"/>
          <p:cNvGraphicFramePr>
            <a:graphicFrameLocks noChangeAspect="1"/>
          </p:cNvGraphicFramePr>
          <p:nvPr>
            <p:extLst>
              <p:ext uri="{D42A27DB-BD31-4B8C-83A1-F6EECF244321}">
                <p14:modId xmlns:p14="http://schemas.microsoft.com/office/powerpoint/2010/main" val="2668750730"/>
              </p:ext>
            </p:extLst>
          </p:nvPr>
        </p:nvGraphicFramePr>
        <p:xfrm>
          <a:off x="2466975" y="1179962"/>
          <a:ext cx="2965450" cy="1162050"/>
        </p:xfrm>
        <a:graphic>
          <a:graphicData uri="http://schemas.openxmlformats.org/presentationml/2006/ole">
            <mc:AlternateContent xmlns:mc="http://schemas.openxmlformats.org/markup-compatibility/2006">
              <mc:Choice xmlns:v="urn:schemas-microsoft-com:vml" Requires="v">
                <p:oleObj name="Equation" r:id="rId2" imgW="1854000" imgH="723600" progId="Equation.DSMT4">
                  <p:embed/>
                </p:oleObj>
              </mc:Choice>
              <mc:Fallback>
                <p:oleObj name="Equation" r:id="rId2" imgW="1854000" imgH="723600" progId="Equation.DSMT4">
                  <p:embed/>
                  <p:pic>
                    <p:nvPicPr>
                      <p:cNvPr id="6" name="Object 5"/>
                      <p:cNvPicPr/>
                      <p:nvPr/>
                    </p:nvPicPr>
                    <p:blipFill>
                      <a:blip r:embed="rId3"/>
                      <a:stretch>
                        <a:fillRect/>
                      </a:stretch>
                    </p:blipFill>
                    <p:spPr>
                      <a:xfrm>
                        <a:off x="2466975" y="1179962"/>
                        <a:ext cx="2965450" cy="11620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50779199"/>
              </p:ext>
            </p:extLst>
          </p:nvPr>
        </p:nvGraphicFramePr>
        <p:xfrm>
          <a:off x="2771775" y="3896158"/>
          <a:ext cx="2112963" cy="569912"/>
        </p:xfrm>
        <a:graphic>
          <a:graphicData uri="http://schemas.openxmlformats.org/presentationml/2006/ole">
            <mc:AlternateContent xmlns:mc="http://schemas.openxmlformats.org/markup-compatibility/2006">
              <mc:Choice xmlns:v="urn:schemas-microsoft-com:vml" Requires="v">
                <p:oleObj name="Equation" r:id="rId4" imgW="1320480" imgH="355320" progId="Equation.DSMT4">
                  <p:embed/>
                </p:oleObj>
              </mc:Choice>
              <mc:Fallback>
                <p:oleObj name="Equation" r:id="rId4" imgW="1320480" imgH="355320" progId="Equation.DSMT4">
                  <p:embed/>
                  <p:pic>
                    <p:nvPicPr>
                      <p:cNvPr id="8" name="Object 7"/>
                      <p:cNvPicPr/>
                      <p:nvPr/>
                    </p:nvPicPr>
                    <p:blipFill>
                      <a:blip r:embed="rId5"/>
                      <a:stretch>
                        <a:fillRect/>
                      </a:stretch>
                    </p:blipFill>
                    <p:spPr>
                      <a:xfrm>
                        <a:off x="2771775" y="3896158"/>
                        <a:ext cx="2112963" cy="56991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15376705"/>
              </p:ext>
            </p:extLst>
          </p:nvPr>
        </p:nvGraphicFramePr>
        <p:xfrm>
          <a:off x="985837" y="4958773"/>
          <a:ext cx="7635875" cy="588962"/>
        </p:xfrm>
        <a:graphic>
          <a:graphicData uri="http://schemas.openxmlformats.org/presentationml/2006/ole">
            <mc:AlternateContent xmlns:mc="http://schemas.openxmlformats.org/markup-compatibility/2006">
              <mc:Choice xmlns:v="urn:schemas-microsoft-com:vml" Requires="v">
                <p:oleObj name="Equation" r:id="rId6" imgW="4775040" imgH="368280" progId="Equation.DSMT4">
                  <p:embed/>
                </p:oleObj>
              </mc:Choice>
              <mc:Fallback>
                <p:oleObj name="Equation" r:id="rId6" imgW="4775040" imgH="368280" progId="Equation.DSMT4">
                  <p:embed/>
                  <p:pic>
                    <p:nvPicPr>
                      <p:cNvPr id="9" name="Object 8"/>
                      <p:cNvPicPr/>
                      <p:nvPr/>
                    </p:nvPicPr>
                    <p:blipFill>
                      <a:blip r:embed="rId7"/>
                      <a:stretch>
                        <a:fillRect/>
                      </a:stretch>
                    </p:blipFill>
                    <p:spPr>
                      <a:xfrm>
                        <a:off x="985837" y="4958773"/>
                        <a:ext cx="7635875" cy="588962"/>
                      </a:xfrm>
                      <a:prstGeom prst="rect">
                        <a:avLst/>
                      </a:prstGeom>
                    </p:spPr>
                  </p:pic>
                </p:oleObj>
              </mc:Fallback>
            </mc:AlternateContent>
          </a:graphicData>
        </a:graphic>
      </p:graphicFrame>
      <p:sp>
        <p:nvSpPr>
          <p:cNvPr id="10" name="TextBox 9"/>
          <p:cNvSpPr txBox="1"/>
          <p:nvPr/>
        </p:nvSpPr>
        <p:spPr>
          <a:xfrm>
            <a:off x="5813425" y="1179962"/>
            <a:ext cx="2914650" cy="1169551"/>
          </a:xfrm>
          <a:prstGeom prst="rect">
            <a:avLst/>
          </a:prstGeom>
          <a:noFill/>
        </p:spPr>
        <p:txBody>
          <a:bodyPr wrap="square" rtlCol="0">
            <a:spAutoFit/>
          </a:bodyPr>
          <a:lstStyle/>
          <a:p>
            <a:r>
              <a:rPr lang="en-US" sz="1400" dirty="0">
                <a:solidFill>
                  <a:srgbClr val="0070C0"/>
                </a:solidFill>
              </a:rPr>
              <a:t>Note that I have gone back to using boldface for vectors and the </a:t>
            </a:r>
            <a:r>
              <a:rPr lang="en-US" sz="1400" dirty="0">
                <a:solidFill>
                  <a:srgbClr val="0070C0"/>
                </a:solidFill>
                <a:latin typeface="Symbol" panose="05050102010706020507" pitchFamily="18" charset="2"/>
              </a:rPr>
              <a:t>D</a:t>
            </a:r>
            <a:r>
              <a:rPr lang="en-US" sz="1400" dirty="0">
                <a:solidFill>
                  <a:srgbClr val="0070C0"/>
                </a:solidFill>
              </a:rPr>
              <a:t> symbol to indicate perturbation states.  This is required for clarity in the derivation below.</a:t>
            </a:r>
          </a:p>
        </p:txBody>
      </p:sp>
    </p:spTree>
    <p:extLst>
      <p:ext uri="{BB962C8B-B14F-4D97-AF65-F5344CB8AC3E}">
        <p14:creationId xmlns:p14="http://schemas.microsoft.com/office/powerpoint/2010/main" val="3261436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628650" y="669958"/>
            <a:ext cx="7886700" cy="5359367"/>
          </a:xfrm>
        </p:spPr>
        <p:txBody>
          <a:bodyPr>
            <a:normAutofit lnSpcReduction="10000"/>
          </a:bodyPr>
          <a:lstStyle/>
          <a:p>
            <a:r>
              <a:rPr lang="en-US" sz="2000" dirty="0"/>
              <a:t>It is often desirable to change the state order in order to partition the system into lateral-directional dynamics, longitudinal dynamics, and cross-coupling effects:</a:t>
            </a:r>
          </a:p>
          <a:p>
            <a:endParaRPr lang="en-US" sz="2000" dirty="0"/>
          </a:p>
          <a:p>
            <a:endParaRPr lang="en-US" sz="2000" dirty="0"/>
          </a:p>
          <a:p>
            <a:endParaRPr lang="en-US" sz="2000" dirty="0"/>
          </a:p>
          <a:p>
            <a:endParaRPr lang="en-US" sz="2000" dirty="0"/>
          </a:p>
          <a:p>
            <a:r>
              <a:rPr lang="en-US" sz="2000" dirty="0"/>
              <a:t>The modified state space matrices will be of the form:</a:t>
            </a:r>
          </a:p>
          <a:p>
            <a:endParaRPr lang="en-US" sz="2000" dirty="0"/>
          </a:p>
          <a:p>
            <a:endParaRPr lang="en-US" sz="2000" dirty="0"/>
          </a:p>
          <a:p>
            <a:r>
              <a:rPr lang="en-US" sz="2000" dirty="0"/>
              <a:t>The new matrices contain sub-matrices representing the lateral on-axis effects, longitudinal on-axis effects, lateral-to-longitudinal cross-coupling effects, and longitudinal-to-lateral cross coupling effects.</a:t>
            </a:r>
          </a:p>
          <a:p>
            <a:r>
              <a:rPr lang="en-US" sz="2000" dirty="0"/>
              <a:t>The terms are exactly the same as those in the matrices presented on slide 4 but simply rearranged to new (row, column) locations</a:t>
            </a:r>
          </a:p>
          <a:p>
            <a:r>
              <a:rPr lang="en-US" sz="2000" dirty="0"/>
              <a:t>In MATLAB we can re-order the matrices using the following:</a:t>
            </a:r>
          </a:p>
        </p:txBody>
      </p:sp>
      <p:graphicFrame>
        <p:nvGraphicFramePr>
          <p:cNvPr id="5" name="Object 4"/>
          <p:cNvGraphicFramePr>
            <a:graphicFrameLocks noChangeAspect="1"/>
          </p:cNvGraphicFramePr>
          <p:nvPr>
            <p:extLst>
              <p:ext uri="{D42A27DB-BD31-4B8C-83A1-F6EECF244321}">
                <p14:modId xmlns:p14="http://schemas.microsoft.com/office/powerpoint/2010/main" val="3207804856"/>
              </p:ext>
            </p:extLst>
          </p:nvPr>
        </p:nvGraphicFramePr>
        <p:xfrm>
          <a:off x="2820032" y="1431634"/>
          <a:ext cx="3046412" cy="1120775"/>
        </p:xfrm>
        <a:graphic>
          <a:graphicData uri="http://schemas.openxmlformats.org/presentationml/2006/ole">
            <mc:AlternateContent xmlns:mc="http://schemas.openxmlformats.org/markup-compatibility/2006">
              <mc:Choice xmlns:v="urn:schemas-microsoft-com:vml" Requires="v">
                <p:oleObj name="Equation" r:id="rId2" imgW="1904760" imgH="698400" progId="Equation.DSMT4">
                  <p:embed/>
                </p:oleObj>
              </mc:Choice>
              <mc:Fallback>
                <p:oleObj name="Equation" r:id="rId2" imgW="1904760" imgH="698400" progId="Equation.DSMT4">
                  <p:embed/>
                  <p:pic>
                    <p:nvPicPr>
                      <p:cNvPr id="5" name="Object 4"/>
                      <p:cNvPicPr/>
                      <p:nvPr/>
                    </p:nvPicPr>
                    <p:blipFill>
                      <a:blip r:embed="rId3"/>
                      <a:stretch>
                        <a:fillRect/>
                      </a:stretch>
                    </p:blipFill>
                    <p:spPr>
                      <a:xfrm>
                        <a:off x="2820032" y="1431634"/>
                        <a:ext cx="3046412" cy="1120775"/>
                      </a:xfrm>
                      <a:prstGeom prst="rect">
                        <a:avLst/>
                      </a:prstGeom>
                    </p:spPr>
                  </p:pic>
                </p:oleObj>
              </mc:Fallback>
            </mc:AlternateContent>
          </a:graphicData>
        </a:graphic>
      </p:graphicFrame>
      <p:sp>
        <p:nvSpPr>
          <p:cNvPr id="6" name="TextBox 5"/>
          <p:cNvSpPr txBox="1"/>
          <p:nvPr/>
        </p:nvSpPr>
        <p:spPr>
          <a:xfrm>
            <a:off x="2375455" y="1797675"/>
            <a:ext cx="1967783" cy="369332"/>
          </a:xfrm>
          <a:prstGeom prst="rect">
            <a:avLst/>
          </a:prstGeom>
          <a:noFill/>
        </p:spPr>
        <p:txBody>
          <a:bodyPr wrap="none" rtlCol="0">
            <a:spAutoFit/>
          </a:bodyPr>
          <a:lstStyle/>
          <a:p>
            <a:r>
              <a:rPr lang="en-US" dirty="0">
                <a:solidFill>
                  <a:srgbClr val="0000FF"/>
                </a:solidFill>
              </a:rPr>
              <a:t>Longitudinal States</a:t>
            </a:r>
          </a:p>
        </p:txBody>
      </p:sp>
      <p:sp>
        <p:nvSpPr>
          <p:cNvPr id="7" name="TextBox 6"/>
          <p:cNvSpPr txBox="1"/>
          <p:nvPr/>
        </p:nvSpPr>
        <p:spPr>
          <a:xfrm>
            <a:off x="2160653" y="2552097"/>
            <a:ext cx="2182585" cy="369332"/>
          </a:xfrm>
          <a:prstGeom prst="rect">
            <a:avLst/>
          </a:prstGeom>
          <a:noFill/>
        </p:spPr>
        <p:txBody>
          <a:bodyPr wrap="none" rtlCol="0">
            <a:spAutoFit/>
          </a:bodyPr>
          <a:lstStyle/>
          <a:p>
            <a:r>
              <a:rPr lang="en-US" dirty="0">
                <a:solidFill>
                  <a:srgbClr val="0000FF"/>
                </a:solidFill>
              </a:rPr>
              <a:t>Longitudinal Controls</a:t>
            </a:r>
          </a:p>
        </p:txBody>
      </p:sp>
      <p:sp>
        <p:nvSpPr>
          <p:cNvPr id="8" name="TextBox 7"/>
          <p:cNvSpPr txBox="1"/>
          <p:nvPr/>
        </p:nvSpPr>
        <p:spPr>
          <a:xfrm>
            <a:off x="4603049" y="1807355"/>
            <a:ext cx="1527278" cy="369332"/>
          </a:xfrm>
          <a:prstGeom prst="rect">
            <a:avLst/>
          </a:prstGeom>
          <a:noFill/>
        </p:spPr>
        <p:txBody>
          <a:bodyPr wrap="none" rtlCol="0">
            <a:spAutoFit/>
          </a:bodyPr>
          <a:lstStyle/>
          <a:p>
            <a:r>
              <a:rPr lang="en-US" dirty="0">
                <a:solidFill>
                  <a:srgbClr val="FF0000"/>
                </a:solidFill>
              </a:rPr>
              <a:t>Lat.-Dir. States</a:t>
            </a:r>
          </a:p>
        </p:txBody>
      </p:sp>
      <p:sp>
        <p:nvSpPr>
          <p:cNvPr id="9" name="TextBox 8"/>
          <p:cNvSpPr txBox="1"/>
          <p:nvPr/>
        </p:nvSpPr>
        <p:spPr>
          <a:xfrm>
            <a:off x="4603049" y="2550148"/>
            <a:ext cx="1742080" cy="369332"/>
          </a:xfrm>
          <a:prstGeom prst="rect">
            <a:avLst/>
          </a:prstGeom>
          <a:noFill/>
        </p:spPr>
        <p:txBody>
          <a:bodyPr wrap="none" rtlCol="0">
            <a:spAutoFit/>
          </a:bodyPr>
          <a:lstStyle/>
          <a:p>
            <a:r>
              <a:rPr lang="en-US" dirty="0">
                <a:solidFill>
                  <a:srgbClr val="FF0000"/>
                </a:solidFill>
              </a:rPr>
              <a:t>Lat.-Dir. Controls</a:t>
            </a:r>
          </a:p>
        </p:txBody>
      </p:sp>
      <p:cxnSp>
        <p:nvCxnSpPr>
          <p:cNvPr id="11" name="Straight Connector 10"/>
          <p:cNvCxnSpPr/>
          <p:nvPr/>
        </p:nvCxnSpPr>
        <p:spPr>
          <a:xfrm>
            <a:off x="3251945" y="1797675"/>
            <a:ext cx="1091293"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75745" y="2550148"/>
            <a:ext cx="1091293"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82796" y="2557720"/>
            <a:ext cx="1091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03049" y="1807355"/>
            <a:ext cx="1091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2883539194"/>
              </p:ext>
            </p:extLst>
          </p:nvPr>
        </p:nvGraphicFramePr>
        <p:xfrm>
          <a:off x="2344989" y="3297307"/>
          <a:ext cx="3901248" cy="670464"/>
        </p:xfrm>
        <a:graphic>
          <a:graphicData uri="http://schemas.openxmlformats.org/presentationml/2006/ole">
            <mc:AlternateContent xmlns:mc="http://schemas.openxmlformats.org/markup-compatibility/2006">
              <mc:Choice xmlns:v="urn:schemas-microsoft-com:vml" Requires="v">
                <p:oleObj name="Equation" r:id="rId4" imgW="2438280" imgH="419040" progId="Equation.DSMT4">
                  <p:embed/>
                </p:oleObj>
              </mc:Choice>
              <mc:Fallback>
                <p:oleObj name="Equation" r:id="rId4" imgW="2438280" imgH="419040" progId="Equation.DSMT4">
                  <p:embed/>
                  <p:pic>
                    <p:nvPicPr>
                      <p:cNvPr id="15" name="Object 14"/>
                      <p:cNvPicPr/>
                      <p:nvPr/>
                    </p:nvPicPr>
                    <p:blipFill>
                      <a:blip r:embed="rId5"/>
                      <a:stretch>
                        <a:fillRect/>
                      </a:stretch>
                    </p:blipFill>
                    <p:spPr>
                      <a:xfrm>
                        <a:off x="2344989" y="3297307"/>
                        <a:ext cx="3901248" cy="670464"/>
                      </a:xfrm>
                      <a:prstGeom prst="rect">
                        <a:avLst/>
                      </a:prstGeom>
                    </p:spPr>
                  </p:pic>
                </p:oleObj>
              </mc:Fallback>
            </mc:AlternateContent>
          </a:graphicData>
        </a:graphic>
      </p:graphicFrame>
      <p:sp>
        <p:nvSpPr>
          <p:cNvPr id="16" name="TextBox 15"/>
          <p:cNvSpPr txBox="1"/>
          <p:nvPr/>
        </p:nvSpPr>
        <p:spPr>
          <a:xfrm>
            <a:off x="1809750" y="5948595"/>
            <a:ext cx="5772150" cy="523220"/>
          </a:xfrm>
          <a:prstGeom prst="rect">
            <a:avLst/>
          </a:prstGeom>
          <a:noFill/>
        </p:spPr>
        <p:txBody>
          <a:bodyPr wrap="square" rtlCol="0">
            <a:spAutoFit/>
          </a:bodyPr>
          <a:lstStyle/>
          <a:p>
            <a:r>
              <a:rPr lang="en-US" sz="1400" dirty="0" err="1">
                <a:latin typeface="Courier New" panose="02070309020205020404" pitchFamily="49" charset="0"/>
                <a:cs typeface="Courier New" panose="02070309020205020404" pitchFamily="49" charset="0"/>
              </a:rPr>
              <a:t>Ar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a:t>
            </a:r>
            <a:r>
              <a:rPr lang="en-US" sz="1400" dirty="0">
                <a:latin typeface="Courier New" panose="02070309020205020404" pitchFamily="49" charset="0"/>
                <a:cs typeface="Courier New" panose="02070309020205020404" pitchFamily="49" charset="0"/>
              </a:rPr>
              <a:t>([1 3 5 8 2 4 6 7], [1 3 5 8 2 4 6 7]);</a:t>
            </a:r>
          </a:p>
          <a:p>
            <a:r>
              <a:rPr lang="en-US" sz="1400" dirty="0">
                <a:latin typeface="Courier New" panose="02070309020205020404" pitchFamily="49" charset="0"/>
                <a:cs typeface="Courier New" panose="02070309020205020404" pitchFamily="49" charset="0"/>
              </a:rPr>
              <a:t>Br=Br([1 3 5 8 2 4 6 7], [2 3 1 4]);</a:t>
            </a:r>
          </a:p>
        </p:txBody>
      </p:sp>
    </p:spTree>
    <p:extLst>
      <p:ext uri="{BB962C8B-B14F-4D97-AF65-F5344CB8AC3E}">
        <p14:creationId xmlns:p14="http://schemas.microsoft.com/office/powerpoint/2010/main" val="247493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628650" y="805759"/>
            <a:ext cx="7886700" cy="372158"/>
          </a:xfrm>
        </p:spPr>
        <p:txBody>
          <a:bodyPr>
            <a:normAutofit/>
          </a:bodyPr>
          <a:lstStyle/>
          <a:p>
            <a:r>
              <a:rPr lang="en-US" sz="2000" dirty="0"/>
              <a:t>Lets look at the resulting system with re-order states: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Rectangle 3"/>
          <p:cNvSpPr/>
          <p:nvPr/>
        </p:nvSpPr>
        <p:spPr>
          <a:xfrm>
            <a:off x="409575" y="1313719"/>
            <a:ext cx="8324849" cy="5293757"/>
          </a:xfrm>
          <a:prstGeom prst="rect">
            <a:avLst/>
          </a:prstGeom>
        </p:spPr>
        <p:txBody>
          <a:bodyPr wrap="square">
            <a:spAutoFit/>
          </a:bodyPr>
          <a:lstStyle/>
          <a:p>
            <a:r>
              <a:rPr lang="en-US" sz="1300" dirty="0" err="1">
                <a:latin typeface="Courier New" panose="02070309020205020404" pitchFamily="49" charset="0"/>
                <a:cs typeface="Courier New" panose="02070309020205020404" pitchFamily="49" charset="0"/>
              </a:rPr>
              <a:t>Ar</a:t>
            </a:r>
            <a:r>
              <a:rPr lang="en-US" sz="1300" dirty="0">
                <a:latin typeface="Courier New" panose="02070309020205020404" pitchFamily="49" charset="0"/>
                <a:cs typeface="Courier New" panose="02070309020205020404" pitchFamily="49" charset="0"/>
              </a:rPr>
              <a:t> =</a:t>
            </a:r>
          </a:p>
          <a:p>
            <a:r>
              <a:rPr lang="en-US" sz="1300" dirty="0">
                <a:latin typeface="Courier New" panose="02070309020205020404" pitchFamily="49" charset="0"/>
                <a:cs typeface="Courier New" panose="02070309020205020404" pitchFamily="49" charset="0"/>
              </a:rPr>
              <a:t>   -0.0261    0.0163    2.1589  -32.1526   -0.0307   -1.3456   -0.0235         0</a:t>
            </a:r>
          </a:p>
          <a:p>
            <a:r>
              <a:rPr lang="en-US" sz="1300" dirty="0">
                <a:latin typeface="Courier New" panose="02070309020205020404" pitchFamily="49" charset="0"/>
                <a:cs typeface="Courier New" panose="02070309020205020404" pitchFamily="49" charset="0"/>
              </a:rPr>
              <a:t>    0.0111   -0.3477    0.2881   -1.0558    0.0068   -0.1030   -0.1796    1.5691</a:t>
            </a:r>
          </a:p>
          <a:p>
            <a:r>
              <a:rPr lang="en-US" sz="1300" dirty="0">
                <a:latin typeface="Courier New" panose="02070309020205020404" pitchFamily="49" charset="0"/>
                <a:cs typeface="Courier New" panose="02070309020205020404" pitchFamily="49" charset="0"/>
              </a:rPr>
              <a:t>    0.0109    0.0036   -0.8136         0    0.0149    0.2036   -0.0681         0</a:t>
            </a:r>
          </a:p>
          <a:p>
            <a:r>
              <a:rPr lang="en-US" sz="1300" dirty="0">
                <a:latin typeface="Courier New" panose="02070309020205020404" pitchFamily="49" charset="0"/>
                <a:cs typeface="Courier New" panose="02070309020205020404" pitchFamily="49" charset="0"/>
              </a:rPr>
              <a:t>         0         0    0.9988         0         0         0    0.0488    0.0000</a:t>
            </a:r>
          </a:p>
          <a:p>
            <a:r>
              <a:rPr lang="en-US" sz="1300" dirty="0">
                <a:latin typeface="Courier New" panose="02070309020205020404" pitchFamily="49" charset="0"/>
                <a:cs typeface="Courier New" panose="02070309020205020404" pitchFamily="49" charset="0"/>
              </a:rPr>
              <a:t>    0.0145   -0.0049   -1.4953    0.0516   -0.0638   -2.2907    0.4516   32.1143</a:t>
            </a:r>
          </a:p>
          <a:p>
            <a:r>
              <a:rPr lang="en-US" sz="1300" dirty="0">
                <a:latin typeface="Courier New" panose="02070309020205020404" pitchFamily="49" charset="0"/>
                <a:cs typeface="Courier New" panose="02070309020205020404" pitchFamily="49" charset="0"/>
              </a:rPr>
              <a:t>    0.0495   -0.0010   -2.0971         0   -0.0229   -6.2936    0.2772         0</a:t>
            </a:r>
          </a:p>
          <a:p>
            <a:r>
              <a:rPr lang="en-US" sz="1300" dirty="0">
                <a:latin typeface="Courier New" panose="02070309020205020404" pitchFamily="49" charset="0"/>
                <a:cs typeface="Courier New" panose="02070309020205020404" pitchFamily="49" charset="0"/>
              </a:rPr>
              <a:t>    0.0047    0.0042   -0.1568         0    0.0046   -0.3159   -0.1892         0</a:t>
            </a:r>
          </a:p>
          <a:p>
            <a:r>
              <a:rPr lang="en-US" sz="1300" dirty="0">
                <a:latin typeface="Courier New" panose="02070309020205020404" pitchFamily="49" charset="0"/>
                <a:cs typeface="Courier New" panose="02070309020205020404" pitchFamily="49" charset="0"/>
              </a:rPr>
              <a:t>         0         0   -0.0016   -0.0000         0    1.0000    0.0328   -0.0000</a:t>
            </a: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endParaRPr lang="en-US" sz="1300" dirty="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Br =</a:t>
            </a:r>
          </a:p>
          <a:p>
            <a:r>
              <a:rPr lang="en-US" sz="1300" dirty="0">
                <a:latin typeface="Courier New" panose="02070309020205020404" pitchFamily="49" charset="0"/>
                <a:cs typeface="Courier New" panose="02070309020205020404" pitchFamily="49" charset="0"/>
              </a:rPr>
              <a:t>   -0.1705    0.0516    0.0038    0.0580</a:t>
            </a:r>
          </a:p>
          <a:p>
            <a:r>
              <a:rPr lang="en-US" sz="1300" dirty="0">
                <a:latin typeface="Courier New" panose="02070309020205020404" pitchFamily="49" charset="0"/>
                <a:cs typeface="Courier New" panose="02070309020205020404" pitchFamily="49" charset="0"/>
              </a:rPr>
              <a:t>   -0.0102   -0.7932    0.0001    0.0221</a:t>
            </a:r>
          </a:p>
          <a:p>
            <a:r>
              <a:rPr lang="en-US" sz="1300" dirty="0">
                <a:latin typeface="Courier New" panose="02070309020205020404" pitchFamily="49" charset="0"/>
                <a:cs typeface="Courier New" panose="02070309020205020404" pitchFamily="49" charset="0"/>
              </a:rPr>
              <a:t>    0.0378   -0.0026   -0.0007   -0.0046</a:t>
            </a:r>
          </a:p>
          <a:p>
            <a:r>
              <a:rPr lang="en-US" sz="1300" dirty="0">
                <a:latin typeface="Courier New" panose="02070309020205020404" pitchFamily="49" charset="0"/>
                <a:cs typeface="Courier New" panose="02070309020205020404" pitchFamily="49" charset="0"/>
              </a:rPr>
              <a:t>         0         0         0         0</a:t>
            </a:r>
          </a:p>
          <a:p>
            <a:r>
              <a:rPr lang="en-US" sz="1300" dirty="0">
                <a:latin typeface="Courier New" panose="02070309020205020404" pitchFamily="49" charset="0"/>
                <a:cs typeface="Courier New" panose="02070309020205020404" pitchFamily="49" charset="0"/>
              </a:rPr>
              <a:t>    0.0176   -0.0094    0.0922   -0.0577</a:t>
            </a:r>
          </a:p>
          <a:p>
            <a:r>
              <a:rPr lang="en-US" sz="1300" dirty="0">
                <a:latin typeface="Courier New" panose="02070309020205020404" pitchFamily="49" charset="0"/>
                <a:cs typeface="Courier New" panose="02070309020205020404" pitchFamily="49" charset="0"/>
              </a:rPr>
              <a:t>    0.0395   -0.0263    0.1650   -0.0448</a:t>
            </a:r>
          </a:p>
          <a:p>
            <a:r>
              <a:rPr lang="en-US" sz="1300" dirty="0">
                <a:latin typeface="Courier New" panose="02070309020205020404" pitchFamily="49" charset="0"/>
                <a:cs typeface="Courier New" panose="02070309020205020404" pitchFamily="49" charset="0"/>
              </a:rPr>
              <a:t>    0.0022    0.0201    0.0096    0.0198</a:t>
            </a:r>
          </a:p>
          <a:p>
            <a:r>
              <a:rPr lang="en-US" sz="1300" dirty="0">
                <a:latin typeface="Courier New" panose="02070309020205020404" pitchFamily="49" charset="0"/>
                <a:cs typeface="Courier New" panose="02070309020205020404" pitchFamily="49" charset="0"/>
              </a:rPr>
              <a:t>         0         0         0         0</a:t>
            </a:r>
          </a:p>
        </p:txBody>
      </p:sp>
      <p:sp>
        <p:nvSpPr>
          <p:cNvPr id="5" name="Rectangle 4"/>
          <p:cNvSpPr/>
          <p:nvPr/>
        </p:nvSpPr>
        <p:spPr>
          <a:xfrm>
            <a:off x="762000" y="1503725"/>
            <a:ext cx="3809999" cy="85847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05352" y="2371725"/>
            <a:ext cx="3724274" cy="858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4705350"/>
            <a:ext cx="1819275" cy="790575"/>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0352" y="5505450"/>
            <a:ext cx="1771648" cy="790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00351" y="4705350"/>
            <a:ext cx="1771648" cy="790575"/>
          </a:xfrm>
          <a:prstGeom prst="rect">
            <a:avLst/>
          </a:prstGeom>
          <a:no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1999" y="5537963"/>
            <a:ext cx="1819275" cy="790575"/>
          </a:xfrm>
          <a:prstGeom prst="rect">
            <a:avLst/>
          </a:prstGeom>
          <a:no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05351" y="1503724"/>
            <a:ext cx="3724274" cy="858476"/>
          </a:xfrm>
          <a:prstGeom prst="rect">
            <a:avLst/>
          </a:prstGeom>
          <a:no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6761" y="2371725"/>
            <a:ext cx="3805237" cy="858476"/>
          </a:xfrm>
          <a:prstGeom prst="rect">
            <a:avLst/>
          </a:prstGeom>
          <a:no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67724" y="3449716"/>
            <a:ext cx="2492605" cy="923330"/>
          </a:xfrm>
          <a:prstGeom prst="rect">
            <a:avLst/>
          </a:prstGeom>
          <a:noFill/>
        </p:spPr>
        <p:txBody>
          <a:bodyPr wrap="none" rtlCol="0">
            <a:spAutoFit/>
          </a:bodyPr>
          <a:lstStyle/>
          <a:p>
            <a:r>
              <a:rPr lang="en-US" dirty="0">
                <a:solidFill>
                  <a:srgbClr val="0000FF"/>
                </a:solidFill>
              </a:rPr>
              <a:t>Blue = Longitudinal</a:t>
            </a:r>
          </a:p>
          <a:p>
            <a:r>
              <a:rPr lang="en-US" dirty="0">
                <a:solidFill>
                  <a:srgbClr val="FF0000"/>
                </a:solidFill>
              </a:rPr>
              <a:t>Red = Lateral-Directional</a:t>
            </a:r>
          </a:p>
          <a:p>
            <a:r>
              <a:rPr lang="en-US" dirty="0">
                <a:solidFill>
                  <a:srgbClr val="00FF00"/>
                </a:solidFill>
              </a:rPr>
              <a:t>Green = Cross-Coupling</a:t>
            </a:r>
          </a:p>
        </p:txBody>
      </p:sp>
      <p:sp>
        <p:nvSpPr>
          <p:cNvPr id="16" name="TextBox 15"/>
          <p:cNvSpPr txBox="1"/>
          <p:nvPr/>
        </p:nvSpPr>
        <p:spPr>
          <a:xfrm>
            <a:off x="409575" y="1177917"/>
            <a:ext cx="81057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u                w                 q                  </a:t>
            </a:r>
            <a:r>
              <a:rPr lang="en-US" sz="1600" i="1" dirty="0" err="1">
                <a:latin typeface="Symbol" panose="05050102010706020507" pitchFamily="18" charset="2"/>
                <a:cs typeface="Times New Roman" panose="02020603050405020304" pitchFamily="18" charset="0"/>
              </a:rPr>
              <a:t>q</a:t>
            </a:r>
            <a:r>
              <a:rPr lang="en-US" sz="1600" i="1" dirty="0">
                <a:latin typeface="Times New Roman" panose="02020603050405020304" pitchFamily="18" charset="0"/>
                <a:cs typeface="Times New Roman" panose="02020603050405020304" pitchFamily="18" charset="0"/>
              </a:rPr>
              <a:t>                v                   p                 r                  </a:t>
            </a:r>
            <a:r>
              <a:rPr lang="en-US" sz="1600" i="1" dirty="0">
                <a:latin typeface="Symbol" panose="05050102010706020507" pitchFamily="18" charset="2"/>
                <a:cs typeface="Times New Roman" panose="02020603050405020304" pitchFamily="18" charset="0"/>
              </a:rPr>
              <a:t>f</a:t>
            </a:r>
            <a:r>
              <a:rPr lang="en-US" sz="1600" i="1" dirty="0">
                <a:latin typeface="Times New Roman" panose="02020603050405020304" pitchFamily="18" charset="0"/>
                <a:cs typeface="Times New Roman" panose="02020603050405020304" pitchFamily="18" charset="0"/>
              </a:rPr>
              <a:t>          </a:t>
            </a:r>
            <a:endParaRPr lang="en-US" sz="1600" dirty="0">
              <a:latin typeface="Symbol" panose="05050102010706020507" pitchFamily="18" charset="2"/>
              <a:cs typeface="Times New Roman" panose="02020603050405020304" pitchFamily="18"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969053732"/>
              </p:ext>
            </p:extLst>
          </p:nvPr>
        </p:nvGraphicFramePr>
        <p:xfrm>
          <a:off x="390525" y="1508486"/>
          <a:ext cx="218271" cy="1726477"/>
        </p:xfrm>
        <a:graphic>
          <a:graphicData uri="http://schemas.openxmlformats.org/presentationml/2006/ole">
            <mc:AlternateContent xmlns:mc="http://schemas.openxmlformats.org/markup-compatibility/2006">
              <mc:Choice xmlns:v="urn:schemas-microsoft-com:vml" Requires="v">
                <p:oleObj name="Equation" r:id="rId2" imgW="139680" imgH="1104840" progId="Equation.DSMT4">
                  <p:embed/>
                </p:oleObj>
              </mc:Choice>
              <mc:Fallback>
                <p:oleObj name="Equation" r:id="rId2" imgW="139680" imgH="1104840" progId="Equation.DSMT4">
                  <p:embed/>
                  <p:pic>
                    <p:nvPicPr>
                      <p:cNvPr id="17" name="Object 16"/>
                      <p:cNvPicPr/>
                      <p:nvPr/>
                    </p:nvPicPr>
                    <p:blipFill>
                      <a:blip r:embed="rId3"/>
                      <a:stretch>
                        <a:fillRect/>
                      </a:stretch>
                    </p:blipFill>
                    <p:spPr>
                      <a:xfrm>
                        <a:off x="390525" y="1508486"/>
                        <a:ext cx="218271" cy="172647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555999996"/>
              </p:ext>
            </p:extLst>
          </p:nvPr>
        </p:nvGraphicFramePr>
        <p:xfrm>
          <a:off x="433791" y="4674724"/>
          <a:ext cx="218271" cy="1726477"/>
        </p:xfrm>
        <a:graphic>
          <a:graphicData uri="http://schemas.openxmlformats.org/presentationml/2006/ole">
            <mc:AlternateContent xmlns:mc="http://schemas.openxmlformats.org/markup-compatibility/2006">
              <mc:Choice xmlns:v="urn:schemas-microsoft-com:vml" Requires="v">
                <p:oleObj name="Equation" r:id="rId4" imgW="139680" imgH="1104840" progId="Equation.DSMT4">
                  <p:embed/>
                </p:oleObj>
              </mc:Choice>
              <mc:Fallback>
                <p:oleObj name="Equation" r:id="rId4" imgW="139680" imgH="1104840" progId="Equation.DSMT4">
                  <p:embed/>
                  <p:pic>
                    <p:nvPicPr>
                      <p:cNvPr id="19" name="Object 18"/>
                      <p:cNvPicPr/>
                      <p:nvPr/>
                    </p:nvPicPr>
                    <p:blipFill>
                      <a:blip r:embed="rId5"/>
                      <a:stretch>
                        <a:fillRect/>
                      </a:stretch>
                    </p:blipFill>
                    <p:spPr>
                      <a:xfrm>
                        <a:off x="433791" y="4674724"/>
                        <a:ext cx="218271" cy="1726477"/>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171893841"/>
              </p:ext>
            </p:extLst>
          </p:nvPr>
        </p:nvGraphicFramePr>
        <p:xfrm>
          <a:off x="950117" y="4312011"/>
          <a:ext cx="3433763" cy="325438"/>
        </p:xfrm>
        <a:graphic>
          <a:graphicData uri="http://schemas.openxmlformats.org/presentationml/2006/ole">
            <mc:AlternateContent xmlns:mc="http://schemas.openxmlformats.org/markup-compatibility/2006">
              <mc:Choice xmlns:v="urn:schemas-microsoft-com:vml" Requires="v">
                <p:oleObj name="Equation" r:id="rId6" imgW="2145960" imgH="203040" progId="Equation.DSMT4">
                  <p:embed/>
                </p:oleObj>
              </mc:Choice>
              <mc:Fallback>
                <p:oleObj name="Equation" r:id="rId6" imgW="2145960" imgH="203040" progId="Equation.DSMT4">
                  <p:embed/>
                  <p:pic>
                    <p:nvPicPr>
                      <p:cNvPr id="20" name="Object 19"/>
                      <p:cNvPicPr/>
                      <p:nvPr/>
                    </p:nvPicPr>
                    <p:blipFill>
                      <a:blip r:embed="rId7"/>
                      <a:stretch>
                        <a:fillRect/>
                      </a:stretch>
                    </p:blipFill>
                    <p:spPr>
                      <a:xfrm>
                        <a:off x="950117" y="4312011"/>
                        <a:ext cx="3433763" cy="325438"/>
                      </a:xfrm>
                      <a:prstGeom prst="rect">
                        <a:avLst/>
                      </a:prstGeom>
                    </p:spPr>
                  </p:pic>
                </p:oleObj>
              </mc:Fallback>
            </mc:AlternateContent>
          </a:graphicData>
        </a:graphic>
      </p:graphicFrame>
      <p:sp>
        <p:nvSpPr>
          <p:cNvPr id="21" name="TextBox 20"/>
          <p:cNvSpPr txBox="1"/>
          <p:nvPr/>
        </p:nvSpPr>
        <p:spPr>
          <a:xfrm>
            <a:off x="5191126" y="3650789"/>
            <a:ext cx="345757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there is substantial cross-coupling in helicopter dynamics</a:t>
            </a:r>
          </a:p>
          <a:p>
            <a:pPr marL="285750" indent="-285750">
              <a:buFont typeface="Arial" panose="020B0604020202020204" pitchFamily="34" charset="0"/>
              <a:buChar char="•"/>
            </a:pPr>
            <a:r>
              <a:rPr lang="en-US" dirty="0"/>
              <a:t>Nonetheless, we will be interested in simplifying more by breaking out de-coupled longitudinal and lateral-directional dynamics</a:t>
            </a:r>
          </a:p>
          <a:p>
            <a:endParaRPr lang="en-US" dirty="0"/>
          </a:p>
        </p:txBody>
      </p:sp>
    </p:spTree>
    <p:extLst>
      <p:ext uri="{BB962C8B-B14F-4D97-AF65-F5344CB8AC3E}">
        <p14:creationId xmlns:p14="http://schemas.microsoft.com/office/powerpoint/2010/main" val="25052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p:txBody>
          <a:bodyPr>
            <a:normAutofit/>
          </a:bodyPr>
          <a:lstStyle/>
          <a:p>
            <a:r>
              <a:rPr lang="en-US" sz="2400" dirty="0"/>
              <a:t>Longitudinal Model</a:t>
            </a:r>
          </a:p>
          <a:p>
            <a:endParaRPr lang="en-US" sz="2400" dirty="0"/>
          </a:p>
          <a:p>
            <a:endParaRPr lang="en-US" sz="2400" dirty="0"/>
          </a:p>
          <a:p>
            <a:endParaRPr lang="en-US" sz="2400" dirty="0"/>
          </a:p>
          <a:p>
            <a:r>
              <a:rPr lang="en-US" sz="2400" dirty="0"/>
              <a:t>Lateral-Directional Model</a:t>
            </a:r>
          </a:p>
          <a:p>
            <a:endParaRPr lang="en-US" sz="2400" dirty="0"/>
          </a:p>
          <a:p>
            <a:endParaRPr lang="en-US" sz="2400" dirty="0"/>
          </a:p>
          <a:p>
            <a:endParaRPr lang="en-US" sz="2400" dirty="0"/>
          </a:p>
          <a:p>
            <a:r>
              <a:rPr lang="en-US" sz="2400" dirty="0"/>
              <a:t>In some cases we can also make assume the trim attitude angles are small:</a:t>
            </a:r>
          </a:p>
        </p:txBody>
      </p:sp>
      <p:graphicFrame>
        <p:nvGraphicFramePr>
          <p:cNvPr id="4" name="Object 3"/>
          <p:cNvGraphicFramePr>
            <a:graphicFrameLocks noChangeAspect="1"/>
          </p:cNvGraphicFramePr>
          <p:nvPr>
            <p:extLst>
              <p:ext uri="{D42A27DB-BD31-4B8C-83A1-F6EECF244321}">
                <p14:modId xmlns:p14="http://schemas.microsoft.com/office/powerpoint/2010/main" val="3443841455"/>
              </p:ext>
            </p:extLst>
          </p:nvPr>
        </p:nvGraphicFramePr>
        <p:xfrm>
          <a:off x="1341438" y="2998788"/>
          <a:ext cx="6197600" cy="1403350"/>
        </p:xfrm>
        <a:graphic>
          <a:graphicData uri="http://schemas.openxmlformats.org/presentationml/2006/ole">
            <mc:AlternateContent xmlns:mc="http://schemas.openxmlformats.org/markup-compatibility/2006">
              <mc:Choice xmlns:v="urn:schemas-microsoft-com:vml" Requires="v">
                <p:oleObj name="Equation" r:id="rId2" imgW="3873240" imgH="876240" progId="Equation.DSMT4">
                  <p:embed/>
                </p:oleObj>
              </mc:Choice>
              <mc:Fallback>
                <p:oleObj name="Equation" r:id="rId2" imgW="3873240" imgH="876240" progId="Equation.DSMT4">
                  <p:embed/>
                  <p:pic>
                    <p:nvPicPr>
                      <p:cNvPr id="4" name="Object 3"/>
                      <p:cNvPicPr/>
                      <p:nvPr/>
                    </p:nvPicPr>
                    <p:blipFill>
                      <a:blip r:embed="rId3"/>
                      <a:stretch>
                        <a:fillRect/>
                      </a:stretch>
                    </p:blipFill>
                    <p:spPr>
                      <a:xfrm>
                        <a:off x="1341438" y="2998788"/>
                        <a:ext cx="6197600" cy="1403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2465689"/>
              </p:ext>
            </p:extLst>
          </p:nvPr>
        </p:nvGraphicFramePr>
        <p:xfrm>
          <a:off x="1306513" y="1222375"/>
          <a:ext cx="5994400" cy="1403350"/>
        </p:xfrm>
        <a:graphic>
          <a:graphicData uri="http://schemas.openxmlformats.org/presentationml/2006/ole">
            <mc:AlternateContent xmlns:mc="http://schemas.openxmlformats.org/markup-compatibility/2006">
              <mc:Choice xmlns:v="urn:schemas-microsoft-com:vml" Requires="v">
                <p:oleObj name="Equation" r:id="rId4" imgW="3746160" imgH="876240" progId="Equation.DSMT4">
                  <p:embed/>
                </p:oleObj>
              </mc:Choice>
              <mc:Fallback>
                <p:oleObj name="Equation" r:id="rId4" imgW="3746160" imgH="876240" progId="Equation.DSMT4">
                  <p:embed/>
                  <p:pic>
                    <p:nvPicPr>
                      <p:cNvPr id="5" name="Object 4"/>
                      <p:cNvPicPr/>
                      <p:nvPr/>
                    </p:nvPicPr>
                    <p:blipFill>
                      <a:blip r:embed="rId5"/>
                      <a:stretch>
                        <a:fillRect/>
                      </a:stretch>
                    </p:blipFill>
                    <p:spPr>
                      <a:xfrm>
                        <a:off x="1306513" y="1222375"/>
                        <a:ext cx="5994400" cy="1403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07521176"/>
              </p:ext>
            </p:extLst>
          </p:nvPr>
        </p:nvGraphicFramePr>
        <p:xfrm>
          <a:off x="3243262" y="4831953"/>
          <a:ext cx="3271838" cy="304800"/>
        </p:xfrm>
        <a:graphic>
          <a:graphicData uri="http://schemas.openxmlformats.org/presentationml/2006/ole">
            <mc:AlternateContent xmlns:mc="http://schemas.openxmlformats.org/markup-compatibility/2006">
              <mc:Choice xmlns:v="urn:schemas-microsoft-com:vml" Requires="v">
                <p:oleObj name="Equation" r:id="rId6" imgW="2044440" imgH="190440" progId="Equation.DSMT4">
                  <p:embed/>
                </p:oleObj>
              </mc:Choice>
              <mc:Fallback>
                <p:oleObj name="Equation" r:id="rId6" imgW="2044440" imgH="190440" progId="Equation.DSMT4">
                  <p:embed/>
                  <p:pic>
                    <p:nvPicPr>
                      <p:cNvPr id="6" name="Object 5"/>
                      <p:cNvPicPr/>
                      <p:nvPr/>
                    </p:nvPicPr>
                    <p:blipFill>
                      <a:blip r:embed="rId7"/>
                      <a:stretch>
                        <a:fillRect/>
                      </a:stretch>
                    </p:blipFill>
                    <p:spPr>
                      <a:xfrm>
                        <a:off x="3243262" y="4831953"/>
                        <a:ext cx="3271838" cy="304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30977046"/>
              </p:ext>
            </p:extLst>
          </p:nvPr>
        </p:nvGraphicFramePr>
        <p:xfrm>
          <a:off x="1668463" y="5239744"/>
          <a:ext cx="6054725" cy="1241425"/>
        </p:xfrm>
        <a:graphic>
          <a:graphicData uri="http://schemas.openxmlformats.org/presentationml/2006/ole">
            <mc:AlternateContent xmlns:mc="http://schemas.openxmlformats.org/markup-compatibility/2006">
              <mc:Choice xmlns:v="urn:schemas-microsoft-com:vml" Requires="v">
                <p:oleObj name="Equation" r:id="rId8" imgW="3784320" imgH="774360" progId="Equation.DSMT4">
                  <p:embed/>
                </p:oleObj>
              </mc:Choice>
              <mc:Fallback>
                <p:oleObj name="Equation" r:id="rId8" imgW="3784320" imgH="774360" progId="Equation.DSMT4">
                  <p:embed/>
                  <p:pic>
                    <p:nvPicPr>
                      <p:cNvPr id="7" name="Object 6"/>
                      <p:cNvPicPr/>
                      <p:nvPr/>
                    </p:nvPicPr>
                    <p:blipFill>
                      <a:blip r:embed="rId9"/>
                      <a:stretch>
                        <a:fillRect/>
                      </a:stretch>
                    </p:blipFill>
                    <p:spPr>
                      <a:xfrm>
                        <a:off x="1668463" y="5239744"/>
                        <a:ext cx="6054725" cy="1241425"/>
                      </a:xfrm>
                      <a:prstGeom prst="rect">
                        <a:avLst/>
                      </a:prstGeom>
                    </p:spPr>
                  </p:pic>
                </p:oleObj>
              </mc:Fallback>
            </mc:AlternateContent>
          </a:graphicData>
        </a:graphic>
      </p:graphicFrame>
    </p:spTree>
    <p:extLst>
      <p:ext uri="{BB962C8B-B14F-4D97-AF65-F5344CB8AC3E}">
        <p14:creationId xmlns:p14="http://schemas.microsoft.com/office/powerpoint/2010/main" val="41538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533400" y="748608"/>
            <a:ext cx="7886700" cy="5680767"/>
          </a:xfrm>
        </p:spPr>
        <p:txBody>
          <a:bodyPr>
            <a:normAutofit lnSpcReduction="10000"/>
          </a:bodyPr>
          <a:lstStyle/>
          <a:p>
            <a:r>
              <a:rPr lang="en-US" sz="2000" dirty="0"/>
              <a:t>Go back to the complete 8 state model (before reordering the states), and focus on the diagonal terms and on-axis control terms: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You will find that the diagonal terms in A are usually negative (especially in rows 3-6 corresponding to </a:t>
            </a:r>
            <a:r>
              <a:rPr lang="en-US" sz="2000" i="1" dirty="0">
                <a:latin typeface="Times New Roman" panose="02020603050405020304" pitchFamily="18" charset="0"/>
                <a:cs typeface="Times New Roman" panose="02020603050405020304" pitchFamily="18" charset="0"/>
              </a:rPr>
              <a:t>w</a:t>
            </a:r>
            <a:r>
              <a:rPr lang="en-US" sz="2000" dirty="0"/>
              <a:t>, </a:t>
            </a:r>
            <a:r>
              <a:rPr lang="en-US" sz="2000" i="1" dirty="0">
                <a:latin typeface="Times New Roman" panose="02020603050405020304" pitchFamily="18" charset="0"/>
                <a:cs typeface="Times New Roman" panose="02020603050405020304" pitchFamily="18" charset="0"/>
              </a:rPr>
              <a:t>p</a:t>
            </a:r>
            <a:r>
              <a:rPr lang="en-US" sz="2000" dirty="0"/>
              <a:t>, </a:t>
            </a:r>
            <a:r>
              <a:rPr lang="en-US" sz="2000" i="1" dirty="0">
                <a:latin typeface="Times New Roman" panose="02020603050405020304" pitchFamily="18" charset="0"/>
                <a:cs typeface="Times New Roman" panose="02020603050405020304" pitchFamily="18" charset="0"/>
              </a:rPr>
              <a:t>q</a:t>
            </a:r>
            <a:r>
              <a:rPr lang="en-US" sz="2000" dirty="0"/>
              <a:t>, and </a:t>
            </a:r>
            <a:r>
              <a:rPr lang="en-US" sz="2000" i="1" dirty="0">
                <a:latin typeface="Times New Roman" panose="02020603050405020304" pitchFamily="18" charset="0"/>
                <a:cs typeface="Times New Roman" panose="02020603050405020304" pitchFamily="18" charset="0"/>
              </a:rPr>
              <a:t>r</a:t>
            </a:r>
            <a:r>
              <a:rPr lang="en-US" sz="2000" dirty="0"/>
              <a:t>).  These are damping derivatives.  They produce a force or moment in the opposite direction of the state change.</a:t>
            </a:r>
          </a:p>
          <a:p>
            <a:r>
              <a:rPr lang="en-US" sz="2000" dirty="0"/>
              <a:t>The highlighted control derivatives represent the intended force or moment change produced by each control axis</a:t>
            </a:r>
          </a:p>
          <a:p>
            <a:r>
              <a:rPr lang="en-US" sz="2000" dirty="0"/>
              <a:t>Consider the hover linear model and compare eigenvalues to the damping derivatives in circled in blue above</a:t>
            </a:r>
          </a:p>
        </p:txBody>
      </p:sp>
      <p:graphicFrame>
        <p:nvGraphicFramePr>
          <p:cNvPr id="8" name="Object 7"/>
          <p:cNvGraphicFramePr>
            <a:graphicFrameLocks noChangeAspect="1"/>
          </p:cNvGraphicFramePr>
          <p:nvPr>
            <p:extLst>
              <p:ext uri="{D42A27DB-BD31-4B8C-83A1-F6EECF244321}">
                <p14:modId xmlns:p14="http://schemas.microsoft.com/office/powerpoint/2010/main" val="1818579489"/>
              </p:ext>
            </p:extLst>
          </p:nvPr>
        </p:nvGraphicFramePr>
        <p:xfrm>
          <a:off x="1504950" y="1268413"/>
          <a:ext cx="6364288" cy="2662237"/>
        </p:xfrm>
        <a:graphic>
          <a:graphicData uri="http://schemas.openxmlformats.org/presentationml/2006/ole">
            <mc:AlternateContent xmlns:mc="http://schemas.openxmlformats.org/markup-compatibility/2006">
              <mc:Choice xmlns:v="urn:schemas-microsoft-com:vml" Requires="v">
                <p:oleObj name="Equation" r:id="rId2" imgW="3974760" imgH="1663560" progId="Equation.DSMT4">
                  <p:embed/>
                </p:oleObj>
              </mc:Choice>
              <mc:Fallback>
                <p:oleObj name="Equation" r:id="rId2" imgW="3974760" imgH="1663560" progId="Equation.DSMT4">
                  <p:embed/>
                  <p:pic>
                    <p:nvPicPr>
                      <p:cNvPr id="8" name="Object 7"/>
                      <p:cNvPicPr/>
                      <p:nvPr/>
                    </p:nvPicPr>
                    <p:blipFill>
                      <a:blip r:embed="rId3"/>
                      <a:stretch>
                        <a:fillRect/>
                      </a:stretch>
                    </p:blipFill>
                    <p:spPr>
                      <a:xfrm>
                        <a:off x="1504950" y="1268413"/>
                        <a:ext cx="6364288" cy="2662237"/>
                      </a:xfrm>
                      <a:prstGeom prst="rect">
                        <a:avLst/>
                      </a:prstGeom>
                    </p:spPr>
                  </p:pic>
                </p:oleObj>
              </mc:Fallback>
            </mc:AlternateContent>
          </a:graphicData>
        </a:graphic>
      </p:graphicFrame>
      <p:sp>
        <p:nvSpPr>
          <p:cNvPr id="9" name="Oval 8"/>
          <p:cNvSpPr/>
          <p:nvPr/>
        </p:nvSpPr>
        <p:spPr>
          <a:xfrm rot="2049286">
            <a:off x="2499192" y="2229256"/>
            <a:ext cx="1981200" cy="69814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09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628650" y="669957"/>
            <a:ext cx="7886700" cy="6121368"/>
          </a:xfrm>
        </p:spPr>
        <p:txBody>
          <a:bodyPr>
            <a:normAutofit lnSpcReduction="10000"/>
          </a:bodyPr>
          <a:lstStyle/>
          <a:p>
            <a:r>
              <a:rPr lang="en-US" sz="2000" dirty="0"/>
              <a:t>Eigenvalues of reduced order hover model compared to damping derivatives:</a:t>
            </a:r>
          </a:p>
          <a:p>
            <a:pPr marL="0" indent="0">
              <a:buNone/>
            </a:pPr>
            <a:r>
              <a:rPr lang="nn-NO" sz="1600" dirty="0">
                <a:latin typeface="Courier New" panose="02070309020205020404" pitchFamily="49" charset="0"/>
                <a:cs typeface="Courier New" panose="02070309020205020404" pitchFamily="49" charset="0"/>
              </a:rPr>
              <a:t>  -6.2078 + 0.0000i	=&gt; Roll Subsidence Mode</a:t>
            </a:r>
          </a:p>
          <a:p>
            <a:pPr marL="0" indent="0">
              <a:buNone/>
            </a:pPr>
            <a:r>
              <a:rPr lang="nn-NO" sz="1600" dirty="0">
                <a:latin typeface="Courier New" panose="02070309020205020404" pitchFamily="49" charset="0"/>
                <a:cs typeface="Courier New" panose="02070309020205020404" pitchFamily="49" charset="0"/>
              </a:rPr>
              <a:t>  -1.3316 + 0.0000i	=&gt; Pitch Subsidence Mode</a:t>
            </a:r>
          </a:p>
          <a:p>
            <a:pPr marL="0" indent="0">
              <a:buNone/>
            </a:pPr>
            <a:r>
              <a:rPr lang="nn-NO" sz="1600" dirty="0">
                <a:latin typeface="Courier New" panose="02070309020205020404" pitchFamily="49" charset="0"/>
                <a:cs typeface="Courier New" panose="02070309020205020404" pitchFamily="49" charset="0"/>
              </a:rPr>
              <a:t>   0.2798 + 0.5500i</a:t>
            </a:r>
          </a:p>
          <a:p>
            <a:pPr marL="0" indent="0">
              <a:buNone/>
            </a:pPr>
            <a:r>
              <a:rPr lang="nn-NO" sz="1600" dirty="0">
                <a:latin typeface="Courier New" panose="02070309020205020404" pitchFamily="49" charset="0"/>
                <a:cs typeface="Courier New" panose="02070309020205020404" pitchFamily="49" charset="0"/>
              </a:rPr>
              <a:t>   0.2798 - 0.5500i</a:t>
            </a:r>
          </a:p>
          <a:p>
            <a:pPr marL="0" indent="0">
              <a:buNone/>
            </a:pPr>
            <a:r>
              <a:rPr lang="nn-NO" sz="1600" dirty="0">
                <a:latin typeface="Courier New" panose="02070309020205020404" pitchFamily="49" charset="0"/>
                <a:cs typeface="Courier New" panose="02070309020205020404" pitchFamily="49" charset="0"/>
              </a:rPr>
              <a:t>  -0.1190 + 0.5635i</a:t>
            </a:r>
          </a:p>
          <a:p>
            <a:pPr marL="0" indent="0">
              <a:buNone/>
            </a:pPr>
            <a:r>
              <a:rPr lang="nn-NO" sz="1600" dirty="0">
                <a:latin typeface="Courier New" panose="02070309020205020404" pitchFamily="49" charset="0"/>
                <a:cs typeface="Courier New" panose="02070309020205020404" pitchFamily="49" charset="0"/>
              </a:rPr>
              <a:t>  -0.1190 - 0.5635i</a:t>
            </a:r>
          </a:p>
          <a:p>
            <a:pPr marL="0" indent="0">
              <a:buNone/>
            </a:pPr>
            <a:r>
              <a:rPr lang="nn-NO" sz="1600" dirty="0">
                <a:latin typeface="Courier New" panose="02070309020205020404" pitchFamily="49" charset="0"/>
                <a:cs typeface="Courier New" panose="02070309020205020404" pitchFamily="49" charset="0"/>
              </a:rPr>
              <a:t>  -0.3425 + 0.0000i	=&gt; Heave Subsidence Mode</a:t>
            </a:r>
          </a:p>
          <a:p>
            <a:pPr marL="0" indent="0">
              <a:buNone/>
            </a:pPr>
            <a:r>
              <a:rPr lang="nn-NO" sz="1600" dirty="0">
                <a:latin typeface="Courier New" panose="02070309020205020404" pitchFamily="49" charset="0"/>
                <a:cs typeface="Courier New" panose="02070309020205020404" pitchFamily="49" charset="0"/>
              </a:rPr>
              <a:t>  -0.1736 + 0.0000i	=&gt; Yaw Subsidence Mode</a:t>
            </a:r>
            <a:endParaRPr lang="en-US" sz="1600" dirty="0">
              <a:latin typeface="Courier New" panose="02070309020205020404" pitchFamily="49" charset="0"/>
              <a:cs typeface="Courier New" panose="02070309020205020404" pitchFamily="49" charset="0"/>
            </a:endParaRPr>
          </a:p>
          <a:p>
            <a:r>
              <a:rPr lang="en-US" sz="2000" dirty="0"/>
              <a:t>We find the damping derivatives are generally pretty close to the eigenvalue for the subsidence mode associated with the same degree of freedom.  The one exception in this case is the pitch damping which is 39% off, but the others are all within 10%.</a:t>
            </a:r>
          </a:p>
          <a:p>
            <a:r>
              <a:rPr lang="en-US" sz="2000" dirty="0"/>
              <a:t>One generally finds that the damping derivative alone is a reasonable approximation for the subsidence mode in hover and low speed.</a:t>
            </a:r>
          </a:p>
          <a:p>
            <a:r>
              <a:rPr lang="en-US" sz="2000" dirty="0"/>
              <a:t>The roll damping derivative usually continues to be a good approximation of the roll subsidence mode into high speed forward flight.</a:t>
            </a:r>
          </a:p>
        </p:txBody>
      </p:sp>
      <p:graphicFrame>
        <p:nvGraphicFramePr>
          <p:cNvPr id="6" name="Object 5"/>
          <p:cNvGraphicFramePr>
            <a:graphicFrameLocks noChangeAspect="1"/>
          </p:cNvGraphicFramePr>
          <p:nvPr>
            <p:extLst>
              <p:ext uri="{D42A27DB-BD31-4B8C-83A1-F6EECF244321}">
                <p14:modId xmlns:p14="http://schemas.microsoft.com/office/powerpoint/2010/main" val="3505075592"/>
              </p:ext>
            </p:extLst>
          </p:nvPr>
        </p:nvGraphicFramePr>
        <p:xfrm>
          <a:off x="6740525" y="1263665"/>
          <a:ext cx="1138238" cy="669925"/>
        </p:xfrm>
        <a:graphic>
          <a:graphicData uri="http://schemas.openxmlformats.org/presentationml/2006/ole">
            <mc:AlternateContent xmlns:mc="http://schemas.openxmlformats.org/markup-compatibility/2006">
              <mc:Choice xmlns:v="urn:schemas-microsoft-com:vml" Requires="v">
                <p:oleObj name="Equation" r:id="rId2" imgW="711000" imgH="419040" progId="Equation.DSMT4">
                  <p:embed/>
                </p:oleObj>
              </mc:Choice>
              <mc:Fallback>
                <p:oleObj name="Equation" r:id="rId2" imgW="711000" imgH="419040" progId="Equation.DSMT4">
                  <p:embed/>
                  <p:pic>
                    <p:nvPicPr>
                      <p:cNvPr id="6" name="Object 5"/>
                      <p:cNvPicPr/>
                      <p:nvPr/>
                    </p:nvPicPr>
                    <p:blipFill>
                      <a:blip r:embed="rId3"/>
                      <a:stretch>
                        <a:fillRect/>
                      </a:stretch>
                    </p:blipFill>
                    <p:spPr>
                      <a:xfrm>
                        <a:off x="6740525" y="1263665"/>
                        <a:ext cx="1138238" cy="6699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45530440"/>
              </p:ext>
            </p:extLst>
          </p:nvPr>
        </p:nvGraphicFramePr>
        <p:xfrm>
          <a:off x="6902450" y="3197225"/>
          <a:ext cx="1098550" cy="628650"/>
        </p:xfrm>
        <a:graphic>
          <a:graphicData uri="http://schemas.openxmlformats.org/presentationml/2006/ole">
            <mc:AlternateContent xmlns:mc="http://schemas.openxmlformats.org/markup-compatibility/2006">
              <mc:Choice xmlns:v="urn:schemas-microsoft-com:vml" Requires="v">
                <p:oleObj name="Equation" r:id="rId4" imgW="685800" imgH="393480" progId="Equation.DSMT4">
                  <p:embed/>
                </p:oleObj>
              </mc:Choice>
              <mc:Fallback>
                <p:oleObj name="Equation" r:id="rId4" imgW="685800" imgH="393480" progId="Equation.DSMT4">
                  <p:embed/>
                  <p:pic>
                    <p:nvPicPr>
                      <p:cNvPr id="7" name="Object 6"/>
                      <p:cNvPicPr/>
                      <p:nvPr/>
                    </p:nvPicPr>
                    <p:blipFill>
                      <a:blip r:embed="rId5"/>
                      <a:stretch>
                        <a:fillRect/>
                      </a:stretch>
                    </p:blipFill>
                    <p:spPr>
                      <a:xfrm>
                        <a:off x="6902450" y="3197225"/>
                        <a:ext cx="1098550" cy="628650"/>
                      </a:xfrm>
                      <a:prstGeom prst="rect">
                        <a:avLst/>
                      </a:prstGeom>
                    </p:spPr>
                  </p:pic>
                </p:oleObj>
              </mc:Fallback>
            </mc:AlternateContent>
          </a:graphicData>
        </a:graphic>
      </p:graphicFrame>
    </p:spTree>
    <p:extLst>
      <p:ext uri="{BB962C8B-B14F-4D97-AF65-F5344CB8AC3E}">
        <p14:creationId xmlns:p14="http://schemas.microsoft.com/office/powerpoint/2010/main" val="342988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p:txBody>
          <a:bodyPr>
            <a:normAutofit/>
          </a:bodyPr>
          <a:lstStyle/>
          <a:p>
            <a:r>
              <a:rPr lang="en-US" sz="2000" dirty="0"/>
              <a:t>We can derive very simple, first order models of each control axis using only the damping derivative and the on-axis control derivative:</a:t>
            </a:r>
          </a:p>
          <a:p>
            <a:endParaRPr lang="en-US" sz="2000" dirty="0"/>
          </a:p>
          <a:p>
            <a:endParaRPr lang="en-US" sz="2000" dirty="0"/>
          </a:p>
          <a:p>
            <a:endParaRPr lang="en-US" sz="2000" dirty="0"/>
          </a:p>
          <a:p>
            <a:endParaRPr lang="en-US" sz="2000" dirty="0"/>
          </a:p>
          <a:p>
            <a:r>
              <a:rPr lang="en-US" sz="2000" dirty="0"/>
              <a:t>These models are crude and generally only good for modelling the short-term time response, and </a:t>
            </a:r>
            <a:r>
              <a:rPr lang="en-US" sz="2000"/>
              <a:t>a narrow </a:t>
            </a:r>
            <a:r>
              <a:rPr lang="en-US" sz="2000" dirty="0"/>
              <a:t>range of frequencies in the frequency response</a:t>
            </a:r>
          </a:p>
          <a:p>
            <a:r>
              <a:rPr lang="en-US" sz="2000" dirty="0"/>
              <a:t>However, the frequency range where they are reasonably accurate is the same frequency range that a pilot typically operates in (1-10 rad/sec), and thus these models are useful for understanding rotorcraft handling qualities </a:t>
            </a:r>
          </a:p>
        </p:txBody>
      </p:sp>
      <p:graphicFrame>
        <p:nvGraphicFramePr>
          <p:cNvPr id="4" name="Object 3"/>
          <p:cNvGraphicFramePr>
            <a:graphicFrameLocks noChangeAspect="1"/>
          </p:cNvGraphicFramePr>
          <p:nvPr>
            <p:extLst>
              <p:ext uri="{D42A27DB-BD31-4B8C-83A1-F6EECF244321}">
                <p14:modId xmlns:p14="http://schemas.microsoft.com/office/powerpoint/2010/main" val="804382089"/>
              </p:ext>
            </p:extLst>
          </p:nvPr>
        </p:nvGraphicFramePr>
        <p:xfrm>
          <a:off x="3314700" y="1557338"/>
          <a:ext cx="1747008" cy="1401984"/>
        </p:xfrm>
        <a:graphic>
          <a:graphicData uri="http://schemas.openxmlformats.org/presentationml/2006/ole">
            <mc:AlternateContent xmlns:mc="http://schemas.openxmlformats.org/markup-compatibility/2006">
              <mc:Choice xmlns:v="urn:schemas-microsoft-com:vml" Requires="v">
                <p:oleObj name="Equation" r:id="rId2" imgW="1091880" imgH="876240" progId="Equation.DSMT4">
                  <p:embed/>
                </p:oleObj>
              </mc:Choice>
              <mc:Fallback>
                <p:oleObj name="Equation" r:id="rId2" imgW="1091880" imgH="876240" progId="Equation.DSMT4">
                  <p:embed/>
                  <p:pic>
                    <p:nvPicPr>
                      <p:cNvPr id="4" name="Object 3"/>
                      <p:cNvPicPr/>
                      <p:nvPr/>
                    </p:nvPicPr>
                    <p:blipFill>
                      <a:blip r:embed="rId3"/>
                      <a:stretch>
                        <a:fillRect/>
                      </a:stretch>
                    </p:blipFill>
                    <p:spPr>
                      <a:xfrm>
                        <a:off x="3314700" y="1557338"/>
                        <a:ext cx="1747008" cy="1401984"/>
                      </a:xfrm>
                      <a:prstGeom prst="rect">
                        <a:avLst/>
                      </a:prstGeom>
                    </p:spPr>
                  </p:pic>
                </p:oleObj>
              </mc:Fallback>
            </mc:AlternateContent>
          </a:graphicData>
        </a:graphic>
      </p:graphicFrame>
    </p:spTree>
    <p:extLst>
      <p:ext uri="{BB962C8B-B14F-4D97-AF65-F5344CB8AC3E}">
        <p14:creationId xmlns:p14="http://schemas.microsoft.com/office/powerpoint/2010/main" val="285699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714375" y="669957"/>
            <a:ext cx="7886700" cy="5940393"/>
          </a:xfrm>
        </p:spPr>
        <p:txBody>
          <a:bodyPr>
            <a:normAutofit lnSpcReduction="10000"/>
          </a:bodyPr>
          <a:lstStyle/>
          <a:p>
            <a:r>
              <a:rPr lang="en-US" sz="2000" dirty="0"/>
              <a:t>The gradients return a row vector with partial derivatives of the force with each state and control.  We can write the state terms as:</a:t>
            </a:r>
          </a:p>
          <a:p>
            <a:endParaRPr lang="en-US" sz="2000" dirty="0"/>
          </a:p>
          <a:p>
            <a:endParaRPr lang="en-US" sz="2000" dirty="0"/>
          </a:p>
          <a:p>
            <a:endParaRPr lang="en-US" sz="2000" dirty="0"/>
          </a:p>
          <a:p>
            <a:endParaRPr lang="en-US" sz="2000" dirty="0"/>
          </a:p>
          <a:p>
            <a:endParaRPr lang="en-US" sz="2000" dirty="0"/>
          </a:p>
          <a:p>
            <a:r>
              <a:rPr lang="en-US" sz="2000" dirty="0"/>
              <a:t>The terms in the row vector are the stability derivatives.  We use a shorthand notation of the following form:</a:t>
            </a:r>
          </a:p>
          <a:p>
            <a:endParaRPr lang="en-US" sz="2000" dirty="0"/>
          </a:p>
          <a:p>
            <a:endParaRPr lang="en-US" sz="2000" dirty="0"/>
          </a:p>
          <a:p>
            <a:r>
              <a:rPr lang="en-US" sz="2000" dirty="0"/>
              <a:t>The subscript e indicates the derivatives are evaluated at the equilibrium flight condition.  Thus, the resulting stability derivatives become constant numerical values for a given flight condition.</a:t>
            </a:r>
          </a:p>
          <a:p>
            <a:r>
              <a:rPr lang="en-US" sz="2000" dirty="0"/>
              <a:t>Note that these are “mass normalized” derivatives.  In some texts (e.g. </a:t>
            </a:r>
            <a:r>
              <a:rPr lang="en-US" sz="2000" dirty="0" err="1"/>
              <a:t>Etkin</a:t>
            </a:r>
            <a:r>
              <a:rPr lang="en-US" sz="2000" dirty="0"/>
              <a:t> and Reid) they use the same symbol for S&amp;C derivatives that are non mass normalized. As a result the units are different in those texts.</a:t>
            </a:r>
          </a:p>
        </p:txBody>
      </p:sp>
      <p:graphicFrame>
        <p:nvGraphicFramePr>
          <p:cNvPr id="4" name="Object 3"/>
          <p:cNvGraphicFramePr>
            <a:graphicFrameLocks noChangeAspect="1"/>
          </p:cNvGraphicFramePr>
          <p:nvPr>
            <p:extLst>
              <p:ext uri="{D42A27DB-BD31-4B8C-83A1-F6EECF244321}">
                <p14:modId xmlns:p14="http://schemas.microsoft.com/office/powerpoint/2010/main" val="1712886579"/>
              </p:ext>
            </p:extLst>
          </p:nvPr>
        </p:nvGraphicFramePr>
        <p:xfrm>
          <a:off x="350837" y="935038"/>
          <a:ext cx="8442325" cy="2325687"/>
        </p:xfrm>
        <a:graphic>
          <a:graphicData uri="http://schemas.openxmlformats.org/presentationml/2006/ole">
            <mc:AlternateContent xmlns:mc="http://schemas.openxmlformats.org/markup-compatibility/2006">
              <mc:Choice xmlns:v="urn:schemas-microsoft-com:vml" Requires="v">
                <p:oleObj name="Equation" r:id="rId2" imgW="5574960" imgH="1536480" progId="Equation.DSMT4">
                  <p:embed/>
                </p:oleObj>
              </mc:Choice>
              <mc:Fallback>
                <p:oleObj name="Equation" r:id="rId2" imgW="5574960" imgH="1536480" progId="Equation.DSMT4">
                  <p:embed/>
                  <p:pic>
                    <p:nvPicPr>
                      <p:cNvPr id="4" name="Object 3"/>
                      <p:cNvPicPr/>
                      <p:nvPr/>
                    </p:nvPicPr>
                    <p:blipFill>
                      <a:blip r:embed="rId3"/>
                      <a:stretch>
                        <a:fillRect/>
                      </a:stretch>
                    </p:blipFill>
                    <p:spPr>
                      <a:xfrm>
                        <a:off x="350837" y="935038"/>
                        <a:ext cx="8442325" cy="23256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01159904"/>
              </p:ext>
            </p:extLst>
          </p:nvPr>
        </p:nvGraphicFramePr>
        <p:xfrm>
          <a:off x="3139488" y="3794250"/>
          <a:ext cx="2865024" cy="609408"/>
        </p:xfrm>
        <a:graphic>
          <a:graphicData uri="http://schemas.openxmlformats.org/presentationml/2006/ole">
            <mc:AlternateContent xmlns:mc="http://schemas.openxmlformats.org/markup-compatibility/2006">
              <mc:Choice xmlns:v="urn:schemas-microsoft-com:vml" Requires="v">
                <p:oleObj name="Equation" r:id="rId4" imgW="1790640" imgH="380880" progId="Equation.DSMT4">
                  <p:embed/>
                </p:oleObj>
              </mc:Choice>
              <mc:Fallback>
                <p:oleObj name="Equation" r:id="rId4" imgW="1790640" imgH="380880" progId="Equation.DSMT4">
                  <p:embed/>
                  <p:pic>
                    <p:nvPicPr>
                      <p:cNvPr id="5" name="Object 4"/>
                      <p:cNvPicPr/>
                      <p:nvPr/>
                    </p:nvPicPr>
                    <p:blipFill>
                      <a:blip r:embed="rId5"/>
                      <a:stretch>
                        <a:fillRect/>
                      </a:stretch>
                    </p:blipFill>
                    <p:spPr>
                      <a:xfrm>
                        <a:off x="3139488" y="3794250"/>
                        <a:ext cx="2865024" cy="609408"/>
                      </a:xfrm>
                      <a:prstGeom prst="rect">
                        <a:avLst/>
                      </a:prstGeom>
                    </p:spPr>
                  </p:pic>
                </p:oleObj>
              </mc:Fallback>
            </mc:AlternateContent>
          </a:graphicData>
        </a:graphic>
      </p:graphicFrame>
    </p:spTree>
    <p:extLst>
      <p:ext uri="{BB962C8B-B14F-4D97-AF65-F5344CB8AC3E}">
        <p14:creationId xmlns:p14="http://schemas.microsoft.com/office/powerpoint/2010/main" val="283216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714375" y="669957"/>
            <a:ext cx="7886700" cy="5940393"/>
          </a:xfrm>
        </p:spPr>
        <p:txBody>
          <a:bodyPr>
            <a:normAutofit/>
          </a:bodyPr>
          <a:lstStyle/>
          <a:p>
            <a:r>
              <a:rPr lang="en-US" sz="2000" dirty="0"/>
              <a:t>We can write the control gradient term as</a:t>
            </a:r>
          </a:p>
          <a:p>
            <a:endParaRPr lang="en-US" sz="2000" dirty="0"/>
          </a:p>
          <a:p>
            <a:endParaRPr lang="en-US" sz="2000" dirty="0"/>
          </a:p>
          <a:p>
            <a:endParaRPr lang="en-US" sz="2000" dirty="0"/>
          </a:p>
          <a:p>
            <a:r>
              <a:rPr lang="en-US" sz="2000" dirty="0"/>
              <a:t>The terms in the row vector are the control derivatives.  We use a shorthand notation of the following form:</a:t>
            </a:r>
          </a:p>
          <a:p>
            <a:endParaRPr lang="en-US" sz="2000" dirty="0"/>
          </a:p>
          <a:p>
            <a:endParaRPr lang="en-US" sz="2000" dirty="0"/>
          </a:p>
          <a:p>
            <a:r>
              <a:rPr lang="en-US" sz="2000" dirty="0"/>
              <a:t>Note that the stability derivatives with respect to the Euler angles are typically 0.  At least in out-of-ground effect (OGE) flight the aircraft attitude does not affect aero forces and moments on the aircraft)</a:t>
            </a:r>
          </a:p>
          <a:p>
            <a:r>
              <a:rPr lang="en-US" sz="2000" dirty="0"/>
              <a:t>In-ground-effect (IGE), there can be some influence of aircraft attitude (and also altitude) on the aero forces and moments.</a:t>
            </a:r>
          </a:p>
          <a:p>
            <a:r>
              <a:rPr lang="en-US" sz="2000" dirty="0"/>
              <a:t>If we linearize the helicopter in a rectilinear trim flight condition, then the trim value of the angular rates will be 0. This will eliminate some of the inertial terms:</a:t>
            </a:r>
          </a:p>
        </p:txBody>
      </p:sp>
      <p:graphicFrame>
        <p:nvGraphicFramePr>
          <p:cNvPr id="4" name="Object 3"/>
          <p:cNvGraphicFramePr>
            <a:graphicFrameLocks noChangeAspect="1"/>
          </p:cNvGraphicFramePr>
          <p:nvPr>
            <p:extLst>
              <p:ext uri="{D42A27DB-BD31-4B8C-83A1-F6EECF244321}">
                <p14:modId xmlns:p14="http://schemas.microsoft.com/office/powerpoint/2010/main" val="2236152939"/>
              </p:ext>
            </p:extLst>
          </p:nvPr>
        </p:nvGraphicFramePr>
        <p:xfrm>
          <a:off x="1437481" y="1022428"/>
          <a:ext cx="6269037" cy="1209675"/>
        </p:xfrm>
        <a:graphic>
          <a:graphicData uri="http://schemas.openxmlformats.org/presentationml/2006/ole">
            <mc:AlternateContent xmlns:mc="http://schemas.openxmlformats.org/markup-compatibility/2006">
              <mc:Choice xmlns:v="urn:schemas-microsoft-com:vml" Requires="v">
                <p:oleObj name="Equation" r:id="rId2" imgW="4140000" imgH="799920" progId="Equation.DSMT4">
                  <p:embed/>
                </p:oleObj>
              </mc:Choice>
              <mc:Fallback>
                <p:oleObj name="Equation" r:id="rId2" imgW="4140000" imgH="799920" progId="Equation.DSMT4">
                  <p:embed/>
                  <p:pic>
                    <p:nvPicPr>
                      <p:cNvPr id="4" name="Object 3"/>
                      <p:cNvPicPr/>
                      <p:nvPr/>
                    </p:nvPicPr>
                    <p:blipFill>
                      <a:blip r:embed="rId3"/>
                      <a:stretch>
                        <a:fillRect/>
                      </a:stretch>
                    </p:blipFill>
                    <p:spPr>
                      <a:xfrm>
                        <a:off x="1437481" y="1022428"/>
                        <a:ext cx="6269037" cy="12096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5317303"/>
              </p:ext>
            </p:extLst>
          </p:nvPr>
        </p:nvGraphicFramePr>
        <p:xfrm>
          <a:off x="2379663" y="2928953"/>
          <a:ext cx="3452812" cy="711200"/>
        </p:xfrm>
        <a:graphic>
          <a:graphicData uri="http://schemas.openxmlformats.org/presentationml/2006/ole">
            <mc:AlternateContent xmlns:mc="http://schemas.openxmlformats.org/markup-compatibility/2006">
              <mc:Choice xmlns:v="urn:schemas-microsoft-com:vml" Requires="v">
                <p:oleObj name="Equation" r:id="rId4" imgW="2158920" imgH="444240" progId="Equation.DSMT4">
                  <p:embed/>
                </p:oleObj>
              </mc:Choice>
              <mc:Fallback>
                <p:oleObj name="Equation" r:id="rId4" imgW="2158920" imgH="444240" progId="Equation.DSMT4">
                  <p:embed/>
                  <p:pic>
                    <p:nvPicPr>
                      <p:cNvPr id="5" name="Object 4"/>
                      <p:cNvPicPr/>
                      <p:nvPr/>
                    </p:nvPicPr>
                    <p:blipFill>
                      <a:blip r:embed="rId5"/>
                      <a:stretch>
                        <a:fillRect/>
                      </a:stretch>
                    </p:blipFill>
                    <p:spPr>
                      <a:xfrm>
                        <a:off x="2379663" y="2928953"/>
                        <a:ext cx="3452812" cy="711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08004145"/>
              </p:ext>
            </p:extLst>
          </p:nvPr>
        </p:nvGraphicFramePr>
        <p:xfrm>
          <a:off x="3901535" y="6129338"/>
          <a:ext cx="1340928" cy="304704"/>
        </p:xfrm>
        <a:graphic>
          <a:graphicData uri="http://schemas.openxmlformats.org/presentationml/2006/ole">
            <mc:AlternateContent xmlns:mc="http://schemas.openxmlformats.org/markup-compatibility/2006">
              <mc:Choice xmlns:v="urn:schemas-microsoft-com:vml" Requires="v">
                <p:oleObj name="Equation" r:id="rId6" imgW="838080" imgH="190440" progId="Equation.DSMT4">
                  <p:embed/>
                </p:oleObj>
              </mc:Choice>
              <mc:Fallback>
                <p:oleObj name="Equation" r:id="rId6" imgW="838080" imgH="190440" progId="Equation.DSMT4">
                  <p:embed/>
                  <p:pic>
                    <p:nvPicPr>
                      <p:cNvPr id="6" name="Object 5"/>
                      <p:cNvPicPr/>
                      <p:nvPr/>
                    </p:nvPicPr>
                    <p:blipFill>
                      <a:blip r:embed="rId7"/>
                      <a:stretch>
                        <a:fillRect/>
                      </a:stretch>
                    </p:blipFill>
                    <p:spPr>
                      <a:xfrm>
                        <a:off x="3901535" y="6129338"/>
                        <a:ext cx="1340928" cy="304704"/>
                      </a:xfrm>
                      <a:prstGeom prst="rect">
                        <a:avLst/>
                      </a:prstGeom>
                    </p:spPr>
                  </p:pic>
                </p:oleObj>
              </mc:Fallback>
            </mc:AlternateContent>
          </a:graphicData>
        </a:graphic>
      </p:graphicFrame>
    </p:spTree>
    <p:extLst>
      <p:ext uri="{BB962C8B-B14F-4D97-AF65-F5344CB8AC3E}">
        <p14:creationId xmlns:p14="http://schemas.microsoft.com/office/powerpoint/2010/main" val="396640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resulting linear model matrices:</a:t>
            </a:r>
          </a:p>
          <a:p>
            <a:endParaRPr lang="en-US" dirty="0"/>
          </a:p>
          <a:p>
            <a:endParaRPr lang="en-US" dirty="0"/>
          </a:p>
          <a:p>
            <a:endParaRPr lang="en-US" dirty="0"/>
          </a:p>
        </p:txBody>
      </p:sp>
      <p:sp>
        <p:nvSpPr>
          <p:cNvPr id="4" name="Title 1"/>
          <p:cNvSpPr>
            <a:spLocks noGrp="1"/>
          </p:cNvSpPr>
          <p:nvPr>
            <p:ph type="title"/>
          </p:nvPr>
        </p:nvSpPr>
        <p:spPr/>
        <p:txBody>
          <a:bodyPr/>
          <a:lstStyle/>
          <a:p>
            <a:r>
              <a:rPr lang="en-US" dirty="0"/>
              <a:t>Stability and Control Derivative Models</a:t>
            </a:r>
          </a:p>
        </p:txBody>
      </p:sp>
      <p:graphicFrame>
        <p:nvGraphicFramePr>
          <p:cNvPr id="5" name="Object 4"/>
          <p:cNvGraphicFramePr>
            <a:graphicFrameLocks noChangeAspect="1"/>
          </p:cNvGraphicFramePr>
          <p:nvPr>
            <p:extLst>
              <p:ext uri="{D42A27DB-BD31-4B8C-83A1-F6EECF244321}">
                <p14:modId xmlns:p14="http://schemas.microsoft.com/office/powerpoint/2010/main" val="3760864072"/>
              </p:ext>
            </p:extLst>
          </p:nvPr>
        </p:nvGraphicFramePr>
        <p:xfrm>
          <a:off x="825500" y="1330325"/>
          <a:ext cx="7661275" cy="5264150"/>
        </p:xfrm>
        <a:graphic>
          <a:graphicData uri="http://schemas.openxmlformats.org/presentationml/2006/ole">
            <mc:AlternateContent xmlns:mc="http://schemas.openxmlformats.org/markup-compatibility/2006">
              <mc:Choice xmlns:v="urn:schemas-microsoft-com:vml" Requires="v">
                <p:oleObj name="Equation" r:id="rId2" imgW="4787640" imgH="3288960" progId="Equation.DSMT4">
                  <p:embed/>
                </p:oleObj>
              </mc:Choice>
              <mc:Fallback>
                <p:oleObj name="Equation" r:id="rId2" imgW="4787640" imgH="3288960" progId="Equation.DSMT4">
                  <p:embed/>
                  <p:pic>
                    <p:nvPicPr>
                      <p:cNvPr id="5" name="Object 4"/>
                      <p:cNvPicPr/>
                      <p:nvPr/>
                    </p:nvPicPr>
                    <p:blipFill>
                      <a:blip r:embed="rId3"/>
                      <a:stretch>
                        <a:fillRect/>
                      </a:stretch>
                    </p:blipFill>
                    <p:spPr>
                      <a:xfrm>
                        <a:off x="825500" y="1330325"/>
                        <a:ext cx="7661275" cy="5264150"/>
                      </a:xfrm>
                      <a:prstGeom prst="rect">
                        <a:avLst/>
                      </a:prstGeom>
                    </p:spPr>
                  </p:pic>
                </p:oleObj>
              </mc:Fallback>
            </mc:AlternateContent>
          </a:graphicData>
        </a:graphic>
      </p:graphicFrame>
    </p:spTree>
    <p:extLst>
      <p:ext uri="{BB962C8B-B14F-4D97-AF65-F5344CB8AC3E}">
        <p14:creationId xmlns:p14="http://schemas.microsoft.com/office/powerpoint/2010/main" val="316244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p:txBody>
          <a:bodyPr>
            <a:normAutofit/>
          </a:bodyPr>
          <a:lstStyle/>
          <a:p>
            <a:r>
              <a:rPr lang="en-US" sz="2400" dirty="0"/>
              <a:t>The moment terms are normalized by the corresponding moments of inertia:</a:t>
            </a:r>
          </a:p>
          <a:p>
            <a:endParaRPr lang="en-US" sz="2400" dirty="0"/>
          </a:p>
          <a:p>
            <a:endParaRPr lang="en-US" sz="2400" dirty="0"/>
          </a:p>
          <a:p>
            <a:r>
              <a:rPr lang="en-US" sz="2400" dirty="0"/>
              <a:t>For roll and yaw there is cross-coupling from the product of inertia, and we define the coupled lateral-directional derivatives (denoted with the “prime” symbol): </a:t>
            </a:r>
          </a:p>
          <a:p>
            <a:endParaRPr lang="en-US" sz="2400" dirty="0"/>
          </a:p>
          <a:p>
            <a:endParaRPr lang="en-US" sz="2400" dirty="0"/>
          </a:p>
          <a:p>
            <a:endParaRPr lang="en-US" sz="2400" dirty="0"/>
          </a:p>
          <a:p>
            <a:r>
              <a:rPr lang="en-US" sz="2400" dirty="0"/>
              <a:t>Note that the coupled lateral-directional derivatives reduce to the simple derivatives when the product of inertia is 0  (</a:t>
            </a:r>
            <a:r>
              <a:rPr lang="en-US" sz="2400" i="1" dirty="0" err="1">
                <a:latin typeface="Times New Roman" panose="02020603050405020304" pitchFamily="18" charset="0"/>
                <a:cs typeface="Times New Roman" panose="02020603050405020304" pitchFamily="18" charset="0"/>
              </a:rPr>
              <a:t>I</a:t>
            </a:r>
            <a:r>
              <a:rPr lang="en-US" sz="2400" i="1" baseline="-25000" dirty="0" err="1">
                <a:latin typeface="Times New Roman" panose="02020603050405020304" pitchFamily="18" charset="0"/>
                <a:cs typeface="Times New Roman" panose="02020603050405020304" pitchFamily="18" charset="0"/>
              </a:rPr>
              <a:t>xz</a:t>
            </a:r>
            <a:r>
              <a:rPr lang="en-US" sz="2400" dirty="0">
                <a:latin typeface="Times New Roman" panose="02020603050405020304" pitchFamily="18" charset="0"/>
                <a:cs typeface="Times New Roman" panose="02020603050405020304" pitchFamily="18" charset="0"/>
              </a:rPr>
              <a:t> = 0</a:t>
            </a:r>
            <a:r>
              <a:rPr lang="en-US" sz="2400"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968986448"/>
              </p:ext>
            </p:extLst>
          </p:nvPr>
        </p:nvGraphicFramePr>
        <p:xfrm>
          <a:off x="1627187" y="1663700"/>
          <a:ext cx="4552951" cy="709613"/>
        </p:xfrm>
        <a:graphic>
          <a:graphicData uri="http://schemas.openxmlformats.org/presentationml/2006/ole">
            <mc:AlternateContent xmlns:mc="http://schemas.openxmlformats.org/markup-compatibility/2006">
              <mc:Choice xmlns:v="urn:schemas-microsoft-com:vml" Requires="v">
                <p:oleObj name="Equation" r:id="rId2" imgW="2844720" imgH="444240" progId="Equation.DSMT4">
                  <p:embed/>
                </p:oleObj>
              </mc:Choice>
              <mc:Fallback>
                <p:oleObj name="Equation" r:id="rId2" imgW="2844720" imgH="444240" progId="Equation.DSMT4">
                  <p:embed/>
                  <p:pic>
                    <p:nvPicPr>
                      <p:cNvPr id="4" name="Object 3"/>
                      <p:cNvPicPr/>
                      <p:nvPr/>
                    </p:nvPicPr>
                    <p:blipFill>
                      <a:blip r:embed="rId3"/>
                      <a:stretch>
                        <a:fillRect/>
                      </a:stretch>
                    </p:blipFill>
                    <p:spPr>
                      <a:xfrm>
                        <a:off x="1627187" y="1663700"/>
                        <a:ext cx="4552951" cy="7096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55685694"/>
              </p:ext>
            </p:extLst>
          </p:nvPr>
        </p:nvGraphicFramePr>
        <p:xfrm>
          <a:off x="1657350" y="3678238"/>
          <a:ext cx="3617913" cy="1193800"/>
        </p:xfrm>
        <a:graphic>
          <a:graphicData uri="http://schemas.openxmlformats.org/presentationml/2006/ole">
            <mc:AlternateContent xmlns:mc="http://schemas.openxmlformats.org/markup-compatibility/2006">
              <mc:Choice xmlns:v="urn:schemas-microsoft-com:vml" Requires="v">
                <p:oleObj name="Equation" r:id="rId4" imgW="2260440" imgH="749160" progId="Equation.DSMT4">
                  <p:embed/>
                </p:oleObj>
              </mc:Choice>
              <mc:Fallback>
                <p:oleObj name="Equation" r:id="rId4" imgW="2260440" imgH="749160" progId="Equation.DSMT4">
                  <p:embed/>
                  <p:pic>
                    <p:nvPicPr>
                      <p:cNvPr id="5" name="Object 4"/>
                      <p:cNvPicPr/>
                      <p:nvPr/>
                    </p:nvPicPr>
                    <p:blipFill>
                      <a:blip r:embed="rId5"/>
                      <a:stretch>
                        <a:fillRect/>
                      </a:stretch>
                    </p:blipFill>
                    <p:spPr>
                      <a:xfrm>
                        <a:off x="1657350" y="3678238"/>
                        <a:ext cx="3617913" cy="1193800"/>
                      </a:xfrm>
                      <a:prstGeom prst="rect">
                        <a:avLst/>
                      </a:prstGeom>
                    </p:spPr>
                  </p:pic>
                </p:oleObj>
              </mc:Fallback>
            </mc:AlternateContent>
          </a:graphicData>
        </a:graphic>
      </p:graphicFrame>
    </p:spTree>
    <p:extLst>
      <p:ext uri="{BB962C8B-B14F-4D97-AF65-F5344CB8AC3E}">
        <p14:creationId xmlns:p14="http://schemas.microsoft.com/office/powerpoint/2010/main" val="3918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Derivatives</a:t>
            </a:r>
          </a:p>
        </p:txBody>
      </p:sp>
      <p:sp>
        <p:nvSpPr>
          <p:cNvPr id="3" name="Content Placeholder 2"/>
          <p:cNvSpPr>
            <a:spLocks noGrp="1"/>
          </p:cNvSpPr>
          <p:nvPr>
            <p:ph idx="1"/>
          </p:nvPr>
        </p:nvSpPr>
        <p:spPr>
          <a:xfrm>
            <a:off x="628650" y="805758"/>
            <a:ext cx="7886700" cy="5785542"/>
          </a:xfrm>
        </p:spPr>
        <p:txBody>
          <a:bodyPr>
            <a:normAutofit/>
          </a:bodyPr>
          <a:lstStyle/>
          <a:p>
            <a:r>
              <a:rPr lang="en-US" sz="2000" dirty="0"/>
              <a:t>Note that the system matrix contains stability derivatives, </a:t>
            </a:r>
            <a:r>
              <a:rPr lang="en-US" sz="2000" dirty="0">
                <a:solidFill>
                  <a:srgbClr val="FF0000"/>
                </a:solidFill>
              </a:rPr>
              <a:t>inertial terms</a:t>
            </a:r>
            <a:r>
              <a:rPr lang="en-US" sz="2000" dirty="0"/>
              <a:t>, </a:t>
            </a:r>
            <a:r>
              <a:rPr lang="en-US" sz="2000" dirty="0">
                <a:solidFill>
                  <a:srgbClr val="00FF00"/>
                </a:solidFill>
              </a:rPr>
              <a:t>gravity terms</a:t>
            </a:r>
            <a:r>
              <a:rPr lang="en-US" sz="2000" dirty="0"/>
              <a:t>, and </a:t>
            </a:r>
            <a:r>
              <a:rPr lang="en-US" sz="2000" dirty="0">
                <a:solidFill>
                  <a:srgbClr val="0000FF"/>
                </a:solidFill>
              </a:rPr>
              <a:t>kinematic terms</a:t>
            </a:r>
            <a:r>
              <a:rPr lang="en-US" sz="2000" dirty="0"/>
              <a:t>. Below I have color coded the terms so you can identify them.</a:t>
            </a:r>
            <a:endParaRPr lang="en-US" sz="2000" dirty="0">
              <a:solidFill>
                <a:srgbClr val="00FF00"/>
              </a:solidFill>
            </a:endParaRP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control matrix (B) consists entirely of the control derivatives.</a:t>
            </a:r>
          </a:p>
          <a:p>
            <a:r>
              <a:rPr lang="en-US" sz="2000" dirty="0"/>
              <a:t>The gravity and inertial terms are deterministic if one knows the trim and the mass properties of the aircraft.</a:t>
            </a:r>
          </a:p>
          <a:p>
            <a:r>
              <a:rPr lang="en-US" sz="2000" dirty="0"/>
              <a:t>Therefore, we can back out the predicted S&amp;C derivatives from the 8-state linear model generated by our simulation.</a:t>
            </a:r>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11899084"/>
              </p:ext>
            </p:extLst>
          </p:nvPr>
        </p:nvGraphicFramePr>
        <p:xfrm>
          <a:off x="741363" y="1589088"/>
          <a:ext cx="7662862" cy="2784475"/>
        </p:xfrm>
        <a:graphic>
          <a:graphicData uri="http://schemas.openxmlformats.org/presentationml/2006/ole">
            <mc:AlternateContent xmlns:mc="http://schemas.openxmlformats.org/markup-compatibility/2006">
              <mc:Choice xmlns:v="urn:schemas-microsoft-com:vml" Requires="v">
                <p:oleObj name="Equation" r:id="rId2" imgW="4787640" imgH="1739880" progId="Equation.DSMT4">
                  <p:embed/>
                </p:oleObj>
              </mc:Choice>
              <mc:Fallback>
                <p:oleObj name="Equation" r:id="rId2" imgW="4787640" imgH="1739880" progId="Equation.DSMT4">
                  <p:embed/>
                  <p:pic>
                    <p:nvPicPr>
                      <p:cNvPr id="4" name="Object 3"/>
                      <p:cNvPicPr/>
                      <p:nvPr/>
                    </p:nvPicPr>
                    <p:blipFill>
                      <a:blip r:embed="rId3"/>
                      <a:stretch>
                        <a:fillRect/>
                      </a:stretch>
                    </p:blipFill>
                    <p:spPr>
                      <a:xfrm>
                        <a:off x="741363" y="1589088"/>
                        <a:ext cx="7662862" cy="2784475"/>
                      </a:xfrm>
                      <a:prstGeom prst="rect">
                        <a:avLst/>
                      </a:prstGeom>
                    </p:spPr>
                  </p:pic>
                </p:oleObj>
              </mc:Fallback>
            </mc:AlternateContent>
          </a:graphicData>
        </a:graphic>
      </p:graphicFrame>
    </p:spTree>
    <p:extLst>
      <p:ext uri="{BB962C8B-B14F-4D97-AF65-F5344CB8AC3E}">
        <p14:creationId xmlns:p14="http://schemas.microsoft.com/office/powerpoint/2010/main" val="353662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628650" y="805758"/>
            <a:ext cx="7886700" cy="5842692"/>
          </a:xfrm>
        </p:spPr>
        <p:txBody>
          <a:bodyPr>
            <a:normAutofit/>
          </a:bodyPr>
          <a:lstStyle/>
          <a:p>
            <a:r>
              <a:rPr lang="en-US" sz="2000" dirty="0"/>
              <a:t>Consider UH-60 simulation, trimmed at 120 knots forward airspeed.</a:t>
            </a:r>
          </a:p>
          <a:p>
            <a:r>
              <a:rPr lang="en-US" sz="2000" dirty="0"/>
              <a:t>Trim model with forward speed of 202.6 </a:t>
            </a:r>
            <a:r>
              <a:rPr lang="en-US" sz="2000" dirty="0" err="1"/>
              <a:t>ft</a:t>
            </a:r>
            <a:r>
              <a:rPr lang="en-US" sz="2000" dirty="0"/>
              <a:t>/sec</a:t>
            </a:r>
          </a:p>
          <a:p>
            <a:r>
              <a:rPr lang="en-US" sz="2000" dirty="0"/>
              <a:t>We can get trim states from x0 using: </a:t>
            </a:r>
            <a:r>
              <a:rPr lang="en-US" sz="2000" dirty="0">
                <a:latin typeface="Courier New" panose="02070309020205020404" pitchFamily="49" charset="0"/>
                <a:cs typeface="Courier New" panose="02070309020205020404" pitchFamily="49" charset="0"/>
              </a:rPr>
              <a:t>x0(1:8)</a:t>
            </a:r>
          </a:p>
          <a:p>
            <a:endParaRPr lang="en-US" sz="2000" dirty="0"/>
          </a:p>
          <a:p>
            <a:r>
              <a:rPr lang="en-US" sz="2000" dirty="0"/>
              <a:t>Note that I ran a zero bank angle trim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0</a:t>
            </a:r>
            <a:r>
              <a:rPr lang="en-US" sz="2000" dirty="0"/>
              <a:t>)</a:t>
            </a:r>
          </a:p>
          <a:p>
            <a:r>
              <a:rPr lang="en-US" sz="2000" dirty="0"/>
              <a:t>Now lets look at the A matrix for the 8-state model:</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Can start to see how values correlate with the theoretical state space model and to pull out S&amp;C derivatives</a:t>
            </a:r>
          </a:p>
          <a:p>
            <a:endParaRPr lang="en-US" sz="2000" dirty="0"/>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31788593"/>
              </p:ext>
            </p:extLst>
          </p:nvPr>
        </p:nvGraphicFramePr>
        <p:xfrm>
          <a:off x="1168400" y="2017713"/>
          <a:ext cx="7030656" cy="324864"/>
        </p:xfrm>
        <a:graphic>
          <a:graphicData uri="http://schemas.openxmlformats.org/presentationml/2006/ole">
            <mc:AlternateContent xmlns:mc="http://schemas.openxmlformats.org/markup-compatibility/2006">
              <mc:Choice xmlns:v="urn:schemas-microsoft-com:vml" Requires="v">
                <p:oleObj name="Equation" r:id="rId2" imgW="4394160" imgH="203040" progId="Equation.DSMT4">
                  <p:embed/>
                </p:oleObj>
              </mc:Choice>
              <mc:Fallback>
                <p:oleObj name="Equation" r:id="rId2" imgW="4394160" imgH="203040" progId="Equation.DSMT4">
                  <p:embed/>
                  <p:pic>
                    <p:nvPicPr>
                      <p:cNvPr id="4" name="Object 3"/>
                      <p:cNvPicPr/>
                      <p:nvPr/>
                    </p:nvPicPr>
                    <p:blipFill>
                      <a:blip r:embed="rId3"/>
                      <a:stretch>
                        <a:fillRect/>
                      </a:stretch>
                    </p:blipFill>
                    <p:spPr>
                      <a:xfrm>
                        <a:off x="1168400" y="2017713"/>
                        <a:ext cx="7030656" cy="324864"/>
                      </a:xfrm>
                      <a:prstGeom prst="rect">
                        <a:avLst/>
                      </a:prstGeom>
                    </p:spPr>
                  </p:pic>
                </p:oleObj>
              </mc:Fallback>
            </mc:AlternateContent>
          </a:graphicData>
        </a:graphic>
      </p:graphicFrame>
      <p:sp>
        <p:nvSpPr>
          <p:cNvPr id="5" name="TextBox 4"/>
          <p:cNvSpPr txBox="1"/>
          <p:nvPr/>
        </p:nvSpPr>
        <p:spPr>
          <a:xfrm>
            <a:off x="223837" y="3202107"/>
            <a:ext cx="8696325" cy="2462213"/>
          </a:xfrm>
          <a:prstGeom prst="rect">
            <a:avLst/>
          </a:prstGeom>
          <a:noFill/>
        </p:spPr>
        <p:txBody>
          <a:bodyPr wrap="square" rtlCol="0">
            <a:spAutoFit/>
          </a:bodyPr>
          <a:lstStyle/>
          <a:p>
            <a:r>
              <a:rPr lang="pt-BR" sz="1400" dirty="0">
                <a:latin typeface="Courier New" panose="02070309020205020404" pitchFamily="49" charset="0"/>
                <a:cs typeface="Courier New" panose="02070309020205020404" pitchFamily="49" charset="0"/>
              </a:rPr>
              <a:t>Ar =</a:t>
            </a:r>
          </a:p>
          <a:p>
            <a:endParaRPr lang="pt-BR" sz="1400" dirty="0">
              <a:latin typeface="Courier New" panose="02070309020205020404" pitchFamily="49" charset="0"/>
              <a:cs typeface="Courier New" panose="02070309020205020404" pitchFamily="49" charset="0"/>
            </a:endParaRPr>
          </a:p>
          <a:p>
            <a:r>
              <a:rPr lang="pt-BR" sz="1400" dirty="0">
                <a:latin typeface="Courier New" panose="02070309020205020404" pitchFamily="49" charset="0"/>
                <a:cs typeface="Courier New" panose="02070309020205020404" pitchFamily="49" charset="0"/>
              </a:rPr>
              <a:t>   -0.0391    0.0089    0.0416   -1.1797    5.1837   14.7030         0  -32.1639</a:t>
            </a:r>
          </a:p>
          <a:p>
            <a:r>
              <a:rPr lang="pt-BR" sz="1400" dirty="0">
                <a:latin typeface="Courier New" panose="02070309020205020404" pitchFamily="49" charset="0"/>
                <a:cs typeface="Courier New" panose="02070309020205020404" pitchFamily="49" charset="0"/>
              </a:rPr>
              <a:t>    0.0014   -0.1432   -0.0123   -5.9103   -0.6508 -200.4152   32.1639    0.0000</a:t>
            </a:r>
          </a:p>
          <a:p>
            <a:r>
              <a:rPr lang="pt-BR" sz="1400" dirty="0">
                <a:latin typeface="Courier New" panose="02070309020205020404" pitchFamily="49" charset="0"/>
                <a:cs typeface="Courier New" panose="02070309020205020404" pitchFamily="49" charset="0"/>
              </a:rPr>
              <a:t>    0.0142   -0.0336   -0.8565  -14.5575  203.1310   -0.4156         0    0.6249</a:t>
            </a:r>
          </a:p>
          <a:p>
            <a:r>
              <a:rPr lang="pt-BR" sz="1400" dirty="0">
                <a:latin typeface="Courier New" panose="02070309020205020404" pitchFamily="49" charset="0"/>
                <a:cs typeface="Courier New" panose="02070309020205020404" pitchFamily="49" charset="0"/>
              </a:rPr>
              <a:t>    0.0032   -0.0321    0.0114   -4.2568   -1.3415    0.5894         0         0</a:t>
            </a:r>
          </a:p>
          <a:p>
            <a:r>
              <a:rPr lang="pt-BR" sz="1400" dirty="0">
                <a:latin typeface="Courier New" panose="02070309020205020404" pitchFamily="49" charset="0"/>
                <a:cs typeface="Courier New" panose="02070309020205020404" pitchFamily="49" charset="0"/>
              </a:rPr>
              <a:t>    0.0001    0.0065   -0.0064    0.4700   -1.6919   -0.1467         0         0</a:t>
            </a:r>
          </a:p>
          <a:p>
            <a:r>
              <a:rPr lang="pt-BR" sz="1400" dirty="0">
                <a:latin typeface="Courier New" panose="02070309020205020404" pitchFamily="49" charset="0"/>
                <a:cs typeface="Courier New" panose="02070309020205020404" pitchFamily="49" charset="0"/>
              </a:rPr>
              <a:t>   -0.0031    0.0135    0.0096   -0.1872   -0.1652   -0.6384         0         0</a:t>
            </a:r>
          </a:p>
          <a:p>
            <a:r>
              <a:rPr lang="pt-BR" sz="1400" dirty="0">
                <a:latin typeface="Courier New" panose="02070309020205020404" pitchFamily="49" charset="0"/>
                <a:cs typeface="Courier New" panose="02070309020205020404" pitchFamily="49" charset="0"/>
              </a:rPr>
              <a:t>         0         0         0    1.0000   -0.0000   -0.0194   -0.0000    0.0000</a:t>
            </a:r>
          </a:p>
          <a:p>
            <a:r>
              <a:rPr lang="pt-BR" sz="1400" dirty="0">
                <a:latin typeface="Courier New" panose="02070309020205020404" pitchFamily="49" charset="0"/>
                <a:cs typeface="Courier New" panose="02070309020205020404" pitchFamily="49" charset="0"/>
              </a:rPr>
              <a:t>         0         0         0         0    1.0000   -0.0000   -0.0000         0</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486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Derivatives</a:t>
            </a:r>
          </a:p>
        </p:txBody>
      </p:sp>
      <p:sp>
        <p:nvSpPr>
          <p:cNvPr id="3" name="Content Placeholder 2"/>
          <p:cNvSpPr>
            <a:spLocks noGrp="1"/>
          </p:cNvSpPr>
          <p:nvPr>
            <p:ph idx="1"/>
          </p:nvPr>
        </p:nvSpPr>
        <p:spPr>
          <a:xfrm>
            <a:off x="628650" y="805758"/>
            <a:ext cx="7886700" cy="5604567"/>
          </a:xfrm>
        </p:spPr>
        <p:txBody>
          <a:bodyPr>
            <a:normAutofit/>
          </a:bodyPr>
          <a:lstStyle/>
          <a:p>
            <a:r>
              <a:rPr lang="en-US" sz="2000" dirty="0"/>
              <a:t>In the previous slide we can find that the kinematic and gravitation terms are exact</a:t>
            </a:r>
          </a:p>
          <a:p>
            <a:endParaRPr lang="en-US" sz="2000" dirty="0"/>
          </a:p>
          <a:p>
            <a:endParaRPr lang="en-US" sz="2000" dirty="0"/>
          </a:p>
          <a:p>
            <a:endParaRPr lang="en-US" sz="2000" dirty="0"/>
          </a:p>
          <a:p>
            <a:r>
              <a:rPr lang="en-US" sz="2000" dirty="0"/>
              <a:t>For several terms the stability derivative is simply identical to an element of A, e.g.:</a:t>
            </a:r>
          </a:p>
          <a:p>
            <a:endParaRPr lang="en-US" sz="2000" dirty="0"/>
          </a:p>
          <a:p>
            <a:endParaRPr lang="en-US" sz="2000" dirty="0"/>
          </a:p>
          <a:p>
            <a:r>
              <a:rPr lang="en-US" sz="2000" dirty="0"/>
              <a:t>For other terms, you need to remove the inertial effect to get the true value of the stability derivative, e.g. (note that you can lose precision here):</a:t>
            </a:r>
          </a:p>
          <a:p>
            <a:endParaRPr lang="en-US" sz="2000" dirty="0"/>
          </a:p>
          <a:p>
            <a:endParaRPr lang="en-US" sz="2000" dirty="0"/>
          </a:p>
          <a:p>
            <a:r>
              <a:rPr lang="en-US" sz="2000" dirty="0"/>
              <a:t>The control derivatives, can simple be taken directly form the B matrix</a:t>
            </a:r>
          </a:p>
        </p:txBody>
      </p:sp>
      <p:graphicFrame>
        <p:nvGraphicFramePr>
          <p:cNvPr id="5" name="Object 4"/>
          <p:cNvGraphicFramePr>
            <a:graphicFrameLocks noChangeAspect="1"/>
          </p:cNvGraphicFramePr>
          <p:nvPr>
            <p:extLst>
              <p:ext uri="{D42A27DB-BD31-4B8C-83A1-F6EECF244321}">
                <p14:modId xmlns:p14="http://schemas.microsoft.com/office/powerpoint/2010/main" val="3144733833"/>
              </p:ext>
            </p:extLst>
          </p:nvPr>
        </p:nvGraphicFramePr>
        <p:xfrm>
          <a:off x="3019425" y="1357313"/>
          <a:ext cx="2784475" cy="1239837"/>
        </p:xfrm>
        <a:graphic>
          <a:graphicData uri="http://schemas.openxmlformats.org/presentationml/2006/ole">
            <mc:AlternateContent xmlns:mc="http://schemas.openxmlformats.org/markup-compatibility/2006">
              <mc:Choice xmlns:v="urn:schemas-microsoft-com:vml" Requires="v">
                <p:oleObj name="Equation" r:id="rId2" imgW="1739880" imgH="774360" progId="Equation.DSMT4">
                  <p:embed/>
                </p:oleObj>
              </mc:Choice>
              <mc:Fallback>
                <p:oleObj name="Equation" r:id="rId2" imgW="1739880" imgH="774360" progId="Equation.DSMT4">
                  <p:embed/>
                  <p:pic>
                    <p:nvPicPr>
                      <p:cNvPr id="5" name="Object 4"/>
                      <p:cNvPicPr/>
                      <p:nvPr/>
                    </p:nvPicPr>
                    <p:blipFill>
                      <a:blip r:embed="rId3"/>
                      <a:stretch>
                        <a:fillRect/>
                      </a:stretch>
                    </p:blipFill>
                    <p:spPr>
                      <a:xfrm>
                        <a:off x="3019425" y="1357313"/>
                        <a:ext cx="2784475" cy="12398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71113995"/>
              </p:ext>
            </p:extLst>
          </p:nvPr>
        </p:nvGraphicFramePr>
        <p:xfrm>
          <a:off x="2311400" y="3603625"/>
          <a:ext cx="4695825" cy="346075"/>
        </p:xfrm>
        <a:graphic>
          <a:graphicData uri="http://schemas.openxmlformats.org/presentationml/2006/ole">
            <mc:AlternateContent xmlns:mc="http://schemas.openxmlformats.org/markup-compatibility/2006">
              <mc:Choice xmlns:v="urn:schemas-microsoft-com:vml" Requires="v">
                <p:oleObj name="Equation" r:id="rId4" imgW="2933640" imgH="215640" progId="Equation.DSMT4">
                  <p:embed/>
                </p:oleObj>
              </mc:Choice>
              <mc:Fallback>
                <p:oleObj name="Equation" r:id="rId4" imgW="2933640" imgH="215640" progId="Equation.DSMT4">
                  <p:embed/>
                  <p:pic>
                    <p:nvPicPr>
                      <p:cNvPr id="6" name="Object 5"/>
                      <p:cNvPicPr/>
                      <p:nvPr/>
                    </p:nvPicPr>
                    <p:blipFill>
                      <a:blip r:embed="rId5"/>
                      <a:stretch>
                        <a:fillRect/>
                      </a:stretch>
                    </p:blipFill>
                    <p:spPr>
                      <a:xfrm>
                        <a:off x="2311400" y="3603625"/>
                        <a:ext cx="4695825" cy="3460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05335369"/>
              </p:ext>
            </p:extLst>
          </p:nvPr>
        </p:nvGraphicFramePr>
        <p:xfrm>
          <a:off x="3316288" y="5038623"/>
          <a:ext cx="2359025" cy="712787"/>
        </p:xfrm>
        <a:graphic>
          <a:graphicData uri="http://schemas.openxmlformats.org/presentationml/2006/ole">
            <mc:AlternateContent xmlns:mc="http://schemas.openxmlformats.org/markup-compatibility/2006">
              <mc:Choice xmlns:v="urn:schemas-microsoft-com:vml" Requires="v">
                <p:oleObj name="Equation" r:id="rId6" imgW="1473120" imgH="444240" progId="Equation.DSMT4">
                  <p:embed/>
                </p:oleObj>
              </mc:Choice>
              <mc:Fallback>
                <p:oleObj name="Equation" r:id="rId6" imgW="1473120" imgH="444240" progId="Equation.DSMT4">
                  <p:embed/>
                  <p:pic>
                    <p:nvPicPr>
                      <p:cNvPr id="7" name="Object 6"/>
                      <p:cNvPicPr/>
                      <p:nvPr/>
                    </p:nvPicPr>
                    <p:blipFill>
                      <a:blip r:embed="rId7"/>
                      <a:stretch>
                        <a:fillRect/>
                      </a:stretch>
                    </p:blipFill>
                    <p:spPr>
                      <a:xfrm>
                        <a:off x="3316288" y="5038623"/>
                        <a:ext cx="2359025" cy="712787"/>
                      </a:xfrm>
                      <a:prstGeom prst="rect">
                        <a:avLst/>
                      </a:prstGeom>
                    </p:spPr>
                  </p:pic>
                </p:oleObj>
              </mc:Fallback>
            </mc:AlternateContent>
          </a:graphicData>
        </a:graphic>
      </p:graphicFrame>
    </p:spTree>
    <p:extLst>
      <p:ext uri="{BB962C8B-B14F-4D97-AF65-F5344CB8AC3E}">
        <p14:creationId xmlns:p14="http://schemas.microsoft.com/office/powerpoint/2010/main" val="102895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Control Derivative Models</a:t>
            </a:r>
          </a:p>
        </p:txBody>
      </p:sp>
      <p:sp>
        <p:nvSpPr>
          <p:cNvPr id="3" name="Content Placeholder 2"/>
          <p:cNvSpPr>
            <a:spLocks noGrp="1"/>
          </p:cNvSpPr>
          <p:nvPr>
            <p:ph idx="1"/>
          </p:nvPr>
        </p:nvSpPr>
        <p:spPr>
          <a:xfrm>
            <a:off x="628650" y="805758"/>
            <a:ext cx="7886700" cy="5728392"/>
          </a:xfrm>
        </p:spPr>
        <p:txBody>
          <a:bodyPr>
            <a:normAutofit/>
          </a:bodyPr>
          <a:lstStyle/>
          <a:p>
            <a:r>
              <a:rPr lang="en-US" sz="2000" dirty="0"/>
              <a:t>Note: You cannot get the classic S&amp;C derivatives directly from the full order model!  If you try this, you will get completely wrong results!</a:t>
            </a:r>
          </a:p>
          <a:p>
            <a:r>
              <a:rPr lang="en-US" sz="2000" dirty="0"/>
              <a:t>As example, lets look at the upper left quadrant of the full order A matrix in hover and try to extract the roll damping derivative:</a:t>
            </a:r>
          </a:p>
          <a:p>
            <a:endParaRPr lang="en-US" sz="2000" dirty="0"/>
          </a:p>
          <a:p>
            <a:r>
              <a:rPr lang="en-US" sz="2000" dirty="0"/>
              <a:t>Now let’s look at the full order B matrix and try to pull out the roll control moment derivative:</a:t>
            </a:r>
          </a:p>
          <a:p>
            <a:endParaRPr lang="en-US" sz="2000" dirty="0"/>
          </a:p>
          <a:p>
            <a:r>
              <a:rPr lang="en-US" sz="2000" dirty="0"/>
              <a:t>If you look at the reduced order model, the same values are:</a:t>
            </a:r>
          </a:p>
          <a:p>
            <a:endParaRPr lang="en-US" sz="2000" dirty="0"/>
          </a:p>
          <a:p>
            <a:r>
              <a:rPr lang="en-US" sz="2000" dirty="0"/>
              <a:t>These are obviously very different. Why?</a:t>
            </a:r>
          </a:p>
          <a:p>
            <a:r>
              <a:rPr lang="en-US" sz="2000" dirty="0"/>
              <a:t>In the full order model, many of the important stability and control effects come through the rotor, and require a change in rotor state (e.g. the lateral flapping angle changes to induce the roll damping and roll control derivatives effects from the main rotor).   The effects are still present in the full order model, but involve multiple states.</a:t>
            </a:r>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683172644"/>
              </p:ext>
            </p:extLst>
          </p:nvPr>
        </p:nvGraphicFramePr>
        <p:xfrm>
          <a:off x="3046413" y="2136775"/>
          <a:ext cx="2214562" cy="346075"/>
        </p:xfrm>
        <a:graphic>
          <a:graphicData uri="http://schemas.openxmlformats.org/presentationml/2006/ole">
            <mc:AlternateContent xmlns:mc="http://schemas.openxmlformats.org/markup-compatibility/2006">
              <mc:Choice xmlns:v="urn:schemas-microsoft-com:vml" Requires="v">
                <p:oleObj name="Equation" r:id="rId2" imgW="1384200" imgH="215640" progId="Equation.DSMT4">
                  <p:embed/>
                </p:oleObj>
              </mc:Choice>
              <mc:Fallback>
                <p:oleObj name="Equation" r:id="rId2" imgW="1384200" imgH="215640" progId="Equation.DSMT4">
                  <p:embed/>
                  <p:pic>
                    <p:nvPicPr>
                      <p:cNvPr id="4" name="Object 3"/>
                      <p:cNvPicPr/>
                      <p:nvPr/>
                    </p:nvPicPr>
                    <p:blipFill>
                      <a:blip r:embed="rId3"/>
                      <a:stretch>
                        <a:fillRect/>
                      </a:stretch>
                    </p:blipFill>
                    <p:spPr>
                      <a:xfrm>
                        <a:off x="3046413" y="2136775"/>
                        <a:ext cx="2214562" cy="3460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58622966"/>
              </p:ext>
            </p:extLst>
          </p:nvPr>
        </p:nvGraphicFramePr>
        <p:xfrm>
          <a:off x="2786063" y="3227041"/>
          <a:ext cx="2946400" cy="366713"/>
        </p:xfrm>
        <a:graphic>
          <a:graphicData uri="http://schemas.openxmlformats.org/presentationml/2006/ole">
            <mc:AlternateContent xmlns:mc="http://schemas.openxmlformats.org/markup-compatibility/2006">
              <mc:Choice xmlns:v="urn:schemas-microsoft-com:vml" Requires="v">
                <p:oleObj name="Equation" r:id="rId4" imgW="1841400" imgH="228600" progId="Equation.DSMT4">
                  <p:embed/>
                </p:oleObj>
              </mc:Choice>
              <mc:Fallback>
                <p:oleObj name="Equation" r:id="rId4" imgW="1841400" imgH="228600" progId="Equation.DSMT4">
                  <p:embed/>
                  <p:pic>
                    <p:nvPicPr>
                      <p:cNvPr id="5" name="Object 4"/>
                      <p:cNvPicPr/>
                      <p:nvPr/>
                    </p:nvPicPr>
                    <p:blipFill>
                      <a:blip r:embed="rId5"/>
                      <a:stretch>
                        <a:fillRect/>
                      </a:stretch>
                    </p:blipFill>
                    <p:spPr>
                      <a:xfrm>
                        <a:off x="2786063" y="3227041"/>
                        <a:ext cx="2946400" cy="366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20426309"/>
              </p:ext>
            </p:extLst>
          </p:nvPr>
        </p:nvGraphicFramePr>
        <p:xfrm>
          <a:off x="2439988" y="3971925"/>
          <a:ext cx="3962400" cy="366713"/>
        </p:xfrm>
        <a:graphic>
          <a:graphicData uri="http://schemas.openxmlformats.org/presentationml/2006/ole">
            <mc:AlternateContent xmlns:mc="http://schemas.openxmlformats.org/markup-compatibility/2006">
              <mc:Choice xmlns:v="urn:schemas-microsoft-com:vml" Requires="v">
                <p:oleObj name="Equation" r:id="rId6" imgW="2476440" imgH="228600" progId="Equation.DSMT4">
                  <p:embed/>
                </p:oleObj>
              </mc:Choice>
              <mc:Fallback>
                <p:oleObj name="Equation" r:id="rId6" imgW="2476440" imgH="228600" progId="Equation.DSMT4">
                  <p:embed/>
                  <p:pic>
                    <p:nvPicPr>
                      <p:cNvPr id="6" name="Object 5"/>
                      <p:cNvPicPr/>
                      <p:nvPr/>
                    </p:nvPicPr>
                    <p:blipFill>
                      <a:blip r:embed="rId7"/>
                      <a:stretch>
                        <a:fillRect/>
                      </a:stretch>
                    </p:blipFill>
                    <p:spPr>
                      <a:xfrm>
                        <a:off x="2439988" y="3971925"/>
                        <a:ext cx="3962400" cy="366713"/>
                      </a:xfrm>
                      <a:prstGeom prst="rect">
                        <a:avLst/>
                      </a:prstGeom>
                    </p:spPr>
                  </p:pic>
                </p:oleObj>
              </mc:Fallback>
            </mc:AlternateContent>
          </a:graphicData>
        </a:graphic>
      </p:graphicFrame>
    </p:spTree>
    <p:extLst>
      <p:ext uri="{BB962C8B-B14F-4D97-AF65-F5344CB8AC3E}">
        <p14:creationId xmlns:p14="http://schemas.microsoft.com/office/powerpoint/2010/main" val="3680879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8AA64F-3BC1-4CC4-9433-744DA7D722DB}">
  <ds:schemaRefs>
    <ds:schemaRef ds:uri="http://schemas.microsoft.com/office/infopath/2007/PartnerControls"/>
    <ds:schemaRef ds:uri="http://schemas.microsoft.com/office/2006/documentManagement/types"/>
    <ds:schemaRef ds:uri="3813a407-ade3-41a7-ae2b-5abd5c499ef8"/>
    <ds:schemaRef ds:uri="http://purl.org/dc/dcmitype/"/>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15599A99-676A-4B25-92BB-05B8D19D1439}">
  <ds:schemaRefs>
    <ds:schemaRef ds:uri="http://schemas.microsoft.com/sharepoint/v3/contenttype/forms"/>
  </ds:schemaRefs>
</ds:datastoreItem>
</file>

<file path=customXml/itemProps3.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7734</TotalTime>
  <Words>1771</Words>
  <Application>Microsoft Office PowerPoint</Application>
  <PresentationFormat>On-screen Show (4:3)</PresentationFormat>
  <Paragraphs>215</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4" baseType="lpstr">
      <vt:lpstr>Arial</vt:lpstr>
      <vt:lpstr>Calibri</vt:lpstr>
      <vt:lpstr>Calibri Light</vt:lpstr>
      <vt:lpstr>Courier New</vt:lpstr>
      <vt:lpstr>Symbol</vt:lpstr>
      <vt:lpstr>Times New Roman</vt:lpstr>
      <vt:lpstr>Office Theme</vt:lpstr>
      <vt:lpstr>Equation</vt:lpstr>
      <vt:lpstr>MathType 7.0 Equation</vt:lpstr>
      <vt:lpstr>Stability and Control Derivative Models</vt:lpstr>
      <vt:lpstr>Stability and Control Derivative Models</vt:lpstr>
      <vt:lpstr>Stability and Control Derivative Models</vt:lpstr>
      <vt:lpstr>Stability and Control Derivative Models</vt:lpstr>
      <vt:lpstr>Stability and Control Derivative Models</vt:lpstr>
      <vt:lpstr>Stability and Control Derivatives</vt:lpstr>
      <vt:lpstr>Stability and Control Derivative Models</vt:lpstr>
      <vt:lpstr>Stability and Control Derivatives</vt:lpstr>
      <vt:lpstr>Stability and Control Derivative Models</vt:lpstr>
      <vt:lpstr>Stability and Control Derivative Models</vt:lpstr>
      <vt:lpstr>Stability and Control Derivative Models</vt:lpstr>
      <vt:lpstr>Stability and Control Derivative Models</vt:lpstr>
      <vt:lpstr>Stability and Control Derivative Models</vt:lpstr>
      <vt:lpstr>Stability and Control Derivative Models</vt:lpstr>
      <vt:lpstr>Stability and Control Derivative Models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Joe Horn</cp:lastModifiedBy>
  <cp:revision>64</cp:revision>
  <dcterms:created xsi:type="dcterms:W3CDTF">2020-03-15T15:03:59Z</dcterms:created>
  <dcterms:modified xsi:type="dcterms:W3CDTF">2022-03-22T20:20:03Z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