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32" r:id="rId5"/>
    <p:sldId id="333" r:id="rId6"/>
    <p:sldId id="334" r:id="rId7"/>
    <p:sldId id="335" r:id="rId8"/>
    <p:sldId id="336" r:id="rId9"/>
    <p:sldId id="337" r:id="rId10"/>
    <p:sldId id="338" r:id="rId11"/>
    <p:sldId id="339" r:id="rId12"/>
    <p:sldId id="340" r:id="rId13"/>
    <p:sldId id="341" r:id="rId14"/>
    <p:sldId id="342" r:id="rId15"/>
    <p:sldId id="344" r:id="rId16"/>
    <p:sldId id="345" r:id="rId17"/>
    <p:sldId id="346" r:id="rId18"/>
    <p:sldId id="343" r:id="rId19"/>
    <p:sldId id="347" r:id="rId20"/>
    <p:sldId id="348" r:id="rId21"/>
    <p:sldId id="34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800000"/>
    <a:srgbClr val="A5002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095"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71192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87344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9260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1466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2421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849345"/>
            <a:ext cx="3886200" cy="53276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849345"/>
            <a:ext cx="3886200" cy="53276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117A4-3110-4659-A129-55494575642B}"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74778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B117A4-3110-4659-A129-55494575642B}" type="datetimeFigureOut">
              <a:rPr lang="en-US" smtClean="0"/>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31672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117A4-3110-4659-A129-55494575642B}" type="datetimeFigureOut">
              <a:rPr lang="en-US" smtClean="0"/>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0342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17A4-3110-4659-A129-55494575642B}" type="datetimeFigureOut">
              <a:rPr lang="en-US" smtClean="0"/>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423750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5855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0347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84057"/>
            <a:ext cx="7886700" cy="4859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628650" y="805758"/>
            <a:ext cx="7886700" cy="537120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117A4-3110-4659-A129-55494575642B}" type="datetimeFigureOut">
              <a:rPr lang="en-US" smtClean="0"/>
              <a:t>3/26/2020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348A4-AC88-46C7-ACAB-BC068BCC2D4F}" type="slidenum">
              <a:rPr lang="en-US" smtClean="0"/>
              <a:t>‹#›</a:t>
            </a:fld>
            <a:endParaRPr lang="en-US"/>
          </a:p>
        </p:txBody>
      </p:sp>
    </p:spTree>
    <p:extLst>
      <p:ext uri="{BB962C8B-B14F-4D97-AF65-F5344CB8AC3E}">
        <p14:creationId xmlns:p14="http://schemas.microsoft.com/office/powerpoint/2010/main" val="293860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3.pn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0.wmf"/><Relationship Id="rId4" Type="http://schemas.openxmlformats.org/officeDocument/2006/relationships/oleObject" Target="../embeddings/oleObject14.bin"/><Relationship Id="rId9"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7.png"/><Relationship Id="rId7" Type="http://schemas.openxmlformats.org/officeDocument/2006/relationships/image" Target="../media/image25.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24.wmf"/><Relationship Id="rId4" Type="http://schemas.openxmlformats.org/officeDocument/2006/relationships/oleObject" Target="../embeddings/oleObject17.bin"/><Relationship Id="rId9" Type="http://schemas.openxmlformats.org/officeDocument/2006/relationships/image" Target="../media/image2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More Discussion of S&amp;C Analysis</a:t>
            </a:r>
            <a:endParaRPr lang="en-US" sz="3200" dirty="0"/>
          </a:p>
        </p:txBody>
      </p:sp>
      <p:sp>
        <p:nvSpPr>
          <p:cNvPr id="5" name="Content Placeholder 4"/>
          <p:cNvSpPr>
            <a:spLocks noGrp="1"/>
          </p:cNvSpPr>
          <p:nvPr>
            <p:ph idx="1"/>
          </p:nvPr>
        </p:nvSpPr>
        <p:spPr/>
        <p:txBody>
          <a:bodyPr/>
          <a:lstStyle/>
          <a:p>
            <a:r>
              <a:rPr lang="en-US" dirty="0" smtClean="0"/>
              <a:t>Will touch on a few more topics related to the study of rotorcraft S&amp;C before moving on to the next topic (which is closed loop control)</a:t>
            </a:r>
          </a:p>
          <a:p>
            <a:pPr lvl="1"/>
            <a:r>
              <a:rPr lang="en-US" dirty="0" smtClean="0"/>
              <a:t>Frequency domain analysis and its role in model order reduction and system identification</a:t>
            </a:r>
          </a:p>
          <a:p>
            <a:pPr lvl="1"/>
            <a:r>
              <a:rPr lang="en-US" dirty="0" smtClean="0"/>
              <a:t>First order flapping dynamics in S&amp;C models</a:t>
            </a:r>
          </a:p>
          <a:p>
            <a:pPr lvl="1"/>
            <a:r>
              <a:rPr lang="en-US" dirty="0" smtClean="0"/>
              <a:t>Use of trim analysis to help understand and identify rotorcraft stability and control characteristics</a:t>
            </a:r>
            <a:endParaRPr lang="en-US" dirty="0"/>
          </a:p>
        </p:txBody>
      </p:sp>
    </p:spTree>
    <p:extLst>
      <p:ext uri="{BB962C8B-B14F-4D97-AF65-F5344CB8AC3E}">
        <p14:creationId xmlns:p14="http://schemas.microsoft.com/office/powerpoint/2010/main" val="4118296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Identification</a:t>
            </a:r>
            <a:endParaRPr lang="en-US" dirty="0"/>
          </a:p>
        </p:txBody>
      </p:sp>
      <p:sp>
        <p:nvSpPr>
          <p:cNvPr id="3" name="Content Placeholder 2"/>
          <p:cNvSpPr>
            <a:spLocks noGrp="1"/>
          </p:cNvSpPr>
          <p:nvPr>
            <p:ph idx="1"/>
          </p:nvPr>
        </p:nvSpPr>
        <p:spPr>
          <a:xfrm>
            <a:off x="628650" y="801208"/>
            <a:ext cx="7886700" cy="5877096"/>
          </a:xfrm>
        </p:spPr>
        <p:txBody>
          <a:bodyPr>
            <a:normAutofit lnSpcReduction="10000"/>
          </a:bodyPr>
          <a:lstStyle/>
          <a:p>
            <a:r>
              <a:rPr lang="en-US" sz="2000" dirty="0" smtClean="0"/>
              <a:t>In some cases you might have flight data and need to get a reasonably good linear model form the data (i.e. system identification or parameter identification)</a:t>
            </a:r>
          </a:p>
          <a:p>
            <a:r>
              <a:rPr lang="en-US" sz="2000" dirty="0" smtClean="0"/>
              <a:t>These simplified models are very useful to developing a model structure that you can fit to the flight data.   In rotorcraft, frequency domain identification methods are prevalent.  This is because rotorcraft exhibit dynamic modes across a wide range of frequencies</a:t>
            </a:r>
          </a:p>
          <a:p>
            <a:r>
              <a:rPr lang="en-US" sz="2000" dirty="0" smtClean="0"/>
              <a:t>The US Army developed a tool called CIFER®, which is commonly used in the rotorcraft industry for performing parameter identification</a:t>
            </a:r>
          </a:p>
          <a:p>
            <a:r>
              <a:rPr lang="en-US" sz="2000" dirty="0" smtClean="0"/>
              <a:t>General concept of frequency domain ID</a:t>
            </a:r>
          </a:p>
          <a:p>
            <a:pPr marL="800100" lvl="1" indent="-342900">
              <a:buFont typeface="+mj-lt"/>
              <a:buAutoNum type="arabicPeriod"/>
            </a:pPr>
            <a:r>
              <a:rPr lang="en-US" sz="1600" dirty="0" smtClean="0"/>
              <a:t>During flight test, a pilot performs a “frequency sweep”, i.e. a sinusoidal input with increasing frequency (also called a “chirp” signal)</a:t>
            </a:r>
          </a:p>
          <a:p>
            <a:pPr marL="800100" lvl="1" indent="-342900">
              <a:buFont typeface="+mj-lt"/>
              <a:buAutoNum type="arabicPeriod"/>
            </a:pPr>
            <a:r>
              <a:rPr lang="en-US" sz="1600" dirty="0" smtClean="0"/>
              <a:t>FFT type algorithms are used to construct frequency response directly from the flight test data.</a:t>
            </a:r>
          </a:p>
          <a:p>
            <a:pPr marL="800100" lvl="1" indent="-342900">
              <a:buFont typeface="+mj-lt"/>
              <a:buAutoNum type="arabicPeriod"/>
            </a:pPr>
            <a:r>
              <a:rPr lang="en-US" sz="1600" dirty="0" smtClean="0"/>
              <a:t>Linear models are then fit to match the frequency responses from flight test data (e.g. using least squares like optimization algorithms).  These can be done either as transfer functions or state space models</a:t>
            </a:r>
          </a:p>
          <a:p>
            <a:r>
              <a:rPr lang="en-US" sz="2000" dirty="0" smtClean="0"/>
              <a:t>This process requires that you define a model  structure and specific parameters to fit to the data (although there are other system ID methods that do not require a pre-defined model structure)</a:t>
            </a:r>
            <a:endParaRPr lang="en-US" sz="2000" dirty="0"/>
          </a:p>
        </p:txBody>
      </p:sp>
    </p:spTree>
    <p:extLst>
      <p:ext uri="{BB962C8B-B14F-4D97-AF65-F5344CB8AC3E}">
        <p14:creationId xmlns:p14="http://schemas.microsoft.com/office/powerpoint/2010/main" val="346689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a:t>
            </a:r>
            <a:r>
              <a:rPr lang="en-US" dirty="0"/>
              <a:t>Identification</a:t>
            </a:r>
          </a:p>
        </p:txBody>
      </p:sp>
      <p:sp>
        <p:nvSpPr>
          <p:cNvPr id="3" name="Content Placeholder 2"/>
          <p:cNvSpPr>
            <a:spLocks noGrp="1"/>
          </p:cNvSpPr>
          <p:nvPr>
            <p:ph idx="1"/>
          </p:nvPr>
        </p:nvSpPr>
        <p:spPr/>
        <p:txBody>
          <a:bodyPr>
            <a:normAutofit/>
          </a:bodyPr>
          <a:lstStyle/>
          <a:p>
            <a:r>
              <a:rPr lang="en-US" sz="2000" dirty="0" smtClean="0"/>
              <a:t>Example: Will use a bode plot of the full order linear model  as our notional “truth data”, allows us to skip step 1 and 2.</a:t>
            </a: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FltMag,FltPhase,FltOmega</a:t>
            </a:r>
            <a:r>
              <a:rPr lang="en-US" sz="1200" dirty="0">
                <a:latin typeface="Courier New" panose="02070309020205020404" pitchFamily="49" charset="0"/>
                <a:cs typeface="Courier New" panose="02070309020205020404" pitchFamily="49" charset="0"/>
              </a:rPr>
              <a:t>]=bode(sys(4,1),{0.8,20</a:t>
            </a:r>
            <a:r>
              <a:rPr lang="en-US" sz="1200" dirty="0" smtClean="0">
                <a:latin typeface="Courier New" panose="02070309020205020404" pitchFamily="49" charset="0"/>
                <a:cs typeface="Courier New" panose="02070309020205020404" pitchFamily="49" charset="0"/>
              </a:rPr>
              <a:t>.});</a:t>
            </a:r>
          </a:p>
          <a:p>
            <a:r>
              <a:rPr lang="en-US" sz="2000" dirty="0" smtClean="0"/>
              <a:t>Assume a model structure with roll rate and 1</a:t>
            </a:r>
            <a:r>
              <a:rPr lang="en-US" sz="2000" baseline="30000" dirty="0" smtClean="0"/>
              <a:t>st</a:t>
            </a:r>
            <a:r>
              <a:rPr lang="en-US" sz="2000" dirty="0" smtClean="0"/>
              <a:t> order flapping</a:t>
            </a:r>
          </a:p>
          <a:p>
            <a:pPr marL="0" indent="0">
              <a:buNone/>
            </a:pPr>
            <a:endParaRPr lang="en-US" sz="2000" dirty="0" smtClean="0"/>
          </a:p>
          <a:p>
            <a:endParaRPr lang="en-US" sz="2000" dirty="0" smtClean="0"/>
          </a:p>
          <a:p>
            <a:r>
              <a:rPr lang="en-US" sz="2000" dirty="0" smtClean="0"/>
              <a:t>Define a cost function that yields a vector of weighted errors of the magnitude and phase:</a:t>
            </a:r>
          </a:p>
          <a:p>
            <a:pPr marL="0" indent="0">
              <a:buNone/>
            </a:pPr>
            <a:endParaRPr lang="en-US" sz="2000" dirty="0" smtClean="0"/>
          </a:p>
          <a:p>
            <a:endParaRPr lang="en-US" sz="2000" dirty="0" smtClean="0"/>
          </a:p>
          <a:p>
            <a:endParaRPr lang="en-US" sz="2000" dirty="0" smtClean="0"/>
          </a:p>
          <a:p>
            <a:r>
              <a:rPr lang="en-US" sz="2000" dirty="0" smtClean="0"/>
              <a:t>Apply MATLAB </a:t>
            </a:r>
            <a:r>
              <a:rPr lang="en-US" sz="2000" dirty="0" err="1" smtClean="0"/>
              <a:t>lsqnonlin</a:t>
            </a:r>
            <a:r>
              <a:rPr lang="en-US" sz="2000" dirty="0"/>
              <a:t> </a:t>
            </a:r>
            <a:r>
              <a:rPr lang="en-US" sz="2000" dirty="0" smtClean="0"/>
              <a:t>to fit parameters to match flight test data.  Will need a reasonably good initial guess</a:t>
            </a:r>
          </a:p>
          <a:p>
            <a:pPr lvl="1"/>
            <a:r>
              <a:rPr lang="en-US" sz="1600" dirty="0" smtClean="0"/>
              <a:t>See </a:t>
            </a:r>
            <a:r>
              <a:rPr lang="en-US" sz="1600" dirty="0" err="1" smtClean="0"/>
              <a:t>ParIDExample.m</a:t>
            </a:r>
            <a:r>
              <a:rPr lang="en-US" sz="1600" dirty="0" smtClean="0"/>
              <a:t> (script) and </a:t>
            </a:r>
            <a:r>
              <a:rPr lang="en-US" sz="1600" dirty="0" err="1" smtClean="0"/>
              <a:t>RollFitCost.m</a:t>
            </a:r>
            <a:r>
              <a:rPr lang="en-US" sz="1600" dirty="0" smtClean="0"/>
              <a:t> (function) used to do the fit</a:t>
            </a:r>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4039099301"/>
              </p:ext>
            </p:extLst>
          </p:nvPr>
        </p:nvGraphicFramePr>
        <p:xfrm>
          <a:off x="2328009" y="2086900"/>
          <a:ext cx="2057400" cy="895350"/>
        </p:xfrm>
        <a:graphic>
          <a:graphicData uri="http://schemas.openxmlformats.org/presentationml/2006/ole">
            <mc:AlternateContent xmlns:mc="http://schemas.openxmlformats.org/markup-compatibility/2006">
              <mc:Choice xmlns:v="urn:schemas-microsoft-com:vml" Requires="v">
                <p:oleObj spid="_x0000_s53281" name="Equation" r:id="rId3" imgW="1371600" imgH="596880" progId="Equation.DSMT4">
                  <p:embed/>
                </p:oleObj>
              </mc:Choice>
              <mc:Fallback>
                <p:oleObj name="Equation" r:id="rId3" imgW="1371600" imgH="596880" progId="Equation.DSMT4">
                  <p:embed/>
                  <p:pic>
                    <p:nvPicPr>
                      <p:cNvPr id="4" name="Object 3"/>
                      <p:cNvPicPr/>
                      <p:nvPr/>
                    </p:nvPicPr>
                    <p:blipFill>
                      <a:blip r:embed="rId4"/>
                      <a:stretch>
                        <a:fillRect/>
                      </a:stretch>
                    </p:blipFill>
                    <p:spPr>
                      <a:xfrm>
                        <a:off x="2328009" y="2086900"/>
                        <a:ext cx="2057400" cy="895350"/>
                      </a:xfrm>
                      <a:prstGeom prst="rect">
                        <a:avLst/>
                      </a:prstGeom>
                    </p:spPr>
                  </p:pic>
                </p:oleObj>
              </mc:Fallback>
            </mc:AlternateContent>
          </a:graphicData>
        </a:graphic>
      </p:graphicFrame>
      <p:sp>
        <p:nvSpPr>
          <p:cNvPr id="9" name="Rectangle 8"/>
          <p:cNvSpPr/>
          <p:nvPr/>
        </p:nvSpPr>
        <p:spPr>
          <a:xfrm>
            <a:off x="2670412" y="2082351"/>
            <a:ext cx="181970" cy="283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182208" y="2111927"/>
            <a:ext cx="238832" cy="253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53226" y="2118757"/>
            <a:ext cx="238832" cy="253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30388" y="2548228"/>
            <a:ext cx="242254" cy="267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62792" y="2717405"/>
            <a:ext cx="238832" cy="253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037715" y="2118757"/>
            <a:ext cx="2057714" cy="646331"/>
          </a:xfrm>
          <a:prstGeom prst="rect">
            <a:avLst/>
          </a:prstGeom>
          <a:noFill/>
        </p:spPr>
        <p:txBody>
          <a:bodyPr wrap="square" rtlCol="0">
            <a:spAutoFit/>
          </a:bodyPr>
          <a:lstStyle/>
          <a:p>
            <a:r>
              <a:rPr lang="en-US" dirty="0" smtClean="0">
                <a:solidFill>
                  <a:srgbClr val="FF0000"/>
                </a:solidFill>
              </a:rPr>
              <a:t>Red boxes indicate parameters to fit</a:t>
            </a:r>
            <a:endParaRPr lang="en-US" dirty="0">
              <a:solidFill>
                <a:srgbClr val="FF0000"/>
              </a:solidFil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91539449"/>
              </p:ext>
            </p:extLst>
          </p:nvPr>
        </p:nvGraphicFramePr>
        <p:xfrm>
          <a:off x="876300" y="3959531"/>
          <a:ext cx="7639050" cy="819150"/>
        </p:xfrm>
        <a:graphic>
          <a:graphicData uri="http://schemas.openxmlformats.org/presentationml/2006/ole">
            <mc:AlternateContent xmlns:mc="http://schemas.openxmlformats.org/markup-compatibility/2006">
              <mc:Choice xmlns:v="urn:schemas-microsoft-com:vml" Requires="v">
                <p:oleObj spid="_x0000_s53282" name="Equation" r:id="rId5" imgW="5092560" imgH="545760" progId="Equation.DSMT4">
                  <p:embed/>
                </p:oleObj>
              </mc:Choice>
              <mc:Fallback>
                <p:oleObj name="Equation" r:id="rId5" imgW="5092560" imgH="545760" progId="Equation.DSMT4">
                  <p:embed/>
                  <p:pic>
                    <p:nvPicPr>
                      <p:cNvPr id="0" name=""/>
                      <p:cNvPicPr/>
                      <p:nvPr/>
                    </p:nvPicPr>
                    <p:blipFill>
                      <a:blip r:embed="rId6"/>
                      <a:stretch>
                        <a:fillRect/>
                      </a:stretch>
                    </p:blipFill>
                    <p:spPr>
                      <a:xfrm>
                        <a:off x="876300" y="3959531"/>
                        <a:ext cx="7639050" cy="819150"/>
                      </a:xfrm>
                      <a:prstGeom prst="rect">
                        <a:avLst/>
                      </a:prstGeom>
                    </p:spPr>
                  </p:pic>
                </p:oleObj>
              </mc:Fallback>
            </mc:AlternateContent>
          </a:graphicData>
        </a:graphic>
      </p:graphicFrame>
      <p:sp>
        <p:nvSpPr>
          <p:cNvPr id="19" name="TextBox 18"/>
          <p:cNvSpPr txBox="1"/>
          <p:nvPr/>
        </p:nvSpPr>
        <p:spPr>
          <a:xfrm>
            <a:off x="3730388" y="4512531"/>
            <a:ext cx="4137988" cy="369332"/>
          </a:xfrm>
          <a:prstGeom prst="rect">
            <a:avLst/>
          </a:prstGeom>
          <a:noFill/>
        </p:spPr>
        <p:txBody>
          <a:bodyPr wrap="square" rtlCol="0">
            <a:spAutoFit/>
          </a:bodyPr>
          <a:lstStyle/>
          <a:p>
            <a:r>
              <a:rPr lang="en-US" dirty="0" smtClean="0">
                <a:solidFill>
                  <a:srgbClr val="FF0000"/>
                </a:solidFill>
              </a:rPr>
              <a:t>Makes error wrap between -180° to 180°</a:t>
            </a:r>
            <a:endParaRPr lang="en-US" dirty="0">
              <a:solidFill>
                <a:srgbClr val="FF0000"/>
              </a:solidFill>
            </a:endParaRPr>
          </a:p>
        </p:txBody>
      </p:sp>
      <p:sp>
        <p:nvSpPr>
          <p:cNvPr id="20" name="TextBox 19"/>
          <p:cNvSpPr txBox="1"/>
          <p:nvPr/>
        </p:nvSpPr>
        <p:spPr>
          <a:xfrm>
            <a:off x="5560737" y="3277405"/>
            <a:ext cx="3575856" cy="646331"/>
          </a:xfrm>
          <a:prstGeom prst="rect">
            <a:avLst/>
          </a:prstGeom>
          <a:noFill/>
        </p:spPr>
        <p:txBody>
          <a:bodyPr wrap="square" rtlCol="0">
            <a:spAutoFit/>
          </a:bodyPr>
          <a:lstStyle/>
          <a:p>
            <a:r>
              <a:rPr lang="en-US" dirty="0" smtClean="0">
                <a:solidFill>
                  <a:srgbClr val="FF0000"/>
                </a:solidFill>
              </a:rPr>
              <a:t>Weighting factor:</a:t>
            </a:r>
          </a:p>
          <a:p>
            <a:r>
              <a:rPr lang="en-US" dirty="0" smtClean="0">
                <a:solidFill>
                  <a:srgbClr val="FF0000"/>
                </a:solidFill>
              </a:rPr>
              <a:t>1 dB mag error = 10° phase error</a:t>
            </a:r>
            <a:endParaRPr lang="en-US" dirty="0">
              <a:solidFill>
                <a:srgbClr val="FF0000"/>
              </a:solidFill>
            </a:endParaRPr>
          </a:p>
        </p:txBody>
      </p:sp>
      <p:cxnSp>
        <p:nvCxnSpPr>
          <p:cNvPr id="22" name="Straight Arrow Connector 21"/>
          <p:cNvCxnSpPr>
            <a:stCxn id="20" idx="1"/>
          </p:cNvCxnSpPr>
          <p:nvPr/>
        </p:nvCxnSpPr>
        <p:spPr>
          <a:xfrm flipH="1">
            <a:off x="5186149" y="3600571"/>
            <a:ext cx="374588" cy="4255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403987" y="4697197"/>
            <a:ext cx="290007" cy="1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78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a:t>
            </a:r>
            <a:r>
              <a:rPr lang="en-US" dirty="0"/>
              <a:t>Identification</a:t>
            </a:r>
          </a:p>
        </p:txBody>
      </p:sp>
      <p:sp>
        <p:nvSpPr>
          <p:cNvPr id="5" name="Content Placeholder 4"/>
          <p:cNvSpPr>
            <a:spLocks noGrp="1"/>
          </p:cNvSpPr>
          <p:nvPr>
            <p:ph idx="1"/>
          </p:nvPr>
        </p:nvSpPr>
        <p:spPr>
          <a:xfrm>
            <a:off x="628650" y="805758"/>
            <a:ext cx="7886700" cy="454385"/>
          </a:xfrm>
        </p:spPr>
        <p:txBody>
          <a:bodyPr>
            <a:normAutofit lnSpcReduction="10000"/>
          </a:bodyPr>
          <a:lstStyle/>
          <a:p>
            <a:r>
              <a:rPr lang="en-US" dirty="0" smtClean="0"/>
              <a:t>The  fitted model:</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703550344"/>
              </p:ext>
            </p:extLst>
          </p:nvPr>
        </p:nvGraphicFramePr>
        <p:xfrm>
          <a:off x="1222046" y="1497779"/>
          <a:ext cx="2057400" cy="895350"/>
        </p:xfrm>
        <a:graphic>
          <a:graphicData uri="http://schemas.openxmlformats.org/presentationml/2006/ole">
            <mc:AlternateContent xmlns:mc="http://schemas.openxmlformats.org/markup-compatibility/2006">
              <mc:Choice xmlns:v="urn:schemas-microsoft-com:vml" Requires="v">
                <p:oleObj spid="_x0000_s54283" name="Equation" r:id="rId3" imgW="1371600" imgH="596880" progId="Equation.DSMT4">
                  <p:embed/>
                </p:oleObj>
              </mc:Choice>
              <mc:Fallback>
                <p:oleObj name="Equation" r:id="rId3" imgW="1371600" imgH="596880" progId="Equation.DSMT4">
                  <p:embed/>
                  <p:pic>
                    <p:nvPicPr>
                      <p:cNvPr id="26" name="Object 25"/>
                      <p:cNvPicPr/>
                      <p:nvPr/>
                    </p:nvPicPr>
                    <p:blipFill>
                      <a:blip r:embed="rId4"/>
                      <a:stretch>
                        <a:fillRect/>
                      </a:stretch>
                    </p:blipFill>
                    <p:spPr>
                      <a:xfrm>
                        <a:off x="1222046" y="1497779"/>
                        <a:ext cx="2057400" cy="89535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2012121615"/>
                  </p:ext>
                </p:extLst>
              </p:nvPr>
            </p:nvGraphicFramePr>
            <p:xfrm>
              <a:off x="5585631" y="950794"/>
              <a:ext cx="3326358" cy="3111693"/>
            </p:xfrm>
            <a:graphic>
              <a:graphicData uri="http://schemas.openxmlformats.org/drawingml/2006/table">
                <a:tbl>
                  <a:tblPr firstRow="1" bandRow="1">
                    <a:tableStyleId>{5C22544A-7EE6-4342-B048-85BDC9FD1C3A}</a:tableStyleId>
                  </a:tblPr>
                  <a:tblGrid>
                    <a:gridCol w="1108786">
                      <a:extLst>
                        <a:ext uri="{9D8B030D-6E8A-4147-A177-3AD203B41FA5}">
                          <a16:colId xmlns:a16="http://schemas.microsoft.com/office/drawing/2014/main" val="3891255498"/>
                        </a:ext>
                      </a:extLst>
                    </a:gridCol>
                    <a:gridCol w="1108786">
                      <a:extLst>
                        <a:ext uri="{9D8B030D-6E8A-4147-A177-3AD203B41FA5}">
                          <a16:colId xmlns:a16="http://schemas.microsoft.com/office/drawing/2014/main" val="3163604541"/>
                        </a:ext>
                      </a:extLst>
                    </a:gridCol>
                    <a:gridCol w="1108786">
                      <a:extLst>
                        <a:ext uri="{9D8B030D-6E8A-4147-A177-3AD203B41FA5}">
                          <a16:colId xmlns:a16="http://schemas.microsoft.com/office/drawing/2014/main" val="539072331"/>
                        </a:ext>
                      </a:extLst>
                    </a:gridCol>
                  </a:tblGrid>
                  <a:tr h="290594">
                    <a:tc>
                      <a:txBody>
                        <a:bodyPr/>
                        <a:lstStyle/>
                        <a:p>
                          <a:r>
                            <a:rPr lang="en-US" sz="1600" dirty="0" smtClean="0"/>
                            <a:t>Parameter</a:t>
                          </a:r>
                          <a:endParaRPr lang="en-US" sz="1600" dirty="0"/>
                        </a:p>
                      </a:txBody>
                      <a:tcPr/>
                    </a:tc>
                    <a:tc>
                      <a:txBody>
                        <a:bodyPr/>
                        <a:lstStyle/>
                        <a:p>
                          <a:r>
                            <a:rPr lang="en-US" sz="1600" dirty="0" smtClean="0"/>
                            <a:t>Fitted using Par ID </a:t>
                          </a:r>
                          <a:endParaRPr lang="en-US" sz="1600" dirty="0"/>
                        </a:p>
                      </a:txBody>
                      <a:tcPr/>
                    </a:tc>
                    <a:tc>
                      <a:txBody>
                        <a:bodyPr/>
                        <a:lstStyle/>
                        <a:p>
                          <a:r>
                            <a:rPr lang="en-US" sz="1600" dirty="0" smtClean="0"/>
                            <a:t>From Sim Model</a:t>
                          </a:r>
                          <a:endParaRPr lang="en-US" sz="1600" dirty="0"/>
                        </a:p>
                      </a:txBody>
                      <a:tcPr/>
                    </a:tc>
                    <a:extLst>
                      <a:ext uri="{0D108BD9-81ED-4DB2-BD59-A6C34878D82A}">
                        <a16:rowId xmlns:a16="http://schemas.microsoft.com/office/drawing/2014/main" val="3650714953"/>
                      </a:ext>
                    </a:extLst>
                  </a:tr>
                  <a:tr h="290594">
                    <a:tc>
                      <a:txBody>
                        <a:bodyPr/>
                        <a:lstStyle/>
                        <a:p>
                          <a:pPr algn="ctr"/>
                          <a14:m>
                            <m:oMathPara xmlns:m="http://schemas.openxmlformats.org/officeDocument/2006/math">
                              <m:oMathParaPr>
                                <m:jc m:val="centerGroup"/>
                              </m:oMathParaPr>
                              <m:oMath xmlns:m="http://schemas.openxmlformats.org/officeDocument/2006/math">
                                <m:sSub>
                                  <m:sSubPr>
                                    <m:ctrlPr>
                                      <a:rPr lang="en-US" sz="1800" kern="1200" smtClean="0">
                                        <a:solidFill>
                                          <a:schemeClr val="dk1"/>
                                        </a:solidFill>
                                        <a:latin typeface="+mn-lt"/>
                                        <a:ea typeface="+mn-ea"/>
                                        <a:cs typeface="+mn-cs"/>
                                      </a:rPr>
                                    </m:ctrlPr>
                                  </m:sSubPr>
                                  <m:e>
                                    <m:r>
                                      <a:rPr lang="en-US" sz="1800" i="1" kern="1200">
                                        <a:solidFill>
                                          <a:schemeClr val="dk1"/>
                                        </a:solidFill>
                                        <a:latin typeface="+mn-lt"/>
                                        <a:ea typeface="+mn-ea"/>
                                        <a:cs typeface="+mn-cs"/>
                                      </a:rPr>
                                      <m:t>𝐿</m:t>
                                    </m:r>
                                  </m:e>
                                  <m:sub>
                                    <m:r>
                                      <a:rPr lang="en-US" sz="1800" i="1" kern="1200">
                                        <a:solidFill>
                                          <a:schemeClr val="dk1"/>
                                        </a:solidFill>
                                        <a:latin typeface="+mn-lt"/>
                                        <a:ea typeface="+mn-ea"/>
                                        <a:cs typeface="+mn-cs"/>
                                      </a:rPr>
                                      <m:t>𝑝</m:t>
                                    </m:r>
                                  </m:sub>
                                </m:sSub>
                              </m:oMath>
                            </m:oMathPara>
                          </a14:m>
                          <a:endParaRPr lang="en-US" sz="1600" dirty="0"/>
                        </a:p>
                      </a:txBody>
                      <a:tcPr/>
                    </a:tc>
                    <a:tc>
                      <a:txBody>
                        <a:bodyPr/>
                        <a:lstStyle/>
                        <a:p>
                          <a:pPr algn="ctr"/>
                          <a:r>
                            <a:rPr lang="en-US" sz="1600" dirty="0" smtClean="0"/>
                            <a:t>-0.0224</a:t>
                          </a:r>
                          <a:endParaRPr lang="en-US" sz="1600" dirty="0"/>
                        </a:p>
                      </a:txBody>
                      <a:tcPr/>
                    </a:tc>
                    <a:tc>
                      <a:txBody>
                        <a:bodyPr/>
                        <a:lstStyle/>
                        <a:p>
                          <a:pPr algn="ctr"/>
                          <a:r>
                            <a:rPr lang="en-US" sz="1600" dirty="0" smtClean="0"/>
                            <a:t>-0.146</a:t>
                          </a:r>
                          <a:endParaRPr lang="en-US" sz="1600" dirty="0"/>
                        </a:p>
                      </a:txBody>
                      <a:tcPr/>
                    </a:tc>
                    <a:extLst>
                      <a:ext uri="{0D108BD9-81ED-4DB2-BD59-A6C34878D82A}">
                        <a16:rowId xmlns:a16="http://schemas.microsoft.com/office/drawing/2014/main" val="1839906158"/>
                      </a:ext>
                    </a:extLst>
                  </a:tr>
                  <a:tr h="290594">
                    <a:tc>
                      <a:txBody>
                        <a:bodyPr/>
                        <a:lstStyle/>
                        <a:p>
                          <a:pPr algn="ctr"/>
                          <a14:m>
                            <m:oMathPara xmlns:m="http://schemas.openxmlformats.org/officeDocument/2006/math">
                              <m:oMathParaPr>
                                <m:jc m:val="centerGroup"/>
                              </m:oMathParaPr>
                              <m:oMath xmlns:m="http://schemas.openxmlformats.org/officeDocument/2006/math">
                                <m:sSub>
                                  <m:sSubPr>
                                    <m:ctrlPr>
                                      <a:rPr lang="en-US" sz="1800" kern="1200" smtClean="0">
                                        <a:solidFill>
                                          <a:schemeClr val="dk1"/>
                                        </a:solidFill>
                                        <a:latin typeface="+mn-lt"/>
                                        <a:ea typeface="+mn-ea"/>
                                        <a:cs typeface="+mn-cs"/>
                                      </a:rPr>
                                    </m:ctrlPr>
                                  </m:sSubPr>
                                  <m:e>
                                    <m:r>
                                      <a:rPr lang="en-US" sz="1800" i="1" kern="1200">
                                        <a:solidFill>
                                          <a:schemeClr val="dk1"/>
                                        </a:solidFill>
                                        <a:latin typeface="+mn-lt"/>
                                        <a:ea typeface="+mn-ea"/>
                                        <a:cs typeface="+mn-cs"/>
                                      </a:rPr>
                                      <m:t>𝐿</m:t>
                                    </m:r>
                                  </m:e>
                                  <m:sub>
                                    <m:sSub>
                                      <m:sSubPr>
                                        <m:ctrlPr>
                                          <a:rPr lang="en-US" sz="1800" i="1" kern="1200">
                                            <a:solidFill>
                                              <a:schemeClr val="dk1"/>
                                            </a:solidFill>
                                            <a:latin typeface="+mn-lt"/>
                                            <a:ea typeface="+mn-ea"/>
                                            <a:cs typeface="+mn-cs"/>
                                          </a:rPr>
                                        </m:ctrlPr>
                                      </m:sSubPr>
                                      <m:e>
                                        <m:r>
                                          <a:rPr lang="en-US" sz="1800" i="1" kern="1200">
                                            <a:solidFill>
                                              <a:schemeClr val="dk1"/>
                                            </a:solidFill>
                                            <a:latin typeface="+mn-lt"/>
                                            <a:ea typeface="+mn-ea"/>
                                            <a:cs typeface="+mn-cs"/>
                                          </a:rPr>
                                          <m:t>𝛽</m:t>
                                        </m:r>
                                      </m:e>
                                      <m:sub>
                                        <m:r>
                                          <a:rPr lang="en-US" sz="1800" i="0" kern="1200">
                                            <a:solidFill>
                                              <a:schemeClr val="dk1"/>
                                            </a:solidFill>
                                            <a:latin typeface="+mn-lt"/>
                                            <a:ea typeface="+mn-ea"/>
                                            <a:cs typeface="+mn-cs"/>
                                          </a:rPr>
                                          <m:t>1</m:t>
                                        </m:r>
                                        <m:r>
                                          <a:rPr lang="en-US" sz="1800" i="1" kern="1200">
                                            <a:solidFill>
                                              <a:schemeClr val="dk1"/>
                                            </a:solidFill>
                                            <a:latin typeface="+mn-lt"/>
                                            <a:ea typeface="+mn-ea"/>
                                            <a:cs typeface="+mn-cs"/>
                                          </a:rPr>
                                          <m:t>𝑠</m:t>
                                        </m:r>
                                      </m:sub>
                                    </m:sSub>
                                  </m:sub>
                                </m:sSub>
                              </m:oMath>
                            </m:oMathPara>
                          </a14:m>
                          <a:endParaRPr lang="en-US" sz="1600" dirty="0"/>
                        </a:p>
                      </a:txBody>
                      <a:tcPr/>
                    </a:tc>
                    <a:tc>
                      <a:txBody>
                        <a:bodyPr/>
                        <a:lstStyle/>
                        <a:p>
                          <a:pPr algn="ctr"/>
                          <a:r>
                            <a:rPr lang="en-US" sz="1600" dirty="0" smtClean="0"/>
                            <a:t>-37.8</a:t>
                          </a:r>
                          <a:endParaRPr lang="en-US" sz="1600" dirty="0"/>
                        </a:p>
                      </a:txBody>
                      <a:tcPr/>
                    </a:tc>
                    <a:tc>
                      <a:txBody>
                        <a:bodyPr/>
                        <a:lstStyle/>
                        <a:p>
                          <a:pPr algn="ctr"/>
                          <a:r>
                            <a:rPr lang="en-US" sz="1600" dirty="0" smtClean="0"/>
                            <a:t>-46.9</a:t>
                          </a:r>
                          <a:endParaRPr lang="en-US" sz="1600" dirty="0"/>
                        </a:p>
                      </a:txBody>
                      <a:tcPr/>
                    </a:tc>
                    <a:extLst>
                      <a:ext uri="{0D108BD9-81ED-4DB2-BD59-A6C34878D82A}">
                        <a16:rowId xmlns:a16="http://schemas.microsoft.com/office/drawing/2014/main" val="2978546050"/>
                      </a:ext>
                    </a:extLst>
                  </a:tr>
                  <a:tr h="290594">
                    <a:tc>
                      <a:txBody>
                        <a:bodyPr/>
                        <a:lstStyle/>
                        <a:p>
                          <a:pPr algn="ctr"/>
                          <a14:m>
                            <m:oMathPara xmlns:m="http://schemas.openxmlformats.org/officeDocument/2006/math">
                              <m:oMathParaPr>
                                <m:jc m:val="centerGroup"/>
                              </m:oMathParaPr>
                              <m:oMath xmlns:m="http://schemas.openxmlformats.org/officeDocument/2006/math">
                                <m:sSub>
                                  <m:sSubPr>
                                    <m:ctrlPr>
                                      <a:rPr lang="en-US" sz="1800" kern="1200" smtClean="0">
                                        <a:solidFill>
                                          <a:schemeClr val="dk1"/>
                                        </a:solidFill>
                                        <a:latin typeface="+mn-lt"/>
                                        <a:ea typeface="+mn-ea"/>
                                        <a:cs typeface="+mn-cs"/>
                                      </a:rPr>
                                    </m:ctrlPr>
                                  </m:sSubPr>
                                  <m:e>
                                    <m:r>
                                      <a:rPr lang="en-US" sz="1800" i="1" kern="1200">
                                        <a:solidFill>
                                          <a:schemeClr val="dk1"/>
                                        </a:solidFill>
                                        <a:latin typeface="+mn-lt"/>
                                        <a:ea typeface="+mn-ea"/>
                                        <a:cs typeface="+mn-cs"/>
                                      </a:rPr>
                                      <m:t>𝑅</m:t>
                                    </m:r>
                                  </m:e>
                                  <m:sub>
                                    <m:sSub>
                                      <m:sSubPr>
                                        <m:ctrlPr>
                                          <a:rPr lang="en-US" sz="1800" i="1" kern="1200">
                                            <a:solidFill>
                                              <a:schemeClr val="dk1"/>
                                            </a:solidFill>
                                            <a:latin typeface="+mn-lt"/>
                                            <a:ea typeface="+mn-ea"/>
                                            <a:cs typeface="+mn-cs"/>
                                          </a:rPr>
                                        </m:ctrlPr>
                                      </m:sSubPr>
                                      <m:e>
                                        <m:r>
                                          <a:rPr lang="en-US" sz="1800" i="1" kern="1200">
                                            <a:solidFill>
                                              <a:schemeClr val="dk1"/>
                                            </a:solidFill>
                                            <a:latin typeface="+mn-lt"/>
                                            <a:ea typeface="+mn-ea"/>
                                            <a:cs typeface="+mn-cs"/>
                                          </a:rPr>
                                          <m:t>𝛿</m:t>
                                        </m:r>
                                      </m:e>
                                      <m:sub>
                                        <m:r>
                                          <a:rPr lang="en-US" sz="1800" i="1" kern="1200">
                                            <a:solidFill>
                                              <a:schemeClr val="dk1"/>
                                            </a:solidFill>
                                            <a:latin typeface="+mn-lt"/>
                                            <a:ea typeface="+mn-ea"/>
                                            <a:cs typeface="+mn-cs"/>
                                          </a:rPr>
                                          <m:t>𝑙𝑎𝑡</m:t>
                                        </m:r>
                                      </m:sub>
                                    </m:sSub>
                                  </m:sub>
                                </m:sSub>
                              </m:oMath>
                            </m:oMathPara>
                          </a14:m>
                          <a:endParaRPr lang="en-US" sz="1600" dirty="0"/>
                        </a:p>
                      </a:txBody>
                      <a:tcPr/>
                    </a:tc>
                    <a:tc>
                      <a:txBody>
                        <a:bodyPr/>
                        <a:lstStyle/>
                        <a:p>
                          <a:pPr algn="ctr"/>
                          <a:r>
                            <a:rPr lang="en-US" sz="1600" dirty="0" smtClean="0"/>
                            <a:t>-0.0198</a:t>
                          </a:r>
                          <a:endParaRPr lang="en-US" sz="1600" dirty="0"/>
                        </a:p>
                      </a:txBody>
                      <a:tcPr/>
                    </a:tc>
                    <a:tc>
                      <a:txBody>
                        <a:bodyPr/>
                        <a:lstStyle/>
                        <a:p>
                          <a:pPr algn="ctr"/>
                          <a:r>
                            <a:rPr lang="en-US" sz="1600" dirty="0" smtClean="0"/>
                            <a:t>-0.0223</a:t>
                          </a:r>
                          <a:endParaRPr lang="en-US" sz="1600" dirty="0"/>
                        </a:p>
                      </a:txBody>
                      <a:tcPr/>
                    </a:tc>
                    <a:extLst>
                      <a:ext uri="{0D108BD9-81ED-4DB2-BD59-A6C34878D82A}">
                        <a16:rowId xmlns:a16="http://schemas.microsoft.com/office/drawing/2014/main" val="4177174480"/>
                      </a:ext>
                    </a:extLst>
                  </a:tr>
                  <a:tr h="290594">
                    <a:tc>
                      <a:txBody>
                        <a:bodyPr/>
                        <a:lstStyle/>
                        <a:p>
                          <a:pPr algn="ctr"/>
                          <a14:m>
                            <m:oMathPara xmlns:m="http://schemas.openxmlformats.org/officeDocument/2006/math">
                              <m:oMathParaPr>
                                <m:jc m:val="centerGroup"/>
                              </m:oMathParaPr>
                              <m:oMath xmlns:m="http://schemas.openxmlformats.org/officeDocument/2006/math">
                                <m:sSub>
                                  <m:sSubPr>
                                    <m:ctrlPr>
                                      <a:rPr lang="en-US" sz="1800" kern="1200" smtClean="0">
                                        <a:solidFill>
                                          <a:schemeClr val="dk1"/>
                                        </a:solidFill>
                                        <a:latin typeface="+mn-lt"/>
                                        <a:ea typeface="+mn-ea"/>
                                        <a:cs typeface="+mn-cs"/>
                                      </a:rPr>
                                    </m:ctrlPr>
                                  </m:sSubPr>
                                  <m:e>
                                    <m:r>
                                      <a:rPr lang="en-US" sz="1800" i="1" kern="1200">
                                        <a:solidFill>
                                          <a:schemeClr val="dk1"/>
                                        </a:solidFill>
                                        <a:latin typeface="+mn-lt"/>
                                        <a:ea typeface="+mn-ea"/>
                                        <a:cs typeface="+mn-cs"/>
                                      </a:rPr>
                                      <m:t>𝜏</m:t>
                                    </m:r>
                                  </m:e>
                                  <m:sub>
                                    <m:r>
                                      <a:rPr lang="en-US" sz="1800" i="1" kern="1200">
                                        <a:solidFill>
                                          <a:schemeClr val="dk1"/>
                                        </a:solidFill>
                                        <a:latin typeface="+mn-lt"/>
                                        <a:ea typeface="+mn-ea"/>
                                        <a:cs typeface="+mn-cs"/>
                                      </a:rPr>
                                      <m:t>𝑓</m:t>
                                    </m:r>
                                  </m:sub>
                                </m:sSub>
                              </m:oMath>
                            </m:oMathPara>
                          </a14:m>
                          <a:endParaRPr lang="en-US" sz="1600" dirty="0"/>
                        </a:p>
                      </a:txBody>
                      <a:tcPr/>
                    </a:tc>
                    <a:tc>
                      <a:txBody>
                        <a:bodyPr/>
                        <a:lstStyle/>
                        <a:p>
                          <a:pPr algn="ctr"/>
                          <a:r>
                            <a:rPr lang="en-US" sz="1600" dirty="0" smtClean="0"/>
                            <a:t>0.143</a:t>
                          </a:r>
                          <a:endParaRPr lang="en-US" sz="1600" dirty="0"/>
                        </a:p>
                      </a:txBody>
                      <a:tcPr/>
                    </a:tc>
                    <a:tc>
                      <a:txBody>
                        <a:bodyPr/>
                        <a:lstStyle/>
                        <a:p>
                          <a:pPr algn="ctr"/>
                          <a:r>
                            <a:rPr lang="en-US" sz="1600" dirty="0" smtClean="0"/>
                            <a:t>0.127</a:t>
                          </a:r>
                          <a:endParaRPr lang="en-US" sz="1600" dirty="0"/>
                        </a:p>
                      </a:txBody>
                      <a:tcPr/>
                    </a:tc>
                    <a:extLst>
                      <a:ext uri="{0D108BD9-81ED-4DB2-BD59-A6C34878D82A}">
                        <a16:rowId xmlns:a16="http://schemas.microsoft.com/office/drawing/2014/main" val="1889351112"/>
                      </a:ext>
                    </a:extLst>
                  </a:tr>
                  <a:tr h="290594">
                    <a:tc>
                      <a:txBody>
                        <a:bodyPr/>
                        <a:lstStyle/>
                        <a:p>
                          <a:pPr algn="ctr"/>
                          <a14:m>
                            <m:oMathPara xmlns:m="http://schemas.openxmlformats.org/officeDocument/2006/math">
                              <m:oMathParaPr>
                                <m:jc m:val="centerGroup"/>
                              </m:oMathParaPr>
                              <m:oMath xmlns:m="http://schemas.openxmlformats.org/officeDocument/2006/math">
                                <m:sSub>
                                  <m:sSubPr>
                                    <m:ctrlPr>
                                      <a:rPr lang="en-US" sz="1800" kern="1200" smtClean="0">
                                        <a:solidFill>
                                          <a:schemeClr val="dk1"/>
                                        </a:solidFill>
                                        <a:latin typeface="+mn-lt"/>
                                        <a:ea typeface="+mn-ea"/>
                                        <a:cs typeface="+mn-cs"/>
                                      </a:rPr>
                                    </m:ctrlPr>
                                  </m:sSubPr>
                                  <m:e>
                                    <m:r>
                                      <a:rPr lang="en-US" sz="1800" i="1" kern="1200">
                                        <a:solidFill>
                                          <a:schemeClr val="dk1"/>
                                        </a:solidFill>
                                        <a:latin typeface="+mn-lt"/>
                                        <a:ea typeface="+mn-ea"/>
                                        <a:cs typeface="+mn-cs"/>
                                      </a:rPr>
                                      <m:t>𝐿</m:t>
                                    </m:r>
                                  </m:e>
                                  <m:sub>
                                    <m:sSub>
                                      <m:sSubPr>
                                        <m:ctrlPr>
                                          <a:rPr lang="en-US" sz="1800" i="1" kern="1200">
                                            <a:solidFill>
                                              <a:schemeClr val="dk1"/>
                                            </a:solidFill>
                                            <a:latin typeface="+mn-lt"/>
                                            <a:ea typeface="+mn-ea"/>
                                            <a:cs typeface="+mn-cs"/>
                                          </a:rPr>
                                        </m:ctrlPr>
                                      </m:sSubPr>
                                      <m:e>
                                        <m:r>
                                          <a:rPr lang="en-US" sz="1800" i="1" kern="1200">
                                            <a:solidFill>
                                              <a:schemeClr val="dk1"/>
                                            </a:solidFill>
                                            <a:latin typeface="+mn-lt"/>
                                            <a:ea typeface="+mn-ea"/>
                                            <a:cs typeface="+mn-cs"/>
                                          </a:rPr>
                                          <m:t>𝛿</m:t>
                                        </m:r>
                                      </m:e>
                                      <m:sub>
                                        <m:r>
                                          <a:rPr lang="en-US" sz="1800" i="1" kern="1200">
                                            <a:solidFill>
                                              <a:schemeClr val="dk1"/>
                                            </a:solidFill>
                                            <a:latin typeface="+mn-lt"/>
                                            <a:ea typeface="+mn-ea"/>
                                            <a:cs typeface="+mn-cs"/>
                                          </a:rPr>
                                          <m:t>𝑙𝑎𝑡</m:t>
                                        </m:r>
                                      </m:sub>
                                    </m:sSub>
                                  </m:sub>
                                </m:sSub>
                              </m:oMath>
                            </m:oMathPara>
                          </a14:m>
                          <a:endParaRPr lang="en-US" sz="1600" dirty="0"/>
                        </a:p>
                      </a:txBody>
                      <a:tcPr/>
                    </a:tc>
                    <a:tc>
                      <a:txBody>
                        <a:bodyPr/>
                        <a:lstStyle/>
                        <a:p>
                          <a:pPr algn="ctr"/>
                          <a:r>
                            <a:rPr lang="en-US" sz="1600" dirty="0" smtClean="0"/>
                            <a:t>0.0477</a:t>
                          </a:r>
                          <a:endParaRPr lang="en-US" sz="1600" dirty="0"/>
                        </a:p>
                      </a:txBody>
                      <a:tcPr/>
                    </a:tc>
                    <a:tc>
                      <a:txBody>
                        <a:bodyPr/>
                        <a:lstStyle/>
                        <a:p>
                          <a:pPr algn="ctr"/>
                          <a:r>
                            <a:rPr lang="en-US" sz="1600" dirty="0" smtClean="0"/>
                            <a:t>0.0284</a:t>
                          </a:r>
                          <a:endParaRPr lang="en-US" sz="1600" dirty="0"/>
                        </a:p>
                      </a:txBody>
                      <a:tcPr/>
                    </a:tc>
                    <a:extLst>
                      <a:ext uri="{0D108BD9-81ED-4DB2-BD59-A6C34878D82A}">
                        <a16:rowId xmlns:a16="http://schemas.microsoft.com/office/drawing/2014/main" val="1131281262"/>
                      </a:ext>
                    </a:extLst>
                  </a:tr>
                  <a:tr h="290594">
                    <a:tc>
                      <a:txBody>
                        <a:bodyPr/>
                        <a:lstStyle/>
                        <a:p>
                          <a:pPr algn="ctr"/>
                          <a:r>
                            <a:rPr lang="en-US" sz="1600" dirty="0" smtClean="0"/>
                            <a:t>Cost</a:t>
                          </a:r>
                          <a:endParaRPr lang="en-US" sz="1600" dirty="0"/>
                        </a:p>
                      </a:txBody>
                      <a:tcPr/>
                    </a:tc>
                    <a:tc>
                      <a:txBody>
                        <a:bodyPr/>
                        <a:lstStyle/>
                        <a:p>
                          <a:pPr algn="ctr"/>
                          <a:r>
                            <a:rPr lang="en-US" sz="1600" dirty="0" smtClean="0"/>
                            <a:t>12.7</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67.3</a:t>
                          </a:r>
                        </a:p>
                      </a:txBody>
                      <a:tcPr/>
                    </a:tc>
                    <a:extLst>
                      <a:ext uri="{0D108BD9-81ED-4DB2-BD59-A6C34878D82A}">
                        <a16:rowId xmlns:a16="http://schemas.microsoft.com/office/drawing/2014/main" val="1204456731"/>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2012121615"/>
                  </p:ext>
                </p:extLst>
              </p:nvPr>
            </p:nvGraphicFramePr>
            <p:xfrm>
              <a:off x="5585631" y="950794"/>
              <a:ext cx="3326358" cy="3111693"/>
            </p:xfrm>
            <a:graphic>
              <a:graphicData uri="http://schemas.openxmlformats.org/drawingml/2006/table">
                <a:tbl>
                  <a:tblPr firstRow="1" bandRow="1">
                    <a:tableStyleId>{5C22544A-7EE6-4342-B048-85BDC9FD1C3A}</a:tableStyleId>
                  </a:tblPr>
                  <a:tblGrid>
                    <a:gridCol w="1108786">
                      <a:extLst>
                        <a:ext uri="{9D8B030D-6E8A-4147-A177-3AD203B41FA5}">
                          <a16:colId xmlns:a16="http://schemas.microsoft.com/office/drawing/2014/main" val="3891255498"/>
                        </a:ext>
                      </a:extLst>
                    </a:gridCol>
                    <a:gridCol w="1108786">
                      <a:extLst>
                        <a:ext uri="{9D8B030D-6E8A-4147-A177-3AD203B41FA5}">
                          <a16:colId xmlns:a16="http://schemas.microsoft.com/office/drawing/2014/main" val="3163604541"/>
                        </a:ext>
                      </a:extLst>
                    </a:gridCol>
                    <a:gridCol w="1108786">
                      <a:extLst>
                        <a:ext uri="{9D8B030D-6E8A-4147-A177-3AD203B41FA5}">
                          <a16:colId xmlns:a16="http://schemas.microsoft.com/office/drawing/2014/main" val="539072331"/>
                        </a:ext>
                      </a:extLst>
                    </a:gridCol>
                  </a:tblGrid>
                  <a:tr h="822960">
                    <a:tc>
                      <a:txBody>
                        <a:bodyPr/>
                        <a:lstStyle/>
                        <a:p>
                          <a:r>
                            <a:rPr lang="en-US" sz="1600" dirty="0" smtClean="0"/>
                            <a:t>Parameter</a:t>
                          </a:r>
                          <a:endParaRPr lang="en-US" sz="1600" dirty="0"/>
                        </a:p>
                      </a:txBody>
                      <a:tcPr/>
                    </a:tc>
                    <a:tc>
                      <a:txBody>
                        <a:bodyPr/>
                        <a:lstStyle/>
                        <a:p>
                          <a:r>
                            <a:rPr lang="en-US" sz="1600" dirty="0" smtClean="0"/>
                            <a:t>Fitted using Par ID </a:t>
                          </a:r>
                          <a:endParaRPr lang="en-US" sz="1600" dirty="0"/>
                        </a:p>
                      </a:txBody>
                      <a:tcPr/>
                    </a:tc>
                    <a:tc>
                      <a:txBody>
                        <a:bodyPr/>
                        <a:lstStyle/>
                        <a:p>
                          <a:r>
                            <a:rPr lang="en-US" sz="1600" dirty="0" smtClean="0"/>
                            <a:t>From Sim Model</a:t>
                          </a:r>
                          <a:endParaRPr lang="en-US" sz="1600" dirty="0"/>
                        </a:p>
                      </a:txBody>
                      <a:tcPr/>
                    </a:tc>
                    <a:extLst>
                      <a:ext uri="{0D108BD9-81ED-4DB2-BD59-A6C34878D82A}">
                        <a16:rowId xmlns:a16="http://schemas.microsoft.com/office/drawing/2014/main" val="3650714953"/>
                      </a:ext>
                    </a:extLst>
                  </a:tr>
                  <a:tr h="390335">
                    <a:tc>
                      <a:txBody>
                        <a:bodyPr/>
                        <a:lstStyle/>
                        <a:p>
                          <a:endParaRPr lang="en-US"/>
                        </a:p>
                      </a:txBody>
                      <a:tcPr>
                        <a:blipFill>
                          <a:blip r:embed="rId5"/>
                          <a:stretch>
                            <a:fillRect l="-549" t="-210769" r="-202747" b="-498462"/>
                          </a:stretch>
                        </a:blipFill>
                      </a:tcPr>
                    </a:tc>
                    <a:tc>
                      <a:txBody>
                        <a:bodyPr/>
                        <a:lstStyle/>
                        <a:p>
                          <a:pPr algn="ctr"/>
                          <a:r>
                            <a:rPr lang="en-US" sz="1600" dirty="0" smtClean="0"/>
                            <a:t>-0.0224</a:t>
                          </a:r>
                          <a:endParaRPr lang="en-US" sz="1600" dirty="0"/>
                        </a:p>
                      </a:txBody>
                      <a:tcPr/>
                    </a:tc>
                    <a:tc>
                      <a:txBody>
                        <a:bodyPr/>
                        <a:lstStyle/>
                        <a:p>
                          <a:pPr algn="ctr"/>
                          <a:r>
                            <a:rPr lang="en-US" sz="1600" dirty="0" smtClean="0"/>
                            <a:t>-0.146</a:t>
                          </a:r>
                          <a:endParaRPr lang="en-US" sz="1600" dirty="0"/>
                        </a:p>
                      </a:txBody>
                      <a:tcPr/>
                    </a:tc>
                    <a:extLst>
                      <a:ext uri="{0D108BD9-81ED-4DB2-BD59-A6C34878D82A}">
                        <a16:rowId xmlns:a16="http://schemas.microsoft.com/office/drawing/2014/main" val="1839906158"/>
                      </a:ext>
                    </a:extLst>
                  </a:tr>
                  <a:tr h="390462">
                    <a:tc>
                      <a:txBody>
                        <a:bodyPr/>
                        <a:lstStyle/>
                        <a:p>
                          <a:endParaRPr lang="en-US"/>
                        </a:p>
                      </a:txBody>
                      <a:tcPr>
                        <a:blipFill>
                          <a:blip r:embed="rId5"/>
                          <a:stretch>
                            <a:fillRect l="-549" t="-315625" r="-202747" b="-406250"/>
                          </a:stretch>
                        </a:blipFill>
                      </a:tcPr>
                    </a:tc>
                    <a:tc>
                      <a:txBody>
                        <a:bodyPr/>
                        <a:lstStyle/>
                        <a:p>
                          <a:pPr algn="ctr"/>
                          <a:r>
                            <a:rPr lang="en-US" sz="1600" dirty="0" smtClean="0"/>
                            <a:t>-37.8</a:t>
                          </a:r>
                          <a:endParaRPr lang="en-US" sz="1600" dirty="0"/>
                        </a:p>
                      </a:txBody>
                      <a:tcPr/>
                    </a:tc>
                    <a:tc>
                      <a:txBody>
                        <a:bodyPr/>
                        <a:lstStyle/>
                        <a:p>
                          <a:pPr algn="ctr"/>
                          <a:r>
                            <a:rPr lang="en-US" sz="1600" dirty="0" smtClean="0"/>
                            <a:t>-46.9</a:t>
                          </a:r>
                          <a:endParaRPr lang="en-US" sz="1600" dirty="0"/>
                        </a:p>
                      </a:txBody>
                      <a:tcPr/>
                    </a:tc>
                    <a:extLst>
                      <a:ext uri="{0D108BD9-81ED-4DB2-BD59-A6C34878D82A}">
                        <a16:rowId xmlns:a16="http://schemas.microsoft.com/office/drawing/2014/main" val="2978546050"/>
                      </a:ext>
                    </a:extLst>
                  </a:tr>
                  <a:tr h="390462">
                    <a:tc>
                      <a:txBody>
                        <a:bodyPr/>
                        <a:lstStyle/>
                        <a:p>
                          <a:endParaRPr lang="en-US"/>
                        </a:p>
                      </a:txBody>
                      <a:tcPr>
                        <a:blipFill>
                          <a:blip r:embed="rId5"/>
                          <a:stretch>
                            <a:fillRect l="-549" t="-415625" r="-202747" b="-306250"/>
                          </a:stretch>
                        </a:blipFill>
                      </a:tcPr>
                    </a:tc>
                    <a:tc>
                      <a:txBody>
                        <a:bodyPr/>
                        <a:lstStyle/>
                        <a:p>
                          <a:pPr algn="ctr"/>
                          <a:r>
                            <a:rPr lang="en-US" sz="1600" dirty="0" smtClean="0"/>
                            <a:t>-0.0198</a:t>
                          </a:r>
                          <a:endParaRPr lang="en-US" sz="1600" dirty="0"/>
                        </a:p>
                      </a:txBody>
                      <a:tcPr/>
                    </a:tc>
                    <a:tc>
                      <a:txBody>
                        <a:bodyPr/>
                        <a:lstStyle/>
                        <a:p>
                          <a:pPr algn="ctr"/>
                          <a:r>
                            <a:rPr lang="en-US" sz="1600" dirty="0" smtClean="0"/>
                            <a:t>-0.0223</a:t>
                          </a:r>
                          <a:endParaRPr lang="en-US" sz="1600" dirty="0"/>
                        </a:p>
                      </a:txBody>
                      <a:tcPr/>
                    </a:tc>
                    <a:extLst>
                      <a:ext uri="{0D108BD9-81ED-4DB2-BD59-A6C34878D82A}">
                        <a16:rowId xmlns:a16="http://schemas.microsoft.com/office/drawing/2014/main" val="4177174480"/>
                      </a:ext>
                    </a:extLst>
                  </a:tr>
                  <a:tr h="391732">
                    <a:tc>
                      <a:txBody>
                        <a:bodyPr/>
                        <a:lstStyle/>
                        <a:p>
                          <a:endParaRPr lang="en-US"/>
                        </a:p>
                      </a:txBody>
                      <a:tcPr>
                        <a:blipFill>
                          <a:blip r:embed="rId5"/>
                          <a:stretch>
                            <a:fillRect l="-549" t="-507692" r="-202747" b="-201538"/>
                          </a:stretch>
                        </a:blipFill>
                      </a:tcPr>
                    </a:tc>
                    <a:tc>
                      <a:txBody>
                        <a:bodyPr/>
                        <a:lstStyle/>
                        <a:p>
                          <a:pPr algn="ctr"/>
                          <a:r>
                            <a:rPr lang="en-US" sz="1600" dirty="0" smtClean="0"/>
                            <a:t>0.143</a:t>
                          </a:r>
                          <a:endParaRPr lang="en-US" sz="1600" dirty="0"/>
                        </a:p>
                      </a:txBody>
                      <a:tcPr/>
                    </a:tc>
                    <a:tc>
                      <a:txBody>
                        <a:bodyPr/>
                        <a:lstStyle/>
                        <a:p>
                          <a:pPr algn="ctr"/>
                          <a:r>
                            <a:rPr lang="en-US" sz="1600" dirty="0" smtClean="0"/>
                            <a:t>0.127</a:t>
                          </a:r>
                          <a:endParaRPr lang="en-US" sz="1600" dirty="0"/>
                        </a:p>
                      </a:txBody>
                      <a:tcPr/>
                    </a:tc>
                    <a:extLst>
                      <a:ext uri="{0D108BD9-81ED-4DB2-BD59-A6C34878D82A}">
                        <a16:rowId xmlns:a16="http://schemas.microsoft.com/office/drawing/2014/main" val="1889351112"/>
                      </a:ext>
                    </a:extLst>
                  </a:tr>
                  <a:tr h="390462">
                    <a:tc>
                      <a:txBody>
                        <a:bodyPr/>
                        <a:lstStyle/>
                        <a:p>
                          <a:endParaRPr lang="en-US"/>
                        </a:p>
                      </a:txBody>
                      <a:tcPr>
                        <a:blipFill>
                          <a:blip r:embed="rId5"/>
                          <a:stretch>
                            <a:fillRect l="-549" t="-617188" r="-202747" b="-104688"/>
                          </a:stretch>
                        </a:blipFill>
                      </a:tcPr>
                    </a:tc>
                    <a:tc>
                      <a:txBody>
                        <a:bodyPr/>
                        <a:lstStyle/>
                        <a:p>
                          <a:pPr algn="ctr"/>
                          <a:r>
                            <a:rPr lang="en-US" sz="1600" dirty="0" smtClean="0"/>
                            <a:t>0.0477</a:t>
                          </a:r>
                          <a:endParaRPr lang="en-US" sz="1600" dirty="0"/>
                        </a:p>
                      </a:txBody>
                      <a:tcPr/>
                    </a:tc>
                    <a:tc>
                      <a:txBody>
                        <a:bodyPr/>
                        <a:lstStyle/>
                        <a:p>
                          <a:pPr algn="ctr"/>
                          <a:r>
                            <a:rPr lang="en-US" sz="1600" dirty="0" smtClean="0"/>
                            <a:t>0.0284</a:t>
                          </a:r>
                          <a:endParaRPr lang="en-US" sz="1600" dirty="0"/>
                        </a:p>
                      </a:txBody>
                      <a:tcPr/>
                    </a:tc>
                    <a:extLst>
                      <a:ext uri="{0D108BD9-81ED-4DB2-BD59-A6C34878D82A}">
                        <a16:rowId xmlns:a16="http://schemas.microsoft.com/office/drawing/2014/main" val="1131281262"/>
                      </a:ext>
                    </a:extLst>
                  </a:tr>
                  <a:tr h="335280">
                    <a:tc>
                      <a:txBody>
                        <a:bodyPr/>
                        <a:lstStyle/>
                        <a:p>
                          <a:pPr algn="ctr"/>
                          <a:r>
                            <a:rPr lang="en-US" sz="1600" dirty="0" smtClean="0"/>
                            <a:t>Cost</a:t>
                          </a:r>
                          <a:endParaRPr lang="en-US" sz="1600" dirty="0"/>
                        </a:p>
                      </a:txBody>
                      <a:tcPr/>
                    </a:tc>
                    <a:tc>
                      <a:txBody>
                        <a:bodyPr/>
                        <a:lstStyle/>
                        <a:p>
                          <a:pPr algn="ctr"/>
                          <a:r>
                            <a:rPr lang="en-US" sz="1600" dirty="0" smtClean="0"/>
                            <a:t>12.7</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67.3</a:t>
                          </a:r>
                        </a:p>
                      </a:txBody>
                      <a:tcPr/>
                    </a:tc>
                    <a:extLst>
                      <a:ext uri="{0D108BD9-81ED-4DB2-BD59-A6C34878D82A}">
                        <a16:rowId xmlns:a16="http://schemas.microsoft.com/office/drawing/2014/main" val="1204456731"/>
                      </a:ext>
                    </a:extLst>
                  </a:tr>
                </a:tbl>
              </a:graphicData>
            </a:graphic>
          </p:graphicFrame>
        </mc:Fallback>
      </mc:AlternateContent>
      <p:sp>
        <p:nvSpPr>
          <p:cNvPr id="9" name="TextBox 8"/>
          <p:cNvSpPr txBox="1"/>
          <p:nvPr/>
        </p:nvSpPr>
        <p:spPr>
          <a:xfrm>
            <a:off x="5718412" y="4218155"/>
            <a:ext cx="3120788" cy="2308324"/>
          </a:xfrm>
          <a:prstGeom prst="rect">
            <a:avLst/>
          </a:prstGeom>
          <a:noFill/>
        </p:spPr>
        <p:txBody>
          <a:bodyPr wrap="square" rtlCol="0">
            <a:spAutoFit/>
          </a:bodyPr>
          <a:lstStyle/>
          <a:p>
            <a:r>
              <a:rPr lang="en-US" sz="1600" b="1" dirty="0" smtClean="0"/>
              <a:t>Parameter ID is very powerful but the process can be very challenging!</a:t>
            </a:r>
          </a:p>
          <a:p>
            <a:endParaRPr lang="en-US" sz="1600" b="1" dirty="0" smtClean="0"/>
          </a:p>
          <a:p>
            <a:r>
              <a:rPr lang="en-US" sz="1600" b="1" dirty="0" smtClean="0"/>
              <a:t>It is almost always a non-convex problem.  Need to deal with local minima, convergence issues, sensitivity to initial guess, overfitting, </a:t>
            </a:r>
            <a:r>
              <a:rPr lang="en-US" sz="1600" b="1" dirty="0" err="1" smtClean="0"/>
              <a:t>etc</a:t>
            </a:r>
            <a:r>
              <a:rPr lang="en-US" sz="1600" b="1" dirty="0" smtClean="0"/>
              <a:t> …</a:t>
            </a:r>
            <a:endParaRPr lang="en-US" sz="1600" b="1" dirty="0"/>
          </a:p>
        </p:txBody>
      </p:sp>
      <p:pic>
        <p:nvPicPr>
          <p:cNvPr id="10" name="Picture 9"/>
          <p:cNvPicPr>
            <a:picLocks noChangeAspect="1"/>
          </p:cNvPicPr>
          <p:nvPr/>
        </p:nvPicPr>
        <p:blipFill>
          <a:blip r:embed="rId6"/>
          <a:stretch>
            <a:fillRect/>
          </a:stretch>
        </p:blipFill>
        <p:spPr>
          <a:xfrm>
            <a:off x="374179" y="2506640"/>
            <a:ext cx="5334000" cy="4000500"/>
          </a:xfrm>
          <a:prstGeom prst="rect">
            <a:avLst/>
          </a:prstGeom>
        </p:spPr>
      </p:pic>
    </p:spTree>
    <p:extLst>
      <p:ext uri="{BB962C8B-B14F-4D97-AF65-F5344CB8AC3E}">
        <p14:creationId xmlns:p14="http://schemas.microsoft.com/office/powerpoint/2010/main" val="67468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a:t>
            </a:r>
            <a:r>
              <a:rPr lang="en-US" dirty="0" err="1"/>
              <a:t>ParIDExample.m</a:t>
            </a:r>
            <a:r>
              <a:rPr lang="en-US" dirty="0" smtClean="0"/>
              <a:t> </a:t>
            </a:r>
            <a:endParaRPr lang="en-US" dirty="0"/>
          </a:p>
        </p:txBody>
      </p:sp>
      <p:sp>
        <p:nvSpPr>
          <p:cNvPr id="4" name="Rectangle 3"/>
          <p:cNvSpPr/>
          <p:nvPr/>
        </p:nvSpPr>
        <p:spPr>
          <a:xfrm>
            <a:off x="484496" y="764024"/>
            <a:ext cx="6939886" cy="6093976"/>
          </a:xfrm>
          <a:prstGeom prst="rect">
            <a:avLst/>
          </a:prstGeom>
        </p:spPr>
        <p:txBody>
          <a:bodyPr wrap="square">
            <a:spAutoFit/>
          </a:bodyPr>
          <a:lstStyle/>
          <a:p>
            <a:r>
              <a:rPr lang="en-US" sz="1000" dirty="0">
                <a:solidFill>
                  <a:srgbClr val="228B22"/>
                </a:solidFill>
                <a:latin typeface="Courier New" panose="02070309020205020404" pitchFamily="49" charset="0"/>
              </a:rPr>
              <a:t>%Set up notional "Flight Data" frequency response,</a:t>
            </a:r>
          </a:p>
          <a:p>
            <a:r>
              <a:rPr lang="en-US" sz="1000" dirty="0">
                <a:solidFill>
                  <a:srgbClr val="228B22"/>
                </a:solidFill>
                <a:latin typeface="Courier New" panose="02070309020205020404" pitchFamily="49" charset="0"/>
              </a:rPr>
              <a:t>%Use linear model between 0.8 and 20 rad/sec</a:t>
            </a:r>
          </a:p>
          <a:p>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FltMag,FltPhase,FltOmega</a:t>
            </a:r>
            <a:r>
              <a:rPr lang="en-US" sz="1000" dirty="0">
                <a:solidFill>
                  <a:srgbClr val="000000"/>
                </a:solidFill>
                <a:latin typeface="Courier New" panose="02070309020205020404" pitchFamily="49" charset="0"/>
              </a:rPr>
              <a:t>]=bode(sys(4,1),{0.8,20.});</a:t>
            </a:r>
          </a:p>
          <a:p>
            <a:r>
              <a:rPr lang="en-US" sz="1000" dirty="0" err="1">
                <a:solidFill>
                  <a:srgbClr val="000000"/>
                </a:solidFill>
                <a:latin typeface="Courier New" panose="02070309020205020404" pitchFamily="49" charset="0"/>
              </a:rPr>
              <a:t>FltMagDB</a:t>
            </a:r>
            <a:r>
              <a:rPr lang="en-US" sz="1000" dirty="0">
                <a:solidFill>
                  <a:srgbClr val="000000"/>
                </a:solidFill>
                <a:latin typeface="Courier New" panose="02070309020205020404" pitchFamily="49" charset="0"/>
              </a:rPr>
              <a:t>=20*log10(squeeze(</a:t>
            </a:r>
            <a:r>
              <a:rPr lang="en-US" sz="1000" dirty="0" err="1">
                <a:solidFill>
                  <a:srgbClr val="000000"/>
                </a:solidFill>
                <a:latin typeface="Courier New" panose="02070309020205020404" pitchFamily="49" charset="0"/>
              </a:rPr>
              <a:t>FltMag</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FltPhase</a:t>
            </a:r>
            <a:r>
              <a:rPr lang="en-US" sz="1000" dirty="0">
                <a:solidFill>
                  <a:srgbClr val="000000"/>
                </a:solidFill>
                <a:latin typeface="Courier New" panose="02070309020205020404" pitchFamily="49" charset="0"/>
              </a:rPr>
              <a:t>=squeeze(</a:t>
            </a:r>
            <a:r>
              <a:rPr lang="en-US" sz="1000" dirty="0" err="1">
                <a:solidFill>
                  <a:srgbClr val="000000"/>
                </a:solidFill>
                <a:latin typeface="Courier New" panose="02070309020205020404" pitchFamily="49" charset="0"/>
              </a:rPr>
              <a:t>FltPhase</a:t>
            </a:r>
            <a:r>
              <a:rPr lang="en-US" sz="1000" dirty="0">
                <a:solidFill>
                  <a:srgbClr val="000000"/>
                </a:solidFill>
                <a:latin typeface="Courier New" panose="02070309020205020404" pitchFamily="49" charset="0"/>
              </a:rPr>
              <a:t>);</a:t>
            </a:r>
          </a:p>
          <a:p>
            <a:r>
              <a:rPr lang="en-US" sz="1000" dirty="0">
                <a:solidFill>
                  <a:srgbClr val="228B22"/>
                </a:solidFill>
                <a:latin typeface="Courier New" panose="02070309020205020404" pitchFamily="49" charset="0"/>
              </a:rPr>
              <a:t>%Now set up initial guess of parameters based on sim model</a:t>
            </a:r>
          </a:p>
          <a:p>
            <a:r>
              <a:rPr lang="en-US" sz="1000" dirty="0" err="1">
                <a:solidFill>
                  <a:srgbClr val="000000"/>
                </a:solidFill>
                <a:latin typeface="Courier New" panose="02070309020205020404" pitchFamily="49" charset="0"/>
              </a:rPr>
              <a:t>Lp</a:t>
            </a:r>
            <a:r>
              <a:rPr lang="en-US" sz="1000" dirty="0">
                <a:solidFill>
                  <a:srgbClr val="000000"/>
                </a:solidFill>
                <a:latin typeface="Courier New" panose="02070309020205020404" pitchFamily="49" charset="0"/>
              </a:rPr>
              <a:t>=-0.146;</a:t>
            </a:r>
          </a:p>
          <a:p>
            <a:r>
              <a:rPr lang="en-US" sz="1000" dirty="0">
                <a:solidFill>
                  <a:srgbClr val="000000"/>
                </a:solidFill>
                <a:latin typeface="Courier New" panose="02070309020205020404" pitchFamily="49" charset="0"/>
              </a:rPr>
              <a:t>Lb1s=-46.9;</a:t>
            </a:r>
          </a:p>
          <a:p>
            <a:r>
              <a:rPr lang="en-US" sz="1000" dirty="0" err="1">
                <a:solidFill>
                  <a:srgbClr val="000000"/>
                </a:solidFill>
                <a:latin typeface="Courier New" panose="02070309020205020404" pitchFamily="49" charset="0"/>
              </a:rPr>
              <a:t>Rdlat</a:t>
            </a:r>
            <a:r>
              <a:rPr lang="en-US" sz="1000" dirty="0">
                <a:solidFill>
                  <a:srgbClr val="000000"/>
                </a:solidFill>
                <a:latin typeface="Courier New" panose="02070309020205020404" pitchFamily="49" charset="0"/>
              </a:rPr>
              <a:t>=-0.0223;</a:t>
            </a:r>
          </a:p>
          <a:p>
            <a:r>
              <a:rPr lang="en-US" sz="1000" dirty="0" err="1">
                <a:solidFill>
                  <a:srgbClr val="000000"/>
                </a:solidFill>
                <a:latin typeface="Courier New" panose="02070309020205020404" pitchFamily="49" charset="0"/>
              </a:rPr>
              <a:t>tauf</a:t>
            </a:r>
            <a:r>
              <a:rPr lang="en-US" sz="1000" dirty="0">
                <a:solidFill>
                  <a:srgbClr val="000000"/>
                </a:solidFill>
                <a:latin typeface="Courier New" panose="02070309020205020404" pitchFamily="49" charset="0"/>
              </a:rPr>
              <a:t>=0.127;</a:t>
            </a:r>
          </a:p>
          <a:p>
            <a:r>
              <a:rPr lang="en-US" sz="1000" dirty="0" err="1">
                <a:solidFill>
                  <a:srgbClr val="000000"/>
                </a:solidFill>
                <a:latin typeface="Courier New" panose="02070309020205020404" pitchFamily="49" charset="0"/>
              </a:rPr>
              <a:t>Ldlat</a:t>
            </a:r>
            <a:r>
              <a:rPr lang="en-US" sz="1000" dirty="0">
                <a:solidFill>
                  <a:srgbClr val="000000"/>
                </a:solidFill>
                <a:latin typeface="Courier New" panose="02070309020205020404" pitchFamily="49" charset="0"/>
              </a:rPr>
              <a:t>=0.0284;</a:t>
            </a:r>
          </a:p>
          <a:p>
            <a:r>
              <a:rPr lang="en-US" sz="1000" dirty="0" err="1">
                <a:solidFill>
                  <a:srgbClr val="000000"/>
                </a:solidFill>
                <a:latin typeface="Courier New" panose="02070309020205020404" pitchFamily="49" charset="0"/>
              </a:rPr>
              <a:t>sysr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ss</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Lp</a:t>
            </a:r>
            <a:r>
              <a:rPr lang="en-US" sz="1000" dirty="0">
                <a:solidFill>
                  <a:srgbClr val="000000"/>
                </a:solidFill>
                <a:latin typeface="Courier New" panose="02070309020205020404" pitchFamily="49" charset="0"/>
              </a:rPr>
              <a:t> Lb1s;1. -1./</a:t>
            </a:r>
            <a:r>
              <a:rPr lang="en-US" sz="1000" dirty="0" err="1">
                <a:solidFill>
                  <a:srgbClr val="000000"/>
                </a:solidFill>
                <a:latin typeface="Courier New" panose="02070309020205020404" pitchFamily="49" charset="0"/>
              </a:rPr>
              <a:t>tauf</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Ldlat;Rdlat</a:t>
            </a:r>
            <a:r>
              <a:rPr lang="en-US" sz="1000" dirty="0">
                <a:solidFill>
                  <a:srgbClr val="000000"/>
                </a:solidFill>
                <a:latin typeface="Courier New" panose="02070309020205020404" pitchFamily="49" charset="0"/>
              </a:rPr>
              <a:t>],[1 0],0);</a:t>
            </a:r>
          </a:p>
          <a:p>
            <a:r>
              <a:rPr lang="en-US" sz="1000" dirty="0">
                <a:solidFill>
                  <a:srgbClr val="000000"/>
                </a:solidFill>
                <a:latin typeface="Courier New" panose="02070309020205020404" pitchFamily="49" charset="0"/>
              </a:rPr>
              <a:t>par0=[Lp;Lb1s;Rdlat;tauf;Ldlat];</a:t>
            </a:r>
          </a:p>
          <a:p>
            <a:r>
              <a:rPr lang="en-US" sz="1000" dirty="0">
                <a:solidFill>
                  <a:srgbClr val="000000"/>
                </a:solidFill>
                <a:latin typeface="Courier New" panose="02070309020205020404" pitchFamily="49" charset="0"/>
              </a:rPr>
              <a:t>sys</a:t>
            </a:r>
          </a:p>
          <a:p>
            <a:r>
              <a:rPr lang="en-US" sz="1000" dirty="0">
                <a:solidFill>
                  <a:srgbClr val="228B22"/>
                </a:solidFill>
                <a:latin typeface="Courier New" panose="02070309020205020404" pitchFamily="49" charset="0"/>
              </a:rPr>
              <a:t>%Test cost function</a:t>
            </a:r>
          </a:p>
          <a:p>
            <a:r>
              <a:rPr lang="en-US" sz="1000" dirty="0" err="1">
                <a:solidFill>
                  <a:srgbClr val="000000"/>
                </a:solidFill>
                <a:latin typeface="Courier New" panose="02070309020205020404" pitchFamily="49" charset="0"/>
              </a:rPr>
              <a:t>CostVec</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RollFitCost</a:t>
            </a:r>
            <a:r>
              <a:rPr lang="en-US" sz="1000" dirty="0">
                <a:solidFill>
                  <a:srgbClr val="000000"/>
                </a:solidFill>
                <a:latin typeface="Courier New" panose="02070309020205020404" pitchFamily="49" charset="0"/>
              </a:rPr>
              <a:t>(par0,FltMagDB,FltPhase,FltOmega);</a:t>
            </a:r>
          </a:p>
          <a:p>
            <a:r>
              <a:rPr lang="en-US" sz="1000" dirty="0">
                <a:solidFill>
                  <a:srgbClr val="000000"/>
                </a:solidFill>
                <a:latin typeface="Courier New" panose="02070309020205020404" pitchFamily="49" charset="0"/>
              </a:rPr>
              <a:t>Cost=</a:t>
            </a:r>
            <a:r>
              <a:rPr lang="en-US" sz="1000" dirty="0" err="1">
                <a:solidFill>
                  <a:srgbClr val="000000"/>
                </a:solidFill>
                <a:latin typeface="Courier New" panose="02070309020205020404" pitchFamily="49" charset="0"/>
              </a:rPr>
              <a:t>CostVec</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CostVec</a:t>
            </a:r>
            <a:endParaRPr lang="en-US" sz="1000" dirty="0">
              <a:solidFill>
                <a:srgbClr val="000000"/>
              </a:solidFill>
              <a:latin typeface="Courier New" panose="02070309020205020404" pitchFamily="49" charset="0"/>
            </a:endParaRPr>
          </a:p>
          <a:p>
            <a:r>
              <a:rPr lang="en-US" sz="1000" dirty="0">
                <a:solidFill>
                  <a:srgbClr val="228B22"/>
                </a:solidFill>
                <a:latin typeface="Courier New" panose="02070309020205020404" pitchFamily="49" charset="0"/>
              </a:rPr>
              <a:t>%Increase number of allowable </a:t>
            </a:r>
            <a:r>
              <a:rPr lang="en-US" sz="1000" dirty="0" err="1">
                <a:solidFill>
                  <a:srgbClr val="228B22"/>
                </a:solidFill>
                <a:latin typeface="Courier New" panose="02070309020205020404" pitchFamily="49" charset="0"/>
              </a:rPr>
              <a:t>functin</a:t>
            </a:r>
            <a:r>
              <a:rPr lang="en-US" sz="1000" dirty="0">
                <a:solidFill>
                  <a:srgbClr val="228B22"/>
                </a:solidFill>
                <a:latin typeface="Courier New" panose="02070309020205020404" pitchFamily="49" charset="0"/>
              </a:rPr>
              <a:t> calls and iterations</a:t>
            </a:r>
          </a:p>
          <a:p>
            <a:r>
              <a:rPr lang="en-US" sz="1000" dirty="0">
                <a:solidFill>
                  <a:srgbClr val="000000"/>
                </a:solidFill>
                <a:latin typeface="Courier New" panose="02070309020205020404" pitchFamily="49" charset="0"/>
              </a:rPr>
              <a:t>OPTIONS = </a:t>
            </a:r>
            <a:r>
              <a:rPr lang="en-US" sz="1000" dirty="0" err="1">
                <a:solidFill>
                  <a:srgbClr val="000000"/>
                </a:solidFill>
                <a:latin typeface="Courier New" panose="02070309020205020404" pitchFamily="49" charset="0"/>
              </a:rPr>
              <a:t>optimoptions</a:t>
            </a:r>
            <a:r>
              <a:rPr lang="en-US" sz="1000" dirty="0">
                <a:solidFill>
                  <a:srgbClr val="000000"/>
                </a:solidFill>
                <a:latin typeface="Courier New" panose="02070309020205020404" pitchFamily="49" charset="0"/>
              </a:rPr>
              <a:t>(</a:t>
            </a:r>
            <a:r>
              <a:rPr lang="en-US" sz="1000" dirty="0">
                <a:solidFill>
                  <a:srgbClr val="A020F0"/>
                </a:solidFill>
                <a:latin typeface="Courier New" panose="02070309020205020404" pitchFamily="49" charset="0"/>
              </a:rPr>
              <a:t>'lsqnonlin'</a:t>
            </a:r>
            <a:r>
              <a:rPr lang="en-US" sz="1000" dirty="0">
                <a:solidFill>
                  <a:srgbClr val="000000"/>
                </a:solidFill>
                <a:latin typeface="Courier New" panose="02070309020205020404" pitchFamily="49" charset="0"/>
              </a:rPr>
              <a:t>,</a:t>
            </a:r>
            <a:r>
              <a:rPr lang="en-US" sz="1000" dirty="0">
                <a:solidFill>
                  <a:srgbClr val="A020F0"/>
                </a:solidFill>
                <a:latin typeface="Courier New" panose="02070309020205020404" pitchFamily="49" charset="0"/>
              </a:rPr>
              <a:t>'MaxFunctionEvaluations'</a:t>
            </a:r>
            <a:r>
              <a:rPr lang="en-US" sz="1000" dirty="0">
                <a:solidFill>
                  <a:srgbClr val="000000"/>
                </a:solidFill>
                <a:latin typeface="Courier New" panose="02070309020205020404" pitchFamily="49" charset="0"/>
              </a:rPr>
              <a:t>,2000,</a:t>
            </a:r>
            <a:r>
              <a:rPr lang="en-US" sz="1000" dirty="0">
                <a:solidFill>
                  <a:srgbClr val="A020F0"/>
                </a:solidFill>
                <a:latin typeface="Courier New" panose="02070309020205020404" pitchFamily="49" charset="0"/>
              </a:rPr>
              <a:t>'MaxIterations'</a:t>
            </a:r>
            <a:r>
              <a:rPr lang="en-US" sz="1000" dirty="0">
                <a:solidFill>
                  <a:srgbClr val="000000"/>
                </a:solidFill>
                <a:latin typeface="Courier New" panose="02070309020205020404" pitchFamily="49" charset="0"/>
              </a:rPr>
              <a:t>,1000);</a:t>
            </a:r>
          </a:p>
          <a:p>
            <a:r>
              <a:rPr lang="en-US" sz="1000" dirty="0">
                <a:solidFill>
                  <a:srgbClr val="228B22"/>
                </a:solidFill>
                <a:latin typeface="Courier New" panose="02070309020205020404" pitchFamily="49" charset="0"/>
              </a:rPr>
              <a:t>%Upper lower bounds on parameters helps keep search from finding local minima with unrealistic parameters</a:t>
            </a:r>
          </a:p>
          <a:p>
            <a:r>
              <a:rPr lang="en-US" sz="1000" dirty="0" err="1">
                <a:solidFill>
                  <a:srgbClr val="000000"/>
                </a:solidFill>
                <a:latin typeface="Courier New" panose="02070309020205020404" pitchFamily="49" charset="0"/>
              </a:rPr>
              <a:t>LBvec</a:t>
            </a:r>
            <a:r>
              <a:rPr lang="en-US" sz="1000" dirty="0">
                <a:solidFill>
                  <a:srgbClr val="000000"/>
                </a:solidFill>
                <a:latin typeface="Courier New" panose="02070309020205020404" pitchFamily="49" charset="0"/>
              </a:rPr>
              <a:t>=[-2.;-100.;-0.2;0.05;0.0];</a:t>
            </a:r>
          </a:p>
          <a:p>
            <a:r>
              <a:rPr lang="fr-FR" sz="1000" dirty="0" err="1">
                <a:solidFill>
                  <a:srgbClr val="000000"/>
                </a:solidFill>
                <a:latin typeface="Courier New" panose="02070309020205020404" pitchFamily="49" charset="0"/>
              </a:rPr>
              <a:t>UBvec</a:t>
            </a:r>
            <a:r>
              <a:rPr lang="fr-FR" sz="1000" dirty="0">
                <a:solidFill>
                  <a:srgbClr val="000000"/>
                </a:solidFill>
                <a:latin typeface="Courier New" panose="02070309020205020404" pitchFamily="49" charset="0"/>
              </a:rPr>
              <a:t>=[0.;-10.;0.;0.5;0.5];</a:t>
            </a:r>
          </a:p>
          <a:p>
            <a:r>
              <a:rPr lang="en-US" sz="1000" dirty="0">
                <a:solidFill>
                  <a:srgbClr val="228B22"/>
                </a:solidFill>
                <a:latin typeface="Courier New" panose="02070309020205020404" pitchFamily="49" charset="0"/>
              </a:rPr>
              <a:t>%Run </a:t>
            </a:r>
            <a:r>
              <a:rPr lang="en-US" sz="1000" dirty="0" err="1">
                <a:solidFill>
                  <a:srgbClr val="228B22"/>
                </a:solidFill>
                <a:latin typeface="Courier New" panose="02070309020205020404" pitchFamily="49" charset="0"/>
              </a:rPr>
              <a:t>leastsquares</a:t>
            </a:r>
            <a:r>
              <a:rPr lang="en-US" sz="1000" dirty="0">
                <a:solidFill>
                  <a:srgbClr val="228B22"/>
                </a:solidFill>
                <a:latin typeface="Courier New" panose="02070309020205020404" pitchFamily="49" charset="0"/>
              </a:rPr>
              <a:t> algorithm</a:t>
            </a:r>
          </a:p>
          <a:p>
            <a:r>
              <a:rPr lang="en-US" sz="1000" dirty="0">
                <a:solidFill>
                  <a:srgbClr val="000000"/>
                </a:solidFill>
                <a:latin typeface="Courier New" panose="02070309020205020404" pitchFamily="49" charset="0"/>
              </a:rPr>
              <a:t>par=</a:t>
            </a:r>
            <a:r>
              <a:rPr lang="en-US" sz="1000" dirty="0" err="1">
                <a:solidFill>
                  <a:srgbClr val="000000"/>
                </a:solidFill>
                <a:latin typeface="Courier New" panose="02070309020205020404" pitchFamily="49" charset="0"/>
              </a:rPr>
              <a:t>lsqnonlin</a:t>
            </a:r>
            <a:r>
              <a:rPr lang="en-US" sz="1000" dirty="0">
                <a:solidFill>
                  <a:srgbClr val="000000"/>
                </a:solidFill>
                <a:latin typeface="Courier New" panose="02070309020205020404" pitchFamily="49" charset="0"/>
              </a:rPr>
              <a:t>(@(par) </a:t>
            </a:r>
            <a:r>
              <a:rPr lang="en-US" sz="1000" dirty="0" err="1">
                <a:solidFill>
                  <a:srgbClr val="000000"/>
                </a:solidFill>
                <a:latin typeface="Courier New" panose="02070309020205020404" pitchFamily="49" charset="0"/>
              </a:rPr>
              <a:t>RollFitCost</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par,FltMagDB,FltPhase,FltOmega</a:t>
            </a:r>
            <a:r>
              <a:rPr lang="en-US" sz="1000" dirty="0">
                <a:solidFill>
                  <a:srgbClr val="000000"/>
                </a:solidFill>
                <a:latin typeface="Courier New" panose="02070309020205020404" pitchFamily="49" charset="0"/>
              </a:rPr>
              <a:t>),par0,LBvec,UBvec,OPTIONS);</a:t>
            </a:r>
          </a:p>
          <a:p>
            <a:r>
              <a:rPr lang="en-US" sz="1000" dirty="0">
                <a:solidFill>
                  <a:srgbClr val="228B22"/>
                </a:solidFill>
                <a:latin typeface="Courier New" panose="02070309020205020404" pitchFamily="49" charset="0"/>
              </a:rPr>
              <a:t>%Check cost</a:t>
            </a:r>
          </a:p>
          <a:p>
            <a:r>
              <a:rPr lang="en-US" sz="1000" dirty="0" err="1">
                <a:solidFill>
                  <a:srgbClr val="000000"/>
                </a:solidFill>
                <a:latin typeface="Courier New" panose="02070309020205020404" pitchFamily="49" charset="0"/>
              </a:rPr>
              <a:t>CostVec</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RollFitCost</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par,FltMagDB,FltPhase,FltOmega</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Cost=</a:t>
            </a:r>
            <a:r>
              <a:rPr lang="en-US" sz="1000" dirty="0" err="1">
                <a:solidFill>
                  <a:srgbClr val="000000"/>
                </a:solidFill>
                <a:latin typeface="Courier New" panose="02070309020205020404" pitchFamily="49" charset="0"/>
              </a:rPr>
              <a:t>CostVec</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CostVec</a:t>
            </a:r>
            <a:endParaRPr lang="en-US" sz="1000" dirty="0">
              <a:solidFill>
                <a:srgbClr val="000000"/>
              </a:solidFill>
              <a:latin typeface="Courier New" panose="02070309020205020404" pitchFamily="49" charset="0"/>
            </a:endParaRPr>
          </a:p>
          <a:p>
            <a:r>
              <a:rPr lang="en-US" sz="1000" dirty="0">
                <a:solidFill>
                  <a:srgbClr val="228B22"/>
                </a:solidFill>
                <a:latin typeface="Courier New" panose="02070309020205020404" pitchFamily="49" charset="0"/>
              </a:rPr>
              <a:t>%Construct fitted system and compare bode plots</a:t>
            </a:r>
          </a:p>
          <a:p>
            <a:r>
              <a:rPr lang="en-US" sz="1000" dirty="0" err="1">
                <a:solidFill>
                  <a:srgbClr val="000000"/>
                </a:solidFill>
                <a:latin typeface="Courier New" panose="02070309020205020404" pitchFamily="49" charset="0"/>
              </a:rPr>
              <a:t>Lp</a:t>
            </a:r>
            <a:r>
              <a:rPr lang="en-US" sz="1000" dirty="0">
                <a:solidFill>
                  <a:srgbClr val="000000"/>
                </a:solidFill>
                <a:latin typeface="Courier New" panose="02070309020205020404" pitchFamily="49" charset="0"/>
              </a:rPr>
              <a:t>=par(1);</a:t>
            </a:r>
          </a:p>
          <a:p>
            <a:r>
              <a:rPr lang="en-US" sz="1000" dirty="0">
                <a:solidFill>
                  <a:srgbClr val="000000"/>
                </a:solidFill>
                <a:latin typeface="Courier New" panose="02070309020205020404" pitchFamily="49" charset="0"/>
              </a:rPr>
              <a:t>Lb1s=par(2);</a:t>
            </a:r>
          </a:p>
          <a:p>
            <a:r>
              <a:rPr lang="en-US" sz="1000" dirty="0" err="1">
                <a:solidFill>
                  <a:srgbClr val="000000"/>
                </a:solidFill>
                <a:latin typeface="Courier New" panose="02070309020205020404" pitchFamily="49" charset="0"/>
              </a:rPr>
              <a:t>Rdlat</a:t>
            </a:r>
            <a:r>
              <a:rPr lang="en-US" sz="1000" dirty="0">
                <a:solidFill>
                  <a:srgbClr val="000000"/>
                </a:solidFill>
                <a:latin typeface="Courier New" panose="02070309020205020404" pitchFamily="49" charset="0"/>
              </a:rPr>
              <a:t>=par(3);</a:t>
            </a:r>
          </a:p>
          <a:p>
            <a:r>
              <a:rPr lang="en-US" sz="1000" dirty="0" err="1">
                <a:solidFill>
                  <a:srgbClr val="000000"/>
                </a:solidFill>
                <a:latin typeface="Courier New" panose="02070309020205020404" pitchFamily="49" charset="0"/>
              </a:rPr>
              <a:t>tauf</a:t>
            </a:r>
            <a:r>
              <a:rPr lang="en-US" sz="1000" dirty="0">
                <a:solidFill>
                  <a:srgbClr val="000000"/>
                </a:solidFill>
                <a:latin typeface="Courier New" panose="02070309020205020404" pitchFamily="49" charset="0"/>
              </a:rPr>
              <a:t>=par(4);</a:t>
            </a:r>
          </a:p>
          <a:p>
            <a:r>
              <a:rPr lang="en-US" sz="1000" dirty="0" err="1">
                <a:solidFill>
                  <a:srgbClr val="000000"/>
                </a:solidFill>
                <a:latin typeface="Courier New" panose="02070309020205020404" pitchFamily="49" charset="0"/>
              </a:rPr>
              <a:t>Ldlat</a:t>
            </a:r>
            <a:r>
              <a:rPr lang="en-US" sz="1000" dirty="0">
                <a:solidFill>
                  <a:srgbClr val="000000"/>
                </a:solidFill>
                <a:latin typeface="Courier New" panose="02070309020205020404" pitchFamily="49" charset="0"/>
              </a:rPr>
              <a:t>=par(5);</a:t>
            </a:r>
          </a:p>
          <a:p>
            <a:r>
              <a:rPr lang="en-US" sz="1000" dirty="0" err="1">
                <a:solidFill>
                  <a:srgbClr val="000000"/>
                </a:solidFill>
                <a:latin typeface="Courier New" panose="02070309020205020404" pitchFamily="49" charset="0"/>
              </a:rPr>
              <a:t>sysFit</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ss</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Lp</a:t>
            </a:r>
            <a:r>
              <a:rPr lang="en-US" sz="1000" dirty="0">
                <a:solidFill>
                  <a:srgbClr val="000000"/>
                </a:solidFill>
                <a:latin typeface="Courier New" panose="02070309020205020404" pitchFamily="49" charset="0"/>
              </a:rPr>
              <a:t> Lb1s;1. -1./</a:t>
            </a:r>
            <a:r>
              <a:rPr lang="en-US" sz="1000" dirty="0" err="1">
                <a:solidFill>
                  <a:srgbClr val="000000"/>
                </a:solidFill>
                <a:latin typeface="Courier New" panose="02070309020205020404" pitchFamily="49" charset="0"/>
              </a:rPr>
              <a:t>tauf</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Ldlat;Rdlat</a:t>
            </a:r>
            <a:r>
              <a:rPr lang="en-US" sz="1000" dirty="0">
                <a:solidFill>
                  <a:srgbClr val="000000"/>
                </a:solidFill>
                <a:latin typeface="Courier New" panose="02070309020205020404" pitchFamily="49" charset="0"/>
              </a:rPr>
              <a:t>],[1 0],0);</a:t>
            </a:r>
          </a:p>
          <a:p>
            <a:r>
              <a:rPr lang="en-US" sz="1000" dirty="0">
                <a:solidFill>
                  <a:srgbClr val="000000"/>
                </a:solidFill>
                <a:latin typeface="Courier New" panose="02070309020205020404" pitchFamily="49" charset="0"/>
              </a:rPr>
              <a:t>figure</a:t>
            </a:r>
          </a:p>
          <a:p>
            <a:r>
              <a:rPr lang="en-US" sz="1000" dirty="0">
                <a:solidFill>
                  <a:srgbClr val="000000"/>
                </a:solidFill>
                <a:latin typeface="Courier New" panose="02070309020205020404" pitchFamily="49" charset="0"/>
              </a:rPr>
              <a:t>bode(sys(4,1),</a:t>
            </a:r>
            <a:r>
              <a:rPr lang="en-US" sz="1000" dirty="0" err="1">
                <a:solidFill>
                  <a:srgbClr val="000000"/>
                </a:solidFill>
                <a:latin typeface="Courier New" panose="02070309020205020404" pitchFamily="49" charset="0"/>
              </a:rPr>
              <a:t>sysr,sysFit</a:t>
            </a:r>
            <a:r>
              <a:rPr lang="en-US" sz="1000" dirty="0">
                <a:solidFill>
                  <a:srgbClr val="000000"/>
                </a:solidFill>
                <a:latin typeface="Courier New" panose="02070309020205020404" pitchFamily="49" charset="0"/>
              </a:rPr>
              <a:t>,{0.8,20.});</a:t>
            </a:r>
          </a:p>
          <a:p>
            <a:r>
              <a:rPr lang="en-US" sz="1000" dirty="0">
                <a:solidFill>
                  <a:srgbClr val="000000"/>
                </a:solidFill>
                <a:latin typeface="Courier New" panose="02070309020205020404" pitchFamily="49" charset="0"/>
              </a:rPr>
              <a:t>legend(</a:t>
            </a:r>
            <a:r>
              <a:rPr lang="en-US" sz="1000" dirty="0">
                <a:solidFill>
                  <a:srgbClr val="A020F0"/>
                </a:solidFill>
                <a:latin typeface="Courier New" panose="02070309020205020404" pitchFamily="49" charset="0"/>
              </a:rPr>
              <a:t>'Full Linear </a:t>
            </a:r>
            <a:r>
              <a:rPr lang="en-US" sz="1000" dirty="0" err="1">
                <a:solidFill>
                  <a:srgbClr val="A020F0"/>
                </a:solidFill>
                <a:latin typeface="Courier New" panose="02070309020205020404" pitchFamily="49" charset="0"/>
              </a:rPr>
              <a:t>Model'</a:t>
            </a:r>
            <a:r>
              <a:rPr lang="en-US" sz="1000" dirty="0" err="1">
                <a:solidFill>
                  <a:srgbClr val="000000"/>
                </a:solidFill>
                <a:latin typeface="Courier New" panose="02070309020205020404" pitchFamily="49" charset="0"/>
              </a:rPr>
              <a:t>,</a:t>
            </a:r>
            <a:r>
              <a:rPr lang="en-US" sz="1000" dirty="0" err="1">
                <a:solidFill>
                  <a:srgbClr val="A020F0"/>
                </a:solidFill>
                <a:latin typeface="Courier New" panose="02070309020205020404" pitchFamily="49" charset="0"/>
              </a:rPr>
              <a:t>'Reduced</a:t>
            </a:r>
            <a:r>
              <a:rPr lang="en-US" sz="1000" dirty="0">
                <a:solidFill>
                  <a:srgbClr val="A020F0"/>
                </a:solidFill>
                <a:latin typeface="Courier New" panose="02070309020205020404" pitchFamily="49" charset="0"/>
              </a:rPr>
              <a:t> 2nd Order </a:t>
            </a:r>
            <a:r>
              <a:rPr lang="en-US" sz="1000" dirty="0" err="1">
                <a:solidFill>
                  <a:srgbClr val="A020F0"/>
                </a:solidFill>
                <a:latin typeface="Courier New" panose="02070309020205020404" pitchFamily="49" charset="0"/>
              </a:rPr>
              <a:t>Approximation'</a:t>
            </a:r>
            <a:r>
              <a:rPr lang="en-US" sz="1000" dirty="0" err="1">
                <a:solidFill>
                  <a:srgbClr val="000000"/>
                </a:solidFill>
                <a:latin typeface="Courier New" panose="02070309020205020404" pitchFamily="49" charset="0"/>
              </a:rPr>
              <a:t>,</a:t>
            </a:r>
            <a:r>
              <a:rPr lang="en-US" sz="1000" dirty="0" err="1">
                <a:solidFill>
                  <a:srgbClr val="A020F0"/>
                </a:solidFill>
                <a:latin typeface="Courier New" panose="02070309020205020404" pitchFamily="49" charset="0"/>
              </a:rPr>
              <a:t>'Fitted</a:t>
            </a:r>
            <a:r>
              <a:rPr lang="en-US" sz="1000" dirty="0">
                <a:solidFill>
                  <a:srgbClr val="A020F0"/>
                </a:solidFill>
                <a:latin typeface="Courier New" panose="02070309020205020404" pitchFamily="49" charset="0"/>
              </a:rPr>
              <a:t> 2nd Order'</a:t>
            </a:r>
            <a:r>
              <a:rPr lang="en-US" sz="10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41736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t>
            </a:r>
            <a:r>
              <a:rPr lang="en-US" dirty="0" err="1" smtClean="0"/>
              <a:t>RollFitCost,m</a:t>
            </a:r>
            <a:endParaRPr lang="en-US" dirty="0"/>
          </a:p>
        </p:txBody>
      </p:sp>
      <p:sp>
        <p:nvSpPr>
          <p:cNvPr id="4" name="Rectangle 3"/>
          <p:cNvSpPr/>
          <p:nvPr/>
        </p:nvSpPr>
        <p:spPr>
          <a:xfrm>
            <a:off x="545911" y="978806"/>
            <a:ext cx="6951260" cy="3016210"/>
          </a:xfrm>
          <a:prstGeom prst="rect">
            <a:avLst/>
          </a:prstGeom>
        </p:spPr>
        <p:txBody>
          <a:bodyPr wrap="square">
            <a:spAutoFit/>
          </a:bodyPr>
          <a:lstStyle/>
          <a:p>
            <a:r>
              <a:rPr lang="en-US" sz="1000" dirty="0">
                <a:solidFill>
                  <a:srgbClr val="0000FF"/>
                </a:solidFill>
                <a:latin typeface="Courier New" panose="02070309020205020404" pitchFamily="49" charset="0"/>
              </a:rPr>
              <a:t>function</a:t>
            </a:r>
            <a:r>
              <a:rPr lang="en-US" sz="1000" dirty="0">
                <a:solidFill>
                  <a:srgbClr val="000000"/>
                </a:solidFill>
                <a:latin typeface="Courier New" panose="02070309020205020404" pitchFamily="49" charset="0"/>
              </a:rPr>
              <a:t> Cost = </a:t>
            </a:r>
            <a:r>
              <a:rPr lang="en-US" sz="1000" dirty="0" err="1">
                <a:solidFill>
                  <a:srgbClr val="000000"/>
                </a:solidFill>
                <a:latin typeface="Courier New" panose="02070309020205020404" pitchFamily="49" charset="0"/>
              </a:rPr>
              <a:t>RollFitCost</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par,FltMagDB,FltPhase,FltOmega</a:t>
            </a:r>
            <a:r>
              <a:rPr lang="en-US" sz="1000" dirty="0">
                <a:solidFill>
                  <a:srgbClr val="000000"/>
                </a:solidFill>
                <a:latin typeface="Courier New" panose="02070309020205020404" pitchFamily="49" charset="0"/>
              </a:rPr>
              <a:t>)</a:t>
            </a:r>
          </a:p>
          <a:p>
            <a:r>
              <a:rPr lang="en-US" sz="1000" dirty="0">
                <a:solidFill>
                  <a:srgbClr val="228B22"/>
                </a:solidFill>
                <a:latin typeface="Courier New" panose="02070309020205020404" pitchFamily="49" charset="0"/>
              </a:rPr>
              <a:t>%Cost of simple 2 </a:t>
            </a:r>
            <a:r>
              <a:rPr lang="en-US" sz="1000" dirty="0" err="1">
                <a:solidFill>
                  <a:srgbClr val="228B22"/>
                </a:solidFill>
                <a:latin typeface="Courier New" panose="02070309020205020404" pitchFamily="49" charset="0"/>
              </a:rPr>
              <a:t>staet</a:t>
            </a:r>
            <a:r>
              <a:rPr lang="en-US" sz="1000" dirty="0">
                <a:solidFill>
                  <a:srgbClr val="228B22"/>
                </a:solidFill>
                <a:latin typeface="Courier New" panose="02070309020205020404" pitchFamily="49" charset="0"/>
              </a:rPr>
              <a:t> </a:t>
            </a:r>
            <a:r>
              <a:rPr lang="en-US" sz="1000" dirty="0" err="1">
                <a:solidFill>
                  <a:srgbClr val="228B22"/>
                </a:solidFill>
                <a:latin typeface="Courier New" panose="02070309020205020404" pitchFamily="49" charset="0"/>
              </a:rPr>
              <a:t>filt</a:t>
            </a:r>
            <a:r>
              <a:rPr lang="en-US" sz="1000" dirty="0">
                <a:solidFill>
                  <a:srgbClr val="228B22"/>
                </a:solidFill>
                <a:latin typeface="Courier New" panose="02070309020205020404" pitchFamily="49" charset="0"/>
              </a:rPr>
              <a:t> of roll dynamics</a:t>
            </a:r>
          </a:p>
          <a:p>
            <a:r>
              <a:rPr lang="en-US" sz="1000" dirty="0">
                <a:solidFill>
                  <a:srgbClr val="228B22"/>
                </a:solidFill>
                <a:latin typeface="Courier New" panose="02070309020205020404" pitchFamily="49" charset="0"/>
              </a:rPr>
              <a:t>%Model parameters</a:t>
            </a:r>
          </a:p>
          <a:p>
            <a:r>
              <a:rPr lang="en-US" sz="1000" dirty="0" err="1">
                <a:solidFill>
                  <a:srgbClr val="000000"/>
                </a:solidFill>
                <a:latin typeface="Courier New" panose="02070309020205020404" pitchFamily="49" charset="0"/>
              </a:rPr>
              <a:t>Lp</a:t>
            </a:r>
            <a:r>
              <a:rPr lang="en-US" sz="1000" dirty="0">
                <a:solidFill>
                  <a:srgbClr val="000000"/>
                </a:solidFill>
                <a:latin typeface="Courier New" panose="02070309020205020404" pitchFamily="49" charset="0"/>
              </a:rPr>
              <a:t>=par(1);</a:t>
            </a:r>
          </a:p>
          <a:p>
            <a:r>
              <a:rPr lang="en-US" sz="1000" dirty="0">
                <a:solidFill>
                  <a:srgbClr val="000000"/>
                </a:solidFill>
                <a:latin typeface="Courier New" panose="02070309020205020404" pitchFamily="49" charset="0"/>
              </a:rPr>
              <a:t>Lb1s=par(2);</a:t>
            </a:r>
          </a:p>
          <a:p>
            <a:r>
              <a:rPr lang="en-US" sz="1000" dirty="0" err="1">
                <a:solidFill>
                  <a:srgbClr val="000000"/>
                </a:solidFill>
                <a:latin typeface="Courier New" panose="02070309020205020404" pitchFamily="49" charset="0"/>
              </a:rPr>
              <a:t>Rdlat</a:t>
            </a:r>
            <a:r>
              <a:rPr lang="en-US" sz="1000" dirty="0">
                <a:solidFill>
                  <a:srgbClr val="000000"/>
                </a:solidFill>
                <a:latin typeface="Courier New" panose="02070309020205020404" pitchFamily="49" charset="0"/>
              </a:rPr>
              <a:t>=par(3);</a:t>
            </a:r>
          </a:p>
          <a:p>
            <a:r>
              <a:rPr lang="en-US" sz="1000" dirty="0" err="1">
                <a:solidFill>
                  <a:srgbClr val="000000"/>
                </a:solidFill>
                <a:latin typeface="Courier New" panose="02070309020205020404" pitchFamily="49" charset="0"/>
              </a:rPr>
              <a:t>tauf</a:t>
            </a:r>
            <a:r>
              <a:rPr lang="en-US" sz="1000" dirty="0">
                <a:solidFill>
                  <a:srgbClr val="000000"/>
                </a:solidFill>
                <a:latin typeface="Courier New" panose="02070309020205020404" pitchFamily="49" charset="0"/>
              </a:rPr>
              <a:t>=par(4);</a:t>
            </a:r>
          </a:p>
          <a:p>
            <a:r>
              <a:rPr lang="en-US" sz="1000" dirty="0" err="1">
                <a:solidFill>
                  <a:srgbClr val="000000"/>
                </a:solidFill>
                <a:latin typeface="Courier New" panose="02070309020205020404" pitchFamily="49" charset="0"/>
              </a:rPr>
              <a:t>Ldlat</a:t>
            </a:r>
            <a:r>
              <a:rPr lang="en-US" sz="1000" dirty="0">
                <a:solidFill>
                  <a:srgbClr val="000000"/>
                </a:solidFill>
                <a:latin typeface="Courier New" panose="02070309020205020404" pitchFamily="49" charset="0"/>
              </a:rPr>
              <a:t>=par(5);</a:t>
            </a:r>
          </a:p>
          <a:p>
            <a:r>
              <a:rPr lang="en-US" sz="1000" dirty="0">
                <a:solidFill>
                  <a:srgbClr val="228B22"/>
                </a:solidFill>
                <a:latin typeface="Courier New" panose="02070309020205020404" pitchFamily="49" charset="0"/>
              </a:rPr>
              <a:t>%Construct system</a:t>
            </a:r>
          </a:p>
          <a:p>
            <a:r>
              <a:rPr lang="en-US" sz="1000" dirty="0">
                <a:solidFill>
                  <a:srgbClr val="000000"/>
                </a:solidFill>
                <a:latin typeface="Courier New" panose="02070309020205020404" pitchFamily="49" charset="0"/>
              </a:rPr>
              <a:t>sys=</a:t>
            </a:r>
            <a:r>
              <a:rPr lang="en-US" sz="1000" dirty="0" err="1">
                <a:solidFill>
                  <a:srgbClr val="000000"/>
                </a:solidFill>
                <a:latin typeface="Courier New" panose="02070309020205020404" pitchFamily="49" charset="0"/>
              </a:rPr>
              <a:t>ss</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Lp</a:t>
            </a:r>
            <a:r>
              <a:rPr lang="en-US" sz="1000" dirty="0">
                <a:solidFill>
                  <a:srgbClr val="000000"/>
                </a:solidFill>
                <a:latin typeface="Courier New" panose="02070309020205020404" pitchFamily="49" charset="0"/>
              </a:rPr>
              <a:t> Lb1s;1. -1./</a:t>
            </a:r>
            <a:r>
              <a:rPr lang="en-US" sz="1000" dirty="0" err="1">
                <a:solidFill>
                  <a:srgbClr val="000000"/>
                </a:solidFill>
                <a:latin typeface="Courier New" panose="02070309020205020404" pitchFamily="49" charset="0"/>
              </a:rPr>
              <a:t>tauf</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Ldlat;Rdlat</a:t>
            </a:r>
            <a:r>
              <a:rPr lang="en-US" sz="1000" dirty="0">
                <a:solidFill>
                  <a:srgbClr val="000000"/>
                </a:solidFill>
                <a:latin typeface="Courier New" panose="02070309020205020404" pitchFamily="49" charset="0"/>
              </a:rPr>
              <a:t>],[1 0],0);</a:t>
            </a:r>
          </a:p>
          <a:p>
            <a:r>
              <a:rPr lang="en-US" sz="1000" dirty="0">
                <a:solidFill>
                  <a:srgbClr val="228B22"/>
                </a:solidFill>
                <a:latin typeface="Courier New" panose="02070309020205020404" pitchFamily="49" charset="0"/>
              </a:rPr>
              <a:t>%Get frequency responses</a:t>
            </a:r>
          </a:p>
          <a:p>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Mag,Phase</a:t>
            </a:r>
            <a:r>
              <a:rPr lang="en-US" sz="1000" dirty="0">
                <a:solidFill>
                  <a:srgbClr val="000000"/>
                </a:solidFill>
                <a:latin typeface="Courier New" panose="02070309020205020404" pitchFamily="49" charset="0"/>
              </a:rPr>
              <a:t>]=bode(</a:t>
            </a:r>
            <a:r>
              <a:rPr lang="en-US" sz="1000" dirty="0" err="1">
                <a:solidFill>
                  <a:srgbClr val="000000"/>
                </a:solidFill>
                <a:latin typeface="Courier New" panose="02070309020205020404" pitchFamily="49" charset="0"/>
              </a:rPr>
              <a:t>sys,FltOmega</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MagDB</a:t>
            </a:r>
            <a:r>
              <a:rPr lang="en-US" sz="1000" dirty="0">
                <a:solidFill>
                  <a:srgbClr val="000000"/>
                </a:solidFill>
                <a:latin typeface="Courier New" panose="02070309020205020404" pitchFamily="49" charset="0"/>
              </a:rPr>
              <a:t>=20*log10(squeeze(Mag));</a:t>
            </a:r>
          </a:p>
          <a:p>
            <a:r>
              <a:rPr lang="en-US" sz="1000" dirty="0">
                <a:solidFill>
                  <a:srgbClr val="000000"/>
                </a:solidFill>
                <a:latin typeface="Courier New" panose="02070309020205020404" pitchFamily="49" charset="0"/>
              </a:rPr>
              <a:t>Phase=squeeze(Phase);</a:t>
            </a:r>
          </a:p>
          <a:p>
            <a:r>
              <a:rPr lang="en-US" sz="1000" dirty="0">
                <a:solidFill>
                  <a:srgbClr val="228B22"/>
                </a:solidFill>
                <a:latin typeface="Courier New" panose="02070309020205020404" pitchFamily="49" charset="0"/>
              </a:rPr>
              <a:t>%</a:t>
            </a:r>
            <a:r>
              <a:rPr lang="en-US" sz="1000" dirty="0" err="1">
                <a:solidFill>
                  <a:srgbClr val="228B22"/>
                </a:solidFill>
                <a:latin typeface="Courier New" panose="02070309020205020404" pitchFamily="49" charset="0"/>
              </a:rPr>
              <a:t>Claculate</a:t>
            </a:r>
            <a:r>
              <a:rPr lang="en-US" sz="1000" dirty="0">
                <a:solidFill>
                  <a:srgbClr val="228B22"/>
                </a:solidFill>
                <a:latin typeface="Courier New" panose="02070309020205020404" pitchFamily="49" charset="0"/>
              </a:rPr>
              <a:t> </a:t>
            </a:r>
            <a:r>
              <a:rPr lang="en-US" sz="1000" dirty="0" err="1">
                <a:solidFill>
                  <a:srgbClr val="228B22"/>
                </a:solidFill>
                <a:latin typeface="Courier New" panose="02070309020205020404" pitchFamily="49" charset="0"/>
              </a:rPr>
              <a:t>erros</a:t>
            </a:r>
            <a:endParaRPr lang="en-US" sz="1000" dirty="0">
              <a:solidFill>
                <a:srgbClr val="228B22"/>
              </a:solidFill>
              <a:latin typeface="Courier New" panose="02070309020205020404" pitchFamily="49" charset="0"/>
            </a:endParaRPr>
          </a:p>
          <a:p>
            <a:r>
              <a:rPr lang="en-US" sz="1000" dirty="0" err="1">
                <a:solidFill>
                  <a:srgbClr val="000000"/>
                </a:solidFill>
                <a:latin typeface="Courier New" panose="02070309020205020404" pitchFamily="49" charset="0"/>
              </a:rPr>
              <a:t>ErrMag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MagDB-FltMagDB</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ErrPhase</a:t>
            </a:r>
            <a:r>
              <a:rPr lang="en-US" sz="1000" dirty="0">
                <a:solidFill>
                  <a:srgbClr val="000000"/>
                </a:solidFill>
                <a:latin typeface="Courier New" panose="02070309020205020404" pitchFamily="49" charset="0"/>
              </a:rPr>
              <a:t>=mod(Phase-FltPhase+180.,360.)-180.; </a:t>
            </a:r>
            <a:r>
              <a:rPr lang="en-US" sz="1000" dirty="0">
                <a:solidFill>
                  <a:srgbClr val="228B22"/>
                </a:solidFill>
                <a:latin typeface="Courier New" panose="02070309020205020404" pitchFamily="49" charset="0"/>
              </a:rPr>
              <a:t>%This wraps the phase error</a:t>
            </a:r>
          </a:p>
          <a:p>
            <a:r>
              <a:rPr lang="en-US" sz="1000" dirty="0">
                <a:solidFill>
                  <a:srgbClr val="000000"/>
                </a:solidFill>
                <a:latin typeface="Courier New" panose="02070309020205020404" pitchFamily="49" charset="0"/>
              </a:rPr>
              <a:t>Cost=[</a:t>
            </a:r>
            <a:r>
              <a:rPr lang="en-US" sz="1000" dirty="0" err="1">
                <a:solidFill>
                  <a:srgbClr val="000000"/>
                </a:solidFill>
                <a:latin typeface="Courier New" panose="02070309020205020404" pitchFamily="49" charset="0"/>
              </a:rPr>
              <a:t>ErrMag;ErrPhase</a:t>
            </a:r>
            <a:r>
              <a:rPr lang="en-US" sz="1000" dirty="0">
                <a:solidFill>
                  <a:srgbClr val="000000"/>
                </a:solidFill>
                <a:latin typeface="Courier New" panose="02070309020205020404" pitchFamily="49" charset="0"/>
              </a:rPr>
              <a:t>/10.]; </a:t>
            </a:r>
            <a:r>
              <a:rPr lang="en-US" sz="1000" dirty="0">
                <a:solidFill>
                  <a:srgbClr val="228B22"/>
                </a:solidFill>
                <a:latin typeface="Courier New" panose="02070309020205020404" pitchFamily="49" charset="0"/>
              </a:rPr>
              <a:t>%Cost Vector</a:t>
            </a:r>
          </a:p>
          <a:p>
            <a:endParaRPr lang="en-US" sz="1000" dirty="0">
              <a:solidFill>
                <a:srgbClr val="228B22"/>
              </a:solidFill>
              <a:latin typeface="Courier New" panose="02070309020205020404" pitchFamily="49" charset="0"/>
            </a:endParaRPr>
          </a:p>
        </p:txBody>
      </p:sp>
    </p:spTree>
    <p:extLst>
      <p:ext uri="{BB962C8B-B14F-4D97-AF65-F5344CB8AC3E}">
        <p14:creationId xmlns:p14="http://schemas.microsoft.com/office/powerpoint/2010/main" val="160863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Trim Analysis for S&amp;C Derivatives</a:t>
            </a:r>
            <a:endParaRPr lang="en-US" dirty="0"/>
          </a:p>
        </p:txBody>
      </p:sp>
      <p:sp>
        <p:nvSpPr>
          <p:cNvPr id="3" name="Content Placeholder 2"/>
          <p:cNvSpPr>
            <a:spLocks noGrp="1"/>
          </p:cNvSpPr>
          <p:nvPr>
            <p:ph idx="1"/>
          </p:nvPr>
        </p:nvSpPr>
        <p:spPr>
          <a:xfrm>
            <a:off x="483074" y="837603"/>
            <a:ext cx="7886700" cy="5371205"/>
          </a:xfrm>
        </p:spPr>
        <p:txBody>
          <a:bodyPr>
            <a:normAutofit/>
          </a:bodyPr>
          <a:lstStyle/>
          <a:p>
            <a:r>
              <a:rPr lang="en-US" sz="2400" dirty="0" smtClean="0"/>
              <a:t>Sometimes trim flight data provide us information on certain S&amp;C derivatives</a:t>
            </a:r>
          </a:p>
          <a:p>
            <a:r>
              <a:rPr lang="en-US" sz="2400" dirty="0" smtClean="0"/>
              <a:t>A good example is the use of “Steady Heading Sideslip” maneuvers for analyzing directional and dihedral stability</a:t>
            </a:r>
          </a:p>
          <a:p>
            <a:r>
              <a:rPr lang="en-US" sz="2400" dirty="0" smtClean="0"/>
              <a:t>Flight test procedure:</a:t>
            </a:r>
          </a:p>
          <a:p>
            <a:pPr marL="914400" lvl="1" indent="-457200">
              <a:buFont typeface="+mj-lt"/>
              <a:buAutoNum type="arabicPeriod"/>
            </a:pPr>
            <a:r>
              <a:rPr lang="en-US" sz="2000" dirty="0" smtClean="0"/>
              <a:t>Trim aircraft at test airspeed</a:t>
            </a:r>
          </a:p>
          <a:p>
            <a:pPr marL="914400" lvl="1" indent="-457200">
              <a:buFont typeface="+mj-lt"/>
              <a:buAutoNum type="arabicPeriod"/>
            </a:pPr>
            <a:r>
              <a:rPr lang="en-US" sz="2000" dirty="0" smtClean="0"/>
              <a:t>Apply a slight amount of right pedal and left stick to put the aircraft into a sideslip while trying to hold heading rate to 0 (can use Turn and Slip Indicator).  Aircraft should be held in a sideslip with an opposing bank angle</a:t>
            </a:r>
          </a:p>
          <a:p>
            <a:pPr marL="914400" lvl="1" indent="-457200">
              <a:buFont typeface="+mj-lt"/>
              <a:buAutoNum type="arabicPeriod"/>
            </a:pPr>
            <a:r>
              <a:rPr lang="en-US" sz="2000" dirty="0" smtClean="0"/>
              <a:t>Increase pressure on pedal and re-stabilize, repeat until pedal is on stop, reach an envelope limit, or cannot hold steady heading</a:t>
            </a:r>
          </a:p>
          <a:p>
            <a:pPr marL="914400" lvl="1" indent="-457200">
              <a:buFont typeface="+mj-lt"/>
              <a:buAutoNum type="arabicPeriod"/>
            </a:pPr>
            <a:r>
              <a:rPr lang="en-US" sz="2000" dirty="0" smtClean="0"/>
              <a:t>Repeat moving pedal to left</a:t>
            </a:r>
          </a:p>
          <a:p>
            <a:pPr marL="914400" lvl="1" indent="-457200">
              <a:buFont typeface="+mj-lt"/>
              <a:buAutoNum type="arabicPeriod"/>
            </a:pPr>
            <a:r>
              <a:rPr lang="en-US" sz="2000" dirty="0" smtClean="0"/>
              <a:t>Plot pedal, bank angle, and lateral stick position versus sideslip angle</a:t>
            </a:r>
            <a:endParaRPr lang="en-US" sz="2000" dirty="0"/>
          </a:p>
        </p:txBody>
      </p:sp>
    </p:spTree>
    <p:extLst>
      <p:ext uri="{BB962C8B-B14F-4D97-AF65-F5344CB8AC3E}">
        <p14:creationId xmlns:p14="http://schemas.microsoft.com/office/powerpoint/2010/main" val="16069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Steady Heading Sideslip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000" dirty="0" smtClean="0"/>
                  <a:t>The maneuver is based on the following theory</a:t>
                </a:r>
              </a:p>
              <a:p>
                <a:endParaRPr lang="en-US" sz="2000" dirty="0"/>
              </a:p>
              <a:p>
                <a:endParaRPr lang="en-US" sz="2000" dirty="0" smtClean="0"/>
              </a:p>
              <a:p>
                <a:endParaRPr lang="en-US" sz="2000" dirty="0"/>
              </a:p>
              <a:p>
                <a:endParaRPr lang="en-US" sz="2000" dirty="0" smtClean="0"/>
              </a:p>
              <a:p>
                <a:r>
                  <a:rPr lang="en-US" sz="2000" dirty="0" smtClean="0"/>
                  <a:t>In  trim, the angular rates and state derivatives are 0. Can also apply small angle assumption:</a:t>
                </a:r>
              </a:p>
              <a:p>
                <a:endParaRPr lang="en-US" sz="2000" dirty="0"/>
              </a:p>
              <a:p>
                <a:endParaRPr lang="en-US" sz="2000" dirty="0" smtClean="0"/>
              </a:p>
              <a:p>
                <a:endParaRPr lang="en-US" sz="2000" dirty="0"/>
              </a:p>
              <a:p>
                <a:r>
                  <a:rPr lang="en-US" sz="2000" dirty="0" smtClean="0"/>
                  <a:t>Neglect  </a:t>
                </a:r>
                <a14:m>
                  <m:oMath xmlns:m="http://schemas.openxmlformats.org/officeDocument/2006/math">
                    <m:sSub>
                      <m:sSubPr>
                        <m:ctrlPr>
                          <a:rPr lang="en-US" sz="2000" i="1">
                            <a:latin typeface="Cambria Math" panose="02040503050406030204" pitchFamily="18" charset="0"/>
                          </a:rPr>
                        </m:ctrlPr>
                      </m:sSubPr>
                      <m:e>
                        <m:sSup>
                          <m:sSupPr>
                            <m:ctrlPr>
                              <a:rPr lang="en-US" sz="2000" i="1">
                                <a:latin typeface="Cambria Math" panose="02040503050406030204" pitchFamily="18" charset="0"/>
                              </a:rPr>
                            </m:ctrlPr>
                          </m:sSupPr>
                          <m:e>
                            <m:r>
                              <a:rPr lang="en-US" sz="2000" i="1">
                                <a:latin typeface="Cambria Math" panose="02040503050406030204" pitchFamily="18" charset="0"/>
                              </a:rPr>
                              <m:t>𝑁</m:t>
                            </m:r>
                          </m:e>
                          <m:sup>
                            <m:r>
                              <a:rPr lang="en-US" sz="2000">
                                <a:latin typeface="Cambria Math" panose="02040503050406030204" pitchFamily="18" charset="0"/>
                              </a:rPr>
                              <m:t>′</m:t>
                            </m:r>
                          </m:sup>
                        </m:sSup>
                      </m:e>
                      <m:sub>
                        <m:sSub>
                          <m:sSubPr>
                            <m:ctrlPr>
                              <a:rPr lang="en-US" sz="2000" i="1">
                                <a:latin typeface="Cambria Math" panose="02040503050406030204" pitchFamily="18" charset="0"/>
                              </a:rPr>
                            </m:ctrlPr>
                          </m:sSubPr>
                          <m:e>
                            <m:r>
                              <a:rPr lang="en-US" sz="2000" i="1">
                                <a:latin typeface="Cambria Math" panose="02040503050406030204" pitchFamily="18" charset="0"/>
                              </a:rPr>
                              <m:t>𝛿</m:t>
                            </m:r>
                          </m:e>
                          <m:sub>
                            <m:r>
                              <a:rPr lang="en-US" sz="2000" i="1">
                                <a:latin typeface="Cambria Math" panose="02040503050406030204" pitchFamily="18" charset="0"/>
                              </a:rPr>
                              <m:t>𝑙𝑎𝑡</m:t>
                            </m:r>
                          </m:sub>
                        </m:sSub>
                      </m:sub>
                    </m:sSub>
                  </m:oMath>
                </a14:m>
                <a:r>
                  <a:rPr lang="en-US" sz="2000" dirty="0" smtClean="0"/>
                  <a:t> .  Rearrange to the constraints below:</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96" t="-1135"/>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801266653"/>
              </p:ext>
            </p:extLst>
          </p:nvPr>
        </p:nvGraphicFramePr>
        <p:xfrm>
          <a:off x="1271232" y="1178470"/>
          <a:ext cx="6421438" cy="1403350"/>
        </p:xfrm>
        <a:graphic>
          <a:graphicData uri="http://schemas.openxmlformats.org/presentationml/2006/ole">
            <mc:AlternateContent xmlns:mc="http://schemas.openxmlformats.org/markup-compatibility/2006">
              <mc:Choice xmlns:v="urn:schemas-microsoft-com:vml" Requires="v">
                <p:oleObj spid="_x0000_s55316" name="Equation" r:id="rId4" imgW="4012920" imgH="876240" progId="Equation.DSMT4">
                  <p:embed/>
                </p:oleObj>
              </mc:Choice>
              <mc:Fallback>
                <p:oleObj name="Equation" r:id="rId4" imgW="4012920" imgH="876240" progId="Equation.DSMT4">
                  <p:embed/>
                  <p:pic>
                    <p:nvPicPr>
                      <p:cNvPr id="4" name="Object 3"/>
                      <p:cNvPicPr/>
                      <p:nvPr/>
                    </p:nvPicPr>
                    <p:blipFill>
                      <a:blip r:embed="rId5"/>
                      <a:stretch>
                        <a:fillRect/>
                      </a:stretch>
                    </p:blipFill>
                    <p:spPr>
                      <a:xfrm>
                        <a:off x="1271232" y="1178470"/>
                        <a:ext cx="6421438" cy="14033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52688783"/>
              </p:ext>
            </p:extLst>
          </p:nvPr>
        </p:nvGraphicFramePr>
        <p:xfrm>
          <a:off x="2433353" y="3416088"/>
          <a:ext cx="3475037" cy="1160462"/>
        </p:xfrm>
        <a:graphic>
          <a:graphicData uri="http://schemas.openxmlformats.org/presentationml/2006/ole">
            <mc:AlternateContent xmlns:mc="http://schemas.openxmlformats.org/markup-compatibility/2006">
              <mc:Choice xmlns:v="urn:schemas-microsoft-com:vml" Requires="v">
                <p:oleObj spid="_x0000_s55317" name="Equation" r:id="rId6" imgW="2171520" imgH="723600" progId="Equation.DSMT4">
                  <p:embed/>
                </p:oleObj>
              </mc:Choice>
              <mc:Fallback>
                <p:oleObj name="Equation" r:id="rId6" imgW="2171520" imgH="723600" progId="Equation.DSMT4">
                  <p:embed/>
                  <p:pic>
                    <p:nvPicPr>
                      <p:cNvPr id="4" name="Object 3"/>
                      <p:cNvPicPr/>
                      <p:nvPr/>
                    </p:nvPicPr>
                    <p:blipFill>
                      <a:blip r:embed="rId7"/>
                      <a:stretch>
                        <a:fillRect/>
                      </a:stretch>
                    </p:blipFill>
                    <p:spPr>
                      <a:xfrm>
                        <a:off x="2433353" y="3416088"/>
                        <a:ext cx="3475037" cy="116046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2060410"/>
              </p:ext>
            </p:extLst>
          </p:nvPr>
        </p:nvGraphicFramePr>
        <p:xfrm>
          <a:off x="2433353" y="5233264"/>
          <a:ext cx="2601912" cy="1079500"/>
        </p:xfrm>
        <a:graphic>
          <a:graphicData uri="http://schemas.openxmlformats.org/presentationml/2006/ole">
            <mc:AlternateContent xmlns:mc="http://schemas.openxmlformats.org/markup-compatibility/2006">
              <mc:Choice xmlns:v="urn:schemas-microsoft-com:vml" Requires="v">
                <p:oleObj spid="_x0000_s55318" name="Equation" r:id="rId8" imgW="1625400" imgH="672840" progId="Equation.DSMT4">
                  <p:embed/>
                </p:oleObj>
              </mc:Choice>
              <mc:Fallback>
                <p:oleObj name="Equation" r:id="rId8" imgW="1625400" imgH="672840" progId="Equation.DSMT4">
                  <p:embed/>
                  <p:pic>
                    <p:nvPicPr>
                      <p:cNvPr id="5" name="Object 4"/>
                      <p:cNvPicPr/>
                      <p:nvPr/>
                    </p:nvPicPr>
                    <p:blipFill>
                      <a:blip r:embed="rId9"/>
                      <a:stretch>
                        <a:fillRect/>
                      </a:stretch>
                    </p:blipFill>
                    <p:spPr>
                      <a:xfrm>
                        <a:off x="2433353" y="5233264"/>
                        <a:ext cx="2601912" cy="1079500"/>
                      </a:xfrm>
                      <a:prstGeom prst="rect">
                        <a:avLst/>
                      </a:prstGeom>
                    </p:spPr>
                  </p:pic>
                </p:oleObj>
              </mc:Fallback>
            </mc:AlternateContent>
          </a:graphicData>
        </a:graphic>
      </p:graphicFrame>
    </p:spTree>
    <p:extLst>
      <p:ext uri="{BB962C8B-B14F-4D97-AF65-F5344CB8AC3E}">
        <p14:creationId xmlns:p14="http://schemas.microsoft.com/office/powerpoint/2010/main" val="324516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Steady Heading Sideslip Analysis</a:t>
            </a:r>
          </a:p>
        </p:txBody>
      </p:sp>
      <p:sp>
        <p:nvSpPr>
          <p:cNvPr id="3" name="Content Placeholder 2"/>
          <p:cNvSpPr>
            <a:spLocks noGrp="1"/>
          </p:cNvSpPr>
          <p:nvPr>
            <p:ph sz="half" idx="1"/>
          </p:nvPr>
        </p:nvSpPr>
        <p:spPr>
          <a:xfrm>
            <a:off x="239466" y="675723"/>
            <a:ext cx="4573643" cy="6165604"/>
          </a:xfrm>
        </p:spPr>
        <p:txBody>
          <a:bodyPr>
            <a:normAutofit/>
          </a:bodyPr>
          <a:lstStyle/>
          <a:p>
            <a:r>
              <a:rPr lang="en-US" sz="2000" dirty="0" smtClean="0"/>
              <a:t>Remember that the state </a:t>
            </a:r>
            <a:r>
              <a:rPr lang="en-US" sz="2000" i="1" dirty="0" smtClean="0"/>
              <a:t>v</a:t>
            </a:r>
            <a:r>
              <a:rPr lang="en-US" sz="2000" dirty="0" smtClean="0"/>
              <a:t> is approx. proportional to sideslip angle in forward flight:</a:t>
            </a:r>
          </a:p>
          <a:p>
            <a:endParaRPr lang="en-US" sz="2000" dirty="0"/>
          </a:p>
          <a:p>
            <a:r>
              <a:rPr lang="en-US" sz="2000" dirty="0" smtClean="0"/>
              <a:t>The results of the analysis lets us relate the gradients of the controls to certain ratios in the stability and control derivatives (will put in terms of sideslip angle in degrees </a:t>
            </a:r>
            <a:r>
              <a:rPr lang="en-US" sz="2000" dirty="0" smtClean="0">
                <a:latin typeface="Symbol" panose="05050102010706020507" pitchFamily="18" charset="2"/>
              </a:rPr>
              <a:t>b°</a:t>
            </a:r>
            <a:r>
              <a:rPr lang="en-US" sz="2000" dirty="0" smtClean="0"/>
              <a:t>):</a:t>
            </a:r>
          </a:p>
          <a:p>
            <a:endParaRPr lang="en-US" sz="2000" dirty="0"/>
          </a:p>
          <a:p>
            <a:endParaRPr lang="en-US" sz="2000" dirty="0" smtClean="0"/>
          </a:p>
          <a:p>
            <a:endParaRPr lang="en-US" sz="2000" dirty="0"/>
          </a:p>
          <a:p>
            <a:endParaRPr lang="en-US" sz="2000" dirty="0" smtClean="0"/>
          </a:p>
          <a:p>
            <a:r>
              <a:rPr lang="en-US" sz="2000" dirty="0" smtClean="0"/>
              <a:t>The change in side force is often dominated by the </a:t>
            </a:r>
            <a:r>
              <a:rPr lang="en-US" sz="2000" i="1" dirty="0" err="1" smtClean="0">
                <a:latin typeface="Times New Roman" panose="02020603050405020304" pitchFamily="18" charset="0"/>
                <a:cs typeface="Times New Roman" panose="02020603050405020304" pitchFamily="18" charset="0"/>
              </a:rPr>
              <a:t>Y</a:t>
            </a:r>
            <a:r>
              <a:rPr lang="en-US" sz="2000" i="1" baseline="-25000" dirty="0" err="1" smtClean="0">
                <a:latin typeface="Times New Roman" panose="02020603050405020304" pitchFamily="18" charset="0"/>
                <a:cs typeface="Times New Roman" panose="02020603050405020304" pitchFamily="18" charset="0"/>
              </a:rPr>
              <a:t>v</a:t>
            </a:r>
            <a:r>
              <a:rPr lang="en-US" sz="2000" dirty="0" smtClean="0"/>
              <a:t> term:</a:t>
            </a:r>
          </a:p>
          <a:p>
            <a:endParaRPr lang="en-US" sz="2000" dirty="0"/>
          </a:p>
          <a:p>
            <a:endParaRPr lang="en-US" sz="2000" dirty="0" smtClean="0"/>
          </a:p>
          <a:p>
            <a:pPr marL="0" indent="0">
              <a:buNone/>
            </a:pPr>
            <a:endParaRPr lang="en-US" sz="2000" dirty="0"/>
          </a:p>
        </p:txBody>
      </p:sp>
      <p:pic>
        <p:nvPicPr>
          <p:cNvPr id="6" name="Content Placeholder 5"/>
          <p:cNvPicPr>
            <a:picLocks noGrp="1" noChangeAspect="1"/>
          </p:cNvPicPr>
          <p:nvPr>
            <p:ph sz="half" idx="2"/>
          </p:nvPr>
        </p:nvPicPr>
        <p:blipFill>
          <a:blip r:embed="rId3"/>
          <a:stretch>
            <a:fillRect/>
          </a:stretch>
        </p:blipFill>
        <p:spPr>
          <a:xfrm>
            <a:off x="4751979" y="906701"/>
            <a:ext cx="4056425" cy="5270262"/>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4273944024"/>
              </p:ext>
            </p:extLst>
          </p:nvPr>
        </p:nvGraphicFramePr>
        <p:xfrm>
          <a:off x="979082" y="1530735"/>
          <a:ext cx="3200040" cy="571320"/>
        </p:xfrm>
        <a:graphic>
          <a:graphicData uri="http://schemas.openxmlformats.org/presentationml/2006/ole">
            <mc:AlternateContent xmlns:mc="http://schemas.openxmlformats.org/markup-compatibility/2006">
              <mc:Choice xmlns:v="urn:schemas-microsoft-com:vml" Requires="v">
                <p:oleObj spid="_x0000_s56336" name="Equation" r:id="rId4" imgW="2133360" imgH="380880" progId="Equation.DSMT4">
                  <p:embed/>
                </p:oleObj>
              </mc:Choice>
              <mc:Fallback>
                <p:oleObj name="Equation" r:id="rId4" imgW="2133360" imgH="380880" progId="Equation.DSMT4">
                  <p:embed/>
                  <p:pic>
                    <p:nvPicPr>
                      <p:cNvPr id="0" name=""/>
                      <p:cNvPicPr/>
                      <p:nvPr/>
                    </p:nvPicPr>
                    <p:blipFill>
                      <a:blip r:embed="rId5"/>
                      <a:stretch>
                        <a:fillRect/>
                      </a:stretch>
                    </p:blipFill>
                    <p:spPr>
                      <a:xfrm>
                        <a:off x="979082" y="1530735"/>
                        <a:ext cx="3200040" cy="57132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95326922"/>
              </p:ext>
            </p:extLst>
          </p:nvPr>
        </p:nvGraphicFramePr>
        <p:xfrm>
          <a:off x="1318424" y="3626517"/>
          <a:ext cx="2614612" cy="1539875"/>
        </p:xfrm>
        <a:graphic>
          <a:graphicData uri="http://schemas.openxmlformats.org/presentationml/2006/ole">
            <mc:AlternateContent xmlns:mc="http://schemas.openxmlformats.org/markup-compatibility/2006">
              <mc:Choice xmlns:v="urn:schemas-microsoft-com:vml" Requires="v">
                <p:oleObj spid="_x0000_s56337" name="Equation" r:id="rId6" imgW="1879560" imgH="1104840" progId="Equation.DSMT4">
                  <p:embed/>
                </p:oleObj>
              </mc:Choice>
              <mc:Fallback>
                <p:oleObj name="Equation" r:id="rId6" imgW="1879560" imgH="1104840" progId="Equation.DSMT4">
                  <p:embed/>
                  <p:pic>
                    <p:nvPicPr>
                      <p:cNvPr id="7" name="Object 6"/>
                      <p:cNvPicPr/>
                      <p:nvPr/>
                    </p:nvPicPr>
                    <p:blipFill>
                      <a:blip r:embed="rId7"/>
                      <a:stretch>
                        <a:fillRect/>
                      </a:stretch>
                    </p:blipFill>
                    <p:spPr>
                      <a:xfrm>
                        <a:off x="1318424" y="3626517"/>
                        <a:ext cx="2614612" cy="15398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46258020"/>
              </p:ext>
            </p:extLst>
          </p:nvPr>
        </p:nvGraphicFramePr>
        <p:xfrm>
          <a:off x="1991692" y="5902325"/>
          <a:ext cx="1008062" cy="549275"/>
        </p:xfrm>
        <a:graphic>
          <a:graphicData uri="http://schemas.openxmlformats.org/presentationml/2006/ole">
            <mc:AlternateContent xmlns:mc="http://schemas.openxmlformats.org/markup-compatibility/2006">
              <mc:Choice xmlns:v="urn:schemas-microsoft-com:vml" Requires="v">
                <p:oleObj spid="_x0000_s56338" name="Equation" r:id="rId8" imgW="723600" imgH="393480" progId="Equation.DSMT4">
                  <p:embed/>
                </p:oleObj>
              </mc:Choice>
              <mc:Fallback>
                <p:oleObj name="Equation" r:id="rId8" imgW="723600" imgH="393480" progId="Equation.DSMT4">
                  <p:embed/>
                  <p:pic>
                    <p:nvPicPr>
                      <p:cNvPr id="8" name="Object 7"/>
                      <p:cNvPicPr/>
                      <p:nvPr/>
                    </p:nvPicPr>
                    <p:blipFill>
                      <a:blip r:embed="rId9"/>
                      <a:stretch>
                        <a:fillRect/>
                      </a:stretch>
                    </p:blipFill>
                    <p:spPr>
                      <a:xfrm>
                        <a:off x="1991692" y="5902325"/>
                        <a:ext cx="1008062" cy="549275"/>
                      </a:xfrm>
                      <a:prstGeom prst="rect">
                        <a:avLst/>
                      </a:prstGeom>
                    </p:spPr>
                  </p:pic>
                </p:oleObj>
              </mc:Fallback>
            </mc:AlternateContent>
          </a:graphicData>
        </a:graphic>
      </p:graphicFrame>
      <p:sp>
        <p:nvSpPr>
          <p:cNvPr id="10" name="TextBox 9"/>
          <p:cNvSpPr txBox="1"/>
          <p:nvPr/>
        </p:nvSpPr>
        <p:spPr>
          <a:xfrm>
            <a:off x="5403095" y="855260"/>
            <a:ext cx="2815322" cy="369332"/>
          </a:xfrm>
          <a:prstGeom prst="rect">
            <a:avLst/>
          </a:prstGeom>
          <a:noFill/>
        </p:spPr>
        <p:txBody>
          <a:bodyPr wrap="none" rtlCol="0">
            <a:spAutoFit/>
          </a:bodyPr>
          <a:lstStyle/>
          <a:p>
            <a:r>
              <a:rPr lang="en-US" dirty="0" smtClean="0"/>
              <a:t>Side Slip Trims of UH-60 Sim</a:t>
            </a:r>
            <a:endParaRPr lang="en-US" dirty="0"/>
          </a:p>
        </p:txBody>
      </p:sp>
    </p:spTree>
    <p:extLst>
      <p:ext uri="{BB962C8B-B14F-4D97-AF65-F5344CB8AC3E}">
        <p14:creationId xmlns:p14="http://schemas.microsoft.com/office/powerpoint/2010/main" val="734456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2088" y="198864"/>
            <a:ext cx="8196902" cy="6463308"/>
          </a:xfrm>
          <a:prstGeom prst="rect">
            <a:avLst/>
          </a:prstGeom>
        </p:spPr>
        <p:txBody>
          <a:bodyPr wrap="square">
            <a:spAutoFit/>
          </a:bodyPr>
          <a:lstStyle/>
          <a:p>
            <a:r>
              <a:rPr lang="en-US" sz="900" dirty="0">
                <a:solidFill>
                  <a:srgbClr val="228B22"/>
                </a:solidFill>
                <a:latin typeface="Courier New" panose="02070309020205020404" pitchFamily="49" charset="0"/>
              </a:rPr>
              <a:t>%</a:t>
            </a:r>
            <a:r>
              <a:rPr lang="en-US" sz="900" dirty="0" err="1">
                <a:solidFill>
                  <a:srgbClr val="228B22"/>
                </a:solidFill>
                <a:latin typeface="Courier New" panose="02070309020205020404" pitchFamily="49" charset="0"/>
              </a:rPr>
              <a:t>Init</a:t>
            </a:r>
            <a:r>
              <a:rPr lang="en-US" sz="900" dirty="0">
                <a:solidFill>
                  <a:srgbClr val="228B22"/>
                </a:solidFill>
                <a:latin typeface="Courier New" panose="02070309020205020404" pitchFamily="49" charset="0"/>
              </a:rPr>
              <a:t> model first in hover so trim settings are for fixed heading and prescribed sideslip trim (will solve for phi)</a:t>
            </a:r>
          </a:p>
          <a:p>
            <a:r>
              <a:rPr lang="en-US" sz="900" dirty="0">
                <a:solidFill>
                  <a:srgbClr val="228B22"/>
                </a:solidFill>
                <a:latin typeface="Courier New" panose="02070309020205020404" pitchFamily="49" charset="0"/>
              </a:rPr>
              <a:t>%Steady Heading Sideslip Sweep</a:t>
            </a:r>
          </a:p>
          <a:p>
            <a:r>
              <a:rPr lang="en-US" sz="900" dirty="0">
                <a:solidFill>
                  <a:srgbClr val="000000"/>
                </a:solidFill>
                <a:latin typeface="Courier New" panose="02070309020205020404" pitchFamily="49" charset="0"/>
              </a:rPr>
              <a:t>H60_sim_init; </a:t>
            </a:r>
            <a:r>
              <a:rPr lang="en-US" sz="900" dirty="0">
                <a:solidFill>
                  <a:srgbClr val="228B22"/>
                </a:solidFill>
                <a:latin typeface="Courier New" panose="02070309020205020404" pitchFamily="49" charset="0"/>
              </a:rPr>
              <a:t>%Enter 0</a:t>
            </a:r>
          </a:p>
          <a:p>
            <a:r>
              <a:rPr lang="en-US" sz="900" dirty="0">
                <a:solidFill>
                  <a:srgbClr val="228B22"/>
                </a:solidFill>
                <a:latin typeface="Courier New" panose="02070309020205020404" pitchFamily="49" charset="0"/>
              </a:rPr>
              <a:t>% Trim the aircraft at 0 sideslip and 120 knots</a:t>
            </a:r>
          </a:p>
          <a:p>
            <a:r>
              <a:rPr lang="en-US" sz="900" dirty="0" err="1">
                <a:solidFill>
                  <a:srgbClr val="000000"/>
                </a:solidFill>
                <a:latin typeface="Courier New" panose="02070309020205020404" pitchFamily="49" charset="0"/>
              </a:rPr>
              <a:t>nB</a:t>
            </a:r>
            <a:r>
              <a:rPr lang="en-US" sz="900" dirty="0">
                <a:solidFill>
                  <a:srgbClr val="000000"/>
                </a:solidFill>
                <a:latin typeface="Courier New" panose="02070309020205020404" pitchFamily="49" charset="0"/>
              </a:rPr>
              <a:t>=13;</a:t>
            </a:r>
          </a:p>
          <a:p>
            <a:r>
              <a:rPr lang="en-US" sz="900" dirty="0" err="1">
                <a:solidFill>
                  <a:srgbClr val="000000"/>
                </a:solidFill>
                <a:latin typeface="Courier New" panose="02070309020205020404" pitchFamily="49" charset="0"/>
              </a:rPr>
              <a:t>posbetas</a:t>
            </a:r>
            <a:r>
              <a:rPr lang="en-US" sz="900" dirty="0">
                <a:solidFill>
                  <a:srgbClr val="000000"/>
                </a:solidFill>
                <a:latin typeface="Courier New" panose="02070309020205020404" pitchFamily="49" charset="0"/>
              </a:rPr>
              <a:t>=[-12:2:12];</a:t>
            </a:r>
          </a:p>
          <a:p>
            <a:r>
              <a:rPr lang="en-US" sz="900" dirty="0" err="1">
                <a:solidFill>
                  <a:srgbClr val="000000"/>
                </a:solidFill>
                <a:latin typeface="Courier New" panose="02070309020205020404" pitchFamily="49" charset="0"/>
              </a:rPr>
              <a:t>Vel</a:t>
            </a:r>
            <a:r>
              <a:rPr lang="en-US" sz="900" dirty="0">
                <a:solidFill>
                  <a:srgbClr val="000000"/>
                </a:solidFill>
                <a:latin typeface="Courier New" panose="02070309020205020404" pitchFamily="49" charset="0"/>
              </a:rPr>
              <a:t>=120*1.688;</a:t>
            </a:r>
          </a:p>
          <a:p>
            <a:r>
              <a:rPr lang="en-US" sz="900" dirty="0" err="1">
                <a:solidFill>
                  <a:srgbClr val="000000"/>
                </a:solidFill>
                <a:latin typeface="Courier New" panose="02070309020205020404" pitchFamily="49" charset="0"/>
              </a:rPr>
              <a:t>saveX</a:t>
            </a:r>
            <a:r>
              <a:rPr lang="en-US" sz="900" dirty="0">
                <a:solidFill>
                  <a:srgbClr val="000000"/>
                </a:solidFill>
                <a:latin typeface="Courier New" panose="02070309020205020404" pitchFamily="49" charset="0"/>
              </a:rPr>
              <a:t>=zeros(</a:t>
            </a:r>
            <a:r>
              <a:rPr lang="en-US" sz="900" dirty="0" err="1">
                <a:solidFill>
                  <a:srgbClr val="000000"/>
                </a:solidFill>
                <a:latin typeface="Courier New" panose="02070309020205020404" pitchFamily="49" charset="0"/>
              </a:rPr>
              <a:t>constants.NSTATES,nB</a:t>
            </a:r>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saveU</a:t>
            </a:r>
            <a:r>
              <a:rPr lang="en-US" sz="900" dirty="0">
                <a:solidFill>
                  <a:srgbClr val="000000"/>
                </a:solidFill>
                <a:latin typeface="Courier New" panose="02070309020205020404" pitchFamily="49" charset="0"/>
              </a:rPr>
              <a:t>=zeros(</a:t>
            </a:r>
            <a:r>
              <a:rPr lang="en-US" sz="900" dirty="0" err="1">
                <a:solidFill>
                  <a:srgbClr val="000000"/>
                </a:solidFill>
                <a:latin typeface="Courier New" panose="02070309020205020404" pitchFamily="49" charset="0"/>
              </a:rPr>
              <a:t>constants.NCTRLS,nB</a:t>
            </a:r>
            <a:r>
              <a:rPr lang="en-US" sz="900" dirty="0">
                <a:solidFill>
                  <a:srgbClr val="000000"/>
                </a:solidFill>
                <a:latin typeface="Courier New" panose="02070309020205020404" pitchFamily="49" charset="0"/>
              </a:rPr>
              <a:t>);</a:t>
            </a:r>
          </a:p>
          <a:p>
            <a:r>
              <a:rPr lang="en-US" sz="900" dirty="0">
                <a:solidFill>
                  <a:srgbClr val="0000FF"/>
                </a:solidFill>
                <a:latin typeface="Courier New" panose="02070309020205020404" pitchFamily="49" charset="0"/>
              </a:rPr>
              <a:t>for</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ib</a:t>
            </a:r>
            <a:r>
              <a:rPr lang="en-US" sz="900" dirty="0">
                <a:solidFill>
                  <a:srgbClr val="000000"/>
                </a:solidFill>
                <a:latin typeface="Courier New" panose="02070309020205020404" pitchFamily="49" charset="0"/>
              </a:rPr>
              <a:t>=1:nB</a:t>
            </a:r>
          </a:p>
          <a:p>
            <a:r>
              <a:rPr lang="en-US" sz="900" dirty="0">
                <a:solidFill>
                  <a:srgbClr val="000000"/>
                </a:solidFill>
                <a:latin typeface="Courier New" panose="02070309020205020404" pitchFamily="49" charset="0"/>
              </a:rPr>
              <a:t>    beta=</a:t>
            </a:r>
            <a:r>
              <a:rPr lang="en-US" sz="900" dirty="0" err="1">
                <a:solidFill>
                  <a:srgbClr val="000000"/>
                </a:solidFill>
                <a:latin typeface="Courier New" panose="02070309020205020404" pitchFamily="49" charset="0"/>
              </a:rPr>
              <a:t>posbetas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ib</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targ_des</a:t>
            </a:r>
            <a:r>
              <a:rPr lang="en-US" sz="900" dirty="0">
                <a:solidFill>
                  <a:srgbClr val="000000"/>
                </a:solidFill>
                <a:latin typeface="Courier New" panose="02070309020205020404" pitchFamily="49" charset="0"/>
              </a:rPr>
              <a:t>(10)=</a:t>
            </a:r>
            <a:r>
              <a:rPr lang="en-US" sz="900" dirty="0" err="1">
                <a:solidFill>
                  <a:srgbClr val="000000"/>
                </a:solidFill>
                <a:latin typeface="Courier New" panose="02070309020205020404" pitchFamily="49" charset="0"/>
              </a:rPr>
              <a:t>Vel</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cosd</a:t>
            </a:r>
            <a:r>
              <a:rPr lang="en-US" sz="900" dirty="0">
                <a:solidFill>
                  <a:srgbClr val="000000"/>
                </a:solidFill>
                <a:latin typeface="Courier New" panose="02070309020205020404" pitchFamily="49" charset="0"/>
              </a:rPr>
              <a:t>(beta);</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targ_des</a:t>
            </a:r>
            <a:r>
              <a:rPr lang="en-US" sz="900" dirty="0">
                <a:solidFill>
                  <a:srgbClr val="000000"/>
                </a:solidFill>
                <a:latin typeface="Courier New" panose="02070309020205020404" pitchFamily="49" charset="0"/>
              </a:rPr>
              <a:t>(11)=</a:t>
            </a:r>
            <a:r>
              <a:rPr lang="en-US" sz="900" dirty="0" err="1">
                <a:solidFill>
                  <a:srgbClr val="000000"/>
                </a:solidFill>
                <a:latin typeface="Courier New" panose="02070309020205020404" pitchFamily="49" charset="0"/>
              </a:rPr>
              <a:t>Vel</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sind</a:t>
            </a:r>
            <a:r>
              <a:rPr lang="en-US" sz="900" dirty="0">
                <a:solidFill>
                  <a:srgbClr val="000000"/>
                </a:solidFill>
                <a:latin typeface="Courier New" panose="02070309020205020404" pitchFamily="49" charset="0"/>
              </a:rPr>
              <a:t>(beta);</a:t>
            </a:r>
          </a:p>
          <a:p>
            <a:r>
              <a:rPr lang="en-US" sz="900" dirty="0">
                <a:solidFill>
                  <a:srgbClr val="000000"/>
                </a:solidFill>
                <a:latin typeface="Courier New" panose="02070309020205020404" pitchFamily="49" charset="0"/>
              </a:rPr>
              <a:t>    </a:t>
            </a:r>
            <a:r>
              <a:rPr lang="en-US" sz="900" dirty="0">
                <a:solidFill>
                  <a:srgbClr val="228B22"/>
                </a:solidFill>
                <a:latin typeface="Courier New" panose="02070309020205020404" pitchFamily="49" charset="0"/>
              </a:rPr>
              <a:t>%Trim target is just state derivative vector in this case</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[x0,u0,itrim]=trimmer(</a:t>
            </a:r>
            <a:r>
              <a:rPr lang="en-US" sz="900" dirty="0">
                <a:solidFill>
                  <a:srgbClr val="A020F0"/>
                </a:solidFill>
                <a:latin typeface="Courier New" panose="02070309020205020404" pitchFamily="49" charset="0"/>
              </a:rPr>
              <a:t>'uh60'</a:t>
            </a:r>
            <a:r>
              <a:rPr lang="en-US" sz="900" dirty="0">
                <a:solidFill>
                  <a:srgbClr val="000000"/>
                </a:solidFill>
                <a:latin typeface="Courier New" panose="02070309020205020404" pitchFamily="49" charset="0"/>
              </a:rPr>
              <a:t>,x0,u0,targ_des,constants);</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saveX</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ib</a:t>
            </a:r>
            <a:r>
              <a:rPr lang="en-US" sz="900" dirty="0">
                <a:solidFill>
                  <a:srgbClr val="000000"/>
                </a:solidFill>
                <a:latin typeface="Courier New" panose="02070309020205020404" pitchFamily="49" charset="0"/>
              </a:rPr>
              <a:t>)=x0;</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saveU</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ib</a:t>
            </a:r>
            <a:r>
              <a:rPr lang="en-US" sz="900" dirty="0">
                <a:solidFill>
                  <a:srgbClr val="000000"/>
                </a:solidFill>
                <a:latin typeface="Courier New" panose="02070309020205020404" pitchFamily="49" charset="0"/>
              </a:rPr>
              <a:t>)=u0;</a:t>
            </a:r>
          </a:p>
          <a:p>
            <a:r>
              <a:rPr lang="en-US" sz="900" dirty="0">
                <a:solidFill>
                  <a:srgbClr val="0000FF"/>
                </a:solidFill>
                <a:latin typeface="Courier New" panose="02070309020205020404" pitchFamily="49" charset="0"/>
              </a:rPr>
              <a:t>end</a:t>
            </a:r>
          </a:p>
          <a:p>
            <a:r>
              <a:rPr lang="en-US" sz="900" dirty="0">
                <a:solidFill>
                  <a:srgbClr val="0000FF"/>
                </a:solidFill>
                <a:latin typeface="Courier New" panose="02070309020205020404" pitchFamily="49" charset="0"/>
              </a:rPr>
              <a:t> </a:t>
            </a:r>
          </a:p>
          <a:p>
            <a:r>
              <a:rPr lang="en-US" sz="900" dirty="0">
                <a:solidFill>
                  <a:srgbClr val="228B22"/>
                </a:solidFill>
                <a:latin typeface="Courier New" panose="02070309020205020404" pitchFamily="49" charset="0"/>
              </a:rPr>
              <a:t>%Resulting betas from the sweep</a:t>
            </a:r>
          </a:p>
          <a:p>
            <a:r>
              <a:rPr lang="fr-FR" sz="900" dirty="0" err="1">
                <a:solidFill>
                  <a:srgbClr val="000000"/>
                </a:solidFill>
                <a:latin typeface="Courier New" panose="02070309020205020404" pitchFamily="49" charset="0"/>
              </a:rPr>
              <a:t>betaT</a:t>
            </a:r>
            <a:r>
              <a:rPr lang="fr-FR" sz="900" dirty="0">
                <a:solidFill>
                  <a:srgbClr val="000000"/>
                </a:solidFill>
                <a:latin typeface="Courier New" panose="02070309020205020404" pitchFamily="49" charset="0"/>
              </a:rPr>
              <a:t>=180/pi*</a:t>
            </a:r>
            <a:r>
              <a:rPr lang="fr-FR" sz="900" dirty="0" err="1">
                <a:solidFill>
                  <a:srgbClr val="000000"/>
                </a:solidFill>
                <a:latin typeface="Courier New" panose="02070309020205020404" pitchFamily="49" charset="0"/>
              </a:rPr>
              <a:t>asin</a:t>
            </a:r>
            <a:r>
              <a:rPr lang="fr-FR" sz="900" dirty="0">
                <a:solidFill>
                  <a:srgbClr val="000000"/>
                </a:solidFill>
                <a:latin typeface="Courier New" panose="02070309020205020404" pitchFamily="49" charset="0"/>
              </a:rPr>
              <a:t>(</a:t>
            </a:r>
            <a:r>
              <a:rPr lang="fr-FR" sz="900" dirty="0" err="1">
                <a:solidFill>
                  <a:srgbClr val="000000"/>
                </a:solidFill>
                <a:latin typeface="Courier New" panose="02070309020205020404" pitchFamily="49" charset="0"/>
              </a:rPr>
              <a:t>saveX</a:t>
            </a:r>
            <a:r>
              <a:rPr lang="fr-FR" sz="900" dirty="0">
                <a:solidFill>
                  <a:srgbClr val="000000"/>
                </a:solidFill>
                <a:latin typeface="Courier New" panose="02070309020205020404" pitchFamily="49" charset="0"/>
              </a:rPr>
              <a:t>(2,:)./</a:t>
            </a:r>
            <a:r>
              <a:rPr lang="fr-FR" sz="900" dirty="0" err="1">
                <a:solidFill>
                  <a:srgbClr val="000000"/>
                </a:solidFill>
                <a:latin typeface="Courier New" panose="02070309020205020404" pitchFamily="49" charset="0"/>
              </a:rPr>
              <a:t>sqrt</a:t>
            </a:r>
            <a:r>
              <a:rPr lang="fr-FR" sz="900" dirty="0">
                <a:solidFill>
                  <a:srgbClr val="000000"/>
                </a:solidFill>
                <a:latin typeface="Courier New" panose="02070309020205020404" pitchFamily="49" charset="0"/>
              </a:rPr>
              <a:t>(</a:t>
            </a:r>
            <a:r>
              <a:rPr lang="fr-FR" sz="900" dirty="0" err="1">
                <a:solidFill>
                  <a:srgbClr val="000000"/>
                </a:solidFill>
                <a:latin typeface="Courier New" panose="02070309020205020404" pitchFamily="49" charset="0"/>
              </a:rPr>
              <a:t>saveX</a:t>
            </a:r>
            <a:r>
              <a:rPr lang="fr-FR" sz="900" dirty="0">
                <a:solidFill>
                  <a:srgbClr val="000000"/>
                </a:solidFill>
                <a:latin typeface="Courier New" panose="02070309020205020404" pitchFamily="49" charset="0"/>
              </a:rPr>
              <a:t>(1,:).^2+saveX(2,:).^2+saveX(3,:).^2));</a:t>
            </a:r>
          </a:p>
          <a:p>
            <a:r>
              <a:rPr lang="en-US" sz="900" dirty="0">
                <a:solidFill>
                  <a:srgbClr val="000000"/>
                </a:solidFill>
                <a:latin typeface="Courier New" panose="02070309020205020404" pitchFamily="49" charset="0"/>
              </a:rPr>
              <a:t>figure</a:t>
            </a:r>
          </a:p>
          <a:p>
            <a:r>
              <a:rPr lang="en-US" sz="900" dirty="0">
                <a:solidFill>
                  <a:srgbClr val="000000"/>
                </a:solidFill>
                <a:latin typeface="Courier New" panose="02070309020205020404" pitchFamily="49" charset="0"/>
              </a:rPr>
              <a:t>subplot(2,1,1);</a:t>
            </a:r>
          </a:p>
          <a:p>
            <a:r>
              <a:rPr lang="en-US" sz="900" dirty="0">
                <a:solidFill>
                  <a:srgbClr val="000000"/>
                </a:solidFill>
                <a:latin typeface="Courier New" panose="02070309020205020404" pitchFamily="49" charset="0"/>
              </a:rPr>
              <a:t>plot(</a:t>
            </a:r>
            <a:r>
              <a:rPr lang="en-US" sz="900" dirty="0" err="1">
                <a:solidFill>
                  <a:srgbClr val="000000"/>
                </a:solidFill>
                <a:latin typeface="Courier New" panose="02070309020205020404" pitchFamily="49" charset="0"/>
              </a:rPr>
              <a:t>betaT,saveU</a:t>
            </a:r>
            <a:r>
              <a:rPr lang="en-US" sz="900" dirty="0">
                <a:solidFill>
                  <a:srgbClr val="000000"/>
                </a:solidFill>
                <a:latin typeface="Courier New" panose="02070309020205020404" pitchFamily="49" charset="0"/>
              </a:rPr>
              <a:t>(4,:),</a:t>
            </a:r>
            <a:r>
              <a:rPr lang="en-US" sz="900" dirty="0">
                <a:solidFill>
                  <a:srgbClr val="A020F0"/>
                </a:solidFill>
                <a:latin typeface="Courier New" panose="02070309020205020404" pitchFamily="49" charset="0"/>
              </a:rPr>
              <a:t>'o-'</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hold </a:t>
            </a:r>
            <a:r>
              <a:rPr lang="en-US" sz="900" dirty="0">
                <a:solidFill>
                  <a:srgbClr val="A020F0"/>
                </a:solidFill>
                <a:latin typeface="Courier New" panose="02070309020205020404" pitchFamily="49" charset="0"/>
              </a:rPr>
              <a:t>on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plot(</a:t>
            </a:r>
            <a:r>
              <a:rPr lang="en-US" sz="900" dirty="0" err="1">
                <a:solidFill>
                  <a:srgbClr val="000000"/>
                </a:solidFill>
                <a:latin typeface="Courier New" panose="02070309020205020404" pitchFamily="49" charset="0"/>
              </a:rPr>
              <a:t>betaT,saveU</a:t>
            </a:r>
            <a:r>
              <a:rPr lang="en-US" sz="900" dirty="0">
                <a:solidFill>
                  <a:srgbClr val="000000"/>
                </a:solidFill>
                <a:latin typeface="Courier New" panose="02070309020205020404" pitchFamily="49" charset="0"/>
              </a:rPr>
              <a:t>(1,:),</a:t>
            </a:r>
            <a:r>
              <a:rPr lang="en-US" sz="900" dirty="0">
                <a:solidFill>
                  <a:srgbClr val="A020F0"/>
                </a:solidFill>
                <a:latin typeface="Courier New" panose="02070309020205020404" pitchFamily="49" charset="0"/>
              </a:rPr>
              <a:t>'s-'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grid </a:t>
            </a:r>
            <a:r>
              <a:rPr lang="en-US" sz="900" dirty="0">
                <a:solidFill>
                  <a:srgbClr val="A020F0"/>
                </a:solidFill>
                <a:latin typeface="Courier New" panose="02070309020205020404" pitchFamily="49" charset="0"/>
              </a:rPr>
              <a:t>on</a:t>
            </a:r>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xlabel</a:t>
            </a:r>
            <a:r>
              <a:rPr lang="en-US" sz="900" dirty="0">
                <a:solidFill>
                  <a:srgbClr val="000000"/>
                </a:solidFill>
                <a:latin typeface="Courier New" panose="02070309020205020404" pitchFamily="49" charset="0"/>
              </a:rPr>
              <a:t>(</a:t>
            </a:r>
            <a:r>
              <a:rPr lang="en-US" sz="900" dirty="0">
                <a:solidFill>
                  <a:srgbClr val="A020F0"/>
                </a:solidFill>
                <a:latin typeface="Courier New" panose="02070309020205020404" pitchFamily="49" charset="0"/>
              </a:rPr>
              <a:t>'Sideslip (</a:t>
            </a:r>
            <a:r>
              <a:rPr lang="en-US" sz="900" dirty="0" err="1">
                <a:solidFill>
                  <a:srgbClr val="A020F0"/>
                </a:solidFill>
                <a:latin typeface="Courier New" panose="02070309020205020404" pitchFamily="49" charset="0"/>
              </a:rPr>
              <a:t>deg</a:t>
            </a:r>
            <a:r>
              <a:rPr lang="en-US" sz="900" dirty="0">
                <a:solidFill>
                  <a:srgbClr val="A020F0"/>
                </a:solidFill>
                <a:latin typeface="Courier New" panose="02070309020205020404" pitchFamily="49" charset="0"/>
              </a:rPr>
              <a:t>)'</a:t>
            </a:r>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ylabel</a:t>
            </a:r>
            <a:r>
              <a:rPr lang="en-US" sz="900" dirty="0">
                <a:solidFill>
                  <a:srgbClr val="000000"/>
                </a:solidFill>
                <a:latin typeface="Courier New" panose="02070309020205020404" pitchFamily="49" charset="0"/>
              </a:rPr>
              <a:t>(</a:t>
            </a:r>
            <a:r>
              <a:rPr lang="en-US" sz="900" dirty="0">
                <a:solidFill>
                  <a:srgbClr val="A020F0"/>
                </a:solidFill>
                <a:latin typeface="Courier New" panose="02070309020205020404" pitchFamily="49" charset="0"/>
              </a:rPr>
              <a:t>'Control Position(%)'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subplot(2,1,2);</a:t>
            </a:r>
          </a:p>
          <a:p>
            <a:r>
              <a:rPr lang="en-US" sz="900" dirty="0">
                <a:solidFill>
                  <a:srgbClr val="000000"/>
                </a:solidFill>
                <a:latin typeface="Courier New" panose="02070309020205020404" pitchFamily="49" charset="0"/>
              </a:rPr>
              <a:t>plot(betaT,180/pi*</a:t>
            </a:r>
            <a:r>
              <a:rPr lang="en-US" sz="900" dirty="0" err="1">
                <a:solidFill>
                  <a:srgbClr val="000000"/>
                </a:solidFill>
                <a:latin typeface="Courier New" panose="02070309020205020404" pitchFamily="49" charset="0"/>
              </a:rPr>
              <a:t>saveX</a:t>
            </a:r>
            <a:r>
              <a:rPr lang="en-US" sz="900" dirty="0">
                <a:solidFill>
                  <a:srgbClr val="000000"/>
                </a:solidFill>
                <a:latin typeface="Courier New" panose="02070309020205020404" pitchFamily="49" charset="0"/>
              </a:rPr>
              <a:t>(7,:),</a:t>
            </a:r>
            <a:r>
              <a:rPr lang="en-US" sz="900" dirty="0">
                <a:solidFill>
                  <a:srgbClr val="A020F0"/>
                </a:solidFill>
                <a:latin typeface="Courier New" panose="02070309020205020404" pitchFamily="49" charset="0"/>
              </a:rPr>
              <a:t>'d-'</a:t>
            </a:r>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xlabel</a:t>
            </a:r>
            <a:r>
              <a:rPr lang="en-US" sz="900" dirty="0">
                <a:solidFill>
                  <a:srgbClr val="000000"/>
                </a:solidFill>
                <a:latin typeface="Courier New" panose="02070309020205020404" pitchFamily="49" charset="0"/>
              </a:rPr>
              <a:t>(</a:t>
            </a:r>
            <a:r>
              <a:rPr lang="en-US" sz="900" dirty="0">
                <a:solidFill>
                  <a:srgbClr val="A020F0"/>
                </a:solidFill>
                <a:latin typeface="Courier New" panose="02070309020205020404" pitchFamily="49" charset="0"/>
              </a:rPr>
              <a:t>'Sideslip (</a:t>
            </a:r>
            <a:r>
              <a:rPr lang="en-US" sz="900" dirty="0" err="1">
                <a:solidFill>
                  <a:srgbClr val="A020F0"/>
                </a:solidFill>
                <a:latin typeface="Courier New" panose="02070309020205020404" pitchFamily="49" charset="0"/>
              </a:rPr>
              <a:t>deg</a:t>
            </a:r>
            <a:r>
              <a:rPr lang="en-US" sz="900" dirty="0">
                <a:solidFill>
                  <a:srgbClr val="A020F0"/>
                </a:solidFill>
                <a:latin typeface="Courier New" panose="02070309020205020404" pitchFamily="49" charset="0"/>
              </a:rPr>
              <a:t>)'</a:t>
            </a:r>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ylabel</a:t>
            </a:r>
            <a:r>
              <a:rPr lang="en-US" sz="900" dirty="0">
                <a:solidFill>
                  <a:srgbClr val="000000"/>
                </a:solidFill>
                <a:latin typeface="Courier New" panose="02070309020205020404" pitchFamily="49" charset="0"/>
              </a:rPr>
              <a:t>(</a:t>
            </a:r>
            <a:r>
              <a:rPr lang="en-US" sz="900" dirty="0">
                <a:solidFill>
                  <a:srgbClr val="A020F0"/>
                </a:solidFill>
                <a:latin typeface="Courier New" panose="02070309020205020404" pitchFamily="49" charset="0"/>
              </a:rPr>
              <a:t>'Roll </a:t>
            </a:r>
            <a:r>
              <a:rPr lang="en-US" sz="900" dirty="0" err="1">
                <a:solidFill>
                  <a:srgbClr val="A020F0"/>
                </a:solidFill>
                <a:latin typeface="Courier New" panose="02070309020205020404" pitchFamily="49" charset="0"/>
              </a:rPr>
              <a:t>Attirude</a:t>
            </a:r>
            <a:r>
              <a:rPr lang="en-US" sz="900" dirty="0">
                <a:solidFill>
                  <a:srgbClr val="A020F0"/>
                </a:solidFill>
                <a:latin typeface="Courier New" panose="02070309020205020404" pitchFamily="49" charset="0"/>
              </a:rPr>
              <a:t> (</a:t>
            </a:r>
            <a:r>
              <a:rPr lang="en-US" sz="900" dirty="0" err="1">
                <a:solidFill>
                  <a:srgbClr val="A020F0"/>
                </a:solidFill>
                <a:latin typeface="Courier New" panose="02070309020205020404" pitchFamily="49" charset="0"/>
              </a:rPr>
              <a:t>deg</a:t>
            </a:r>
            <a:r>
              <a:rPr lang="en-US" sz="900" dirty="0">
                <a:solidFill>
                  <a:srgbClr val="A020F0"/>
                </a:solidFill>
                <a:latin typeface="Courier New" panose="02070309020205020404" pitchFamily="49" charset="0"/>
              </a:rPr>
              <a:t>)'</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grid </a:t>
            </a:r>
            <a:r>
              <a:rPr lang="en-US" sz="900" dirty="0">
                <a:solidFill>
                  <a:srgbClr val="A020F0"/>
                </a:solidFill>
                <a:latin typeface="Courier New" panose="02070309020205020404" pitchFamily="49" charset="0"/>
              </a:rPr>
              <a:t>on</a:t>
            </a:r>
            <a:r>
              <a:rPr lang="en-US" sz="900" dirty="0">
                <a:solidFill>
                  <a:srgbClr val="000000"/>
                </a:solidFill>
                <a:latin typeface="Courier New" panose="02070309020205020404" pitchFamily="49" charset="0"/>
              </a:rPr>
              <a:t>;</a:t>
            </a:r>
          </a:p>
          <a:p>
            <a:r>
              <a:rPr lang="en-US" sz="900" dirty="0">
                <a:solidFill>
                  <a:srgbClr val="228B22"/>
                </a:solidFill>
                <a:latin typeface="Courier New" panose="02070309020205020404" pitchFamily="49" charset="0"/>
              </a:rPr>
              <a:t>%Get linear model and S&amp;C </a:t>
            </a:r>
            <a:r>
              <a:rPr lang="en-US" sz="900" dirty="0" err="1">
                <a:solidFill>
                  <a:srgbClr val="228B22"/>
                </a:solidFill>
                <a:latin typeface="Courier New" panose="02070309020205020404" pitchFamily="49" charset="0"/>
              </a:rPr>
              <a:t>Derivs</a:t>
            </a:r>
            <a:endParaRPr lang="en-US" sz="900" dirty="0">
              <a:solidFill>
                <a:srgbClr val="228B22"/>
              </a:solidFill>
              <a:latin typeface="Courier New" panose="02070309020205020404" pitchFamily="49" charset="0"/>
            </a:endParaRPr>
          </a:p>
          <a:p>
            <a:r>
              <a:rPr lang="en-US" sz="900" dirty="0" err="1">
                <a:solidFill>
                  <a:srgbClr val="000000"/>
                </a:solidFill>
                <a:latin typeface="Courier New" panose="02070309020205020404" pitchFamily="49" charset="0"/>
              </a:rPr>
              <a:t>targ_des</a:t>
            </a:r>
            <a:r>
              <a:rPr lang="en-US" sz="900" dirty="0">
                <a:solidFill>
                  <a:srgbClr val="000000"/>
                </a:solidFill>
                <a:latin typeface="Courier New" panose="02070309020205020404" pitchFamily="49" charset="0"/>
              </a:rPr>
              <a:t>(10:11)=[Vel;0.];</a:t>
            </a:r>
          </a:p>
          <a:p>
            <a:r>
              <a:rPr lang="en-US" sz="900" dirty="0">
                <a:solidFill>
                  <a:srgbClr val="000000"/>
                </a:solidFill>
                <a:latin typeface="Courier New" panose="02070309020205020404" pitchFamily="49" charset="0"/>
              </a:rPr>
              <a:t>[x0,u0,itrim]=trimmer(</a:t>
            </a:r>
            <a:r>
              <a:rPr lang="en-US" sz="900" dirty="0">
                <a:solidFill>
                  <a:srgbClr val="A020F0"/>
                </a:solidFill>
                <a:latin typeface="Courier New" panose="02070309020205020404" pitchFamily="49" charset="0"/>
              </a:rPr>
              <a:t>'uh60'</a:t>
            </a:r>
            <a:r>
              <a:rPr lang="en-US" sz="900" dirty="0">
                <a:solidFill>
                  <a:srgbClr val="000000"/>
                </a:solidFill>
                <a:latin typeface="Courier New" panose="02070309020205020404" pitchFamily="49" charset="0"/>
              </a:rPr>
              <a:t>,x0,u0,targ_des,constants);</a:t>
            </a:r>
          </a:p>
          <a:p>
            <a:r>
              <a:rPr lang="en-US" sz="900" dirty="0">
                <a:solidFill>
                  <a:srgbClr val="000000"/>
                </a:solidFill>
                <a:latin typeface="Courier New" panose="02070309020205020404" pitchFamily="49" charset="0"/>
              </a:rPr>
              <a:t>[F,G,M,A,B,C,D]=linearize(</a:t>
            </a:r>
            <a:r>
              <a:rPr lang="en-US" sz="900" dirty="0">
                <a:solidFill>
                  <a:srgbClr val="A020F0"/>
                </a:solidFill>
                <a:latin typeface="Courier New" panose="02070309020205020404" pitchFamily="49" charset="0"/>
              </a:rPr>
              <a:t>'uh60'</a:t>
            </a:r>
            <a:r>
              <a:rPr lang="en-US" sz="900" dirty="0">
                <a:solidFill>
                  <a:srgbClr val="000000"/>
                </a:solidFill>
                <a:latin typeface="Courier New" panose="02070309020205020404" pitchFamily="49" charset="0"/>
              </a:rPr>
              <a:t>,x0,u0,xdot0,constants);</a:t>
            </a:r>
          </a:p>
          <a:p>
            <a:r>
              <a:rPr lang="en-US" sz="900" dirty="0">
                <a:solidFill>
                  <a:srgbClr val="000000"/>
                </a:solidFill>
                <a:latin typeface="Courier New" panose="02070309020205020404" pitchFamily="49" charset="0"/>
              </a:rPr>
              <a:t>s8model;</a:t>
            </a:r>
          </a:p>
          <a:p>
            <a:r>
              <a:rPr lang="en-US" sz="900" dirty="0">
                <a:solidFill>
                  <a:srgbClr val="228B22"/>
                </a:solidFill>
                <a:latin typeface="Courier New" panose="02070309020205020404" pitchFamily="49" charset="0"/>
              </a:rPr>
              <a:t>%Estimated slopes based on linear model</a:t>
            </a:r>
          </a:p>
          <a:p>
            <a:r>
              <a:rPr lang="sv-SE" sz="900" dirty="0">
                <a:solidFill>
                  <a:srgbClr val="000000"/>
                </a:solidFill>
                <a:latin typeface="Courier New" panose="02070309020205020404" pitchFamily="49" charset="0"/>
              </a:rPr>
              <a:t>dpdb_est=-Alat(3,1)/Blat(3,2)*x0(1)/57.3;</a:t>
            </a:r>
          </a:p>
          <a:p>
            <a:r>
              <a:rPr lang="sv-SE" sz="900" dirty="0">
                <a:solidFill>
                  <a:srgbClr val="000000"/>
                </a:solidFill>
                <a:latin typeface="Courier New" panose="02070309020205020404" pitchFamily="49" charset="0"/>
              </a:rPr>
              <a:t>dldb_est=-(Alat(2,1)-Blat(2,2)*Alat(3,1)/Blat(3,2))/Blat(2,1)*x0(1)/57.3;</a:t>
            </a:r>
          </a:p>
          <a:p>
            <a:r>
              <a:rPr lang="en-US" sz="900" dirty="0" err="1">
                <a:solidFill>
                  <a:srgbClr val="000000"/>
                </a:solidFill>
                <a:latin typeface="Courier New" panose="02070309020205020404" pitchFamily="49" charset="0"/>
              </a:rPr>
              <a:t>dphidb_est</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Alat</a:t>
            </a:r>
            <a:r>
              <a:rPr lang="en-US" sz="900" dirty="0">
                <a:solidFill>
                  <a:srgbClr val="000000"/>
                </a:solidFill>
                <a:latin typeface="Courier New" panose="02070309020205020404" pitchFamily="49" charset="0"/>
              </a:rPr>
              <a:t>(1,1)*x0(1)/32.17;</a:t>
            </a:r>
          </a:p>
          <a:p>
            <a:endParaRPr lang="en-US" sz="900" dirty="0"/>
          </a:p>
        </p:txBody>
      </p:sp>
    </p:spTree>
    <p:extLst>
      <p:ext uri="{BB962C8B-B14F-4D97-AF65-F5344CB8AC3E}">
        <p14:creationId xmlns:p14="http://schemas.microsoft.com/office/powerpoint/2010/main" val="97111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Domain Analysis</a:t>
            </a:r>
            <a:endParaRPr lang="en-US" dirty="0"/>
          </a:p>
        </p:txBody>
      </p:sp>
      <p:sp>
        <p:nvSpPr>
          <p:cNvPr id="3" name="Content Placeholder 2"/>
          <p:cNvSpPr>
            <a:spLocks noGrp="1"/>
          </p:cNvSpPr>
          <p:nvPr>
            <p:ph idx="1"/>
          </p:nvPr>
        </p:nvSpPr>
        <p:spPr/>
        <p:txBody>
          <a:bodyPr>
            <a:normAutofit/>
          </a:bodyPr>
          <a:lstStyle/>
          <a:p>
            <a:r>
              <a:rPr lang="en-US" sz="2000" dirty="0" smtClean="0"/>
              <a:t>Often use Bode plot analysis in rotorcraft flight dynamics</a:t>
            </a:r>
          </a:p>
          <a:p>
            <a:r>
              <a:rPr lang="en-US" sz="2000" dirty="0" smtClean="0"/>
              <a:t>Consider UH-60 linear model in hover.  Remove RPM DOF, engine model and de-coupled states x, y, z, </a:t>
            </a:r>
            <a:r>
              <a:rPr lang="en-US" sz="2000" dirty="0" smtClean="0">
                <a:latin typeface="Symbol" panose="05050102010706020507" pitchFamily="18" charset="2"/>
              </a:rPr>
              <a:t>y</a:t>
            </a:r>
            <a:r>
              <a:rPr lang="en-US" sz="2000" dirty="0" smtClean="0"/>
              <a:t>.  Look at bode plot of roll rate due to lateral stick input</a:t>
            </a:r>
          </a:p>
          <a:p>
            <a:pPr marL="0" indent="0">
              <a:lnSpc>
                <a:spcPct val="100000"/>
              </a:lnSpc>
              <a:spcBef>
                <a:spcPts val="0"/>
              </a:spcBef>
              <a:buNone/>
            </a:pPr>
            <a:r>
              <a:rPr lang="en-US" sz="1200" dirty="0" smtClean="0">
                <a:latin typeface="Courier New" panose="02070309020205020404" pitchFamily="49" charset="0"/>
                <a:cs typeface="Courier New" panose="02070309020205020404" pitchFamily="49" charset="0"/>
              </a:rPr>
              <a:t>[F,G,M,A,B,C,D</a:t>
            </a:r>
            <a:r>
              <a:rPr lang="en-US" sz="1200" dirty="0">
                <a:latin typeface="Courier New" panose="02070309020205020404" pitchFamily="49" charset="0"/>
                <a:cs typeface="Courier New" panose="02070309020205020404" pitchFamily="49" charset="0"/>
              </a:rPr>
              <a:t>]=linearize('uh60',x0,u0,xdot0,constants</a:t>
            </a:r>
            <a:r>
              <a:rPr lang="en-US" sz="1200" dirty="0" smtClean="0">
                <a:latin typeface="Courier New" panose="02070309020205020404" pitchFamily="49" charset="0"/>
                <a:cs typeface="Courier New" panose="02070309020205020404" pitchFamily="49" charset="0"/>
              </a:rPr>
              <a:t>);</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Ar1=A</a:t>
            </a:r>
            <a:r>
              <a:rPr lang="pt-BR" sz="1200" dirty="0">
                <a:latin typeface="Courier New" panose="02070309020205020404" pitchFamily="49" charset="0"/>
                <a:cs typeface="Courier New" panose="02070309020205020404" pitchFamily="49" charset="0"/>
              </a:rPr>
              <a:t>([1:8 13:21],[1:8 13:21]);</a:t>
            </a:r>
          </a:p>
          <a:p>
            <a:pPr marL="0" indent="0">
              <a:lnSpc>
                <a:spcPct val="100000"/>
              </a:lnSpc>
              <a:spcBef>
                <a:spcPts val="0"/>
              </a:spcBef>
              <a:buNone/>
            </a:pPr>
            <a:r>
              <a:rPr lang="pt-BR" sz="1200" dirty="0">
                <a:latin typeface="Courier New" panose="02070309020205020404" pitchFamily="49" charset="0"/>
                <a:cs typeface="Courier New" panose="02070309020205020404" pitchFamily="49" charset="0"/>
              </a:rPr>
              <a:t>Br1=B([1:8 13:21],[1 2 3 4</a:t>
            </a:r>
            <a:r>
              <a:rPr lang="pt-BR" sz="1200" dirty="0" smtClean="0">
                <a:latin typeface="Courier New" panose="02070309020205020404" pitchFamily="49" charset="0"/>
                <a:cs typeface="Courier New" panose="02070309020205020404" pitchFamily="49" charset="0"/>
              </a:rPr>
              <a:t>]);</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sys=ss(Ar1,Br1,eye(17),zeros(17,4));</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bode(sys(4,1),{0.1,100});</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hold all;</a:t>
            </a:r>
            <a:endParaRPr lang="en-US" sz="1200" dirty="0" smtClean="0">
              <a:latin typeface="Courier New" panose="02070309020205020404" pitchFamily="49" charset="0"/>
              <a:cs typeface="Courier New" panose="02070309020205020404" pitchFamily="49" charset="0"/>
            </a:endParaRPr>
          </a:p>
          <a:p>
            <a:r>
              <a:rPr lang="en-US" sz="2000" dirty="0" smtClean="0"/>
              <a:t>Now look at 8-state linear model and de-coupled lateral-direction models.</a:t>
            </a:r>
          </a:p>
          <a:p>
            <a:pPr marL="0" indent="0">
              <a:lnSpc>
                <a:spcPct val="110000"/>
              </a:lnSpc>
              <a:spcBef>
                <a:spcPts val="0"/>
              </a:spcBef>
              <a:buNone/>
            </a:pPr>
            <a:r>
              <a:rPr lang="en-US" sz="1200" dirty="0" err="1">
                <a:latin typeface="Courier New" panose="02070309020205020404" pitchFamily="49" charset="0"/>
                <a:cs typeface="Courier New" panose="02070309020205020404" pitchFamily="49" charset="0"/>
              </a:rPr>
              <a:t>Ar</a:t>
            </a:r>
            <a:r>
              <a:rPr lang="en-US" sz="1200" dirty="0">
                <a:latin typeface="Courier New" panose="02070309020205020404" pitchFamily="49" charset="0"/>
                <a:cs typeface="Courier New" panose="02070309020205020404" pitchFamily="49" charset="0"/>
              </a:rPr>
              <a:t>=Ar1(1:8,1:8)-Ar1(1:8,9:17)/Ar1(9:17,9:17)*Ar1(9:17,1:8);</a:t>
            </a:r>
          </a:p>
          <a:p>
            <a:pPr marL="0" indent="0">
              <a:lnSpc>
                <a:spcPct val="110000"/>
              </a:lnSpc>
              <a:spcBef>
                <a:spcPts val="0"/>
              </a:spcBef>
              <a:buNone/>
            </a:pPr>
            <a:r>
              <a:rPr lang="en-US" sz="1200" dirty="0">
                <a:latin typeface="Courier New" panose="02070309020205020404" pitchFamily="49" charset="0"/>
                <a:cs typeface="Courier New" panose="02070309020205020404" pitchFamily="49" charset="0"/>
              </a:rPr>
              <a:t>Br=Br1(1:8,:)-Ar1(1:8,9:17)/Ar1(9:17,9:17)*Br1(9:17</a:t>
            </a:r>
            <a:r>
              <a:rPr lang="en-US" sz="1200"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200" dirty="0" smtClean="0">
                <a:latin typeface="Courier New" panose="02070309020205020404" pitchFamily="49" charset="0"/>
                <a:cs typeface="Courier New" panose="02070309020205020404" pitchFamily="49" charset="0"/>
              </a:rPr>
              <a:t>sys8=</a:t>
            </a:r>
            <a:r>
              <a:rPr lang="en-US" sz="1200" dirty="0" err="1" smtClean="0">
                <a:latin typeface="Courier New" panose="02070309020205020404" pitchFamily="49" charset="0"/>
                <a:cs typeface="Courier New" panose="02070309020205020404" pitchFamily="49" charset="0"/>
              </a:rPr>
              <a:t>ss</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Ar,Br,eye</a:t>
            </a:r>
            <a:r>
              <a:rPr lang="en-US" sz="1200" dirty="0" smtClean="0">
                <a:latin typeface="Courier New" panose="02070309020205020404" pitchFamily="49" charset="0"/>
                <a:cs typeface="Courier New" panose="02070309020205020404" pitchFamily="49" charset="0"/>
              </a:rPr>
              <a:t>(8),zeros(8,4));</a:t>
            </a:r>
          </a:p>
          <a:p>
            <a:pPr marL="0" indent="0">
              <a:lnSpc>
                <a:spcPct val="110000"/>
              </a:lnSpc>
              <a:spcBef>
                <a:spcPts val="0"/>
              </a:spcBef>
              <a:buNone/>
            </a:pPr>
            <a:r>
              <a:rPr lang="en-US" sz="1200" dirty="0">
                <a:latin typeface="Courier New" panose="02070309020205020404" pitchFamily="49" charset="0"/>
                <a:cs typeface="Courier New" panose="02070309020205020404" pitchFamily="49" charset="0"/>
              </a:rPr>
              <a:t>b</a:t>
            </a:r>
            <a:r>
              <a:rPr lang="en-US" sz="1200" dirty="0" smtClean="0">
                <a:latin typeface="Courier New" panose="02070309020205020404" pitchFamily="49" charset="0"/>
                <a:cs typeface="Courier New" panose="02070309020205020404" pitchFamily="49" charset="0"/>
              </a:rPr>
              <a:t>ode(sys8(4,1),</a:t>
            </a:r>
            <a:r>
              <a:rPr lang="pt-BR" sz="1200" dirty="0" smtClean="0">
                <a:latin typeface="Courier New" panose="02070309020205020404" pitchFamily="49" charset="0"/>
                <a:cs typeface="Courier New" panose="02070309020205020404" pitchFamily="49" charset="0"/>
              </a:rPr>
              <a:t>{</a:t>
            </a:r>
            <a:r>
              <a:rPr lang="pt-BR" sz="1200" dirty="0">
                <a:latin typeface="Courier New" panose="02070309020205020404" pitchFamily="49" charset="0"/>
                <a:cs typeface="Courier New" panose="02070309020205020404" pitchFamily="49" charset="0"/>
              </a:rPr>
              <a:t>0.1,100}</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fi-FI" sz="1200" dirty="0" smtClean="0">
                <a:latin typeface="Courier New" panose="02070309020205020404" pitchFamily="49" charset="0"/>
                <a:cs typeface="Courier New" panose="02070309020205020404" pitchFamily="49" charset="0"/>
              </a:rPr>
              <a:t>Alat=Ar</a:t>
            </a:r>
            <a:r>
              <a:rPr lang="fi-FI" sz="1200" dirty="0">
                <a:latin typeface="Courier New" panose="02070309020205020404" pitchFamily="49" charset="0"/>
                <a:cs typeface="Courier New" panose="02070309020205020404" pitchFamily="49" charset="0"/>
              </a:rPr>
              <a:t>([2 4 6 7],[2 4 6 7]);</a:t>
            </a:r>
          </a:p>
          <a:p>
            <a:pPr marL="0" indent="0">
              <a:lnSpc>
                <a:spcPct val="110000"/>
              </a:lnSpc>
              <a:spcBef>
                <a:spcPts val="0"/>
              </a:spcBef>
              <a:buNone/>
            </a:pPr>
            <a:r>
              <a:rPr lang="sv-SE" sz="1200" dirty="0">
                <a:latin typeface="Courier New" panose="02070309020205020404" pitchFamily="49" charset="0"/>
                <a:cs typeface="Courier New" panose="02070309020205020404" pitchFamily="49" charset="0"/>
              </a:rPr>
              <a:t>Blat=Br([2 4 6 7],[1 4]);</a:t>
            </a:r>
          </a:p>
          <a:p>
            <a:pPr marL="0" indent="0">
              <a:lnSpc>
                <a:spcPct val="110000"/>
              </a:lnSpc>
              <a:spcBef>
                <a:spcPts val="0"/>
              </a:spcBef>
              <a:buNone/>
            </a:pPr>
            <a:r>
              <a:rPr lang="en-US" sz="1200" dirty="0" err="1">
                <a:latin typeface="Courier New" panose="02070309020205020404" pitchFamily="49" charset="0"/>
                <a:cs typeface="Courier New" panose="02070309020205020404" pitchFamily="49" charset="0"/>
              </a:rPr>
              <a:t>syslat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Alat,Blat,eye</a:t>
            </a:r>
            <a:r>
              <a:rPr lang="en-US" sz="1200" dirty="0">
                <a:latin typeface="Courier New" panose="02070309020205020404" pitchFamily="49" charset="0"/>
                <a:cs typeface="Courier New" panose="02070309020205020404" pitchFamily="49" charset="0"/>
              </a:rPr>
              <a:t>(4),zeros(4,2</a:t>
            </a:r>
            <a:r>
              <a:rPr lang="en-US" sz="1200"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200" dirty="0" smtClean="0">
                <a:latin typeface="Courier New" panose="02070309020205020404" pitchFamily="49" charset="0"/>
                <a:cs typeface="Courier New" panose="02070309020205020404" pitchFamily="49" charset="0"/>
              </a:rPr>
              <a:t>bode(</a:t>
            </a:r>
            <a:r>
              <a:rPr lang="en-US" sz="1200" dirty="0" err="1" smtClean="0">
                <a:latin typeface="Courier New" panose="02070309020205020404" pitchFamily="49" charset="0"/>
                <a:cs typeface="Courier New" panose="02070309020205020404" pitchFamily="49" charset="0"/>
              </a:rPr>
              <a:t>syslat</a:t>
            </a:r>
            <a:r>
              <a:rPr lang="en-US" sz="1200" dirty="0" smtClean="0">
                <a:latin typeface="Courier New" panose="02070309020205020404" pitchFamily="49" charset="0"/>
                <a:cs typeface="Courier New" panose="02070309020205020404" pitchFamily="49" charset="0"/>
              </a:rPr>
              <a:t>(2,1)</a:t>
            </a:r>
            <a:r>
              <a:rPr lang="pt-BR" sz="1200" dirty="0" smtClean="0">
                <a:latin typeface="Courier New" panose="02070309020205020404" pitchFamily="49" charset="0"/>
                <a:cs typeface="Courier New" panose="02070309020205020404" pitchFamily="49" charset="0"/>
              </a:rPr>
              <a:t>,{</a:t>
            </a:r>
            <a:r>
              <a:rPr lang="pt-BR" sz="1200" dirty="0">
                <a:latin typeface="Courier New" panose="02070309020205020404" pitchFamily="49" charset="0"/>
                <a:cs typeface="Courier New" panose="02070309020205020404" pitchFamily="49" charset="0"/>
              </a:rPr>
              <a:t>0.1,100}</a:t>
            </a:r>
            <a:r>
              <a:rPr lang="en-US" sz="1200"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200" dirty="0" err="1">
                <a:latin typeface="Courier New" panose="02070309020205020404" pitchFamily="49" charset="0"/>
                <a:cs typeface="Courier New" panose="02070309020205020404" pitchFamily="49" charset="0"/>
              </a:rPr>
              <a:t>egend</a:t>
            </a:r>
            <a:r>
              <a:rPr lang="en-US" sz="1200" dirty="0">
                <a:latin typeface="Courier New" panose="02070309020205020404" pitchFamily="49" charset="0"/>
                <a:cs typeface="Courier New" panose="02070309020205020404" pitchFamily="49" charset="0"/>
              </a:rPr>
              <a:t>('Full Linear Model','8 State Model','4 State Model');</a:t>
            </a:r>
            <a:endParaRPr lang="en-US" sz="1200" dirty="0">
              <a:latin typeface="Courier New" panose="02070309020205020404" pitchFamily="49" charset="0"/>
              <a:cs typeface="Courier New" panose="02070309020205020404" pitchFamily="49" charset="0"/>
            </a:endParaRPr>
          </a:p>
          <a:p>
            <a:pPr marL="0" indent="0">
              <a:buNone/>
            </a:pPr>
            <a:endParaRPr lang="en-US" sz="2000" dirty="0" smtClean="0"/>
          </a:p>
          <a:p>
            <a:endParaRPr lang="en-US" sz="2000" dirty="0" smtClean="0"/>
          </a:p>
          <a:p>
            <a:endParaRPr lang="en-US" sz="2000" dirty="0"/>
          </a:p>
        </p:txBody>
      </p:sp>
      <p:sp>
        <p:nvSpPr>
          <p:cNvPr id="5" name="TextBox 4"/>
          <p:cNvSpPr txBox="1"/>
          <p:nvPr/>
        </p:nvSpPr>
        <p:spPr>
          <a:xfrm>
            <a:off x="5582422" y="4688550"/>
            <a:ext cx="3402354" cy="646331"/>
          </a:xfrm>
          <a:prstGeom prst="rect">
            <a:avLst/>
          </a:prstGeom>
          <a:noFill/>
        </p:spPr>
        <p:txBody>
          <a:bodyPr wrap="square" rtlCol="0">
            <a:spAutoFit/>
          </a:bodyPr>
          <a:lstStyle/>
          <a:p>
            <a:r>
              <a:rPr lang="en-US" dirty="0" smtClean="0">
                <a:solidFill>
                  <a:srgbClr val="0000FF"/>
                </a:solidFill>
              </a:rPr>
              <a:t>4 state lateral model:</a:t>
            </a:r>
          </a:p>
          <a:p>
            <a:r>
              <a:rPr lang="en-US" dirty="0" smtClean="0">
                <a:solidFill>
                  <a:srgbClr val="0000FF"/>
                </a:solidFill>
              </a:rPr>
              <a:t>Output #2 = p, Input </a:t>
            </a:r>
            <a:r>
              <a:rPr lang="en-US" dirty="0">
                <a:solidFill>
                  <a:srgbClr val="0000FF"/>
                </a:solidFill>
              </a:rPr>
              <a:t>#1 = </a:t>
            </a:r>
            <a:r>
              <a:rPr lang="en-US" dirty="0" err="1">
                <a:solidFill>
                  <a:srgbClr val="0000FF"/>
                </a:solidFill>
              </a:rPr>
              <a:t>dlat</a:t>
            </a:r>
            <a:endParaRPr lang="en-US" dirty="0">
              <a:solidFill>
                <a:srgbClr val="0000FF"/>
              </a:solidFill>
            </a:endParaRPr>
          </a:p>
        </p:txBody>
      </p:sp>
      <p:sp>
        <p:nvSpPr>
          <p:cNvPr id="6" name="TextBox 5"/>
          <p:cNvSpPr txBox="1"/>
          <p:nvPr/>
        </p:nvSpPr>
        <p:spPr>
          <a:xfrm>
            <a:off x="4467144" y="2285489"/>
            <a:ext cx="4469865" cy="923330"/>
          </a:xfrm>
          <a:prstGeom prst="rect">
            <a:avLst/>
          </a:prstGeom>
          <a:noFill/>
        </p:spPr>
        <p:txBody>
          <a:bodyPr wrap="square" rtlCol="0">
            <a:spAutoFit/>
          </a:bodyPr>
          <a:lstStyle/>
          <a:p>
            <a:r>
              <a:rPr lang="en-US" dirty="0">
                <a:solidFill>
                  <a:srgbClr val="0000FF"/>
                </a:solidFill>
              </a:rPr>
              <a:t>Construct Truncated </a:t>
            </a:r>
            <a:r>
              <a:rPr lang="en-US" dirty="0" smtClean="0">
                <a:solidFill>
                  <a:srgbClr val="0000FF"/>
                </a:solidFill>
              </a:rPr>
              <a:t>Model and LTI object</a:t>
            </a:r>
            <a:endParaRPr lang="en-US" dirty="0">
              <a:solidFill>
                <a:srgbClr val="0000FF"/>
              </a:solidFill>
            </a:endParaRPr>
          </a:p>
          <a:p>
            <a:r>
              <a:rPr lang="en-US" dirty="0" smtClean="0">
                <a:solidFill>
                  <a:srgbClr val="0000FF"/>
                </a:solidFill>
              </a:rPr>
              <a:t>Bode: Output # 4 =p, Input #1 = </a:t>
            </a:r>
            <a:r>
              <a:rPr lang="en-US" dirty="0" err="1" smtClean="0">
                <a:solidFill>
                  <a:srgbClr val="0000FF"/>
                </a:solidFill>
              </a:rPr>
              <a:t>dlat</a:t>
            </a:r>
            <a:r>
              <a:rPr lang="en-US" dirty="0" smtClean="0">
                <a:solidFill>
                  <a:srgbClr val="0000FF"/>
                </a:solidFill>
              </a:rPr>
              <a:t>, limit frequency range to 0.1 to 100 rad/sec</a:t>
            </a:r>
            <a:endParaRPr lang="en-US" dirty="0">
              <a:solidFill>
                <a:srgbClr val="0000FF"/>
              </a:solidFill>
            </a:endParaRPr>
          </a:p>
        </p:txBody>
      </p:sp>
      <p:cxnSp>
        <p:nvCxnSpPr>
          <p:cNvPr id="8" name="Straight Arrow Connector 7"/>
          <p:cNvCxnSpPr/>
          <p:nvPr/>
        </p:nvCxnSpPr>
        <p:spPr>
          <a:xfrm flipH="1">
            <a:off x="3558003" y="4949624"/>
            <a:ext cx="2024418" cy="395785"/>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696756" y="2465696"/>
            <a:ext cx="829751" cy="54078"/>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152633" y="2881473"/>
            <a:ext cx="1344194" cy="27039"/>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16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Resulting Bode Plot</a:t>
            </a:r>
            <a:endParaRPr lang="en-US" dirty="0"/>
          </a:p>
        </p:txBody>
      </p:sp>
      <p:pic>
        <p:nvPicPr>
          <p:cNvPr id="4" name="Content Placeholder 3"/>
          <p:cNvPicPr>
            <a:picLocks noGrp="1" noChangeAspect="1"/>
          </p:cNvPicPr>
          <p:nvPr>
            <p:ph idx="1"/>
          </p:nvPr>
        </p:nvPicPr>
        <p:blipFill>
          <a:blip r:embed="rId2"/>
          <a:stretch>
            <a:fillRect/>
          </a:stretch>
        </p:blipFill>
        <p:spPr>
          <a:xfrm>
            <a:off x="755097" y="924731"/>
            <a:ext cx="7160684" cy="5370513"/>
          </a:xfrm>
          <a:prstGeom prst="rect">
            <a:avLst/>
          </a:prstGeom>
        </p:spPr>
      </p:pic>
      <p:sp>
        <p:nvSpPr>
          <p:cNvPr id="5" name="TextBox 4"/>
          <p:cNvSpPr txBox="1"/>
          <p:nvPr/>
        </p:nvSpPr>
        <p:spPr>
          <a:xfrm>
            <a:off x="6177886" y="1610435"/>
            <a:ext cx="2074459" cy="923330"/>
          </a:xfrm>
          <a:prstGeom prst="rect">
            <a:avLst/>
          </a:prstGeom>
          <a:noFill/>
        </p:spPr>
        <p:txBody>
          <a:bodyPr wrap="square" rtlCol="0">
            <a:spAutoFit/>
          </a:bodyPr>
          <a:lstStyle/>
          <a:p>
            <a:r>
              <a:rPr lang="en-US" dirty="0" smtClean="0">
                <a:solidFill>
                  <a:srgbClr val="FF3300"/>
                </a:solidFill>
              </a:rPr>
              <a:t>8 State model overlays 4 state model out here</a:t>
            </a:r>
            <a:endParaRPr lang="en-US" dirty="0">
              <a:solidFill>
                <a:srgbClr val="FF3300"/>
              </a:solidFill>
            </a:endParaRPr>
          </a:p>
        </p:txBody>
      </p:sp>
      <p:cxnSp>
        <p:nvCxnSpPr>
          <p:cNvPr id="7" name="Straight Arrow Connector 6"/>
          <p:cNvCxnSpPr/>
          <p:nvPr/>
        </p:nvCxnSpPr>
        <p:spPr>
          <a:xfrm flipH="1">
            <a:off x="5586484" y="2115403"/>
            <a:ext cx="536812" cy="2001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03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Roll Bode Analysis</a:t>
            </a:r>
            <a:endParaRPr lang="en-US" dirty="0"/>
          </a:p>
        </p:txBody>
      </p:sp>
      <p:sp>
        <p:nvSpPr>
          <p:cNvPr id="3" name="Content Placeholder 2"/>
          <p:cNvSpPr>
            <a:spLocks noGrp="1"/>
          </p:cNvSpPr>
          <p:nvPr>
            <p:ph idx="1"/>
          </p:nvPr>
        </p:nvSpPr>
        <p:spPr/>
        <p:txBody>
          <a:bodyPr>
            <a:normAutofit/>
          </a:bodyPr>
          <a:lstStyle/>
          <a:p>
            <a:r>
              <a:rPr lang="en-US" sz="2000" dirty="0" smtClean="0"/>
              <a:t>The 8-state model is only accurate up to about 3 rad/sec</a:t>
            </a:r>
          </a:p>
          <a:p>
            <a:r>
              <a:rPr lang="en-US" sz="2000" dirty="0" smtClean="0"/>
              <a:t>The 4-state model is only good between 0.8 and 3 rad/sec</a:t>
            </a:r>
          </a:p>
          <a:p>
            <a:r>
              <a:rPr lang="en-US" sz="2000" dirty="0" smtClean="0"/>
              <a:t>For basic flight control design and handling qualities analysis, we are mainly interested in the frequency range of 0.2 to 2 Hz  (about 1 to 12.5 rad/sec).  So perhaps we lets try to improve the high frequency matching at least up to 12.5 rad/sec</a:t>
            </a:r>
          </a:p>
          <a:p>
            <a:r>
              <a:rPr lang="en-US" sz="2000" dirty="0" smtClean="0"/>
              <a:t>Note that the original model had a coupled roll / regressive flap mode. This pair of eigenvalues was eliminated with the 8-state model</a:t>
            </a:r>
            <a:endParaRPr lang="en-US" sz="2000" dirty="0"/>
          </a:p>
        </p:txBody>
      </p:sp>
      <p:pic>
        <p:nvPicPr>
          <p:cNvPr id="4" name="Picture 3"/>
          <p:cNvPicPr>
            <a:picLocks noChangeAspect="1"/>
          </p:cNvPicPr>
          <p:nvPr/>
        </p:nvPicPr>
        <p:blipFill>
          <a:blip r:embed="rId2"/>
          <a:stretch>
            <a:fillRect/>
          </a:stretch>
        </p:blipFill>
        <p:spPr>
          <a:xfrm>
            <a:off x="388796" y="3514988"/>
            <a:ext cx="4445860" cy="2544388"/>
          </a:xfrm>
          <a:prstGeom prst="rect">
            <a:avLst/>
          </a:prstGeom>
        </p:spPr>
      </p:pic>
      <p:pic>
        <p:nvPicPr>
          <p:cNvPr id="5" name="Picture 4"/>
          <p:cNvPicPr>
            <a:picLocks noChangeAspect="1"/>
          </p:cNvPicPr>
          <p:nvPr/>
        </p:nvPicPr>
        <p:blipFill>
          <a:blip r:embed="rId3"/>
          <a:stretch>
            <a:fillRect/>
          </a:stretch>
        </p:blipFill>
        <p:spPr>
          <a:xfrm>
            <a:off x="4792474" y="3650789"/>
            <a:ext cx="3495090" cy="2526174"/>
          </a:xfrm>
          <a:prstGeom prst="rect">
            <a:avLst/>
          </a:prstGeom>
        </p:spPr>
      </p:pic>
      <p:sp>
        <p:nvSpPr>
          <p:cNvPr id="6" name="TextBox 5"/>
          <p:cNvSpPr txBox="1"/>
          <p:nvPr/>
        </p:nvSpPr>
        <p:spPr>
          <a:xfrm>
            <a:off x="5287797" y="4254969"/>
            <a:ext cx="987188" cy="461665"/>
          </a:xfrm>
          <a:prstGeom prst="rect">
            <a:avLst/>
          </a:prstGeom>
          <a:noFill/>
        </p:spPr>
        <p:txBody>
          <a:bodyPr wrap="square" rtlCol="0">
            <a:spAutoFit/>
          </a:bodyPr>
          <a:lstStyle/>
          <a:p>
            <a:r>
              <a:rPr lang="en-US" sz="1200" dirty="0" smtClean="0">
                <a:solidFill>
                  <a:srgbClr val="FF0000"/>
                </a:solidFill>
              </a:rPr>
              <a:t>Roll Subsidence</a:t>
            </a:r>
            <a:endParaRPr lang="en-US" sz="1200" dirty="0">
              <a:solidFill>
                <a:srgbClr val="FF0000"/>
              </a:solidFill>
            </a:endParaRPr>
          </a:p>
        </p:txBody>
      </p:sp>
      <p:sp>
        <p:nvSpPr>
          <p:cNvPr id="7" name="Oval 6"/>
          <p:cNvSpPr/>
          <p:nvPr/>
        </p:nvSpPr>
        <p:spPr>
          <a:xfrm>
            <a:off x="5375707" y="4718374"/>
            <a:ext cx="310159" cy="3101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4416" y="6059376"/>
            <a:ext cx="2897874" cy="584775"/>
          </a:xfrm>
          <a:prstGeom prst="rect">
            <a:avLst/>
          </a:prstGeom>
          <a:noFill/>
        </p:spPr>
        <p:txBody>
          <a:bodyPr wrap="square" rtlCol="0">
            <a:spAutoFit/>
          </a:bodyPr>
          <a:lstStyle/>
          <a:p>
            <a:pPr algn="ctr"/>
            <a:r>
              <a:rPr lang="en-US" sz="1600" dirty="0" smtClean="0">
                <a:solidFill>
                  <a:srgbClr val="0000FF"/>
                </a:solidFill>
              </a:rPr>
              <a:t>21 State Model (full model without rotor RPM / engine)</a:t>
            </a:r>
            <a:endParaRPr lang="en-US" sz="1600" dirty="0">
              <a:solidFill>
                <a:srgbClr val="0000FF"/>
              </a:solidFill>
            </a:endParaRPr>
          </a:p>
        </p:txBody>
      </p:sp>
      <p:sp>
        <p:nvSpPr>
          <p:cNvPr id="9" name="TextBox 8"/>
          <p:cNvSpPr txBox="1"/>
          <p:nvPr/>
        </p:nvSpPr>
        <p:spPr>
          <a:xfrm>
            <a:off x="5174959" y="6196368"/>
            <a:ext cx="2897874" cy="338554"/>
          </a:xfrm>
          <a:prstGeom prst="rect">
            <a:avLst/>
          </a:prstGeom>
          <a:noFill/>
        </p:spPr>
        <p:txBody>
          <a:bodyPr wrap="square" rtlCol="0">
            <a:spAutoFit/>
          </a:bodyPr>
          <a:lstStyle/>
          <a:p>
            <a:pPr algn="ctr"/>
            <a:r>
              <a:rPr lang="en-US" sz="1600" dirty="0" smtClean="0">
                <a:solidFill>
                  <a:srgbClr val="0000FF"/>
                </a:solidFill>
              </a:rPr>
              <a:t>8 State Model</a:t>
            </a:r>
            <a:endParaRPr lang="en-US" sz="1600" dirty="0">
              <a:solidFill>
                <a:srgbClr val="0000FF"/>
              </a:solidFill>
            </a:endParaRPr>
          </a:p>
        </p:txBody>
      </p:sp>
      <p:sp>
        <p:nvSpPr>
          <p:cNvPr id="10" name="Oval 9"/>
          <p:cNvSpPr/>
          <p:nvPr/>
        </p:nvSpPr>
        <p:spPr>
          <a:xfrm>
            <a:off x="7028400" y="4716634"/>
            <a:ext cx="292495" cy="292495"/>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1" name="TextBox 10"/>
          <p:cNvSpPr txBox="1"/>
          <p:nvPr/>
        </p:nvSpPr>
        <p:spPr>
          <a:xfrm>
            <a:off x="6469428" y="4797701"/>
            <a:ext cx="1047420" cy="461665"/>
          </a:xfrm>
          <a:prstGeom prst="rect">
            <a:avLst/>
          </a:prstGeom>
          <a:noFill/>
        </p:spPr>
        <p:txBody>
          <a:bodyPr wrap="square" rtlCol="0">
            <a:spAutoFit/>
          </a:bodyPr>
          <a:lstStyle/>
          <a:p>
            <a:r>
              <a:rPr lang="en-US" sz="1200" dirty="0" smtClean="0">
                <a:solidFill>
                  <a:srgbClr val="FFC000"/>
                </a:solidFill>
              </a:rPr>
              <a:t>Pitch Subsidence</a:t>
            </a:r>
            <a:endParaRPr lang="en-US" sz="1200" dirty="0">
              <a:solidFill>
                <a:srgbClr val="FFC000"/>
              </a:solidFill>
            </a:endParaRPr>
          </a:p>
        </p:txBody>
      </p:sp>
      <p:sp>
        <p:nvSpPr>
          <p:cNvPr id="12" name="Oval 11"/>
          <p:cNvSpPr/>
          <p:nvPr/>
        </p:nvSpPr>
        <p:spPr>
          <a:xfrm>
            <a:off x="7400718" y="4601295"/>
            <a:ext cx="525947" cy="5014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295573" y="4120224"/>
            <a:ext cx="1262183" cy="461665"/>
          </a:xfrm>
          <a:prstGeom prst="rect">
            <a:avLst/>
          </a:prstGeom>
          <a:noFill/>
        </p:spPr>
        <p:txBody>
          <a:bodyPr wrap="square" rtlCol="0">
            <a:spAutoFit/>
          </a:bodyPr>
          <a:lstStyle/>
          <a:p>
            <a:r>
              <a:rPr lang="en-US" sz="1200" dirty="0" smtClean="0">
                <a:solidFill>
                  <a:srgbClr val="00B050"/>
                </a:solidFill>
              </a:rPr>
              <a:t>Even lower frequency modes</a:t>
            </a:r>
            <a:endParaRPr lang="en-US" sz="1200" dirty="0">
              <a:solidFill>
                <a:srgbClr val="00B050"/>
              </a:solidFill>
            </a:endParaRPr>
          </a:p>
        </p:txBody>
      </p:sp>
    </p:spTree>
    <p:extLst>
      <p:ext uri="{BB962C8B-B14F-4D97-AF65-F5344CB8AC3E}">
        <p14:creationId xmlns:p14="http://schemas.microsoft.com/office/powerpoint/2010/main" val="222138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10-State Model</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We need to retain at least two more states to add the additional eigenvalues for the regressive flap mode.</a:t>
            </a:r>
          </a:p>
          <a:p>
            <a:r>
              <a:rPr lang="en-US" sz="2000" dirty="0" smtClean="0"/>
              <a:t>This can be done by retaining both the lateral and longitudinal flapping states.  I.e. these state become part of the “slow dynamics”</a:t>
            </a:r>
          </a:p>
          <a:p>
            <a:endParaRPr lang="en-US" sz="2000" dirty="0"/>
          </a:p>
          <a:p>
            <a:endParaRPr lang="en-US" sz="2000" dirty="0" smtClean="0"/>
          </a:p>
          <a:p>
            <a:r>
              <a:rPr lang="en-US" sz="2000" dirty="0" smtClean="0"/>
              <a:t>Apply the exact same reduction method we used before to generate a 10 state model.  </a:t>
            </a:r>
          </a:p>
          <a:p>
            <a:r>
              <a:rPr lang="pt-BR" sz="2000" dirty="0" smtClean="0">
                <a:cs typeface="Courier New" panose="02070309020205020404" pitchFamily="49" charset="0"/>
              </a:rPr>
              <a:t>Can also </a:t>
            </a:r>
            <a:r>
              <a:rPr lang="pt-BR" sz="2000" dirty="0">
                <a:cs typeface="Courier New" panose="02070309020205020404" pitchFamily="49" charset="0"/>
              </a:rPr>
              <a:t>decoupling this model into lateral-directional and longitudinal models each with 5 states</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Ar=Ar1</a:t>
            </a:r>
            <a:r>
              <a:rPr lang="pt-BR" sz="1200" dirty="0">
                <a:latin typeface="Courier New" panose="02070309020205020404" pitchFamily="49" charset="0"/>
                <a:cs typeface="Courier New" panose="02070309020205020404" pitchFamily="49" charset="0"/>
              </a:rPr>
              <a:t>([1:8 10 11],[1:8 10 11])-Ar1([1:8 10 11],[9 12:17])/Ar1([9 12:17],[9 12:17])*Ar1([9 12:17],[1:8 10 11]);</a:t>
            </a:r>
          </a:p>
          <a:p>
            <a:pPr marL="0" indent="0">
              <a:lnSpc>
                <a:spcPct val="100000"/>
              </a:lnSpc>
              <a:spcBef>
                <a:spcPts val="0"/>
              </a:spcBef>
              <a:buNone/>
            </a:pPr>
            <a:r>
              <a:rPr lang="pt-BR" sz="1200" dirty="0">
                <a:latin typeface="Courier New" panose="02070309020205020404" pitchFamily="49" charset="0"/>
                <a:cs typeface="Courier New" panose="02070309020205020404" pitchFamily="49" charset="0"/>
              </a:rPr>
              <a:t>Br=Br1([1:8 10 11],:)-Ar1([1:8 10 11],[9 12:17])/Ar1([9 12:17],[9 12:17])*Br1([9 12:17</a:t>
            </a:r>
            <a:r>
              <a:rPr lang="pt-BR" sz="1200" dirty="0" smtClean="0">
                <a:latin typeface="Courier New" panose="02070309020205020404" pitchFamily="49" charset="0"/>
                <a:cs typeface="Courier New" panose="02070309020205020404" pitchFamily="49" charset="0"/>
              </a:rPr>
              <a:t>],:);</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sys10=ss(Ar,Br,eye(10),zeros(10,4));</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bode(sys10(4,1),{0.1,100});</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Alat5=Ar</a:t>
            </a:r>
            <a:r>
              <a:rPr lang="pt-BR" sz="1200" dirty="0">
                <a:latin typeface="Courier New" panose="02070309020205020404" pitchFamily="49" charset="0"/>
                <a:cs typeface="Courier New" panose="02070309020205020404" pitchFamily="49" charset="0"/>
              </a:rPr>
              <a:t>([2 4 6 7 9],[2 4 6 7 9]);</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Blat5=Br</a:t>
            </a:r>
            <a:r>
              <a:rPr lang="pt-BR" sz="1200" dirty="0">
                <a:latin typeface="Courier New" panose="02070309020205020404" pitchFamily="49" charset="0"/>
                <a:cs typeface="Courier New" panose="02070309020205020404" pitchFamily="49" charset="0"/>
              </a:rPr>
              <a:t>([2 4 6 7 9],[1 4]);</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syslat5=ss(Alat5,Blat5,eye(5</a:t>
            </a:r>
            <a:r>
              <a:rPr lang="pt-BR" sz="1200" dirty="0">
                <a:latin typeface="Courier New" panose="02070309020205020404" pitchFamily="49" charset="0"/>
                <a:cs typeface="Courier New" panose="02070309020205020404" pitchFamily="49" charset="0"/>
              </a:rPr>
              <a:t>),zeros(5,2</a:t>
            </a:r>
            <a:r>
              <a:rPr lang="pt-BR" sz="1200" dirty="0" smtClean="0">
                <a:latin typeface="Courier New" panose="02070309020205020404" pitchFamily="49" charset="0"/>
                <a:cs typeface="Courier New" panose="02070309020205020404" pitchFamily="49" charset="0"/>
              </a:rPr>
              <a:t>));</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bode(syslat5(2,1),{</a:t>
            </a:r>
            <a:r>
              <a:rPr lang="pt-BR" sz="1200" dirty="0">
                <a:latin typeface="Courier New" panose="02070309020205020404" pitchFamily="49" charset="0"/>
                <a:cs typeface="Courier New" panose="02070309020205020404" pitchFamily="49" charset="0"/>
              </a:rPr>
              <a:t>0.1,100});</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Along5=Ar</a:t>
            </a:r>
            <a:r>
              <a:rPr lang="pt-BR" sz="1200" dirty="0">
                <a:latin typeface="Courier New" panose="02070309020205020404" pitchFamily="49" charset="0"/>
                <a:cs typeface="Courier New" panose="02070309020205020404" pitchFamily="49" charset="0"/>
              </a:rPr>
              <a:t>([1 3 5 8 10],[1 3 5 8 10]);</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Blong5=Br</a:t>
            </a:r>
            <a:r>
              <a:rPr lang="pt-BR" sz="1200" dirty="0">
                <a:latin typeface="Courier New" panose="02070309020205020404" pitchFamily="49" charset="0"/>
                <a:cs typeface="Courier New" panose="02070309020205020404" pitchFamily="49" charset="0"/>
              </a:rPr>
              <a:t>([1 3 5 8 10],[2 3]);</a:t>
            </a:r>
          </a:p>
          <a:p>
            <a:pPr marL="0" indent="0">
              <a:lnSpc>
                <a:spcPct val="100000"/>
              </a:lnSpc>
              <a:spcBef>
                <a:spcPts val="0"/>
              </a:spcBef>
              <a:buNone/>
            </a:pPr>
            <a:r>
              <a:rPr lang="pt-BR" sz="1200" dirty="0" smtClean="0">
                <a:latin typeface="Courier New" panose="02070309020205020404" pitchFamily="49" charset="0"/>
                <a:cs typeface="Courier New" panose="02070309020205020404" pitchFamily="49" charset="0"/>
              </a:rPr>
              <a:t>syslong5=ss(Along5,Blong5,eye(5</a:t>
            </a:r>
            <a:r>
              <a:rPr lang="pt-BR" sz="1200" dirty="0">
                <a:latin typeface="Courier New" panose="02070309020205020404" pitchFamily="49" charset="0"/>
                <a:cs typeface="Courier New" panose="02070309020205020404" pitchFamily="49" charset="0"/>
              </a:rPr>
              <a:t>),zeros(5,2));</a:t>
            </a:r>
          </a:p>
          <a:p>
            <a:pPr marL="0" indent="0">
              <a:buNone/>
            </a:pPr>
            <a:endParaRPr lang="en-US" sz="2000" dirty="0"/>
          </a:p>
        </p:txBody>
      </p:sp>
      <p:sp>
        <p:nvSpPr>
          <p:cNvPr id="4" name="Rectangle 3"/>
          <p:cNvSpPr/>
          <p:nvPr/>
        </p:nvSpPr>
        <p:spPr>
          <a:xfrm>
            <a:off x="2015201" y="2068352"/>
            <a:ext cx="1382558" cy="369332"/>
          </a:xfrm>
          <a:prstGeom prst="rect">
            <a:avLst/>
          </a:prstGeom>
        </p:spPr>
        <p:txBody>
          <a:bodyPr wrap="none">
            <a:spAutoFit/>
          </a:bodyPr>
          <a:lstStyle/>
          <a:p>
            <a:r>
              <a:rPr lang="en-US" dirty="0" smtClean="0">
                <a:cs typeface="Times New Roman" panose="02020603050405020304" pitchFamily="18" charset="0"/>
              </a:rPr>
              <a:t>Fast states = </a:t>
            </a:r>
            <a:endParaRPr lang="en-US" dirty="0" smtClean="0">
              <a:latin typeface="Symbol" panose="05050102010706020507" pitchFamily="18" charset="2"/>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25206272"/>
              </p:ext>
            </p:extLst>
          </p:nvPr>
        </p:nvGraphicFramePr>
        <p:xfrm>
          <a:off x="3358492" y="2012234"/>
          <a:ext cx="3048000" cy="425450"/>
        </p:xfrm>
        <a:graphic>
          <a:graphicData uri="http://schemas.openxmlformats.org/presentationml/2006/ole">
            <mc:AlternateContent xmlns:mc="http://schemas.openxmlformats.org/markup-compatibility/2006">
              <mc:Choice xmlns:v="urn:schemas-microsoft-com:vml" Requires="v">
                <p:oleObj spid="_x0000_s48188" name="Equation" r:id="rId3" imgW="1904760" imgH="266400" progId="Equation.DSMT4">
                  <p:embed/>
                </p:oleObj>
              </mc:Choice>
              <mc:Fallback>
                <p:oleObj name="Equation" r:id="rId3" imgW="1904760" imgH="266400" progId="Equation.DSMT4">
                  <p:embed/>
                  <p:pic>
                    <p:nvPicPr>
                      <p:cNvPr id="7" name="Object 6"/>
                      <p:cNvPicPr/>
                      <p:nvPr/>
                    </p:nvPicPr>
                    <p:blipFill>
                      <a:blip r:embed="rId4"/>
                      <a:stretch>
                        <a:fillRect/>
                      </a:stretch>
                    </p:blipFill>
                    <p:spPr>
                      <a:xfrm>
                        <a:off x="3358492" y="2012234"/>
                        <a:ext cx="3048000" cy="425450"/>
                      </a:xfrm>
                      <a:prstGeom prst="rect">
                        <a:avLst/>
                      </a:prstGeom>
                    </p:spPr>
                  </p:pic>
                </p:oleObj>
              </mc:Fallback>
            </mc:AlternateContent>
          </a:graphicData>
        </a:graphic>
      </p:graphicFrame>
      <p:sp>
        <p:nvSpPr>
          <p:cNvPr id="6" name="Rectangle 5"/>
          <p:cNvSpPr/>
          <p:nvPr/>
        </p:nvSpPr>
        <p:spPr>
          <a:xfrm>
            <a:off x="2015201" y="2426826"/>
            <a:ext cx="1452962" cy="369332"/>
          </a:xfrm>
          <a:prstGeom prst="rect">
            <a:avLst/>
          </a:prstGeom>
        </p:spPr>
        <p:txBody>
          <a:bodyPr wrap="none">
            <a:spAutoFit/>
          </a:bodyPr>
          <a:lstStyle/>
          <a:p>
            <a:r>
              <a:rPr lang="en-US" dirty="0" smtClean="0">
                <a:cs typeface="Times New Roman" panose="02020603050405020304" pitchFamily="18" charset="0"/>
              </a:rPr>
              <a:t>Slow states = </a:t>
            </a:r>
            <a:endParaRPr lang="en-US" dirty="0" smtClean="0">
              <a:latin typeface="Symbol" panose="05050102010706020507" pitchFamily="18" charset="2"/>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045244624"/>
              </p:ext>
            </p:extLst>
          </p:nvPr>
        </p:nvGraphicFramePr>
        <p:xfrm>
          <a:off x="3397759" y="2437684"/>
          <a:ext cx="3392487" cy="387350"/>
        </p:xfrm>
        <a:graphic>
          <a:graphicData uri="http://schemas.openxmlformats.org/presentationml/2006/ole">
            <mc:AlternateContent xmlns:mc="http://schemas.openxmlformats.org/markup-compatibility/2006">
              <mc:Choice xmlns:v="urn:schemas-microsoft-com:vml" Requires="v">
                <p:oleObj spid="_x0000_s48189" name="Equation" r:id="rId5" imgW="2120760" imgH="241200" progId="Equation.DSMT4">
                  <p:embed/>
                </p:oleObj>
              </mc:Choice>
              <mc:Fallback>
                <p:oleObj name="Equation" r:id="rId5" imgW="2120760" imgH="241200" progId="Equation.DSMT4">
                  <p:embed/>
                  <p:pic>
                    <p:nvPicPr>
                      <p:cNvPr id="12" name="Object 11"/>
                      <p:cNvPicPr/>
                      <p:nvPr/>
                    </p:nvPicPr>
                    <p:blipFill>
                      <a:blip r:embed="rId6"/>
                      <a:stretch>
                        <a:fillRect/>
                      </a:stretch>
                    </p:blipFill>
                    <p:spPr>
                      <a:xfrm>
                        <a:off x="3397759" y="2437684"/>
                        <a:ext cx="3392487" cy="387350"/>
                      </a:xfrm>
                      <a:prstGeom prst="rect">
                        <a:avLst/>
                      </a:prstGeom>
                    </p:spPr>
                  </p:pic>
                </p:oleObj>
              </mc:Fallback>
            </mc:AlternateContent>
          </a:graphicData>
        </a:graphic>
      </p:graphicFrame>
    </p:spTree>
    <p:extLst>
      <p:ext uri="{BB962C8B-B14F-4D97-AF65-F5344CB8AC3E}">
        <p14:creationId xmlns:p14="http://schemas.microsoft.com/office/powerpoint/2010/main" val="244619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98" y="347830"/>
            <a:ext cx="7886700" cy="485900"/>
          </a:xfrm>
        </p:spPr>
        <p:txBody>
          <a:bodyPr/>
          <a:lstStyle/>
          <a:p>
            <a:r>
              <a:rPr lang="en-US" sz="2800" dirty="0" smtClean="0"/>
              <a:t>Resulting Bode Plots for Roll Rate due to Lateral Cyclic</a:t>
            </a:r>
            <a:endParaRPr lang="en-US" sz="2800" dirty="0"/>
          </a:p>
        </p:txBody>
      </p:sp>
      <p:pic>
        <p:nvPicPr>
          <p:cNvPr id="4" name="Content Placeholder 3"/>
          <p:cNvPicPr>
            <a:picLocks noGrp="1" noChangeAspect="1"/>
          </p:cNvPicPr>
          <p:nvPr>
            <p:ph idx="1"/>
          </p:nvPr>
        </p:nvPicPr>
        <p:blipFill>
          <a:blip r:embed="rId3"/>
          <a:stretch>
            <a:fillRect/>
          </a:stretch>
        </p:blipFill>
        <p:spPr>
          <a:xfrm>
            <a:off x="700506" y="947477"/>
            <a:ext cx="7160684" cy="5370513"/>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2927500861"/>
              </p:ext>
            </p:extLst>
          </p:nvPr>
        </p:nvGraphicFramePr>
        <p:xfrm>
          <a:off x="405231" y="3459542"/>
          <a:ext cx="590550" cy="571500"/>
        </p:xfrm>
        <a:graphic>
          <a:graphicData uri="http://schemas.openxmlformats.org/presentationml/2006/ole">
            <mc:AlternateContent xmlns:mc="http://schemas.openxmlformats.org/markup-compatibility/2006">
              <mc:Choice xmlns:v="urn:schemas-microsoft-com:vml" Requires="v">
                <p:oleObj spid="_x0000_s51210" name="Equation" r:id="rId4" imgW="393480" imgH="380880" progId="Equation.DSMT4">
                  <p:embed/>
                </p:oleObj>
              </mc:Choice>
              <mc:Fallback>
                <p:oleObj name="Equation" r:id="rId4" imgW="393480" imgH="380880" progId="Equation.DSMT4">
                  <p:embed/>
                  <p:pic>
                    <p:nvPicPr>
                      <p:cNvPr id="4" name="Object 3"/>
                      <p:cNvPicPr/>
                      <p:nvPr/>
                    </p:nvPicPr>
                    <p:blipFill>
                      <a:blip r:embed="rId5"/>
                      <a:stretch>
                        <a:fillRect/>
                      </a:stretch>
                    </p:blipFill>
                    <p:spPr>
                      <a:xfrm>
                        <a:off x="405231" y="3459542"/>
                        <a:ext cx="590550" cy="571500"/>
                      </a:xfrm>
                      <a:prstGeom prst="rect">
                        <a:avLst/>
                      </a:prstGeom>
                    </p:spPr>
                  </p:pic>
                </p:oleObj>
              </mc:Fallback>
            </mc:AlternateContent>
          </a:graphicData>
        </a:graphic>
      </p:graphicFrame>
    </p:spTree>
    <p:extLst>
      <p:ext uri="{BB962C8B-B14F-4D97-AF65-F5344CB8AC3E}">
        <p14:creationId xmlns:p14="http://schemas.microsoft.com/office/powerpoint/2010/main" val="160853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Order Flapping Representation</a:t>
            </a:r>
            <a:endParaRPr lang="en-US" dirty="0"/>
          </a:p>
        </p:txBody>
      </p:sp>
      <p:sp>
        <p:nvSpPr>
          <p:cNvPr id="3" name="Content Placeholder 2"/>
          <p:cNvSpPr>
            <a:spLocks noGrp="1"/>
          </p:cNvSpPr>
          <p:nvPr>
            <p:ph idx="1"/>
          </p:nvPr>
        </p:nvSpPr>
        <p:spPr>
          <a:xfrm>
            <a:off x="579646" y="782838"/>
            <a:ext cx="7886700" cy="1642822"/>
          </a:xfrm>
        </p:spPr>
        <p:txBody>
          <a:bodyPr>
            <a:normAutofit fontScale="92500" lnSpcReduction="10000"/>
          </a:bodyPr>
          <a:lstStyle/>
          <a:p>
            <a:r>
              <a:rPr lang="en-US" sz="2000" dirty="0" smtClean="0"/>
              <a:t>We find the 10 state model and the even 5 state model are quite accurate for modeling the roll rate response out to 20 rad/sec.</a:t>
            </a:r>
          </a:p>
          <a:p>
            <a:r>
              <a:rPr lang="en-US" sz="2000" dirty="0" smtClean="0"/>
              <a:t>The 10 state model is effectively representing the lateral and longitudinal flapping as first order </a:t>
            </a:r>
          </a:p>
          <a:p>
            <a:r>
              <a:rPr lang="en-US" sz="2000" dirty="0" smtClean="0"/>
              <a:t>Many of the terms were the S&amp;C derivatives reside will be very different</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950735917"/>
              </p:ext>
            </p:extLst>
          </p:nvPr>
        </p:nvGraphicFramePr>
        <p:xfrm>
          <a:off x="286888" y="2804429"/>
          <a:ext cx="5429250" cy="3676650"/>
        </p:xfrm>
        <a:graphic>
          <a:graphicData uri="http://schemas.openxmlformats.org/presentationml/2006/ole">
            <mc:AlternateContent xmlns:mc="http://schemas.openxmlformats.org/markup-compatibility/2006">
              <mc:Choice xmlns:v="urn:schemas-microsoft-com:vml" Requires="v">
                <p:oleObj spid="_x0000_s49205" name="Equation" r:id="rId3" imgW="3619440" imgH="2450880" progId="Equation.DSMT4">
                  <p:embed/>
                </p:oleObj>
              </mc:Choice>
              <mc:Fallback>
                <p:oleObj name="Equation" r:id="rId3" imgW="3619440" imgH="2450880" progId="Equation.DSMT4">
                  <p:embed/>
                  <p:pic>
                    <p:nvPicPr>
                      <p:cNvPr id="0" name=""/>
                      <p:cNvPicPr/>
                      <p:nvPr/>
                    </p:nvPicPr>
                    <p:blipFill>
                      <a:blip r:embed="rId4"/>
                      <a:stretch>
                        <a:fillRect/>
                      </a:stretch>
                    </p:blipFill>
                    <p:spPr>
                      <a:xfrm>
                        <a:off x="286888" y="2804429"/>
                        <a:ext cx="5429250" cy="36766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34293593"/>
              </p:ext>
            </p:extLst>
          </p:nvPr>
        </p:nvGraphicFramePr>
        <p:xfrm>
          <a:off x="785620" y="2463147"/>
          <a:ext cx="4743450" cy="285750"/>
        </p:xfrm>
        <a:graphic>
          <a:graphicData uri="http://schemas.openxmlformats.org/presentationml/2006/ole">
            <mc:AlternateContent xmlns:mc="http://schemas.openxmlformats.org/markup-compatibility/2006">
              <mc:Choice xmlns:v="urn:schemas-microsoft-com:vml" Requires="v">
                <p:oleObj spid="_x0000_s49206" name="Equation" r:id="rId5" imgW="3162240" imgH="190440" progId="Equation.DSMT4">
                  <p:embed/>
                </p:oleObj>
              </mc:Choice>
              <mc:Fallback>
                <p:oleObj name="Equation" r:id="rId5" imgW="3162240" imgH="190440" progId="Equation.DSMT4">
                  <p:embed/>
                  <p:pic>
                    <p:nvPicPr>
                      <p:cNvPr id="7" name="Object 6"/>
                      <p:cNvPicPr/>
                      <p:nvPr/>
                    </p:nvPicPr>
                    <p:blipFill>
                      <a:blip r:embed="rId6"/>
                      <a:stretch>
                        <a:fillRect/>
                      </a:stretch>
                    </p:blipFill>
                    <p:spPr>
                      <a:xfrm>
                        <a:off x="785620" y="2463147"/>
                        <a:ext cx="4743450" cy="2857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83706463"/>
              </p:ext>
            </p:extLst>
          </p:nvPr>
        </p:nvGraphicFramePr>
        <p:xfrm>
          <a:off x="5831374" y="2844784"/>
          <a:ext cx="330906" cy="3415602"/>
        </p:xfrm>
        <a:graphic>
          <a:graphicData uri="http://schemas.openxmlformats.org/presentationml/2006/ole">
            <mc:AlternateContent xmlns:mc="http://schemas.openxmlformats.org/markup-compatibility/2006">
              <mc:Choice xmlns:v="urn:schemas-microsoft-com:vml" Requires="v">
                <p:oleObj spid="_x0000_s49207" name="Equation" r:id="rId7" imgW="203040" imgH="2095200" progId="Equation.DSMT4">
                  <p:embed/>
                </p:oleObj>
              </mc:Choice>
              <mc:Fallback>
                <p:oleObj name="Equation" r:id="rId7" imgW="203040" imgH="2095200" progId="Equation.DSMT4">
                  <p:embed/>
                  <p:pic>
                    <p:nvPicPr>
                      <p:cNvPr id="5" name="Object 4"/>
                      <p:cNvPicPr/>
                      <p:nvPr/>
                    </p:nvPicPr>
                    <p:blipFill>
                      <a:blip r:embed="rId8"/>
                      <a:stretch>
                        <a:fillRect/>
                      </a:stretch>
                    </p:blipFill>
                    <p:spPr>
                      <a:xfrm>
                        <a:off x="5831374" y="2844784"/>
                        <a:ext cx="330906" cy="3415602"/>
                      </a:xfrm>
                      <a:prstGeom prst="rect">
                        <a:avLst/>
                      </a:prstGeom>
                    </p:spPr>
                  </p:pic>
                </p:oleObj>
              </mc:Fallback>
            </mc:AlternateContent>
          </a:graphicData>
        </a:graphic>
      </p:graphicFrame>
      <p:cxnSp>
        <p:nvCxnSpPr>
          <p:cNvPr id="8" name="Straight Connector 7"/>
          <p:cNvCxnSpPr/>
          <p:nvPr/>
        </p:nvCxnSpPr>
        <p:spPr>
          <a:xfrm flipH="1">
            <a:off x="1561475" y="4768551"/>
            <a:ext cx="9098" cy="159372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601794" y="2719537"/>
            <a:ext cx="29690" cy="354084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60659" y="5290775"/>
            <a:ext cx="4855479" cy="1819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972624" y="4768551"/>
            <a:ext cx="9098" cy="159372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992415" y="4768551"/>
            <a:ext cx="9098" cy="159372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12206" y="4768551"/>
            <a:ext cx="9098" cy="159372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60659" y="2804429"/>
            <a:ext cx="3210920" cy="19085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These terms will look very different from the 8 state model</a:t>
            </a:r>
            <a:endParaRPr lang="en-US" dirty="0">
              <a:solidFill>
                <a:schemeClr val="tx1"/>
              </a:solidFill>
            </a:endParaRPr>
          </a:p>
        </p:txBody>
      </p:sp>
      <p:sp>
        <p:nvSpPr>
          <p:cNvPr id="26" name="TextBox 25"/>
          <p:cNvSpPr txBox="1"/>
          <p:nvPr/>
        </p:nvSpPr>
        <p:spPr>
          <a:xfrm>
            <a:off x="620589" y="5444773"/>
            <a:ext cx="1100919" cy="584775"/>
          </a:xfrm>
          <a:prstGeom prst="rect">
            <a:avLst/>
          </a:prstGeom>
          <a:noFill/>
        </p:spPr>
        <p:txBody>
          <a:bodyPr wrap="square" rtlCol="0">
            <a:spAutoFit/>
          </a:bodyPr>
          <a:lstStyle/>
          <a:p>
            <a:pPr algn="ctr"/>
            <a:r>
              <a:rPr lang="en-US" sz="1600" dirty="0" smtClean="0">
                <a:solidFill>
                  <a:srgbClr val="0000FF"/>
                </a:solidFill>
              </a:rPr>
              <a:t>Smaller Terms</a:t>
            </a:r>
            <a:endParaRPr lang="en-US" sz="1600" dirty="0">
              <a:solidFill>
                <a:srgbClr val="0000FF"/>
              </a:solidFill>
            </a:endParaRPr>
          </a:p>
        </p:txBody>
      </p:sp>
      <p:sp>
        <p:nvSpPr>
          <p:cNvPr id="27" name="TextBox 26"/>
          <p:cNvSpPr txBox="1"/>
          <p:nvPr/>
        </p:nvSpPr>
        <p:spPr>
          <a:xfrm>
            <a:off x="2970946" y="5476613"/>
            <a:ext cx="1100919" cy="584775"/>
          </a:xfrm>
          <a:prstGeom prst="rect">
            <a:avLst/>
          </a:prstGeom>
          <a:noFill/>
        </p:spPr>
        <p:txBody>
          <a:bodyPr wrap="square" rtlCol="0">
            <a:spAutoFit/>
          </a:bodyPr>
          <a:lstStyle/>
          <a:p>
            <a:pPr algn="ctr"/>
            <a:r>
              <a:rPr lang="en-US" sz="1600" dirty="0" smtClean="0">
                <a:solidFill>
                  <a:srgbClr val="0000FF"/>
                </a:solidFill>
              </a:rPr>
              <a:t>Smaller Terms</a:t>
            </a:r>
            <a:endParaRPr lang="en-US" sz="1600" dirty="0">
              <a:solidFill>
                <a:srgbClr val="0000FF"/>
              </a:solidFill>
            </a:endParaRPr>
          </a:p>
        </p:txBody>
      </p:sp>
      <p:sp>
        <p:nvSpPr>
          <p:cNvPr id="28" name="TextBox 27"/>
          <p:cNvSpPr txBox="1"/>
          <p:nvPr/>
        </p:nvSpPr>
        <p:spPr>
          <a:xfrm>
            <a:off x="2085140" y="5400309"/>
            <a:ext cx="853964" cy="430887"/>
          </a:xfrm>
          <a:prstGeom prst="rect">
            <a:avLst/>
          </a:prstGeom>
          <a:noFill/>
        </p:spPr>
        <p:txBody>
          <a:bodyPr wrap="square" rtlCol="0">
            <a:spAutoFit/>
          </a:bodyPr>
          <a:lstStyle/>
          <a:p>
            <a:pPr algn="ctr"/>
            <a:r>
              <a:rPr lang="en-US" sz="1100" dirty="0" smtClean="0">
                <a:solidFill>
                  <a:srgbClr val="0000FF"/>
                </a:solidFill>
              </a:rPr>
              <a:t>Smaller Term</a:t>
            </a:r>
            <a:endParaRPr lang="en-US" sz="1100" dirty="0">
              <a:solidFill>
                <a:srgbClr val="0000FF"/>
              </a:solidFill>
            </a:endParaRPr>
          </a:p>
        </p:txBody>
      </p:sp>
      <p:sp>
        <p:nvSpPr>
          <p:cNvPr id="29" name="TextBox 28"/>
          <p:cNvSpPr txBox="1"/>
          <p:nvPr/>
        </p:nvSpPr>
        <p:spPr>
          <a:xfrm>
            <a:off x="1427127" y="5886728"/>
            <a:ext cx="717227" cy="400110"/>
          </a:xfrm>
          <a:prstGeom prst="rect">
            <a:avLst/>
          </a:prstGeom>
          <a:noFill/>
        </p:spPr>
        <p:txBody>
          <a:bodyPr wrap="square" rtlCol="0">
            <a:spAutoFit/>
          </a:bodyPr>
          <a:lstStyle/>
          <a:p>
            <a:pPr algn="ctr"/>
            <a:r>
              <a:rPr lang="en-US" sz="1000" dirty="0" smtClean="0">
                <a:solidFill>
                  <a:srgbClr val="0000FF"/>
                </a:solidFill>
              </a:rPr>
              <a:t>Smaller Term</a:t>
            </a:r>
            <a:endParaRPr lang="en-US" sz="1000" dirty="0">
              <a:solidFill>
                <a:srgbClr val="0000FF"/>
              </a:solidFill>
            </a:endParaRPr>
          </a:p>
        </p:txBody>
      </p:sp>
      <p:sp>
        <p:nvSpPr>
          <p:cNvPr id="30" name="TextBox 29"/>
          <p:cNvSpPr txBox="1"/>
          <p:nvPr/>
        </p:nvSpPr>
        <p:spPr>
          <a:xfrm>
            <a:off x="6601976" y="5829493"/>
            <a:ext cx="717227" cy="400110"/>
          </a:xfrm>
          <a:prstGeom prst="rect">
            <a:avLst/>
          </a:prstGeom>
          <a:noFill/>
        </p:spPr>
        <p:txBody>
          <a:bodyPr wrap="square" rtlCol="0">
            <a:spAutoFit/>
          </a:bodyPr>
          <a:lstStyle/>
          <a:p>
            <a:pPr algn="ctr"/>
            <a:r>
              <a:rPr lang="en-US" sz="1000" dirty="0" smtClean="0">
                <a:solidFill>
                  <a:srgbClr val="0000FF"/>
                </a:solidFill>
              </a:rPr>
              <a:t>Smaller Term</a:t>
            </a:r>
            <a:endParaRPr lang="en-US" sz="1000" dirty="0">
              <a:solidFill>
                <a:srgbClr val="0000FF"/>
              </a:solidFill>
            </a:endParaRPr>
          </a:p>
        </p:txBody>
      </p:sp>
      <p:sp>
        <p:nvSpPr>
          <p:cNvPr id="31" name="TextBox 30"/>
          <p:cNvSpPr txBox="1"/>
          <p:nvPr/>
        </p:nvSpPr>
        <p:spPr>
          <a:xfrm>
            <a:off x="5038722" y="5427015"/>
            <a:ext cx="717227" cy="400110"/>
          </a:xfrm>
          <a:prstGeom prst="rect">
            <a:avLst/>
          </a:prstGeom>
          <a:noFill/>
        </p:spPr>
        <p:txBody>
          <a:bodyPr wrap="square" rtlCol="0">
            <a:spAutoFit/>
          </a:bodyPr>
          <a:lstStyle/>
          <a:p>
            <a:pPr algn="ctr"/>
            <a:r>
              <a:rPr lang="en-US" sz="1000" dirty="0" smtClean="0">
                <a:solidFill>
                  <a:srgbClr val="0000FF"/>
                </a:solidFill>
              </a:rPr>
              <a:t>Smaller Term</a:t>
            </a:r>
            <a:endParaRPr lang="en-US" sz="1000" dirty="0">
              <a:solidFill>
                <a:srgbClr val="0000FF"/>
              </a:solidFill>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2678502329"/>
              </p:ext>
            </p:extLst>
          </p:nvPr>
        </p:nvGraphicFramePr>
        <p:xfrm>
          <a:off x="6192981" y="2844784"/>
          <a:ext cx="2179638" cy="3449637"/>
        </p:xfrm>
        <a:graphic>
          <a:graphicData uri="http://schemas.openxmlformats.org/presentationml/2006/ole">
            <mc:AlternateContent xmlns:mc="http://schemas.openxmlformats.org/markup-compatibility/2006">
              <mc:Choice xmlns:v="urn:schemas-microsoft-com:vml" Requires="v">
                <p:oleObj spid="_x0000_s49208" name="Equation" r:id="rId9" imgW="1371600" imgH="2171520" progId="Equation.DSMT4">
                  <p:embed/>
                </p:oleObj>
              </mc:Choice>
              <mc:Fallback>
                <p:oleObj name="Equation" r:id="rId9" imgW="1371600" imgH="2171520" progId="Equation.DSMT4">
                  <p:embed/>
                  <p:pic>
                    <p:nvPicPr>
                      <p:cNvPr id="4" name="Object 3"/>
                      <p:cNvPicPr/>
                      <p:nvPr/>
                    </p:nvPicPr>
                    <p:blipFill>
                      <a:blip r:embed="rId10"/>
                      <a:stretch>
                        <a:fillRect/>
                      </a:stretch>
                    </p:blipFill>
                    <p:spPr>
                      <a:xfrm>
                        <a:off x="6192981" y="2844784"/>
                        <a:ext cx="2179638" cy="3449637"/>
                      </a:xfrm>
                      <a:prstGeom prst="rect">
                        <a:avLst/>
                      </a:prstGeom>
                    </p:spPr>
                  </p:pic>
                </p:oleObj>
              </mc:Fallback>
            </mc:AlternateContent>
          </a:graphicData>
        </a:graphic>
      </p:graphicFrame>
      <p:sp>
        <p:nvSpPr>
          <p:cNvPr id="33" name="Rectangle 32"/>
          <p:cNvSpPr/>
          <p:nvPr/>
        </p:nvSpPr>
        <p:spPr>
          <a:xfrm>
            <a:off x="6778384" y="2956829"/>
            <a:ext cx="1423918" cy="16379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These terms will look very different from the 8 state model</a:t>
            </a:r>
            <a:endParaRPr lang="en-US" dirty="0">
              <a:solidFill>
                <a:schemeClr val="tx1"/>
              </a:solidFill>
            </a:endParaRPr>
          </a:p>
        </p:txBody>
      </p:sp>
      <p:sp>
        <p:nvSpPr>
          <p:cNvPr id="34" name="TextBox 33"/>
          <p:cNvSpPr txBox="1"/>
          <p:nvPr/>
        </p:nvSpPr>
        <p:spPr>
          <a:xfrm>
            <a:off x="4590225" y="5978208"/>
            <a:ext cx="717227" cy="400110"/>
          </a:xfrm>
          <a:prstGeom prst="rect">
            <a:avLst/>
          </a:prstGeom>
          <a:noFill/>
        </p:spPr>
        <p:txBody>
          <a:bodyPr wrap="square" rtlCol="0">
            <a:spAutoFit/>
          </a:bodyPr>
          <a:lstStyle/>
          <a:p>
            <a:pPr algn="ctr"/>
            <a:r>
              <a:rPr lang="en-US" sz="1000" dirty="0" smtClean="0">
                <a:solidFill>
                  <a:srgbClr val="0000FF"/>
                </a:solidFill>
              </a:rPr>
              <a:t>Smaller Term</a:t>
            </a:r>
            <a:endParaRPr lang="en-US" sz="1000" dirty="0">
              <a:solidFill>
                <a:srgbClr val="0000FF"/>
              </a:solidFill>
            </a:endParaRPr>
          </a:p>
        </p:txBody>
      </p:sp>
      <p:sp>
        <p:nvSpPr>
          <p:cNvPr id="35" name="TextBox 34"/>
          <p:cNvSpPr txBox="1"/>
          <p:nvPr/>
        </p:nvSpPr>
        <p:spPr>
          <a:xfrm>
            <a:off x="7131729" y="5308972"/>
            <a:ext cx="717227" cy="400110"/>
          </a:xfrm>
          <a:prstGeom prst="rect">
            <a:avLst/>
          </a:prstGeom>
          <a:noFill/>
        </p:spPr>
        <p:txBody>
          <a:bodyPr wrap="square" rtlCol="0">
            <a:spAutoFit/>
          </a:bodyPr>
          <a:lstStyle/>
          <a:p>
            <a:pPr algn="ctr"/>
            <a:r>
              <a:rPr lang="en-US" sz="1000" dirty="0" smtClean="0">
                <a:solidFill>
                  <a:srgbClr val="0000FF"/>
                </a:solidFill>
              </a:rPr>
              <a:t>Smaller Term</a:t>
            </a:r>
            <a:endParaRPr lang="en-US" sz="1000" dirty="0">
              <a:solidFill>
                <a:srgbClr val="0000FF"/>
              </a:solidFill>
            </a:endParaRPr>
          </a:p>
        </p:txBody>
      </p:sp>
      <p:sp>
        <p:nvSpPr>
          <p:cNvPr id="36" name="TextBox 35"/>
          <p:cNvSpPr txBox="1"/>
          <p:nvPr/>
        </p:nvSpPr>
        <p:spPr>
          <a:xfrm>
            <a:off x="7428568" y="5518252"/>
            <a:ext cx="1100919" cy="523220"/>
          </a:xfrm>
          <a:prstGeom prst="rect">
            <a:avLst/>
          </a:prstGeom>
          <a:noFill/>
        </p:spPr>
        <p:txBody>
          <a:bodyPr wrap="square" rtlCol="0">
            <a:spAutoFit/>
          </a:bodyPr>
          <a:lstStyle/>
          <a:p>
            <a:pPr algn="ctr"/>
            <a:r>
              <a:rPr lang="en-US" sz="1400" dirty="0" smtClean="0">
                <a:solidFill>
                  <a:srgbClr val="0000FF"/>
                </a:solidFill>
              </a:rPr>
              <a:t>Smaller Terms</a:t>
            </a:r>
            <a:endParaRPr lang="en-US" sz="1400" dirty="0">
              <a:solidFill>
                <a:srgbClr val="0000FF"/>
              </a:solidFill>
            </a:endParaRPr>
          </a:p>
        </p:txBody>
      </p:sp>
    </p:spTree>
    <p:extLst>
      <p:ext uri="{BB962C8B-B14F-4D97-AF65-F5344CB8AC3E}">
        <p14:creationId xmlns:p14="http://schemas.microsoft.com/office/powerpoint/2010/main" val="281022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Order Flapping Representation</a:t>
            </a:r>
          </a:p>
        </p:txBody>
      </p:sp>
      <p:sp>
        <p:nvSpPr>
          <p:cNvPr id="3" name="Content Placeholder 2"/>
          <p:cNvSpPr>
            <a:spLocks noGrp="1"/>
          </p:cNvSpPr>
          <p:nvPr>
            <p:ph idx="1"/>
          </p:nvPr>
        </p:nvSpPr>
        <p:spPr>
          <a:xfrm>
            <a:off x="628650" y="805758"/>
            <a:ext cx="7886700" cy="5827054"/>
          </a:xfrm>
        </p:spPr>
        <p:txBody>
          <a:bodyPr>
            <a:normAutofit/>
          </a:bodyPr>
          <a:lstStyle/>
          <a:p>
            <a:r>
              <a:rPr lang="en-US" sz="2000" dirty="0" smtClean="0"/>
              <a:t>In full model, the 2</a:t>
            </a:r>
            <a:r>
              <a:rPr lang="en-US" sz="2000" baseline="30000" dirty="0" smtClean="0"/>
              <a:t>nd</a:t>
            </a:r>
            <a:r>
              <a:rPr lang="en-US" sz="2000" dirty="0" smtClean="0"/>
              <a:t> order lateral and longitudinal flapping dynamics are inherently coupled </a:t>
            </a:r>
          </a:p>
          <a:p>
            <a:r>
              <a:rPr lang="en-US" sz="2000" dirty="0" smtClean="0"/>
              <a:t>But when we approximate with 1</a:t>
            </a:r>
            <a:r>
              <a:rPr lang="en-US" sz="2000" baseline="30000" dirty="0" smtClean="0"/>
              <a:t>st</a:t>
            </a:r>
            <a:r>
              <a:rPr lang="en-US" sz="2000" dirty="0" smtClean="0"/>
              <a:t> order flapping, lateral and longitudinal flapping are approximately de-coupled</a:t>
            </a:r>
            <a:endParaRPr lang="en-US" sz="2000" dirty="0"/>
          </a:p>
          <a:p>
            <a:r>
              <a:rPr lang="en-US" sz="2000" dirty="0" smtClean="0"/>
              <a:t>Focus on roll dynamics, assume roll rate and lateral flapping can de-coupled from the rest of the model as:</a:t>
            </a:r>
          </a:p>
          <a:p>
            <a:endParaRPr lang="en-US" sz="2000" dirty="0"/>
          </a:p>
          <a:p>
            <a:endParaRPr lang="en-US" sz="2000" dirty="0" smtClean="0"/>
          </a:p>
          <a:p>
            <a:r>
              <a:rPr lang="en-US" sz="2000" dirty="0" smtClean="0"/>
              <a:t>Assumptions:</a:t>
            </a:r>
          </a:p>
          <a:p>
            <a:pPr lvl="1"/>
            <a:r>
              <a:rPr lang="en-US" sz="1600" dirty="0" smtClean="0"/>
              <a:t>The lateral flapping state can be thought of as lateral tilt of the rotor disk</a:t>
            </a:r>
          </a:p>
          <a:p>
            <a:pPr lvl="1"/>
            <a:r>
              <a:rPr lang="en-US" sz="1600" dirty="0" smtClean="0"/>
              <a:t>Effect of roll rate on lateral tilt of the rotor disk is purely gyroscopic precession, this is why there is a coefficient of 1 in front of roll rate in the flapping equation.</a:t>
            </a:r>
          </a:p>
          <a:p>
            <a:pPr lvl="1"/>
            <a:r>
              <a:rPr lang="en-US" sz="1600" dirty="0" smtClean="0"/>
              <a:t>The lateral tilt is well-damped, where the damping is described the flapping time constant </a:t>
            </a:r>
            <a:r>
              <a:rPr lang="en-US" sz="1600" i="1" dirty="0" err="1" smtClean="0">
                <a:latin typeface="Symbol" panose="05050102010706020507" pitchFamily="18" charset="2"/>
                <a:cs typeface="Times New Roman" panose="02020603050405020304" pitchFamily="18" charset="0"/>
              </a:rPr>
              <a:t>t</a:t>
            </a:r>
            <a:r>
              <a:rPr lang="en-US" sz="1600" i="1" baseline="-25000" dirty="0" err="1" smtClean="0">
                <a:latin typeface="Times New Roman" panose="02020603050405020304" pitchFamily="18" charset="0"/>
                <a:cs typeface="Times New Roman" panose="02020603050405020304" pitchFamily="18" charset="0"/>
              </a:rPr>
              <a:t>f</a:t>
            </a:r>
            <a:r>
              <a:rPr lang="en-US" sz="1600" dirty="0" smtClean="0"/>
              <a:t>.</a:t>
            </a:r>
          </a:p>
          <a:p>
            <a:pPr lvl="1"/>
            <a:r>
              <a:rPr lang="en-US" sz="1600" dirty="0" smtClean="0"/>
              <a:t>Roll control is only generated indirectly through tilting of the rotor disk (so the is no roll control derivative, </a:t>
            </a:r>
            <a:r>
              <a:rPr lang="en-US" sz="1600" i="1" dirty="0" err="1" smtClean="0">
                <a:latin typeface="Times New Roman" panose="02020603050405020304" pitchFamily="18" charset="0"/>
                <a:cs typeface="Times New Roman" panose="02020603050405020304" pitchFamily="18" charset="0"/>
              </a:rPr>
              <a:t>L</a:t>
            </a:r>
            <a:r>
              <a:rPr lang="en-US" sz="1600" i="1" baseline="-25000" dirty="0" err="1" smtClean="0">
                <a:latin typeface="Symbol" panose="05050102010706020507" pitchFamily="18" charset="2"/>
                <a:cs typeface="Times New Roman" panose="02020603050405020304" pitchFamily="18" charset="0"/>
              </a:rPr>
              <a:t>d</a:t>
            </a:r>
            <a:r>
              <a:rPr lang="en-US" sz="1600" i="1" baseline="-25000" dirty="0" err="1" smtClean="0">
                <a:latin typeface="Times New Roman" panose="02020603050405020304" pitchFamily="18" charset="0"/>
                <a:cs typeface="Times New Roman" panose="02020603050405020304" pitchFamily="18" charset="0"/>
              </a:rPr>
              <a:t>lat</a:t>
            </a:r>
            <a:r>
              <a:rPr lang="en-US" sz="1600" i="1" dirty="0" smtClean="0">
                <a:latin typeface="Times New Roman" panose="02020603050405020304" pitchFamily="18" charset="0"/>
                <a:cs typeface="Times New Roman" panose="02020603050405020304" pitchFamily="18" charset="0"/>
              </a:rPr>
              <a:t> )</a:t>
            </a:r>
          </a:p>
          <a:p>
            <a:pPr lvl="1"/>
            <a:r>
              <a:rPr lang="en-US" sz="1600" dirty="0" smtClean="0">
                <a:cs typeface="Times New Roman" panose="02020603050405020304" pitchFamily="18" charset="0"/>
              </a:rPr>
              <a:t>The roll damping term </a:t>
            </a:r>
            <a:r>
              <a:rPr lang="en-US" sz="1600" i="1" dirty="0" err="1" smtClean="0">
                <a:latin typeface="Times New Roman" panose="02020603050405020304" pitchFamily="18" charset="0"/>
                <a:cs typeface="Times New Roman" panose="02020603050405020304" pitchFamily="18" charset="0"/>
              </a:rPr>
              <a:t>L</a:t>
            </a:r>
            <a:r>
              <a:rPr lang="en-US" sz="1600" i="1" baseline="-25000" dirty="0" err="1" smtClean="0">
                <a:latin typeface="Times New Roman" panose="02020603050405020304" pitchFamily="18" charset="0"/>
                <a:cs typeface="Times New Roman" panose="02020603050405020304" pitchFamily="18" charset="0"/>
              </a:rPr>
              <a:t>p</a:t>
            </a:r>
            <a:r>
              <a:rPr lang="en-US" sz="1600" dirty="0" smtClean="0">
                <a:cs typeface="Times New Roman" panose="02020603050405020304" pitchFamily="18" charset="0"/>
              </a:rPr>
              <a:t> is only from airframe and tail rotor effects.  The roll damping from the main rotor comes indirectly through tilting of the rotor disk</a:t>
            </a:r>
            <a:r>
              <a:rPr lang="en-US" sz="1600" i="1" dirty="0" smtClean="0">
                <a:latin typeface="Times New Roman" panose="02020603050405020304" pitchFamily="18" charset="0"/>
                <a:cs typeface="Times New Roman" panose="02020603050405020304" pitchFamily="18" charset="0"/>
              </a:rPr>
              <a:t> </a:t>
            </a:r>
            <a:endParaRPr lang="en-US" sz="1600" i="1" dirty="0">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581950323"/>
              </p:ext>
            </p:extLst>
          </p:nvPr>
        </p:nvGraphicFramePr>
        <p:xfrm>
          <a:off x="3600450" y="2823935"/>
          <a:ext cx="1943100" cy="895350"/>
        </p:xfrm>
        <a:graphic>
          <a:graphicData uri="http://schemas.openxmlformats.org/presentationml/2006/ole">
            <mc:AlternateContent xmlns:mc="http://schemas.openxmlformats.org/markup-compatibility/2006">
              <mc:Choice xmlns:v="urn:schemas-microsoft-com:vml" Requires="v">
                <p:oleObj spid="_x0000_s50190" name="Equation" r:id="rId3" imgW="1295280" imgH="596880" progId="Equation.DSMT4">
                  <p:embed/>
                </p:oleObj>
              </mc:Choice>
              <mc:Fallback>
                <p:oleObj name="Equation" r:id="rId3" imgW="1295280" imgH="596880" progId="Equation.DSMT4">
                  <p:embed/>
                  <p:pic>
                    <p:nvPicPr>
                      <p:cNvPr id="0" name=""/>
                      <p:cNvPicPr/>
                      <p:nvPr/>
                    </p:nvPicPr>
                    <p:blipFill>
                      <a:blip r:embed="rId4"/>
                      <a:stretch>
                        <a:fillRect/>
                      </a:stretch>
                    </p:blipFill>
                    <p:spPr>
                      <a:xfrm>
                        <a:off x="3600450" y="2823935"/>
                        <a:ext cx="1943100" cy="895350"/>
                      </a:xfrm>
                      <a:prstGeom prst="rect">
                        <a:avLst/>
                      </a:prstGeom>
                    </p:spPr>
                  </p:pic>
                </p:oleObj>
              </mc:Fallback>
            </mc:AlternateContent>
          </a:graphicData>
        </a:graphic>
      </p:graphicFrame>
    </p:spTree>
    <p:extLst>
      <p:ext uri="{BB962C8B-B14F-4D97-AF65-F5344CB8AC3E}">
        <p14:creationId xmlns:p14="http://schemas.microsoft.com/office/powerpoint/2010/main" val="349169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971512" y="3834851"/>
            <a:ext cx="3733800" cy="2800350"/>
          </a:xfrm>
          <a:prstGeom prst="rect">
            <a:avLst/>
          </a:prstGeom>
        </p:spPr>
      </p:pic>
      <p:sp>
        <p:nvSpPr>
          <p:cNvPr id="2" name="Title 1"/>
          <p:cNvSpPr>
            <a:spLocks noGrp="1"/>
          </p:cNvSpPr>
          <p:nvPr>
            <p:ph type="title"/>
          </p:nvPr>
        </p:nvSpPr>
        <p:spPr/>
        <p:txBody>
          <a:bodyPr/>
          <a:lstStyle/>
          <a:p>
            <a:r>
              <a:rPr lang="en-US" dirty="0" smtClean="0"/>
              <a:t>2</a:t>
            </a:r>
            <a:r>
              <a:rPr lang="en-US" baseline="30000" dirty="0" smtClean="0"/>
              <a:t>nd</a:t>
            </a:r>
            <a:r>
              <a:rPr lang="en-US" dirty="0" smtClean="0"/>
              <a:t> Order Roll Dynamics</a:t>
            </a:r>
            <a:endParaRPr lang="en-US" dirty="0"/>
          </a:p>
        </p:txBody>
      </p:sp>
      <p:sp>
        <p:nvSpPr>
          <p:cNvPr id="5" name="Content Placeholder 4"/>
          <p:cNvSpPr>
            <a:spLocks noGrp="1"/>
          </p:cNvSpPr>
          <p:nvPr>
            <p:ph idx="1"/>
          </p:nvPr>
        </p:nvSpPr>
        <p:spPr/>
        <p:txBody>
          <a:bodyPr>
            <a:normAutofit/>
          </a:bodyPr>
          <a:lstStyle/>
          <a:p>
            <a:r>
              <a:rPr lang="en-US" sz="2000" dirty="0" smtClean="0"/>
              <a:t>We can construct the 2</a:t>
            </a:r>
            <a:r>
              <a:rPr lang="en-US" sz="2000" baseline="30000" dirty="0" smtClean="0"/>
              <a:t>nd</a:t>
            </a:r>
            <a:r>
              <a:rPr lang="en-US" sz="2000" dirty="0" smtClean="0"/>
              <a:t> order model by pulling out coefficients from the 10-state model:</a:t>
            </a:r>
          </a:p>
          <a:p>
            <a:endParaRPr lang="en-US" sz="2000" dirty="0"/>
          </a:p>
          <a:p>
            <a:endParaRPr lang="en-US" sz="2000" dirty="0" smtClean="0"/>
          </a:p>
          <a:p>
            <a:endParaRPr lang="en-US" sz="2000" dirty="0"/>
          </a:p>
          <a:p>
            <a:endParaRPr lang="en-US" sz="2000" dirty="0" smtClean="0"/>
          </a:p>
          <a:p>
            <a:r>
              <a:rPr lang="en-US" sz="2000" dirty="0" smtClean="0"/>
              <a:t>The bode plot is shown below, and we can see this approximate 2</a:t>
            </a:r>
            <a:r>
              <a:rPr lang="en-US" sz="2000" baseline="30000" dirty="0" smtClean="0"/>
              <a:t>nd</a:t>
            </a:r>
            <a:r>
              <a:rPr lang="en-US" sz="2000" dirty="0" smtClean="0"/>
              <a:t> order model </a:t>
            </a:r>
            <a:r>
              <a:rPr lang="en-US" sz="2000" dirty="0"/>
              <a:t>(in </a:t>
            </a:r>
            <a:r>
              <a:rPr lang="en-US" sz="2000" dirty="0">
                <a:solidFill>
                  <a:srgbClr val="C00000"/>
                </a:solidFill>
              </a:rPr>
              <a:t>red</a:t>
            </a:r>
            <a:r>
              <a:rPr lang="en-US" sz="2000" dirty="0"/>
              <a:t>) </a:t>
            </a:r>
            <a:r>
              <a:rPr lang="en-US" sz="2000" dirty="0" smtClean="0"/>
              <a:t>is pretty good at modeling roll rate dynamics between 1-20 rad/sec, but it under predicts the magnitude a bit.</a:t>
            </a:r>
            <a:endParaRPr lang="en-US" sz="2000" dirty="0"/>
          </a:p>
        </p:txBody>
      </p:sp>
      <p:graphicFrame>
        <p:nvGraphicFramePr>
          <p:cNvPr id="7" name="Object 6"/>
          <p:cNvGraphicFramePr>
            <a:graphicFrameLocks noChangeAspect="1"/>
          </p:cNvGraphicFramePr>
          <p:nvPr>
            <p:extLst>
              <p:ext uri="{D42A27DB-BD31-4B8C-83A1-F6EECF244321}">
                <p14:modId xmlns:p14="http://schemas.microsoft.com/office/powerpoint/2010/main" val="1664164169"/>
              </p:ext>
            </p:extLst>
          </p:nvPr>
        </p:nvGraphicFramePr>
        <p:xfrm>
          <a:off x="1895617" y="1407971"/>
          <a:ext cx="4724400" cy="895350"/>
        </p:xfrm>
        <a:graphic>
          <a:graphicData uri="http://schemas.openxmlformats.org/presentationml/2006/ole">
            <mc:AlternateContent xmlns:mc="http://schemas.openxmlformats.org/markup-compatibility/2006">
              <mc:Choice xmlns:v="urn:schemas-microsoft-com:vml" Requires="v">
                <p:oleObj spid="_x0000_s52244" name="Equation" r:id="rId4" imgW="3149280" imgH="596880" progId="Equation.DSMT4">
                  <p:embed/>
                </p:oleObj>
              </mc:Choice>
              <mc:Fallback>
                <p:oleObj name="Equation" r:id="rId4" imgW="3149280" imgH="596880" progId="Equation.DSMT4">
                  <p:embed/>
                  <p:pic>
                    <p:nvPicPr>
                      <p:cNvPr id="4" name="Object 3"/>
                      <p:cNvPicPr/>
                      <p:nvPr/>
                    </p:nvPicPr>
                    <p:blipFill>
                      <a:blip r:embed="rId5"/>
                      <a:stretch>
                        <a:fillRect/>
                      </a:stretch>
                    </p:blipFill>
                    <p:spPr>
                      <a:xfrm>
                        <a:off x="1895617" y="1407971"/>
                        <a:ext cx="4724400" cy="8953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06113906"/>
              </p:ext>
            </p:extLst>
          </p:nvPr>
        </p:nvGraphicFramePr>
        <p:xfrm>
          <a:off x="274586" y="4817347"/>
          <a:ext cx="590550" cy="571500"/>
        </p:xfrm>
        <a:graphic>
          <a:graphicData uri="http://schemas.openxmlformats.org/presentationml/2006/ole">
            <mc:AlternateContent xmlns:mc="http://schemas.openxmlformats.org/markup-compatibility/2006">
              <mc:Choice xmlns:v="urn:schemas-microsoft-com:vml" Requires="v">
                <p:oleObj spid="_x0000_s52245" name="Equation" r:id="rId6" imgW="393480" imgH="380880" progId="Equation.DSMT4">
                  <p:embed/>
                </p:oleObj>
              </mc:Choice>
              <mc:Fallback>
                <p:oleObj name="Equation" r:id="rId6" imgW="393480" imgH="380880" progId="Equation.DSMT4">
                  <p:embed/>
                  <p:pic>
                    <p:nvPicPr>
                      <p:cNvPr id="6" name="Object 5"/>
                      <p:cNvPicPr/>
                      <p:nvPr/>
                    </p:nvPicPr>
                    <p:blipFill>
                      <a:blip r:embed="rId7"/>
                      <a:stretch>
                        <a:fillRect/>
                      </a:stretch>
                    </p:blipFill>
                    <p:spPr>
                      <a:xfrm>
                        <a:off x="274586" y="4817347"/>
                        <a:ext cx="590550" cy="571500"/>
                      </a:xfrm>
                      <a:prstGeom prst="rect">
                        <a:avLst/>
                      </a:prstGeom>
                    </p:spPr>
                  </p:pic>
                </p:oleObj>
              </mc:Fallback>
            </mc:AlternateContent>
          </a:graphicData>
        </a:graphic>
      </p:graphicFrame>
      <p:sp>
        <p:nvSpPr>
          <p:cNvPr id="9" name="Rectangle 8"/>
          <p:cNvSpPr/>
          <p:nvPr/>
        </p:nvSpPr>
        <p:spPr>
          <a:xfrm>
            <a:off x="875731" y="2439122"/>
            <a:ext cx="5779827" cy="646331"/>
          </a:xfrm>
          <a:prstGeom prst="rect">
            <a:avLst/>
          </a:prstGeom>
        </p:spPr>
        <p:txBody>
          <a:bodyPr wrap="square">
            <a:spAutoFit/>
          </a:bodyPr>
          <a:lstStyle/>
          <a:p>
            <a:r>
              <a:rPr lang="en-US" sz="1200" dirty="0" err="1">
                <a:latin typeface="Courier New" panose="02070309020205020404" pitchFamily="49" charset="0"/>
                <a:cs typeface="Courier New" panose="02070309020205020404" pitchFamily="49" charset="0"/>
              </a:rPr>
              <a:t>sysp</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Ar</a:t>
            </a:r>
            <a:r>
              <a:rPr lang="en-US" sz="1200" dirty="0">
                <a:latin typeface="Courier New" panose="02070309020205020404" pitchFamily="49" charset="0"/>
                <a:cs typeface="Courier New" panose="02070309020205020404" pitchFamily="49" charset="0"/>
              </a:rPr>
              <a:t>(4,4),</a:t>
            </a:r>
            <a:r>
              <a:rPr lang="en-US" sz="1200" dirty="0" err="1">
                <a:latin typeface="Courier New" panose="02070309020205020404" pitchFamily="49" charset="0"/>
                <a:cs typeface="Courier New" panose="02070309020205020404" pitchFamily="49" charset="0"/>
              </a:rPr>
              <a:t>Ar</a:t>
            </a:r>
            <a:r>
              <a:rPr lang="en-US" sz="1200" dirty="0">
                <a:latin typeface="Courier New" panose="02070309020205020404" pitchFamily="49" charset="0"/>
                <a:cs typeface="Courier New" panose="02070309020205020404" pitchFamily="49" charset="0"/>
              </a:rPr>
              <a:t>(4,9);1,-7.8529],[0.;Br(9,1)],[1 0],0</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Bode(</a:t>
            </a:r>
            <a:r>
              <a:rPr lang="en-US" sz="1200" dirty="0" err="1" smtClean="0">
                <a:latin typeface="Courier New" panose="02070309020205020404" pitchFamily="49" charset="0"/>
                <a:cs typeface="Courier New" panose="02070309020205020404" pitchFamily="49" charset="0"/>
              </a:rPr>
              <a:t>sysp</a:t>
            </a:r>
            <a:r>
              <a:rPr lang="en-US" sz="1200" dirty="0" smtClean="0">
                <a:latin typeface="Courier New" panose="02070309020205020404" pitchFamily="49" charset="0"/>
                <a:cs typeface="Courier New" panose="02070309020205020404" pitchFamily="49" charset="0"/>
              </a:rPr>
              <a:t>,{0.1,100});</a:t>
            </a:r>
          </a:p>
          <a:p>
            <a:endParaRPr lang="en-US" sz="1200" dirty="0">
              <a:latin typeface="Courier New" panose="02070309020205020404" pitchFamily="49" charset="0"/>
              <a:cs typeface="Courier New" panose="02070309020205020404" pitchFamily="49" charset="0"/>
            </a:endParaRPr>
          </a:p>
        </p:txBody>
      </p:sp>
      <p:sp>
        <p:nvSpPr>
          <p:cNvPr id="11" name="TextBox 10"/>
          <p:cNvSpPr txBox="1"/>
          <p:nvPr/>
        </p:nvSpPr>
        <p:spPr>
          <a:xfrm>
            <a:off x="4705312" y="4287489"/>
            <a:ext cx="4331970" cy="1631216"/>
          </a:xfrm>
          <a:prstGeom prst="rect">
            <a:avLst/>
          </a:prstGeom>
          <a:noFill/>
        </p:spPr>
        <p:txBody>
          <a:bodyPr wrap="square" rtlCol="0">
            <a:spAutoFit/>
          </a:bodyPr>
          <a:lstStyle/>
          <a:p>
            <a:r>
              <a:rPr lang="en-US" dirty="0" smtClean="0"/>
              <a:t>Can do better if we keep the small value </a:t>
            </a:r>
            <a:r>
              <a:rPr lang="en-US" i="1" dirty="0" err="1">
                <a:latin typeface="Times New Roman" panose="02020603050405020304" pitchFamily="18" charset="0"/>
                <a:cs typeface="Times New Roman" panose="02020603050405020304" pitchFamily="18" charset="0"/>
              </a:rPr>
              <a:t>L</a:t>
            </a:r>
            <a:r>
              <a:rPr lang="en-US" i="1" baseline="-25000" dirty="0" err="1">
                <a:latin typeface="Symbol" panose="05050102010706020507" pitchFamily="18" charset="2"/>
                <a:cs typeface="Times New Roman" panose="02020603050405020304" pitchFamily="18" charset="0"/>
              </a:rPr>
              <a:t>d</a:t>
            </a:r>
            <a:r>
              <a:rPr lang="en-US" i="1" baseline="-25000" dirty="0" err="1">
                <a:latin typeface="Times New Roman" panose="02020603050405020304" pitchFamily="18" charset="0"/>
                <a:cs typeface="Times New Roman" panose="02020603050405020304" pitchFamily="18" charset="0"/>
              </a:rPr>
              <a:t>lat</a:t>
            </a:r>
            <a:r>
              <a:rPr lang="en-US" i="1" dirty="0">
                <a:latin typeface="Times New Roman" panose="02020603050405020304" pitchFamily="18" charset="0"/>
                <a:cs typeface="Times New Roman" panose="02020603050405020304" pitchFamily="18" charset="0"/>
              </a:rPr>
              <a:t> </a:t>
            </a:r>
            <a:r>
              <a:rPr lang="en-US" dirty="0" smtClean="0"/>
              <a:t>in Br(4,1) and use the actual value at </a:t>
            </a:r>
            <a:r>
              <a:rPr lang="en-US" dirty="0" err="1" smtClean="0"/>
              <a:t>Ar</a:t>
            </a:r>
            <a:r>
              <a:rPr lang="en-US" dirty="0" smtClean="0"/>
              <a:t>(9,4) (it is 1.066 not 1).  To construct complete 2</a:t>
            </a:r>
            <a:r>
              <a:rPr lang="en-US" baseline="30000" dirty="0" smtClean="0"/>
              <a:t>nd</a:t>
            </a:r>
            <a:r>
              <a:rPr lang="en-US" dirty="0" smtClean="0"/>
              <a:t> order model (shown in</a:t>
            </a:r>
            <a:r>
              <a:rPr lang="en-US" dirty="0" smtClean="0">
                <a:solidFill>
                  <a:srgbClr val="0000FF"/>
                </a:solidFill>
              </a:rPr>
              <a:t> </a:t>
            </a:r>
            <a:r>
              <a:rPr lang="en-US" dirty="0" smtClean="0">
                <a:solidFill>
                  <a:srgbClr val="FFC000"/>
                </a:solidFill>
              </a:rPr>
              <a:t>yellow</a:t>
            </a:r>
            <a:r>
              <a:rPr lang="en-US" dirty="0" smtClean="0"/>
              <a:t>):</a:t>
            </a:r>
            <a:endParaRPr lang="en-US" sz="1600" dirty="0" smtClean="0"/>
          </a:p>
          <a:p>
            <a:r>
              <a:rPr lang="en-US" sz="1200" dirty="0" err="1">
                <a:latin typeface="Courier New" panose="02070309020205020404" pitchFamily="49" charset="0"/>
                <a:cs typeface="Courier New" panose="02070309020205020404" pitchFamily="49" charset="0"/>
              </a:rPr>
              <a:t>sysp</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Ar</a:t>
            </a:r>
            <a:r>
              <a:rPr lang="en-US" sz="1200" dirty="0">
                <a:latin typeface="Courier New" panose="02070309020205020404" pitchFamily="49" charset="0"/>
                <a:cs typeface="Courier New" panose="02070309020205020404" pitchFamily="49" charset="0"/>
              </a:rPr>
              <a:t>([4 9],[4 9]),Br([4 9],1),[1 0],0)</a:t>
            </a:r>
            <a:endParaRPr lang="en-US" sz="1200" dirty="0" smtClean="0">
              <a:latin typeface="Courier New" panose="02070309020205020404" pitchFamily="49" charset="0"/>
              <a:cs typeface="Courier New" panose="02070309020205020404" pitchFamily="49" charset="0"/>
            </a:endParaRPr>
          </a:p>
          <a:p>
            <a:endParaRPr lang="en-US" sz="1600" dirty="0"/>
          </a:p>
        </p:txBody>
      </p:sp>
    </p:spTree>
    <p:extLst>
      <p:ext uri="{BB962C8B-B14F-4D97-AF65-F5344CB8AC3E}">
        <p14:creationId xmlns:p14="http://schemas.microsoft.com/office/powerpoint/2010/main" val="1910111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176196748B9E458A305F3082D3A89F" ma:contentTypeVersion="10" ma:contentTypeDescription="Create a new document." ma:contentTypeScope="" ma:versionID="1dc142d26eb1daa628c1a7fd4463debb">
  <xsd:schema xmlns:xsd="http://www.w3.org/2001/XMLSchema" xmlns:xs="http://www.w3.org/2001/XMLSchema" xmlns:p="http://schemas.microsoft.com/office/2006/metadata/properties" xmlns:ns3="3813a407-ade3-41a7-ae2b-5abd5c499ef8" targetNamespace="http://schemas.microsoft.com/office/2006/metadata/properties" ma:root="true" ma:fieldsID="93c25ad2b59e5a1882817f51fa956ad6" ns3:_="">
    <xsd:import namespace="3813a407-ade3-41a7-ae2b-5abd5c499e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a407-ade3-41a7-ae2b-5abd5c499e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C9D8CA-625C-4554-824E-C1C3D011EC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a407-ade3-41a7-ae2b-5abd5c499e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599A99-676A-4B25-92BB-05B8D19D1439}">
  <ds:schemaRefs>
    <ds:schemaRef ds:uri="http://schemas.microsoft.com/sharepoint/v3/contenttype/forms"/>
  </ds:schemaRefs>
</ds:datastoreItem>
</file>

<file path=customXml/itemProps3.xml><?xml version="1.0" encoding="utf-8"?>
<ds:datastoreItem xmlns:ds="http://schemas.openxmlformats.org/officeDocument/2006/customXml" ds:itemID="{D68AA64F-3BC1-4CC4-9433-744DA7D722DB}">
  <ds:schemaRefs>
    <ds:schemaRef ds:uri="http://purl.org/dc/terms/"/>
    <ds:schemaRef ds:uri="http://schemas.microsoft.com/office/infopath/2007/PartnerControls"/>
    <ds:schemaRef ds:uri="http://purl.org/dc/elements/1.1/"/>
    <ds:schemaRef ds:uri="http://schemas.openxmlformats.org/package/2006/metadata/core-properties"/>
    <ds:schemaRef ds:uri="3813a407-ade3-41a7-ae2b-5abd5c499ef8"/>
    <ds:schemaRef ds:uri="http://schemas.microsoft.com/office/2006/metadata/properties"/>
    <ds:schemaRef ds:uri="http://www.w3.org/XML/1998/namespace"/>
    <ds:schemaRef ds:uri="http://purl.org/dc/dcmitype/"/>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otalTime>7887</TotalTime>
  <Words>2335</Words>
  <Application>Microsoft Office PowerPoint</Application>
  <PresentationFormat>On-screen Show (4:3)</PresentationFormat>
  <Paragraphs>284</Paragraphs>
  <Slides>18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Calibri Light</vt:lpstr>
      <vt:lpstr>Cambria Math</vt:lpstr>
      <vt:lpstr>Courier New</vt:lpstr>
      <vt:lpstr>Symbol</vt:lpstr>
      <vt:lpstr>Times New Roman</vt:lpstr>
      <vt:lpstr>Office Theme</vt:lpstr>
      <vt:lpstr>MathType 6.0 Equation</vt:lpstr>
      <vt:lpstr>More Discussion of S&amp;C Analysis</vt:lpstr>
      <vt:lpstr>Frequency Domain Analysis</vt:lpstr>
      <vt:lpstr>Resulting Bode Plot</vt:lpstr>
      <vt:lpstr>Summary of Roll Bode Analysis</vt:lpstr>
      <vt:lpstr>The 10-State Model</vt:lpstr>
      <vt:lpstr>Resulting Bode Plots for Roll Rate due to Lateral Cyclic</vt:lpstr>
      <vt:lpstr>First Order Flapping Representation</vt:lpstr>
      <vt:lpstr>First Order Flapping Representation</vt:lpstr>
      <vt:lpstr>2nd Order Roll Dynamics</vt:lpstr>
      <vt:lpstr>Parameter Identification</vt:lpstr>
      <vt:lpstr>Parameter Identification</vt:lpstr>
      <vt:lpstr>Parameter Identification</vt:lpstr>
      <vt:lpstr>Script: ParIDExample.m </vt:lpstr>
      <vt:lpstr>Function: RollFitCost,m</vt:lpstr>
      <vt:lpstr>Trim Analysis for S&amp;C Derivatives</vt:lpstr>
      <vt:lpstr>Steady Heading Sideslip Analysis</vt:lpstr>
      <vt:lpstr>Steady Heading Sideslip Analysis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Reduced Order Linear Models</dc:title>
  <dc:creator>Horn, Joseph Francis</dc:creator>
  <cp:lastModifiedBy>Horn, Joseph Francis</cp:lastModifiedBy>
  <cp:revision>189</cp:revision>
  <dcterms:created xsi:type="dcterms:W3CDTF">2020-03-15T15:03:59Z</dcterms:created>
  <dcterms:modified xsi:type="dcterms:W3CDTF">2020-03-27T02:21:55Z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0x01010031176196748B9E458A305F3082D3A89F</vt:lpwstr>
  </property>
</Properties>
</file>