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sldIdLst>
    <p:sldId id="403" r:id="rId5"/>
    <p:sldId id="404" r:id="rId6"/>
    <p:sldId id="405" r:id="rId7"/>
    <p:sldId id="406" r:id="rId8"/>
    <p:sldId id="407" r:id="rId9"/>
    <p:sldId id="408" r:id="rId10"/>
    <p:sldId id="409" r:id="rId11"/>
    <p:sldId id="423" r:id="rId12"/>
    <p:sldId id="410" r:id="rId13"/>
    <p:sldId id="411" r:id="rId14"/>
    <p:sldId id="412" r:id="rId15"/>
    <p:sldId id="413" r:id="rId16"/>
    <p:sldId id="416" r:id="rId17"/>
    <p:sldId id="414" r:id="rId18"/>
    <p:sldId id="417" r:id="rId19"/>
    <p:sldId id="418" r:id="rId20"/>
    <p:sldId id="419" r:id="rId21"/>
    <p:sldId id="420" r:id="rId22"/>
    <p:sldId id="421" r:id="rId23"/>
    <p:sldId id="42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FF3300"/>
    <a:srgbClr val="3366FF"/>
    <a:srgbClr val="00FF00"/>
    <a:srgbClr val="3333FF"/>
    <a:srgbClr val="0000FF"/>
    <a:srgbClr val="8000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E29579-B341-4662-9817-4550D9D03D1A}" v="1" dt="2022-04-17T13:35:59.4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72" autoAdjust="0"/>
    <p:restoredTop sz="92840" autoAdjust="0"/>
  </p:normalViewPr>
  <p:slideViewPr>
    <p:cSldViewPr snapToGrid="0">
      <p:cViewPr varScale="1">
        <p:scale>
          <a:sx n="147" d="100"/>
          <a:sy n="147" d="100"/>
        </p:scale>
        <p:origin x="208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rn, Joseph Francis" userId="f83a568a-c35c-4670-b5cc-f8da1f75de10" providerId="ADAL" clId="{43E29579-B341-4662-9817-4550D9D03D1A}"/>
    <pc:docChg chg="custSel addSld modSld">
      <pc:chgData name="Horn, Joseph Francis" userId="f83a568a-c35c-4670-b5cc-f8da1f75de10" providerId="ADAL" clId="{43E29579-B341-4662-9817-4550D9D03D1A}" dt="2022-04-17T17:41:21.844" v="249" actId="20577"/>
      <pc:docMkLst>
        <pc:docMk/>
      </pc:docMkLst>
      <pc:sldChg chg="modSp mod">
        <pc:chgData name="Horn, Joseph Francis" userId="f83a568a-c35c-4670-b5cc-f8da1f75de10" providerId="ADAL" clId="{43E29579-B341-4662-9817-4550D9D03D1A}" dt="2022-04-17T17:39:49.765" v="196" actId="15"/>
        <pc:sldMkLst>
          <pc:docMk/>
          <pc:sldMk cId="1511079716" sldId="403"/>
        </pc:sldMkLst>
        <pc:spChg chg="mod">
          <ac:chgData name="Horn, Joseph Francis" userId="f83a568a-c35c-4670-b5cc-f8da1f75de10" providerId="ADAL" clId="{43E29579-B341-4662-9817-4550D9D03D1A}" dt="2022-04-17T17:39:49.765" v="196" actId="15"/>
          <ac:spMkLst>
            <pc:docMk/>
            <pc:sldMk cId="1511079716" sldId="403"/>
            <ac:spMk id="5" creationId="{00000000-0000-0000-0000-000000000000}"/>
          </ac:spMkLst>
        </pc:spChg>
      </pc:sldChg>
      <pc:sldChg chg="delSp modSp mod">
        <pc:chgData name="Horn, Joseph Francis" userId="f83a568a-c35c-4670-b5cc-f8da1f75de10" providerId="ADAL" clId="{43E29579-B341-4662-9817-4550D9D03D1A}" dt="2022-04-17T13:36:17.028" v="12" actId="403"/>
        <pc:sldMkLst>
          <pc:docMk/>
          <pc:sldMk cId="525007062" sldId="409"/>
        </pc:sldMkLst>
        <pc:spChg chg="mod">
          <ac:chgData name="Horn, Joseph Francis" userId="f83a568a-c35c-4670-b5cc-f8da1f75de10" providerId="ADAL" clId="{43E29579-B341-4662-9817-4550D9D03D1A}" dt="2022-04-17T13:36:17.028" v="12" actId="403"/>
          <ac:spMkLst>
            <pc:docMk/>
            <pc:sldMk cId="525007062" sldId="409"/>
            <ac:spMk id="3" creationId="{00000000-0000-0000-0000-000000000000}"/>
          </ac:spMkLst>
        </pc:spChg>
        <pc:graphicFrameChg chg="del">
          <ac:chgData name="Horn, Joseph Francis" userId="f83a568a-c35c-4670-b5cc-f8da1f75de10" providerId="ADAL" clId="{43E29579-B341-4662-9817-4550D9D03D1A}" dt="2022-04-17T13:36:10.980" v="9" actId="478"/>
          <ac:graphicFrameMkLst>
            <pc:docMk/>
            <pc:sldMk cId="525007062" sldId="409"/>
            <ac:graphicFrameMk id="5" creationId="{00000000-0000-0000-0000-000000000000}"/>
          </ac:graphicFrameMkLst>
        </pc:graphicFrameChg>
      </pc:sldChg>
      <pc:sldChg chg="modSp mod">
        <pc:chgData name="Horn, Joseph Francis" userId="f83a568a-c35c-4670-b5cc-f8da1f75de10" providerId="ADAL" clId="{43E29579-B341-4662-9817-4550D9D03D1A}" dt="2022-04-17T13:37:51.708" v="56" actId="1036"/>
        <pc:sldMkLst>
          <pc:docMk/>
          <pc:sldMk cId="3826287549" sldId="410"/>
        </pc:sldMkLst>
        <pc:spChg chg="mod">
          <ac:chgData name="Horn, Joseph Francis" userId="f83a568a-c35c-4670-b5cc-f8da1f75de10" providerId="ADAL" clId="{43E29579-B341-4662-9817-4550D9D03D1A}" dt="2022-04-17T13:37:44.286" v="35" actId="403"/>
          <ac:spMkLst>
            <pc:docMk/>
            <pc:sldMk cId="3826287549" sldId="410"/>
            <ac:spMk id="3" creationId="{00000000-0000-0000-0000-000000000000}"/>
          </ac:spMkLst>
        </pc:spChg>
        <pc:spChg chg="mod">
          <ac:chgData name="Horn, Joseph Francis" userId="f83a568a-c35c-4670-b5cc-f8da1f75de10" providerId="ADAL" clId="{43E29579-B341-4662-9817-4550D9D03D1A}" dt="2022-04-17T13:37:51.708" v="56" actId="1036"/>
          <ac:spMkLst>
            <pc:docMk/>
            <pc:sldMk cId="3826287549" sldId="410"/>
            <ac:spMk id="6" creationId="{00000000-0000-0000-0000-000000000000}"/>
          </ac:spMkLst>
        </pc:spChg>
        <pc:spChg chg="mod">
          <ac:chgData name="Horn, Joseph Francis" userId="f83a568a-c35c-4670-b5cc-f8da1f75de10" providerId="ADAL" clId="{43E29579-B341-4662-9817-4550D9D03D1A}" dt="2022-04-17T13:37:51.708" v="56" actId="1036"/>
          <ac:spMkLst>
            <pc:docMk/>
            <pc:sldMk cId="3826287549" sldId="410"/>
            <ac:spMk id="7" creationId="{00000000-0000-0000-0000-000000000000}"/>
          </ac:spMkLst>
        </pc:spChg>
        <pc:spChg chg="mod">
          <ac:chgData name="Horn, Joseph Francis" userId="f83a568a-c35c-4670-b5cc-f8da1f75de10" providerId="ADAL" clId="{43E29579-B341-4662-9817-4550D9D03D1A}" dt="2022-04-17T13:37:51.708" v="56" actId="1036"/>
          <ac:spMkLst>
            <pc:docMk/>
            <pc:sldMk cId="3826287549" sldId="410"/>
            <ac:spMk id="12" creationId="{00000000-0000-0000-0000-000000000000}"/>
          </ac:spMkLst>
        </pc:spChg>
        <pc:spChg chg="mod">
          <ac:chgData name="Horn, Joseph Francis" userId="f83a568a-c35c-4670-b5cc-f8da1f75de10" providerId="ADAL" clId="{43E29579-B341-4662-9817-4550D9D03D1A}" dt="2022-04-17T13:37:51.708" v="56" actId="1036"/>
          <ac:spMkLst>
            <pc:docMk/>
            <pc:sldMk cId="3826287549" sldId="410"/>
            <ac:spMk id="13" creationId="{00000000-0000-0000-0000-000000000000}"/>
          </ac:spMkLst>
        </pc:spChg>
        <pc:spChg chg="mod">
          <ac:chgData name="Horn, Joseph Francis" userId="f83a568a-c35c-4670-b5cc-f8da1f75de10" providerId="ADAL" clId="{43E29579-B341-4662-9817-4550D9D03D1A}" dt="2022-04-17T13:37:51.708" v="56" actId="1036"/>
          <ac:spMkLst>
            <pc:docMk/>
            <pc:sldMk cId="3826287549" sldId="410"/>
            <ac:spMk id="14" creationId="{00000000-0000-0000-0000-000000000000}"/>
          </ac:spMkLst>
        </pc:spChg>
        <pc:spChg chg="mod">
          <ac:chgData name="Horn, Joseph Francis" userId="f83a568a-c35c-4670-b5cc-f8da1f75de10" providerId="ADAL" clId="{43E29579-B341-4662-9817-4550D9D03D1A}" dt="2022-04-17T13:37:51.708" v="56" actId="1036"/>
          <ac:spMkLst>
            <pc:docMk/>
            <pc:sldMk cId="3826287549" sldId="410"/>
            <ac:spMk id="15" creationId="{00000000-0000-0000-0000-000000000000}"/>
          </ac:spMkLst>
        </pc:spChg>
        <pc:spChg chg="mod">
          <ac:chgData name="Horn, Joseph Francis" userId="f83a568a-c35c-4670-b5cc-f8da1f75de10" providerId="ADAL" clId="{43E29579-B341-4662-9817-4550D9D03D1A}" dt="2022-04-17T13:37:51.708" v="56" actId="1036"/>
          <ac:spMkLst>
            <pc:docMk/>
            <pc:sldMk cId="3826287549" sldId="410"/>
            <ac:spMk id="16" creationId="{00000000-0000-0000-0000-000000000000}"/>
          </ac:spMkLst>
        </pc:spChg>
        <pc:spChg chg="mod">
          <ac:chgData name="Horn, Joseph Francis" userId="f83a568a-c35c-4670-b5cc-f8da1f75de10" providerId="ADAL" clId="{43E29579-B341-4662-9817-4550D9D03D1A}" dt="2022-04-17T13:37:51.708" v="56" actId="1036"/>
          <ac:spMkLst>
            <pc:docMk/>
            <pc:sldMk cId="3826287549" sldId="410"/>
            <ac:spMk id="17" creationId="{00000000-0000-0000-0000-000000000000}"/>
          </ac:spMkLst>
        </pc:spChg>
        <pc:spChg chg="mod">
          <ac:chgData name="Horn, Joseph Francis" userId="f83a568a-c35c-4670-b5cc-f8da1f75de10" providerId="ADAL" clId="{43E29579-B341-4662-9817-4550D9D03D1A}" dt="2022-04-17T13:37:51.708" v="56" actId="1036"/>
          <ac:spMkLst>
            <pc:docMk/>
            <pc:sldMk cId="3826287549" sldId="410"/>
            <ac:spMk id="34" creationId="{00000000-0000-0000-0000-000000000000}"/>
          </ac:spMkLst>
        </pc:spChg>
        <pc:spChg chg="mod">
          <ac:chgData name="Horn, Joseph Francis" userId="f83a568a-c35c-4670-b5cc-f8da1f75de10" providerId="ADAL" clId="{43E29579-B341-4662-9817-4550D9D03D1A}" dt="2022-04-17T13:37:51.708" v="56" actId="1036"/>
          <ac:spMkLst>
            <pc:docMk/>
            <pc:sldMk cId="3826287549" sldId="410"/>
            <ac:spMk id="39" creationId="{00000000-0000-0000-0000-000000000000}"/>
          </ac:spMkLst>
        </pc:spChg>
        <pc:spChg chg="mod">
          <ac:chgData name="Horn, Joseph Francis" userId="f83a568a-c35c-4670-b5cc-f8da1f75de10" providerId="ADAL" clId="{43E29579-B341-4662-9817-4550D9D03D1A}" dt="2022-04-17T13:37:51.708" v="56" actId="1036"/>
          <ac:spMkLst>
            <pc:docMk/>
            <pc:sldMk cId="3826287549" sldId="410"/>
            <ac:spMk id="48" creationId="{00000000-0000-0000-0000-000000000000}"/>
          </ac:spMkLst>
        </pc:spChg>
        <pc:spChg chg="mod">
          <ac:chgData name="Horn, Joseph Francis" userId="f83a568a-c35c-4670-b5cc-f8da1f75de10" providerId="ADAL" clId="{43E29579-B341-4662-9817-4550D9D03D1A}" dt="2022-04-17T13:37:51.708" v="56" actId="1036"/>
          <ac:spMkLst>
            <pc:docMk/>
            <pc:sldMk cId="3826287549" sldId="410"/>
            <ac:spMk id="73" creationId="{00000000-0000-0000-0000-000000000000}"/>
          </ac:spMkLst>
        </pc:spChg>
        <pc:spChg chg="mod">
          <ac:chgData name="Horn, Joseph Francis" userId="f83a568a-c35c-4670-b5cc-f8da1f75de10" providerId="ADAL" clId="{43E29579-B341-4662-9817-4550D9D03D1A}" dt="2022-04-17T13:37:51.708" v="56" actId="1036"/>
          <ac:spMkLst>
            <pc:docMk/>
            <pc:sldMk cId="3826287549" sldId="410"/>
            <ac:spMk id="80" creationId="{00000000-0000-0000-0000-000000000000}"/>
          </ac:spMkLst>
        </pc:spChg>
        <pc:spChg chg="mod">
          <ac:chgData name="Horn, Joseph Francis" userId="f83a568a-c35c-4670-b5cc-f8da1f75de10" providerId="ADAL" clId="{43E29579-B341-4662-9817-4550D9D03D1A}" dt="2022-04-17T13:37:51.708" v="56" actId="1036"/>
          <ac:spMkLst>
            <pc:docMk/>
            <pc:sldMk cId="3826287549" sldId="410"/>
            <ac:spMk id="81" creationId="{00000000-0000-0000-0000-000000000000}"/>
          </ac:spMkLst>
        </pc:spChg>
        <pc:spChg chg="mod">
          <ac:chgData name="Horn, Joseph Francis" userId="f83a568a-c35c-4670-b5cc-f8da1f75de10" providerId="ADAL" clId="{43E29579-B341-4662-9817-4550D9D03D1A}" dt="2022-04-17T13:37:51.708" v="56" actId="1036"/>
          <ac:spMkLst>
            <pc:docMk/>
            <pc:sldMk cId="3826287549" sldId="410"/>
            <ac:spMk id="82" creationId="{00000000-0000-0000-0000-000000000000}"/>
          </ac:spMkLst>
        </pc:spChg>
        <pc:spChg chg="mod">
          <ac:chgData name="Horn, Joseph Francis" userId="f83a568a-c35c-4670-b5cc-f8da1f75de10" providerId="ADAL" clId="{43E29579-B341-4662-9817-4550D9D03D1A}" dt="2022-04-17T13:37:51.708" v="56" actId="1036"/>
          <ac:spMkLst>
            <pc:docMk/>
            <pc:sldMk cId="3826287549" sldId="410"/>
            <ac:spMk id="83" creationId="{00000000-0000-0000-0000-000000000000}"/>
          </ac:spMkLst>
        </pc:spChg>
        <pc:spChg chg="mod">
          <ac:chgData name="Horn, Joseph Francis" userId="f83a568a-c35c-4670-b5cc-f8da1f75de10" providerId="ADAL" clId="{43E29579-B341-4662-9817-4550D9D03D1A}" dt="2022-04-17T13:37:51.708" v="56" actId="1036"/>
          <ac:spMkLst>
            <pc:docMk/>
            <pc:sldMk cId="3826287549" sldId="410"/>
            <ac:spMk id="84" creationId="{00000000-0000-0000-0000-000000000000}"/>
          </ac:spMkLst>
        </pc:spChg>
        <pc:spChg chg="mod">
          <ac:chgData name="Horn, Joseph Francis" userId="f83a568a-c35c-4670-b5cc-f8da1f75de10" providerId="ADAL" clId="{43E29579-B341-4662-9817-4550D9D03D1A}" dt="2022-04-17T13:37:51.708" v="56" actId="1036"/>
          <ac:spMkLst>
            <pc:docMk/>
            <pc:sldMk cId="3826287549" sldId="410"/>
            <ac:spMk id="85" creationId="{00000000-0000-0000-0000-000000000000}"/>
          </ac:spMkLst>
        </pc:spChg>
        <pc:spChg chg="mod">
          <ac:chgData name="Horn, Joseph Francis" userId="f83a568a-c35c-4670-b5cc-f8da1f75de10" providerId="ADAL" clId="{43E29579-B341-4662-9817-4550D9D03D1A}" dt="2022-04-17T13:37:51.708" v="56" actId="1036"/>
          <ac:spMkLst>
            <pc:docMk/>
            <pc:sldMk cId="3826287549" sldId="410"/>
            <ac:spMk id="86" creationId="{00000000-0000-0000-0000-000000000000}"/>
          </ac:spMkLst>
        </pc:spChg>
        <pc:spChg chg="mod">
          <ac:chgData name="Horn, Joseph Francis" userId="f83a568a-c35c-4670-b5cc-f8da1f75de10" providerId="ADAL" clId="{43E29579-B341-4662-9817-4550D9D03D1A}" dt="2022-04-17T13:37:51.708" v="56" actId="1036"/>
          <ac:spMkLst>
            <pc:docMk/>
            <pc:sldMk cId="3826287549" sldId="410"/>
            <ac:spMk id="87" creationId="{00000000-0000-0000-0000-000000000000}"/>
          </ac:spMkLst>
        </pc:spChg>
        <pc:spChg chg="mod">
          <ac:chgData name="Horn, Joseph Francis" userId="f83a568a-c35c-4670-b5cc-f8da1f75de10" providerId="ADAL" clId="{43E29579-B341-4662-9817-4550D9D03D1A}" dt="2022-04-17T13:37:51.708" v="56" actId="1036"/>
          <ac:spMkLst>
            <pc:docMk/>
            <pc:sldMk cId="3826287549" sldId="410"/>
            <ac:spMk id="90" creationId="{00000000-0000-0000-0000-000000000000}"/>
          </ac:spMkLst>
        </pc:spChg>
        <pc:spChg chg="mod">
          <ac:chgData name="Horn, Joseph Francis" userId="f83a568a-c35c-4670-b5cc-f8da1f75de10" providerId="ADAL" clId="{43E29579-B341-4662-9817-4550D9D03D1A}" dt="2022-04-17T13:37:51.708" v="56" actId="1036"/>
          <ac:spMkLst>
            <pc:docMk/>
            <pc:sldMk cId="3826287549" sldId="410"/>
            <ac:spMk id="94" creationId="{00000000-0000-0000-0000-000000000000}"/>
          </ac:spMkLst>
        </pc:spChg>
        <pc:spChg chg="mod">
          <ac:chgData name="Horn, Joseph Francis" userId="f83a568a-c35c-4670-b5cc-f8da1f75de10" providerId="ADAL" clId="{43E29579-B341-4662-9817-4550D9D03D1A}" dt="2022-04-17T13:37:51.708" v="56" actId="1036"/>
          <ac:spMkLst>
            <pc:docMk/>
            <pc:sldMk cId="3826287549" sldId="410"/>
            <ac:spMk id="95" creationId="{00000000-0000-0000-0000-000000000000}"/>
          </ac:spMkLst>
        </pc:spChg>
        <pc:graphicFrameChg chg="mod">
          <ac:chgData name="Horn, Joseph Francis" userId="f83a568a-c35c-4670-b5cc-f8da1f75de10" providerId="ADAL" clId="{43E29579-B341-4662-9817-4550D9D03D1A}" dt="2022-04-17T13:37:51.708" v="56" actId="1036"/>
          <ac:graphicFrameMkLst>
            <pc:docMk/>
            <pc:sldMk cId="3826287549" sldId="410"/>
            <ac:graphicFrameMk id="18" creationId="{00000000-0000-0000-0000-000000000000}"/>
          </ac:graphicFrameMkLst>
        </pc:graphicFrameChg>
        <pc:graphicFrameChg chg="mod">
          <ac:chgData name="Horn, Joseph Francis" userId="f83a568a-c35c-4670-b5cc-f8da1f75de10" providerId="ADAL" clId="{43E29579-B341-4662-9817-4550D9D03D1A}" dt="2022-04-17T13:37:51.708" v="56" actId="1036"/>
          <ac:graphicFrameMkLst>
            <pc:docMk/>
            <pc:sldMk cId="3826287549" sldId="410"/>
            <ac:graphicFrameMk id="47" creationId="{00000000-0000-0000-0000-000000000000}"/>
          </ac:graphicFrameMkLst>
        </pc:graphicFrameChg>
        <pc:cxnChg chg="mod">
          <ac:chgData name="Horn, Joseph Francis" userId="f83a568a-c35c-4670-b5cc-f8da1f75de10" providerId="ADAL" clId="{43E29579-B341-4662-9817-4550D9D03D1A}" dt="2022-04-17T13:37:51.708" v="56" actId="1036"/>
          <ac:cxnSpMkLst>
            <pc:docMk/>
            <pc:sldMk cId="3826287549" sldId="410"/>
            <ac:cxnSpMk id="8" creationId="{00000000-0000-0000-0000-000000000000}"/>
          </ac:cxnSpMkLst>
        </pc:cxnChg>
        <pc:cxnChg chg="mod">
          <ac:chgData name="Horn, Joseph Francis" userId="f83a568a-c35c-4670-b5cc-f8da1f75de10" providerId="ADAL" clId="{43E29579-B341-4662-9817-4550D9D03D1A}" dt="2022-04-17T13:37:51.708" v="56" actId="1036"/>
          <ac:cxnSpMkLst>
            <pc:docMk/>
            <pc:sldMk cId="3826287549" sldId="410"/>
            <ac:cxnSpMk id="9" creationId="{00000000-0000-0000-0000-000000000000}"/>
          </ac:cxnSpMkLst>
        </pc:cxnChg>
        <pc:cxnChg chg="mod">
          <ac:chgData name="Horn, Joseph Francis" userId="f83a568a-c35c-4670-b5cc-f8da1f75de10" providerId="ADAL" clId="{43E29579-B341-4662-9817-4550D9D03D1A}" dt="2022-04-17T13:37:51.708" v="56" actId="1036"/>
          <ac:cxnSpMkLst>
            <pc:docMk/>
            <pc:sldMk cId="3826287549" sldId="410"/>
            <ac:cxnSpMk id="10" creationId="{00000000-0000-0000-0000-000000000000}"/>
          </ac:cxnSpMkLst>
        </pc:cxnChg>
        <pc:cxnChg chg="mod">
          <ac:chgData name="Horn, Joseph Francis" userId="f83a568a-c35c-4670-b5cc-f8da1f75de10" providerId="ADAL" clId="{43E29579-B341-4662-9817-4550D9D03D1A}" dt="2022-04-17T13:37:51.708" v="56" actId="1036"/>
          <ac:cxnSpMkLst>
            <pc:docMk/>
            <pc:sldMk cId="3826287549" sldId="410"/>
            <ac:cxnSpMk id="11" creationId="{00000000-0000-0000-0000-000000000000}"/>
          </ac:cxnSpMkLst>
        </pc:cxnChg>
        <pc:cxnChg chg="mod">
          <ac:chgData name="Horn, Joseph Francis" userId="f83a568a-c35c-4670-b5cc-f8da1f75de10" providerId="ADAL" clId="{43E29579-B341-4662-9817-4550D9D03D1A}" dt="2022-04-17T13:37:51.708" v="56" actId="1036"/>
          <ac:cxnSpMkLst>
            <pc:docMk/>
            <pc:sldMk cId="3826287549" sldId="410"/>
            <ac:cxnSpMk id="36" creationId="{00000000-0000-0000-0000-000000000000}"/>
          </ac:cxnSpMkLst>
        </pc:cxnChg>
        <pc:cxnChg chg="mod">
          <ac:chgData name="Horn, Joseph Francis" userId="f83a568a-c35c-4670-b5cc-f8da1f75de10" providerId="ADAL" clId="{43E29579-B341-4662-9817-4550D9D03D1A}" dt="2022-04-17T13:37:51.708" v="56" actId="1036"/>
          <ac:cxnSpMkLst>
            <pc:docMk/>
            <pc:sldMk cId="3826287549" sldId="410"/>
            <ac:cxnSpMk id="40" creationId="{00000000-0000-0000-0000-000000000000}"/>
          </ac:cxnSpMkLst>
        </pc:cxnChg>
        <pc:cxnChg chg="mod">
          <ac:chgData name="Horn, Joseph Francis" userId="f83a568a-c35c-4670-b5cc-f8da1f75de10" providerId="ADAL" clId="{43E29579-B341-4662-9817-4550D9D03D1A}" dt="2022-04-17T13:37:51.708" v="56" actId="1036"/>
          <ac:cxnSpMkLst>
            <pc:docMk/>
            <pc:sldMk cId="3826287549" sldId="410"/>
            <ac:cxnSpMk id="43" creationId="{00000000-0000-0000-0000-000000000000}"/>
          </ac:cxnSpMkLst>
        </pc:cxnChg>
        <pc:cxnChg chg="mod">
          <ac:chgData name="Horn, Joseph Francis" userId="f83a568a-c35c-4670-b5cc-f8da1f75de10" providerId="ADAL" clId="{43E29579-B341-4662-9817-4550D9D03D1A}" dt="2022-04-17T13:37:51.708" v="56" actId="1036"/>
          <ac:cxnSpMkLst>
            <pc:docMk/>
            <pc:sldMk cId="3826287549" sldId="410"/>
            <ac:cxnSpMk id="49" creationId="{00000000-0000-0000-0000-000000000000}"/>
          </ac:cxnSpMkLst>
        </pc:cxnChg>
        <pc:cxnChg chg="mod">
          <ac:chgData name="Horn, Joseph Francis" userId="f83a568a-c35c-4670-b5cc-f8da1f75de10" providerId="ADAL" clId="{43E29579-B341-4662-9817-4550D9D03D1A}" dt="2022-04-17T13:37:51.708" v="56" actId="1036"/>
          <ac:cxnSpMkLst>
            <pc:docMk/>
            <pc:sldMk cId="3826287549" sldId="410"/>
            <ac:cxnSpMk id="53" creationId="{00000000-0000-0000-0000-000000000000}"/>
          </ac:cxnSpMkLst>
        </pc:cxnChg>
        <pc:cxnChg chg="mod">
          <ac:chgData name="Horn, Joseph Francis" userId="f83a568a-c35c-4670-b5cc-f8da1f75de10" providerId="ADAL" clId="{43E29579-B341-4662-9817-4550D9D03D1A}" dt="2022-04-17T13:37:51.708" v="56" actId="1036"/>
          <ac:cxnSpMkLst>
            <pc:docMk/>
            <pc:sldMk cId="3826287549" sldId="410"/>
            <ac:cxnSpMk id="56" creationId="{00000000-0000-0000-0000-000000000000}"/>
          </ac:cxnSpMkLst>
        </pc:cxnChg>
        <pc:cxnChg chg="mod">
          <ac:chgData name="Horn, Joseph Francis" userId="f83a568a-c35c-4670-b5cc-f8da1f75de10" providerId="ADAL" clId="{43E29579-B341-4662-9817-4550D9D03D1A}" dt="2022-04-17T13:37:51.708" v="56" actId="1036"/>
          <ac:cxnSpMkLst>
            <pc:docMk/>
            <pc:sldMk cId="3826287549" sldId="410"/>
            <ac:cxnSpMk id="74" creationId="{00000000-0000-0000-0000-000000000000}"/>
          </ac:cxnSpMkLst>
        </pc:cxnChg>
        <pc:cxnChg chg="mod">
          <ac:chgData name="Horn, Joseph Francis" userId="f83a568a-c35c-4670-b5cc-f8da1f75de10" providerId="ADAL" clId="{43E29579-B341-4662-9817-4550D9D03D1A}" dt="2022-04-17T13:37:51.708" v="56" actId="1036"/>
          <ac:cxnSpMkLst>
            <pc:docMk/>
            <pc:sldMk cId="3826287549" sldId="410"/>
            <ac:cxnSpMk id="77" creationId="{00000000-0000-0000-0000-000000000000}"/>
          </ac:cxnSpMkLst>
        </pc:cxnChg>
        <pc:cxnChg chg="mod">
          <ac:chgData name="Horn, Joseph Francis" userId="f83a568a-c35c-4670-b5cc-f8da1f75de10" providerId="ADAL" clId="{43E29579-B341-4662-9817-4550D9D03D1A}" dt="2022-04-17T13:37:51.708" v="56" actId="1036"/>
          <ac:cxnSpMkLst>
            <pc:docMk/>
            <pc:sldMk cId="3826287549" sldId="410"/>
            <ac:cxnSpMk id="88" creationId="{00000000-0000-0000-0000-000000000000}"/>
          </ac:cxnSpMkLst>
        </pc:cxnChg>
        <pc:cxnChg chg="mod">
          <ac:chgData name="Horn, Joseph Francis" userId="f83a568a-c35c-4670-b5cc-f8da1f75de10" providerId="ADAL" clId="{43E29579-B341-4662-9817-4550D9D03D1A}" dt="2022-04-17T13:37:51.708" v="56" actId="1036"/>
          <ac:cxnSpMkLst>
            <pc:docMk/>
            <pc:sldMk cId="3826287549" sldId="410"/>
            <ac:cxnSpMk id="91" creationId="{00000000-0000-0000-0000-000000000000}"/>
          </ac:cxnSpMkLst>
        </pc:cxnChg>
      </pc:sldChg>
      <pc:sldChg chg="modSp mod">
        <pc:chgData name="Horn, Joseph Francis" userId="f83a568a-c35c-4670-b5cc-f8da1f75de10" providerId="ADAL" clId="{43E29579-B341-4662-9817-4550D9D03D1A}" dt="2022-04-17T13:38:30.265" v="67" actId="403"/>
        <pc:sldMkLst>
          <pc:docMk/>
          <pc:sldMk cId="657720024" sldId="412"/>
        </pc:sldMkLst>
        <pc:spChg chg="mod">
          <ac:chgData name="Horn, Joseph Francis" userId="f83a568a-c35c-4670-b5cc-f8da1f75de10" providerId="ADAL" clId="{43E29579-B341-4662-9817-4550D9D03D1A}" dt="2022-04-17T13:38:30.265" v="67" actId="403"/>
          <ac:spMkLst>
            <pc:docMk/>
            <pc:sldMk cId="657720024" sldId="412"/>
            <ac:spMk id="3" creationId="{00000000-0000-0000-0000-000000000000}"/>
          </ac:spMkLst>
        </pc:spChg>
      </pc:sldChg>
      <pc:sldChg chg="modSp mod">
        <pc:chgData name="Horn, Joseph Francis" userId="f83a568a-c35c-4670-b5cc-f8da1f75de10" providerId="ADAL" clId="{43E29579-B341-4662-9817-4550D9D03D1A}" dt="2022-04-17T17:40:58.627" v="242" actId="33524"/>
        <pc:sldMkLst>
          <pc:docMk/>
          <pc:sldMk cId="4024791505" sldId="413"/>
        </pc:sldMkLst>
        <pc:spChg chg="mod">
          <ac:chgData name="Horn, Joseph Francis" userId="f83a568a-c35c-4670-b5cc-f8da1f75de10" providerId="ADAL" clId="{43E29579-B341-4662-9817-4550D9D03D1A}" dt="2022-04-17T17:40:58.627" v="242" actId="33524"/>
          <ac:spMkLst>
            <pc:docMk/>
            <pc:sldMk cId="4024791505" sldId="413"/>
            <ac:spMk id="3" creationId="{00000000-0000-0000-0000-000000000000}"/>
          </ac:spMkLst>
        </pc:spChg>
      </pc:sldChg>
      <pc:sldChg chg="modSp mod">
        <pc:chgData name="Horn, Joseph Francis" userId="f83a568a-c35c-4670-b5cc-f8da1f75de10" providerId="ADAL" clId="{43E29579-B341-4662-9817-4550D9D03D1A}" dt="2022-04-17T17:41:21.844" v="249" actId="20577"/>
        <pc:sldMkLst>
          <pc:docMk/>
          <pc:sldMk cId="4203090718" sldId="414"/>
        </pc:sldMkLst>
        <pc:spChg chg="mod">
          <ac:chgData name="Horn, Joseph Francis" userId="f83a568a-c35c-4670-b5cc-f8da1f75de10" providerId="ADAL" clId="{43E29579-B341-4662-9817-4550D9D03D1A}" dt="2022-04-17T17:41:21.844" v="249" actId="20577"/>
          <ac:spMkLst>
            <pc:docMk/>
            <pc:sldMk cId="4203090718" sldId="414"/>
            <ac:spMk id="3" creationId="{00000000-0000-0000-0000-000000000000}"/>
          </ac:spMkLst>
        </pc:spChg>
      </pc:sldChg>
      <pc:sldChg chg="modSp mod">
        <pc:chgData name="Horn, Joseph Francis" userId="f83a568a-c35c-4670-b5cc-f8da1f75de10" providerId="ADAL" clId="{43E29579-B341-4662-9817-4550D9D03D1A}" dt="2022-04-17T13:39:44.389" v="72" actId="6549"/>
        <pc:sldMkLst>
          <pc:docMk/>
          <pc:sldMk cId="3398143450" sldId="419"/>
        </pc:sldMkLst>
        <pc:spChg chg="mod">
          <ac:chgData name="Horn, Joseph Francis" userId="f83a568a-c35c-4670-b5cc-f8da1f75de10" providerId="ADAL" clId="{43E29579-B341-4662-9817-4550D9D03D1A}" dt="2022-04-17T13:39:44.389" v="72" actId="6549"/>
          <ac:spMkLst>
            <pc:docMk/>
            <pc:sldMk cId="3398143450" sldId="419"/>
            <ac:spMk id="3" creationId="{00000000-0000-0000-0000-000000000000}"/>
          </ac:spMkLst>
        </pc:spChg>
      </pc:sldChg>
      <pc:sldChg chg="modSp mod">
        <pc:chgData name="Horn, Joseph Francis" userId="f83a568a-c35c-4670-b5cc-f8da1f75de10" providerId="ADAL" clId="{43E29579-B341-4662-9817-4550D9D03D1A}" dt="2022-04-17T13:40:30.141" v="90" actId="20577"/>
        <pc:sldMkLst>
          <pc:docMk/>
          <pc:sldMk cId="482959381" sldId="422"/>
        </pc:sldMkLst>
        <pc:spChg chg="mod">
          <ac:chgData name="Horn, Joseph Francis" userId="f83a568a-c35c-4670-b5cc-f8da1f75de10" providerId="ADAL" clId="{43E29579-B341-4662-9817-4550D9D03D1A}" dt="2022-04-17T13:40:30.141" v="90" actId="20577"/>
          <ac:spMkLst>
            <pc:docMk/>
            <pc:sldMk cId="482959381" sldId="422"/>
            <ac:spMk id="3" creationId="{00000000-0000-0000-0000-000000000000}"/>
          </ac:spMkLst>
        </pc:spChg>
      </pc:sldChg>
      <pc:sldChg chg="modSp add mod">
        <pc:chgData name="Horn, Joseph Francis" userId="f83a568a-c35c-4670-b5cc-f8da1f75de10" providerId="ADAL" clId="{43E29579-B341-4662-9817-4550D9D03D1A}" dt="2022-04-17T13:37:05.797" v="32" actId="20577"/>
        <pc:sldMkLst>
          <pc:docMk/>
          <pc:sldMk cId="3410205705" sldId="423"/>
        </pc:sldMkLst>
        <pc:spChg chg="mod">
          <ac:chgData name="Horn, Joseph Francis" userId="f83a568a-c35c-4670-b5cc-f8da1f75de10" providerId="ADAL" clId="{43E29579-B341-4662-9817-4550D9D03D1A}" dt="2022-04-17T13:37:05.797" v="32" actId="20577"/>
          <ac:spMkLst>
            <pc:docMk/>
            <pc:sldMk cId="3410205705" sldId="423"/>
            <ac:spMk id="3" creationId="{00000000-0000-0000-0000-000000000000}"/>
          </ac:spMkLst>
        </pc:spChg>
        <pc:graphicFrameChg chg="mod">
          <ac:chgData name="Horn, Joseph Francis" userId="f83a568a-c35c-4670-b5cc-f8da1f75de10" providerId="ADAL" clId="{43E29579-B341-4662-9817-4550D9D03D1A}" dt="2022-04-17T13:36:33.317" v="17" actId="1076"/>
          <ac:graphicFrameMkLst>
            <pc:docMk/>
            <pc:sldMk cId="3410205705" sldId="423"/>
            <ac:graphicFrameMk id="5"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D76FFE-CDE5-4DDB-B330-86D30ABDF498}" type="datetimeFigureOut">
              <a:rPr lang="en-US" smtClean="0"/>
              <a:t>4/17/2022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1A68F1-9D66-4F9F-82B7-A37718BAF521}" type="slidenum">
              <a:rPr lang="en-US" smtClean="0"/>
              <a:t>‹#›</a:t>
            </a:fld>
            <a:endParaRPr lang="en-US"/>
          </a:p>
        </p:txBody>
      </p:sp>
    </p:spTree>
    <p:extLst>
      <p:ext uri="{BB962C8B-B14F-4D97-AF65-F5344CB8AC3E}">
        <p14:creationId xmlns:p14="http://schemas.microsoft.com/office/powerpoint/2010/main" val="311476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1A68F1-9D66-4F9F-82B7-A37718BAF521}" type="slidenum">
              <a:rPr lang="en-US" smtClean="0"/>
              <a:t>4</a:t>
            </a:fld>
            <a:endParaRPr lang="en-US"/>
          </a:p>
        </p:txBody>
      </p:sp>
    </p:spTree>
    <p:extLst>
      <p:ext uri="{BB962C8B-B14F-4D97-AF65-F5344CB8AC3E}">
        <p14:creationId xmlns:p14="http://schemas.microsoft.com/office/powerpoint/2010/main" val="610440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1A68F1-9D66-4F9F-82B7-A37718BAF521}" type="slidenum">
              <a:rPr lang="en-US" smtClean="0"/>
              <a:t>7</a:t>
            </a:fld>
            <a:endParaRPr lang="en-US"/>
          </a:p>
        </p:txBody>
      </p:sp>
    </p:spTree>
    <p:extLst>
      <p:ext uri="{BB962C8B-B14F-4D97-AF65-F5344CB8AC3E}">
        <p14:creationId xmlns:p14="http://schemas.microsoft.com/office/powerpoint/2010/main" val="1161894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1A68F1-9D66-4F9F-82B7-A37718BAF521}" type="slidenum">
              <a:rPr lang="en-US" smtClean="0"/>
              <a:t>8</a:t>
            </a:fld>
            <a:endParaRPr lang="en-US"/>
          </a:p>
        </p:txBody>
      </p:sp>
    </p:spTree>
    <p:extLst>
      <p:ext uri="{BB962C8B-B14F-4D97-AF65-F5344CB8AC3E}">
        <p14:creationId xmlns:p14="http://schemas.microsoft.com/office/powerpoint/2010/main" val="442694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1A68F1-9D66-4F9F-82B7-A37718BAF521}" type="slidenum">
              <a:rPr lang="en-US" smtClean="0"/>
              <a:t>16</a:t>
            </a:fld>
            <a:endParaRPr lang="en-US"/>
          </a:p>
        </p:txBody>
      </p:sp>
    </p:spTree>
    <p:extLst>
      <p:ext uri="{BB962C8B-B14F-4D97-AF65-F5344CB8AC3E}">
        <p14:creationId xmlns:p14="http://schemas.microsoft.com/office/powerpoint/2010/main" val="4186345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5B117A4-3110-4659-A129-55494575642B}" type="datetimeFigureOut">
              <a:rPr lang="en-US" smtClean="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2711928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B117A4-3110-4659-A129-55494575642B}" type="datetimeFigureOut">
              <a:rPr lang="en-US" smtClean="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3873442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B117A4-3110-4659-A129-55494575642B}" type="datetimeFigureOut">
              <a:rPr lang="en-US" smtClean="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2926043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B117A4-3110-4659-A129-55494575642B}" type="datetimeFigureOut">
              <a:rPr lang="en-US" smtClean="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146604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B117A4-3110-4659-A129-55494575642B}" type="datetimeFigureOut">
              <a:rPr lang="en-US" smtClean="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322421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849345"/>
            <a:ext cx="3886200" cy="532761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849345"/>
            <a:ext cx="3886200" cy="532761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B117A4-3110-4659-A129-55494575642B}" type="datetimeFigureOut">
              <a:rPr lang="en-US" smtClean="0"/>
              <a:t>4/17/2022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3747789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B117A4-3110-4659-A129-55494575642B}" type="datetimeFigureOut">
              <a:rPr lang="en-US" smtClean="0"/>
              <a:t>4/17/2022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2316726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B117A4-3110-4659-A129-55494575642B}" type="datetimeFigureOut">
              <a:rPr lang="en-US" smtClean="0"/>
              <a:t>4/17/2022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2034203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B117A4-3110-4659-A129-55494575642B}" type="datetimeFigureOut">
              <a:rPr lang="en-US" smtClean="0"/>
              <a:t>4/17/2022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4237508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B117A4-3110-4659-A129-55494575642B}" type="datetimeFigureOut">
              <a:rPr lang="en-US" smtClean="0"/>
              <a:t>4/17/2022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358555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B117A4-3110-4659-A129-55494575642B}" type="datetimeFigureOut">
              <a:rPr lang="en-US" smtClean="0"/>
              <a:t>4/17/2022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3203470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84057"/>
            <a:ext cx="7886700" cy="4859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28650" y="805758"/>
            <a:ext cx="7886700" cy="537120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B117A4-3110-4659-A129-55494575642B}" type="datetimeFigureOut">
              <a:rPr lang="en-US" smtClean="0"/>
              <a:t>4/17/2022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9348A4-AC88-46C7-ACAB-BC068BCC2D4F}" type="slidenum">
              <a:rPr lang="en-US" smtClean="0"/>
              <a:t>‹#›</a:t>
            </a:fld>
            <a:endParaRPr lang="en-US"/>
          </a:p>
        </p:txBody>
      </p:sp>
    </p:spTree>
    <p:extLst>
      <p:ext uri="{BB962C8B-B14F-4D97-AF65-F5344CB8AC3E}">
        <p14:creationId xmlns:p14="http://schemas.microsoft.com/office/powerpoint/2010/main" val="293860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6.bin"/><Relationship Id="rId1" Type="http://schemas.openxmlformats.org/officeDocument/2006/relationships/slideLayout" Target="../slideLayouts/slideLayout2.xml"/><Relationship Id="rId5" Type="http://schemas.openxmlformats.org/officeDocument/2006/relationships/image" Target="../media/image21.wmf"/><Relationship Id="rId4" Type="http://schemas.openxmlformats.org/officeDocument/2006/relationships/oleObject" Target="../embeddings/oleObject17.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wmf"/><Relationship Id="rId7" Type="http://schemas.openxmlformats.org/officeDocument/2006/relationships/image" Target="../media/image23.wmf"/><Relationship Id="rId2" Type="http://schemas.openxmlformats.org/officeDocument/2006/relationships/oleObject" Target="../embeddings/oleObject18.bin"/><Relationship Id="rId1" Type="http://schemas.openxmlformats.org/officeDocument/2006/relationships/slideLayout" Target="../slideLayouts/slideLayout2.xml"/><Relationship Id="rId6" Type="http://schemas.openxmlformats.org/officeDocument/2006/relationships/oleObject" Target="../embeddings/oleObject20.bin"/><Relationship Id="rId5" Type="http://schemas.openxmlformats.org/officeDocument/2006/relationships/image" Target="../media/image22.wmf"/><Relationship Id="rId4" Type="http://schemas.openxmlformats.org/officeDocument/2006/relationships/oleObject" Target="../embeddings/oleObject19.bin"/></Relationships>
</file>

<file path=ppt/slides/_rels/slide13.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6.wmf"/><Relationship Id="rId5" Type="http://schemas.openxmlformats.org/officeDocument/2006/relationships/oleObject" Target="../embeddings/oleObject22.bin"/><Relationship Id="rId4" Type="http://schemas.openxmlformats.org/officeDocument/2006/relationships/image" Target="../media/image25.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image" Target="../media/image19.wmf"/><Relationship Id="rId7" Type="http://schemas.openxmlformats.org/officeDocument/2006/relationships/image" Target="../media/image29.wmf"/><Relationship Id="rId2" Type="http://schemas.openxmlformats.org/officeDocument/2006/relationships/oleObject" Target="../embeddings/oleObject24.bin"/><Relationship Id="rId1" Type="http://schemas.openxmlformats.org/officeDocument/2006/relationships/slideLayout" Target="../slideLayouts/slideLayout2.xml"/><Relationship Id="rId6" Type="http://schemas.openxmlformats.org/officeDocument/2006/relationships/oleObject" Target="../embeddings/oleObject26.bin"/><Relationship Id="rId11" Type="http://schemas.openxmlformats.org/officeDocument/2006/relationships/image" Target="../media/image31.wmf"/><Relationship Id="rId5" Type="http://schemas.openxmlformats.org/officeDocument/2006/relationships/image" Target="../media/image28.w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30.wmf"/></Relationships>
</file>

<file path=ppt/slides/_rels/slide16.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33.w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2.wmf"/><Relationship Id="rId11" Type="http://schemas.openxmlformats.org/officeDocument/2006/relationships/oleObject" Target="../embeddings/oleObject33.bin"/><Relationship Id="rId5" Type="http://schemas.openxmlformats.org/officeDocument/2006/relationships/oleObject" Target="../embeddings/oleObject30.bin"/><Relationship Id="rId10" Type="http://schemas.openxmlformats.org/officeDocument/2006/relationships/image" Target="../media/image32.wmf"/><Relationship Id="rId4" Type="http://schemas.openxmlformats.org/officeDocument/2006/relationships/image" Target="../media/image19.wmf"/><Relationship Id="rId9" Type="http://schemas.openxmlformats.org/officeDocument/2006/relationships/oleObject" Target="../embeddings/oleObject32.bin"/></Relationships>
</file>

<file path=ppt/slides/_rels/slide17.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34.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35.bin"/><Relationship Id="rId1" Type="http://schemas.openxmlformats.org/officeDocument/2006/relationships/slideLayout" Target="../slideLayouts/slideLayout2.xml"/><Relationship Id="rId5" Type="http://schemas.openxmlformats.org/officeDocument/2006/relationships/image" Target="../media/image36.wmf"/><Relationship Id="rId4" Type="http://schemas.openxmlformats.org/officeDocument/2006/relationships/oleObject" Target="../embeddings/oleObject36.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8.wmf"/></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7"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5.png"/><Relationship Id="rId7" Type="http://schemas.openxmlformats.org/officeDocument/2006/relationships/oleObject" Target="../embeddings/oleObject5.bin"/><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7.wmf"/><Relationship Id="rId11" Type="http://schemas.openxmlformats.org/officeDocument/2006/relationships/image" Target="../media/image10.png"/><Relationship Id="rId5" Type="http://schemas.openxmlformats.org/officeDocument/2006/relationships/oleObject" Target="../embeddings/oleObject4.bin"/><Relationship Id="rId10" Type="http://schemas.openxmlformats.org/officeDocument/2006/relationships/image" Target="../media/image9.wmf"/><Relationship Id="rId4" Type="http://schemas.openxmlformats.org/officeDocument/2006/relationships/image" Target="../media/image6.png"/><Relationship Id="rId9" Type="http://schemas.openxmlformats.org/officeDocument/2006/relationships/oleObject" Target="../embeddings/oleObject6.bin"/></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wmf"/><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oleObject" Target="../embeddings/oleObject8.bin"/><Relationship Id="rId5" Type="http://schemas.openxmlformats.org/officeDocument/2006/relationships/image" Target="../media/image11.wmf"/><Relationship Id="rId4" Type="http://schemas.openxmlformats.org/officeDocument/2006/relationships/oleObject" Target="../embeddings/oleObject7.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6.x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17.wmf"/><Relationship Id="rId2" Type="http://schemas.openxmlformats.org/officeDocument/2006/relationships/oleObject" Target="../embeddings/oleObject10.bin"/><Relationship Id="rId1" Type="http://schemas.openxmlformats.org/officeDocument/2006/relationships/slideLayout" Target="../slideLayouts/slideLayout2.xml"/><Relationship Id="rId6" Type="http://schemas.openxmlformats.org/officeDocument/2006/relationships/oleObject" Target="../embeddings/oleObject12.bin"/><Relationship Id="rId5" Type="http://schemas.openxmlformats.org/officeDocument/2006/relationships/image" Target="../media/image16.wmf"/><Relationship Id="rId4" Type="http://schemas.openxmlformats.org/officeDocument/2006/relationships/oleObject" Target="../embeddings/oleObject1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8.wmf"/></Relationships>
</file>

<file path=ppt/slides/_rels/slide9.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4.bin"/><Relationship Id="rId1" Type="http://schemas.openxmlformats.org/officeDocument/2006/relationships/slideLayout" Target="../slideLayouts/slideLayout2.xml"/><Relationship Id="rId5" Type="http://schemas.openxmlformats.org/officeDocument/2006/relationships/image" Target="../media/image19.wmf"/><Relationship Id="rId4" Type="http://schemas.openxmlformats.org/officeDocument/2006/relationships/oleObject" Target="../embeddings/oleObject1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Rotorcraft Flight Control Design Part 1</a:t>
            </a:r>
          </a:p>
        </p:txBody>
      </p:sp>
      <p:sp>
        <p:nvSpPr>
          <p:cNvPr id="5" name="Content Placeholder 4"/>
          <p:cNvSpPr>
            <a:spLocks noGrp="1"/>
          </p:cNvSpPr>
          <p:nvPr>
            <p:ph idx="1"/>
          </p:nvPr>
        </p:nvSpPr>
        <p:spPr>
          <a:xfrm>
            <a:off x="628650" y="805758"/>
            <a:ext cx="7886700" cy="5767914"/>
          </a:xfrm>
        </p:spPr>
        <p:txBody>
          <a:bodyPr>
            <a:normAutofit lnSpcReduction="10000"/>
          </a:bodyPr>
          <a:lstStyle/>
          <a:p>
            <a:r>
              <a:rPr lang="en-US" dirty="0"/>
              <a:t>Focus on design of AFCS to meet ADS-33 design requirements using the modeling tools we have developed to date </a:t>
            </a:r>
          </a:p>
          <a:p>
            <a:r>
              <a:rPr lang="en-US" dirty="0"/>
              <a:t>Focus on </a:t>
            </a:r>
            <a:r>
              <a:rPr lang="en-US" b="1" i="1" dirty="0"/>
              <a:t>Explicit Model Following </a:t>
            </a:r>
            <a:r>
              <a:rPr lang="en-US" dirty="0"/>
              <a:t>(EMF)</a:t>
            </a:r>
            <a:r>
              <a:rPr lang="en-US" b="1" i="1" dirty="0"/>
              <a:t> </a:t>
            </a:r>
            <a:r>
              <a:rPr lang="en-US" dirty="0"/>
              <a:t>controller</a:t>
            </a:r>
          </a:p>
          <a:p>
            <a:pPr lvl="1"/>
            <a:r>
              <a:rPr lang="en-US" dirty="0"/>
              <a:t>In explicit model following (and many other control design methods), the controller attempts to make the dynamics follow a prescribed </a:t>
            </a:r>
            <a:r>
              <a:rPr lang="en-US" b="1" i="1" dirty="0"/>
              <a:t>reference model</a:t>
            </a:r>
            <a:r>
              <a:rPr lang="en-US" b="1" dirty="0"/>
              <a:t> </a:t>
            </a:r>
            <a:r>
              <a:rPr lang="en-US" dirty="0"/>
              <a:t>(aka </a:t>
            </a:r>
            <a:r>
              <a:rPr lang="en-US" b="1" i="1" dirty="0"/>
              <a:t>ideal response model</a:t>
            </a:r>
            <a:r>
              <a:rPr lang="en-US" b="1" dirty="0"/>
              <a:t>, </a:t>
            </a:r>
            <a:r>
              <a:rPr lang="en-US" b="1" i="1" dirty="0"/>
              <a:t>command model</a:t>
            </a:r>
            <a:r>
              <a:rPr lang="en-US" b="1" dirty="0"/>
              <a:t>, </a:t>
            </a:r>
            <a:r>
              <a:rPr lang="en-US" b="1" i="1" dirty="0"/>
              <a:t>command filter</a:t>
            </a:r>
            <a:r>
              <a:rPr lang="en-US" dirty="0"/>
              <a:t>)</a:t>
            </a:r>
          </a:p>
          <a:p>
            <a:pPr lvl="1"/>
            <a:r>
              <a:rPr lang="en-US" dirty="0"/>
              <a:t>It uses both </a:t>
            </a:r>
            <a:r>
              <a:rPr lang="en-US" b="1" i="1" dirty="0"/>
              <a:t>feedforward</a:t>
            </a:r>
            <a:r>
              <a:rPr lang="en-US" dirty="0"/>
              <a:t> and </a:t>
            </a:r>
            <a:r>
              <a:rPr lang="en-US" b="1" i="1" dirty="0"/>
              <a:t>feedback</a:t>
            </a:r>
            <a:r>
              <a:rPr lang="en-US" dirty="0"/>
              <a:t> compensation to achieve this.</a:t>
            </a:r>
          </a:p>
          <a:p>
            <a:pPr lvl="1"/>
            <a:r>
              <a:rPr lang="en-US" dirty="0"/>
              <a:t>In explicit model following, the pilot control inceptor is fed into the reference model to determine the desired state response</a:t>
            </a:r>
          </a:p>
          <a:p>
            <a:pPr lvl="1"/>
            <a:r>
              <a:rPr lang="en-US" dirty="0"/>
              <a:t>An </a:t>
            </a:r>
            <a:r>
              <a:rPr lang="en-US" b="1" i="1" dirty="0"/>
              <a:t>inversion</a:t>
            </a:r>
            <a:r>
              <a:rPr lang="en-US" dirty="0"/>
              <a:t> is used to determine the control effector change to follow the reference model</a:t>
            </a:r>
          </a:p>
          <a:p>
            <a:pPr lvl="1"/>
            <a:r>
              <a:rPr lang="en-US" dirty="0"/>
              <a:t>Classical feedback is used to maintain stability, reject disturbances, and account for modelling error in the inversion</a:t>
            </a:r>
          </a:p>
          <a:p>
            <a:pPr lvl="1"/>
            <a:r>
              <a:rPr lang="en-US" dirty="0"/>
              <a:t>The reference model can be select based on ADS-33, we will show this specifically for the bandwidth requirement.  We typically select a simple linear system (at least in initial design)</a:t>
            </a:r>
          </a:p>
        </p:txBody>
      </p:sp>
    </p:spTree>
    <p:extLst>
      <p:ext uri="{BB962C8B-B14F-4D97-AF65-F5344CB8AC3E}">
        <p14:creationId xmlns:p14="http://schemas.microsoft.com/office/powerpoint/2010/main" val="1511079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Following Controller</a:t>
            </a:r>
          </a:p>
        </p:txBody>
      </p:sp>
      <p:sp>
        <p:nvSpPr>
          <p:cNvPr id="3" name="Content Placeholder 2"/>
          <p:cNvSpPr>
            <a:spLocks noGrp="1"/>
          </p:cNvSpPr>
          <p:nvPr>
            <p:ph idx="1"/>
          </p:nvPr>
        </p:nvSpPr>
        <p:spPr>
          <a:xfrm>
            <a:off x="628650" y="805758"/>
            <a:ext cx="7886700" cy="5622338"/>
          </a:xfrm>
        </p:spPr>
        <p:txBody>
          <a:bodyPr>
            <a:normAutofit/>
          </a:bodyPr>
          <a:lstStyle/>
          <a:p>
            <a:r>
              <a:rPr lang="en-US" sz="2000" dirty="0"/>
              <a:t>Consider the case where the feedback signal is zero, </a:t>
            </a:r>
            <a:r>
              <a:rPr lang="en-US" sz="2000" i="1" dirty="0">
                <a:latin typeface="Times New Roman" panose="02020603050405020304" pitchFamily="18" charset="0"/>
                <a:cs typeface="Times New Roman" panose="02020603050405020304" pitchFamily="18" charset="0"/>
              </a:rPr>
              <a:t>K</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e</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)=0</a:t>
            </a:r>
            <a:r>
              <a:rPr lang="en-US" sz="2000" dirty="0"/>
              <a:t>.  If our plant model is perfect (and by extension our inverse plant model is perfect) the response will follow the ideal response model with the phase delay:</a:t>
            </a:r>
          </a:p>
          <a:p>
            <a:endParaRPr lang="en-US" sz="2000" dirty="0"/>
          </a:p>
          <a:p>
            <a:endParaRPr lang="en-US" sz="2000" dirty="0"/>
          </a:p>
          <a:p>
            <a:r>
              <a:rPr lang="en-US" sz="2000" dirty="0"/>
              <a:t>Note, that we add the equivalent phase delay when constructing the reference signal for pitch rate.  With this addition, it turns out the tracking error will be exactly zero if we have a perfect plant model:</a:t>
            </a:r>
          </a:p>
          <a:p>
            <a:endParaRPr lang="en-US" sz="2000" dirty="0"/>
          </a:p>
          <a:p>
            <a:endParaRPr lang="en-US" sz="2000" dirty="0"/>
          </a:p>
          <a:p>
            <a:endParaRPr lang="en-US" sz="2000" dirty="0"/>
          </a:p>
          <a:p>
            <a:endParaRPr lang="en-US" sz="2000" dirty="0"/>
          </a:p>
          <a:p>
            <a:r>
              <a:rPr lang="en-US" sz="2000" dirty="0"/>
              <a:t>The idea of Explicit model following control is that the inverse plant model does most of the job getting the plant dynamics to follow the ideal response model, and the system is less reliant on feedback.</a:t>
            </a:r>
          </a:p>
        </p:txBody>
      </p:sp>
      <p:graphicFrame>
        <p:nvGraphicFramePr>
          <p:cNvPr id="4" name="Object 3"/>
          <p:cNvGraphicFramePr>
            <a:graphicFrameLocks noChangeAspect="1"/>
          </p:cNvGraphicFramePr>
          <p:nvPr>
            <p:extLst>
              <p:ext uri="{D42A27DB-BD31-4B8C-83A1-F6EECF244321}">
                <p14:modId xmlns:p14="http://schemas.microsoft.com/office/powerpoint/2010/main" val="773641873"/>
              </p:ext>
            </p:extLst>
          </p:nvPr>
        </p:nvGraphicFramePr>
        <p:xfrm>
          <a:off x="2687045" y="1993616"/>
          <a:ext cx="3676650" cy="666750"/>
        </p:xfrm>
        <a:graphic>
          <a:graphicData uri="http://schemas.openxmlformats.org/presentationml/2006/ole">
            <mc:AlternateContent xmlns:mc="http://schemas.openxmlformats.org/markup-compatibility/2006">
              <mc:Choice xmlns:v="urn:schemas-microsoft-com:vml" Requires="v">
                <p:oleObj name="Equation" r:id="rId2" imgW="2450880" imgH="444240" progId="Equation.DSMT4">
                  <p:embed/>
                </p:oleObj>
              </mc:Choice>
              <mc:Fallback>
                <p:oleObj name="Equation" r:id="rId2" imgW="2450880" imgH="444240" progId="Equation.DSMT4">
                  <p:embed/>
                  <p:pic>
                    <p:nvPicPr>
                      <p:cNvPr id="4" name="Object 3"/>
                      <p:cNvPicPr/>
                      <p:nvPr/>
                    </p:nvPicPr>
                    <p:blipFill>
                      <a:blip r:embed="rId3"/>
                      <a:stretch>
                        <a:fillRect/>
                      </a:stretch>
                    </p:blipFill>
                    <p:spPr>
                      <a:xfrm>
                        <a:off x="2687045" y="1993616"/>
                        <a:ext cx="3676650" cy="66675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915075201"/>
              </p:ext>
            </p:extLst>
          </p:nvPr>
        </p:nvGraphicFramePr>
        <p:xfrm>
          <a:off x="2617528" y="4047604"/>
          <a:ext cx="4191000" cy="1047750"/>
        </p:xfrm>
        <a:graphic>
          <a:graphicData uri="http://schemas.openxmlformats.org/presentationml/2006/ole">
            <mc:AlternateContent xmlns:mc="http://schemas.openxmlformats.org/markup-compatibility/2006">
              <mc:Choice xmlns:v="urn:schemas-microsoft-com:vml" Requires="v">
                <p:oleObj name="Equation" r:id="rId4" imgW="2793960" imgH="698400" progId="Equation.DSMT4">
                  <p:embed/>
                </p:oleObj>
              </mc:Choice>
              <mc:Fallback>
                <p:oleObj name="Equation" r:id="rId4" imgW="2793960" imgH="698400" progId="Equation.DSMT4">
                  <p:embed/>
                  <p:pic>
                    <p:nvPicPr>
                      <p:cNvPr id="5" name="Object 4"/>
                      <p:cNvPicPr/>
                      <p:nvPr/>
                    </p:nvPicPr>
                    <p:blipFill>
                      <a:blip r:embed="rId5"/>
                      <a:stretch>
                        <a:fillRect/>
                      </a:stretch>
                    </p:blipFill>
                    <p:spPr>
                      <a:xfrm>
                        <a:off x="2617528" y="4047604"/>
                        <a:ext cx="4191000" cy="1047750"/>
                      </a:xfrm>
                      <a:prstGeom prst="rect">
                        <a:avLst/>
                      </a:prstGeom>
                    </p:spPr>
                  </p:pic>
                </p:oleObj>
              </mc:Fallback>
            </mc:AlternateContent>
          </a:graphicData>
        </a:graphic>
      </p:graphicFrame>
    </p:spTree>
    <p:extLst>
      <p:ext uri="{BB962C8B-B14F-4D97-AF65-F5344CB8AC3E}">
        <p14:creationId xmlns:p14="http://schemas.microsoft.com/office/powerpoint/2010/main" val="1693831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Following Controller</a:t>
            </a:r>
          </a:p>
        </p:txBody>
      </p:sp>
      <p:sp>
        <p:nvSpPr>
          <p:cNvPr id="3" name="Content Placeholder 2"/>
          <p:cNvSpPr>
            <a:spLocks noGrp="1"/>
          </p:cNvSpPr>
          <p:nvPr>
            <p:ph idx="1"/>
          </p:nvPr>
        </p:nvSpPr>
        <p:spPr>
          <a:xfrm>
            <a:off x="628650" y="805758"/>
            <a:ext cx="7886700" cy="5645084"/>
          </a:xfrm>
        </p:spPr>
        <p:txBody>
          <a:bodyPr>
            <a:normAutofit/>
          </a:bodyPr>
          <a:lstStyle/>
          <a:p>
            <a:r>
              <a:rPr lang="en-US" sz="2000" dirty="0"/>
              <a:t>Note that the feedback loop is isolated from the ideal response model and inverse plant model: </a:t>
            </a:r>
          </a:p>
          <a:p>
            <a:endParaRPr lang="en-US" sz="2000" dirty="0"/>
          </a:p>
          <a:p>
            <a:endParaRPr lang="en-US" sz="2000" dirty="0"/>
          </a:p>
          <a:p>
            <a:endParaRPr lang="en-US" sz="2000" dirty="0"/>
          </a:p>
          <a:p>
            <a:endParaRPr lang="en-US" sz="2000" dirty="0"/>
          </a:p>
          <a:p>
            <a:endParaRPr lang="en-US" sz="2000" dirty="0"/>
          </a:p>
          <a:p>
            <a:r>
              <a:rPr lang="en-US" sz="2000" dirty="0"/>
              <a:t>The feedback compensator, K(s), can be designed separately using only the plant model.  This can be designed to meet requirements on:</a:t>
            </a:r>
          </a:p>
          <a:p>
            <a:pPr lvl="1"/>
            <a:r>
              <a:rPr lang="en-US" dirty="0"/>
              <a:t>Eigenvalue location</a:t>
            </a:r>
          </a:p>
          <a:p>
            <a:pPr lvl="1"/>
            <a:r>
              <a:rPr lang="en-US" dirty="0"/>
              <a:t>Stability margins</a:t>
            </a:r>
          </a:p>
          <a:p>
            <a:pPr lvl="1"/>
            <a:r>
              <a:rPr lang="en-US" dirty="0"/>
              <a:t>Disturbance rejection requirements</a:t>
            </a:r>
          </a:p>
          <a:p>
            <a:r>
              <a:rPr lang="en-US" sz="2000" dirty="0"/>
              <a:t>While feedforward (inverse plant and ideal response models) take care of the response to pilot input</a:t>
            </a:r>
          </a:p>
        </p:txBody>
      </p:sp>
      <p:sp>
        <p:nvSpPr>
          <p:cNvPr id="4" name="Rectangle 3"/>
          <p:cNvSpPr/>
          <p:nvPr/>
        </p:nvSpPr>
        <p:spPr>
          <a:xfrm>
            <a:off x="3978819" y="1699488"/>
            <a:ext cx="602777" cy="61414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latin typeface="Times New Roman" panose="02020603050405020304" pitchFamily="18" charset="0"/>
                <a:cs typeface="Times New Roman" panose="02020603050405020304" pitchFamily="18" charset="0"/>
              </a:rPr>
              <a:t>G</a:t>
            </a:r>
            <a:r>
              <a:rPr lang="en-US" dirty="0">
                <a:solidFill>
                  <a:schemeClr val="tx1"/>
                </a:solidFill>
                <a:latin typeface="Times New Roman" panose="02020603050405020304" pitchFamily="18" charset="0"/>
                <a:cs typeface="Times New Roman" panose="02020603050405020304" pitchFamily="18" charset="0"/>
              </a:rPr>
              <a:t>(</a:t>
            </a:r>
            <a:r>
              <a:rPr lang="en-US" i="1" dirty="0">
                <a:solidFill>
                  <a:schemeClr val="tx1"/>
                </a:solidFill>
                <a:latin typeface="Times New Roman" panose="02020603050405020304" pitchFamily="18" charset="0"/>
                <a:cs typeface="Times New Roman" panose="02020603050405020304" pitchFamily="18" charset="0"/>
              </a:rPr>
              <a:t>s</a:t>
            </a:r>
            <a:r>
              <a:rPr lang="en-US" dirty="0">
                <a:solidFill>
                  <a:schemeClr val="tx1"/>
                </a:solidFill>
                <a:latin typeface="Times New Roman" panose="02020603050405020304" pitchFamily="18" charset="0"/>
                <a:cs typeface="Times New Roman" panose="02020603050405020304" pitchFamily="18" charset="0"/>
              </a:rPr>
              <a:t>)</a:t>
            </a:r>
          </a:p>
        </p:txBody>
      </p:sp>
      <p:cxnSp>
        <p:nvCxnSpPr>
          <p:cNvPr id="5" name="Straight Arrow Connector 4"/>
          <p:cNvCxnSpPr>
            <a:stCxn id="4" idx="3"/>
          </p:cNvCxnSpPr>
          <p:nvPr/>
        </p:nvCxnSpPr>
        <p:spPr>
          <a:xfrm>
            <a:off x="4581596" y="2006563"/>
            <a:ext cx="1263739" cy="76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961217" y="1355054"/>
            <a:ext cx="663451" cy="369332"/>
          </a:xfrm>
          <a:prstGeom prst="rect">
            <a:avLst/>
          </a:prstGeom>
          <a:noFill/>
        </p:spPr>
        <p:txBody>
          <a:bodyPr wrap="none" rtlCol="0">
            <a:spAutoFit/>
          </a:bodyPr>
          <a:lstStyle/>
          <a:p>
            <a:r>
              <a:rPr lang="en-US" dirty="0"/>
              <a:t>Plant</a:t>
            </a:r>
          </a:p>
        </p:txBody>
      </p:sp>
      <p:sp>
        <p:nvSpPr>
          <p:cNvPr id="7" name="TextBox 6"/>
          <p:cNvSpPr txBox="1"/>
          <p:nvPr/>
        </p:nvSpPr>
        <p:spPr>
          <a:xfrm>
            <a:off x="3479785" y="1607702"/>
            <a:ext cx="524503" cy="369332"/>
          </a:xfrm>
          <a:prstGeom prst="rect">
            <a:avLst/>
          </a:prstGeom>
          <a:noFill/>
        </p:spPr>
        <p:txBody>
          <a:bodyPr wrap="none" rtlCol="0">
            <a:spAutoFit/>
          </a:bodyPr>
          <a:lstStyle/>
          <a:p>
            <a:r>
              <a:rPr lang="en-US" i="1" dirty="0">
                <a:latin typeface="Symbol" panose="05050102010706020507" pitchFamily="18" charset="2"/>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p:txBody>
      </p:sp>
      <p:sp>
        <p:nvSpPr>
          <p:cNvPr id="8" name="TextBox 7"/>
          <p:cNvSpPr txBox="1"/>
          <p:nvPr/>
        </p:nvSpPr>
        <p:spPr>
          <a:xfrm>
            <a:off x="5295438" y="1561216"/>
            <a:ext cx="524503"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q</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p:txBody>
      </p:sp>
      <p:sp>
        <p:nvSpPr>
          <p:cNvPr id="9" name="Oval 8"/>
          <p:cNvSpPr/>
          <p:nvPr/>
        </p:nvSpPr>
        <p:spPr>
          <a:xfrm>
            <a:off x="3104131" y="1800222"/>
            <a:ext cx="404884" cy="40488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9" idx="6"/>
            <a:endCxn id="4" idx="1"/>
          </p:cNvCxnSpPr>
          <p:nvPr/>
        </p:nvCxnSpPr>
        <p:spPr>
          <a:xfrm>
            <a:off x="3509015" y="2002664"/>
            <a:ext cx="469804" cy="38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104131" y="3055343"/>
            <a:ext cx="404884" cy="40488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endCxn id="11" idx="6"/>
          </p:cNvCxnSpPr>
          <p:nvPr/>
        </p:nvCxnSpPr>
        <p:spPr>
          <a:xfrm flipH="1">
            <a:off x="3509015" y="3245060"/>
            <a:ext cx="1621306" cy="127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130321" y="2001469"/>
            <a:ext cx="0" cy="1243591"/>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005184" y="2393542"/>
            <a:ext cx="602777" cy="45195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latin typeface="Times New Roman" panose="02020603050405020304" pitchFamily="18" charset="0"/>
                <a:cs typeface="Times New Roman" panose="02020603050405020304" pitchFamily="18" charset="0"/>
              </a:rPr>
              <a:t>K</a:t>
            </a:r>
            <a:r>
              <a:rPr lang="en-US" dirty="0">
                <a:solidFill>
                  <a:schemeClr val="tx1"/>
                </a:solidFill>
                <a:latin typeface="Times New Roman" panose="02020603050405020304" pitchFamily="18" charset="0"/>
                <a:cs typeface="Times New Roman" panose="02020603050405020304" pitchFamily="18" charset="0"/>
              </a:rPr>
              <a:t>(</a:t>
            </a:r>
            <a:r>
              <a:rPr lang="en-US" i="1" dirty="0">
                <a:solidFill>
                  <a:schemeClr val="tx1"/>
                </a:solidFill>
                <a:latin typeface="Times New Roman" panose="02020603050405020304" pitchFamily="18" charset="0"/>
                <a:cs typeface="Times New Roman" panose="02020603050405020304" pitchFamily="18" charset="0"/>
              </a:rPr>
              <a:t>s</a:t>
            </a:r>
            <a:r>
              <a:rPr lang="en-US" dirty="0">
                <a:solidFill>
                  <a:schemeClr val="tx1"/>
                </a:solidFill>
                <a:latin typeface="Times New Roman" panose="02020603050405020304" pitchFamily="18" charset="0"/>
                <a:cs typeface="Times New Roman" panose="02020603050405020304" pitchFamily="18" charset="0"/>
              </a:rPr>
              <a:t>)</a:t>
            </a:r>
          </a:p>
        </p:txBody>
      </p:sp>
      <p:cxnSp>
        <p:nvCxnSpPr>
          <p:cNvPr id="15" name="Straight Arrow Connector 14"/>
          <p:cNvCxnSpPr>
            <a:stCxn id="11" idx="0"/>
            <a:endCxn id="14" idx="2"/>
          </p:cNvCxnSpPr>
          <p:nvPr/>
        </p:nvCxnSpPr>
        <p:spPr>
          <a:xfrm flipV="1">
            <a:off x="3306573" y="2845497"/>
            <a:ext cx="0" cy="20984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4" idx="0"/>
            <a:endCxn id="9" idx="4"/>
          </p:cNvCxnSpPr>
          <p:nvPr/>
        </p:nvCxnSpPr>
        <p:spPr>
          <a:xfrm flipV="1">
            <a:off x="3306573" y="2205106"/>
            <a:ext cx="0" cy="1884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868764" y="1625647"/>
            <a:ext cx="271062" cy="369332"/>
          </a:xfrm>
          <a:prstGeom prst="rect">
            <a:avLst/>
          </a:prstGeom>
          <a:noFill/>
        </p:spPr>
        <p:txBody>
          <a:bodyPr wrap="square" rtlCol="0">
            <a:spAutoFit/>
          </a:bodyPr>
          <a:lstStyle/>
          <a:p>
            <a:r>
              <a:rPr lang="en-US" dirty="0"/>
              <a:t>+</a:t>
            </a:r>
          </a:p>
        </p:txBody>
      </p:sp>
      <p:sp>
        <p:nvSpPr>
          <p:cNvPr id="18" name="TextBox 17"/>
          <p:cNvSpPr txBox="1"/>
          <p:nvPr/>
        </p:nvSpPr>
        <p:spPr>
          <a:xfrm>
            <a:off x="3514058" y="3137946"/>
            <a:ext cx="327846" cy="369332"/>
          </a:xfrm>
          <a:prstGeom prst="rect">
            <a:avLst/>
          </a:prstGeom>
          <a:noFill/>
        </p:spPr>
        <p:txBody>
          <a:bodyPr wrap="square" rtlCol="0">
            <a:spAutoFit/>
          </a:bodyPr>
          <a:lstStyle/>
          <a:p>
            <a:r>
              <a:rPr lang="en-US" dirty="0"/>
              <a:t>-</a:t>
            </a:r>
          </a:p>
        </p:txBody>
      </p:sp>
      <p:sp>
        <p:nvSpPr>
          <p:cNvPr id="19" name="TextBox 18"/>
          <p:cNvSpPr txBox="1"/>
          <p:nvPr/>
        </p:nvSpPr>
        <p:spPr>
          <a:xfrm>
            <a:off x="3309216" y="2076245"/>
            <a:ext cx="271062" cy="369332"/>
          </a:xfrm>
          <a:prstGeom prst="rect">
            <a:avLst/>
          </a:prstGeom>
          <a:noFill/>
        </p:spPr>
        <p:txBody>
          <a:bodyPr wrap="square" rtlCol="0">
            <a:spAutoFit/>
          </a:bodyPr>
          <a:lstStyle/>
          <a:p>
            <a:r>
              <a:rPr lang="en-US" dirty="0"/>
              <a:t>+</a:t>
            </a:r>
          </a:p>
        </p:txBody>
      </p:sp>
      <p:sp>
        <p:nvSpPr>
          <p:cNvPr id="20" name="TextBox 19"/>
          <p:cNvSpPr txBox="1"/>
          <p:nvPr/>
        </p:nvSpPr>
        <p:spPr>
          <a:xfrm>
            <a:off x="2794361" y="2762874"/>
            <a:ext cx="524503"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e</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p:txBody>
      </p:sp>
      <p:cxnSp>
        <p:nvCxnSpPr>
          <p:cNvPr id="24" name="Straight Arrow Connector 23"/>
          <p:cNvCxnSpPr/>
          <p:nvPr/>
        </p:nvCxnSpPr>
        <p:spPr>
          <a:xfrm flipV="1">
            <a:off x="2345966" y="3251667"/>
            <a:ext cx="744407" cy="25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2342876" y="2001469"/>
            <a:ext cx="744407" cy="25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Freeform 26"/>
          <p:cNvSpPr/>
          <p:nvPr/>
        </p:nvSpPr>
        <p:spPr>
          <a:xfrm>
            <a:off x="2295556" y="3124042"/>
            <a:ext cx="109696" cy="254759"/>
          </a:xfrm>
          <a:custGeom>
            <a:avLst/>
            <a:gdLst>
              <a:gd name="connsiteX0" fmla="*/ 13670 w 154749"/>
              <a:gd name="connsiteY0" fmla="*/ 0 h 359391"/>
              <a:gd name="connsiteX1" fmla="*/ 154697 w 154749"/>
              <a:gd name="connsiteY1" fmla="*/ 95534 h 359391"/>
              <a:gd name="connsiteX2" fmla="*/ 23 w 154749"/>
              <a:gd name="connsiteY2" fmla="*/ 236561 h 359391"/>
              <a:gd name="connsiteX3" fmla="*/ 145599 w 154749"/>
              <a:gd name="connsiteY3" fmla="*/ 359391 h 359391"/>
            </a:gdLst>
            <a:ahLst/>
            <a:cxnLst>
              <a:cxn ang="0">
                <a:pos x="connsiteX0" y="connsiteY0"/>
              </a:cxn>
              <a:cxn ang="0">
                <a:pos x="connsiteX1" y="connsiteY1"/>
              </a:cxn>
              <a:cxn ang="0">
                <a:pos x="connsiteX2" y="connsiteY2"/>
              </a:cxn>
              <a:cxn ang="0">
                <a:pos x="connsiteX3" y="connsiteY3"/>
              </a:cxn>
            </a:cxnLst>
            <a:rect l="l" t="t" r="r" b="b"/>
            <a:pathLst>
              <a:path w="154749" h="359391">
                <a:moveTo>
                  <a:pt x="13670" y="0"/>
                </a:moveTo>
                <a:cubicBezTo>
                  <a:pt x="85321" y="28053"/>
                  <a:pt x="156972" y="56107"/>
                  <a:pt x="154697" y="95534"/>
                </a:cubicBezTo>
                <a:cubicBezTo>
                  <a:pt x="152423" y="134961"/>
                  <a:pt x="1539" y="192585"/>
                  <a:pt x="23" y="236561"/>
                </a:cubicBezTo>
                <a:cubicBezTo>
                  <a:pt x="-1493" y="280537"/>
                  <a:pt x="72053" y="319964"/>
                  <a:pt x="145599" y="359391"/>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2303884" y="1886146"/>
            <a:ext cx="95076" cy="254759"/>
          </a:xfrm>
          <a:custGeom>
            <a:avLst/>
            <a:gdLst>
              <a:gd name="connsiteX0" fmla="*/ 13670 w 154749"/>
              <a:gd name="connsiteY0" fmla="*/ 0 h 359391"/>
              <a:gd name="connsiteX1" fmla="*/ 154697 w 154749"/>
              <a:gd name="connsiteY1" fmla="*/ 95534 h 359391"/>
              <a:gd name="connsiteX2" fmla="*/ 23 w 154749"/>
              <a:gd name="connsiteY2" fmla="*/ 236561 h 359391"/>
              <a:gd name="connsiteX3" fmla="*/ 145599 w 154749"/>
              <a:gd name="connsiteY3" fmla="*/ 359391 h 359391"/>
            </a:gdLst>
            <a:ahLst/>
            <a:cxnLst>
              <a:cxn ang="0">
                <a:pos x="connsiteX0" y="connsiteY0"/>
              </a:cxn>
              <a:cxn ang="0">
                <a:pos x="connsiteX1" y="connsiteY1"/>
              </a:cxn>
              <a:cxn ang="0">
                <a:pos x="connsiteX2" y="connsiteY2"/>
              </a:cxn>
              <a:cxn ang="0">
                <a:pos x="connsiteX3" y="connsiteY3"/>
              </a:cxn>
            </a:cxnLst>
            <a:rect l="l" t="t" r="r" b="b"/>
            <a:pathLst>
              <a:path w="154749" h="359391">
                <a:moveTo>
                  <a:pt x="13670" y="0"/>
                </a:moveTo>
                <a:cubicBezTo>
                  <a:pt x="85321" y="28053"/>
                  <a:pt x="156972" y="56107"/>
                  <a:pt x="154697" y="95534"/>
                </a:cubicBezTo>
                <a:cubicBezTo>
                  <a:pt x="152423" y="134961"/>
                  <a:pt x="1539" y="192585"/>
                  <a:pt x="23" y="236561"/>
                </a:cubicBezTo>
                <a:cubicBezTo>
                  <a:pt x="-1493" y="280537"/>
                  <a:pt x="72053" y="319964"/>
                  <a:pt x="145599" y="359391"/>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3742036" y="2231890"/>
            <a:ext cx="1300019" cy="959613"/>
          </a:xfrm>
          <a:custGeom>
            <a:avLst/>
            <a:gdLst>
              <a:gd name="connsiteX0" fmla="*/ 1005700 w 1300019"/>
              <a:gd name="connsiteY0" fmla="*/ 0 h 959613"/>
              <a:gd name="connsiteX1" fmla="*/ 1292303 w 1300019"/>
              <a:gd name="connsiteY1" fmla="*/ 395785 h 959613"/>
              <a:gd name="connsiteX2" fmla="*/ 1155826 w 1300019"/>
              <a:gd name="connsiteY2" fmla="*/ 878006 h 959613"/>
              <a:gd name="connsiteX3" fmla="*/ 523479 w 1300019"/>
              <a:gd name="connsiteY3" fmla="*/ 941696 h 959613"/>
              <a:gd name="connsiteX4" fmla="*/ 114047 w 1300019"/>
              <a:gd name="connsiteY4" fmla="*/ 686937 h 959613"/>
              <a:gd name="connsiteX5" fmla="*/ 315 w 1300019"/>
              <a:gd name="connsiteY5" fmla="*/ 409433 h 959613"/>
              <a:gd name="connsiteX6" fmla="*/ 86751 w 1300019"/>
              <a:gd name="connsiteY6" fmla="*/ 109182 h 959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0019" h="959613">
                <a:moveTo>
                  <a:pt x="1005700" y="0"/>
                </a:moveTo>
                <a:cubicBezTo>
                  <a:pt x="1136491" y="124725"/>
                  <a:pt x="1267282" y="249451"/>
                  <a:pt x="1292303" y="395785"/>
                </a:cubicBezTo>
                <a:cubicBezTo>
                  <a:pt x="1317324" y="542119"/>
                  <a:pt x="1283963" y="787021"/>
                  <a:pt x="1155826" y="878006"/>
                </a:cubicBezTo>
                <a:cubicBezTo>
                  <a:pt x="1027689" y="968991"/>
                  <a:pt x="697109" y="973541"/>
                  <a:pt x="523479" y="941696"/>
                </a:cubicBezTo>
                <a:cubicBezTo>
                  <a:pt x="349849" y="909851"/>
                  <a:pt x="201241" y="775648"/>
                  <a:pt x="114047" y="686937"/>
                </a:cubicBezTo>
                <a:cubicBezTo>
                  <a:pt x="26853" y="598226"/>
                  <a:pt x="4864" y="505726"/>
                  <a:pt x="315" y="409433"/>
                </a:cubicBezTo>
                <a:cubicBezTo>
                  <a:pt x="-4234" y="313141"/>
                  <a:pt x="41258" y="211161"/>
                  <a:pt x="86751" y="109182"/>
                </a:cubicBezTo>
              </a:path>
            </a:pathLst>
          </a:custGeom>
          <a:noFill/>
          <a:ln>
            <a:solidFill>
              <a:srgbClr val="3366FF"/>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785363" y="2344767"/>
            <a:ext cx="1213998" cy="646331"/>
          </a:xfrm>
          <a:prstGeom prst="rect">
            <a:avLst/>
          </a:prstGeom>
          <a:noFill/>
        </p:spPr>
        <p:txBody>
          <a:bodyPr wrap="square" rtlCol="0">
            <a:spAutoFit/>
          </a:bodyPr>
          <a:lstStyle/>
          <a:p>
            <a:pPr algn="ctr"/>
            <a:r>
              <a:rPr lang="en-US" dirty="0">
                <a:solidFill>
                  <a:srgbClr val="3366FF"/>
                </a:solidFill>
              </a:rPr>
              <a:t>Feedback Loop</a:t>
            </a:r>
          </a:p>
        </p:txBody>
      </p:sp>
    </p:spTree>
    <p:extLst>
      <p:ext uri="{BB962C8B-B14F-4D97-AF65-F5344CB8AC3E}">
        <p14:creationId xmlns:p14="http://schemas.microsoft.com/office/powerpoint/2010/main" val="657720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Following Controller</a:t>
            </a:r>
          </a:p>
        </p:txBody>
      </p:sp>
      <p:sp>
        <p:nvSpPr>
          <p:cNvPr id="3" name="Content Placeholder 2"/>
          <p:cNvSpPr>
            <a:spLocks noGrp="1"/>
          </p:cNvSpPr>
          <p:nvPr>
            <p:ph idx="1"/>
          </p:nvPr>
        </p:nvSpPr>
        <p:spPr>
          <a:xfrm>
            <a:off x="636746" y="814856"/>
            <a:ext cx="7886700" cy="5763365"/>
          </a:xfrm>
        </p:spPr>
        <p:txBody>
          <a:bodyPr>
            <a:normAutofit/>
          </a:bodyPr>
          <a:lstStyle/>
          <a:p>
            <a:r>
              <a:rPr lang="en-US" sz="2000" dirty="0"/>
              <a:t>For practical implementation, we need a gain to convert pilot inceptor displacement into a command state value.  Also, we can replicate the ideal response model after the signal split, so we do not need to implement an improper transfer function for the inversion.</a:t>
            </a:r>
          </a:p>
          <a:p>
            <a:r>
              <a:rPr lang="en-US" sz="2000" dirty="0"/>
              <a:t>As illustrated for Pitch Rate Command Model Following Controller:</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The command gain is selected to get desired stick sensitivity (e.g. 20 </a:t>
            </a:r>
            <a:r>
              <a:rPr lang="en-US" sz="2000" dirty="0" err="1"/>
              <a:t>deg</a:t>
            </a:r>
            <a:r>
              <a:rPr lang="en-US" sz="2000" dirty="0"/>
              <a:t>/sec/inch). Note that the above diagram is exactly equivalent to previous diagram on slide 8, except for the command gain has been added.  We will get the same stability and response bandwidth</a:t>
            </a:r>
          </a:p>
        </p:txBody>
      </p:sp>
      <p:sp>
        <p:nvSpPr>
          <p:cNvPr id="4" name="Rectangle 3"/>
          <p:cNvSpPr/>
          <p:nvPr/>
        </p:nvSpPr>
        <p:spPr>
          <a:xfrm>
            <a:off x="3019684" y="2969896"/>
            <a:ext cx="1202127" cy="73810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sp>
        <p:nvSpPr>
          <p:cNvPr id="5" name="Rectangle 4"/>
          <p:cNvSpPr/>
          <p:nvPr/>
        </p:nvSpPr>
        <p:spPr>
          <a:xfrm>
            <a:off x="6185207" y="3036969"/>
            <a:ext cx="602777" cy="61414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latin typeface="Times New Roman" panose="02020603050405020304" pitchFamily="18" charset="0"/>
                <a:cs typeface="Times New Roman" panose="02020603050405020304" pitchFamily="18" charset="0"/>
              </a:rPr>
              <a:t>G</a:t>
            </a:r>
            <a:r>
              <a:rPr lang="en-US" dirty="0">
                <a:solidFill>
                  <a:schemeClr val="tx1"/>
                </a:solidFill>
                <a:latin typeface="Times New Roman" panose="02020603050405020304" pitchFamily="18" charset="0"/>
                <a:cs typeface="Times New Roman" panose="02020603050405020304" pitchFamily="18" charset="0"/>
              </a:rPr>
              <a:t>(</a:t>
            </a:r>
            <a:r>
              <a:rPr lang="en-US" i="1" dirty="0">
                <a:solidFill>
                  <a:schemeClr val="tx1"/>
                </a:solidFill>
                <a:latin typeface="Times New Roman" panose="02020603050405020304" pitchFamily="18" charset="0"/>
                <a:cs typeface="Times New Roman" panose="02020603050405020304" pitchFamily="18" charset="0"/>
              </a:rPr>
              <a:t>s</a:t>
            </a:r>
            <a:r>
              <a:rPr lang="en-US" dirty="0">
                <a:solidFill>
                  <a:schemeClr val="tx1"/>
                </a:solidFill>
                <a:latin typeface="Times New Roman" panose="02020603050405020304" pitchFamily="18" charset="0"/>
                <a:cs typeface="Times New Roman" panose="02020603050405020304" pitchFamily="18" charset="0"/>
              </a:rPr>
              <a:t>)</a:t>
            </a:r>
          </a:p>
        </p:txBody>
      </p:sp>
      <p:cxnSp>
        <p:nvCxnSpPr>
          <p:cNvPr id="6" name="Straight Arrow Connector 5"/>
          <p:cNvCxnSpPr>
            <a:stCxn id="4" idx="3"/>
            <a:endCxn id="17" idx="2"/>
          </p:cNvCxnSpPr>
          <p:nvPr/>
        </p:nvCxnSpPr>
        <p:spPr>
          <a:xfrm>
            <a:off x="4221811" y="3338950"/>
            <a:ext cx="1088708" cy="11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5" idx="3"/>
          </p:cNvCxnSpPr>
          <p:nvPr/>
        </p:nvCxnSpPr>
        <p:spPr>
          <a:xfrm>
            <a:off x="6787984" y="3344044"/>
            <a:ext cx="1263739" cy="76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69" idx="3"/>
            <a:endCxn id="4" idx="1"/>
          </p:cNvCxnSpPr>
          <p:nvPr/>
        </p:nvCxnSpPr>
        <p:spPr>
          <a:xfrm>
            <a:off x="1832947" y="3332460"/>
            <a:ext cx="1186737" cy="649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154869" y="3639983"/>
            <a:ext cx="663451" cy="369332"/>
          </a:xfrm>
          <a:prstGeom prst="rect">
            <a:avLst/>
          </a:prstGeom>
          <a:noFill/>
        </p:spPr>
        <p:txBody>
          <a:bodyPr wrap="none" rtlCol="0">
            <a:spAutoFit/>
          </a:bodyPr>
          <a:lstStyle/>
          <a:p>
            <a:r>
              <a:rPr lang="en-US" dirty="0"/>
              <a:t>Plant</a:t>
            </a:r>
          </a:p>
        </p:txBody>
      </p:sp>
      <p:sp>
        <p:nvSpPr>
          <p:cNvPr id="11" name="TextBox 10"/>
          <p:cNvSpPr txBox="1"/>
          <p:nvPr/>
        </p:nvSpPr>
        <p:spPr>
          <a:xfrm>
            <a:off x="4503911" y="4234020"/>
            <a:ext cx="683905" cy="369332"/>
          </a:xfrm>
          <a:prstGeom prst="rect">
            <a:avLst/>
          </a:prstGeom>
          <a:noFill/>
        </p:spPr>
        <p:txBody>
          <a:bodyPr wrap="none" rtlCol="0">
            <a:spAutoFit/>
          </a:bodyPr>
          <a:lstStyle/>
          <a:p>
            <a:r>
              <a:rPr lang="en-US" i="1" dirty="0" err="1">
                <a:latin typeface="Times New Roman" panose="02020603050405020304" pitchFamily="18" charset="0"/>
                <a:cs typeface="Times New Roman" panose="02020603050405020304" pitchFamily="18" charset="0"/>
              </a:rPr>
              <a:t>q</a:t>
            </a:r>
            <a:r>
              <a:rPr lang="en-US" i="1" baseline="-25000" dirty="0" err="1">
                <a:latin typeface="Times New Roman" panose="02020603050405020304" pitchFamily="18" charset="0"/>
                <a:cs typeface="Times New Roman" panose="02020603050405020304" pitchFamily="18" charset="0"/>
              </a:rPr>
              <a:t>ref</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p:txBody>
      </p:sp>
      <p:sp>
        <p:nvSpPr>
          <p:cNvPr id="12" name="TextBox 11"/>
          <p:cNvSpPr txBox="1"/>
          <p:nvPr/>
        </p:nvSpPr>
        <p:spPr>
          <a:xfrm>
            <a:off x="5686173" y="2945183"/>
            <a:ext cx="524503" cy="369332"/>
          </a:xfrm>
          <a:prstGeom prst="rect">
            <a:avLst/>
          </a:prstGeom>
          <a:noFill/>
        </p:spPr>
        <p:txBody>
          <a:bodyPr wrap="none" rtlCol="0">
            <a:spAutoFit/>
          </a:bodyPr>
          <a:lstStyle/>
          <a:p>
            <a:r>
              <a:rPr lang="en-US" i="1" dirty="0">
                <a:latin typeface="Symbol" panose="05050102010706020507" pitchFamily="18" charset="2"/>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p:txBody>
      </p:sp>
      <p:sp>
        <p:nvSpPr>
          <p:cNvPr id="13" name="TextBox 12"/>
          <p:cNvSpPr txBox="1"/>
          <p:nvPr/>
        </p:nvSpPr>
        <p:spPr>
          <a:xfrm>
            <a:off x="7501826" y="2898697"/>
            <a:ext cx="524503"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q</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p:txBody>
      </p:sp>
      <p:sp>
        <p:nvSpPr>
          <p:cNvPr id="17" name="Oval 16"/>
          <p:cNvSpPr/>
          <p:nvPr/>
        </p:nvSpPr>
        <p:spPr>
          <a:xfrm>
            <a:off x="5310519" y="3137703"/>
            <a:ext cx="404884" cy="40488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stCxn id="17" idx="6"/>
            <a:endCxn id="5" idx="1"/>
          </p:cNvCxnSpPr>
          <p:nvPr/>
        </p:nvCxnSpPr>
        <p:spPr>
          <a:xfrm>
            <a:off x="5715403" y="3340145"/>
            <a:ext cx="469804" cy="38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830695" y="4280285"/>
            <a:ext cx="623024" cy="61414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20" name="Straight Arrow Connector 19"/>
          <p:cNvCxnSpPr>
            <a:endCxn id="19" idx="1"/>
          </p:cNvCxnSpPr>
          <p:nvPr/>
        </p:nvCxnSpPr>
        <p:spPr>
          <a:xfrm>
            <a:off x="3511085" y="4587359"/>
            <a:ext cx="31961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955376" y="3328495"/>
            <a:ext cx="20" cy="1266771"/>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22" name="Object 21"/>
          <p:cNvGraphicFramePr>
            <a:graphicFrameLocks noChangeAspect="1"/>
          </p:cNvGraphicFramePr>
          <p:nvPr>
            <p:extLst>
              <p:ext uri="{D42A27DB-BD31-4B8C-83A1-F6EECF244321}">
                <p14:modId xmlns:p14="http://schemas.microsoft.com/office/powerpoint/2010/main" val="795027269"/>
              </p:ext>
            </p:extLst>
          </p:nvPr>
        </p:nvGraphicFramePr>
        <p:xfrm>
          <a:off x="3913607" y="4409559"/>
          <a:ext cx="457200" cy="355600"/>
        </p:xfrm>
        <a:graphic>
          <a:graphicData uri="http://schemas.openxmlformats.org/presentationml/2006/ole">
            <mc:AlternateContent xmlns:mc="http://schemas.openxmlformats.org/markup-compatibility/2006">
              <mc:Choice xmlns:v="urn:schemas-microsoft-com:vml" Requires="v">
                <p:oleObj name="Equation" r:id="rId2" imgW="228600" imgH="177480" progId="Equation.DSMT4">
                  <p:embed/>
                </p:oleObj>
              </mc:Choice>
              <mc:Fallback>
                <p:oleObj name="Equation" r:id="rId2" imgW="228600" imgH="177480" progId="Equation.DSMT4">
                  <p:embed/>
                  <p:pic>
                    <p:nvPicPr>
                      <p:cNvPr id="22" name="Object 21"/>
                      <p:cNvPicPr/>
                      <p:nvPr/>
                    </p:nvPicPr>
                    <p:blipFill>
                      <a:blip r:embed="rId3"/>
                      <a:stretch>
                        <a:fillRect/>
                      </a:stretch>
                    </p:blipFill>
                    <p:spPr>
                      <a:xfrm>
                        <a:off x="3913607" y="4409559"/>
                        <a:ext cx="457200" cy="355600"/>
                      </a:xfrm>
                      <a:prstGeom prst="rect">
                        <a:avLst/>
                      </a:prstGeom>
                    </p:spPr>
                  </p:pic>
                </p:oleObj>
              </mc:Fallback>
            </mc:AlternateContent>
          </a:graphicData>
        </a:graphic>
      </p:graphicFrame>
      <p:sp>
        <p:nvSpPr>
          <p:cNvPr id="23" name="Oval 22"/>
          <p:cNvSpPr/>
          <p:nvPr/>
        </p:nvSpPr>
        <p:spPr>
          <a:xfrm>
            <a:off x="5310519" y="4392824"/>
            <a:ext cx="404884" cy="40488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a:stCxn id="19" idx="3"/>
            <a:endCxn id="23" idx="2"/>
          </p:cNvCxnSpPr>
          <p:nvPr/>
        </p:nvCxnSpPr>
        <p:spPr>
          <a:xfrm>
            <a:off x="4453719" y="4587360"/>
            <a:ext cx="856800" cy="79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3" idx="6"/>
          </p:cNvCxnSpPr>
          <p:nvPr/>
        </p:nvCxnSpPr>
        <p:spPr>
          <a:xfrm flipH="1">
            <a:off x="5715403" y="4582541"/>
            <a:ext cx="1621306" cy="127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336709" y="3338950"/>
            <a:ext cx="0" cy="1243591"/>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211572" y="3731023"/>
            <a:ext cx="602777" cy="45195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latin typeface="Times New Roman" panose="02020603050405020304" pitchFamily="18" charset="0"/>
                <a:cs typeface="Times New Roman" panose="02020603050405020304" pitchFamily="18" charset="0"/>
              </a:rPr>
              <a:t>K</a:t>
            </a:r>
            <a:r>
              <a:rPr lang="en-US" dirty="0">
                <a:solidFill>
                  <a:schemeClr val="tx1"/>
                </a:solidFill>
                <a:latin typeface="Times New Roman" panose="02020603050405020304" pitchFamily="18" charset="0"/>
                <a:cs typeface="Times New Roman" panose="02020603050405020304" pitchFamily="18" charset="0"/>
              </a:rPr>
              <a:t>(</a:t>
            </a:r>
            <a:r>
              <a:rPr lang="en-US" i="1" dirty="0">
                <a:solidFill>
                  <a:schemeClr val="tx1"/>
                </a:solidFill>
                <a:latin typeface="Times New Roman" panose="02020603050405020304" pitchFamily="18" charset="0"/>
                <a:cs typeface="Times New Roman" panose="02020603050405020304" pitchFamily="18" charset="0"/>
              </a:rPr>
              <a:t>s</a:t>
            </a:r>
            <a:r>
              <a:rPr lang="en-US" dirty="0">
                <a:solidFill>
                  <a:schemeClr val="tx1"/>
                </a:solidFill>
                <a:latin typeface="Times New Roman" panose="02020603050405020304" pitchFamily="18" charset="0"/>
                <a:cs typeface="Times New Roman" panose="02020603050405020304" pitchFamily="18" charset="0"/>
              </a:rPr>
              <a:t>)</a:t>
            </a:r>
          </a:p>
        </p:txBody>
      </p:sp>
      <p:cxnSp>
        <p:nvCxnSpPr>
          <p:cNvPr id="28" name="Straight Arrow Connector 27"/>
          <p:cNvCxnSpPr>
            <a:stCxn id="23" idx="0"/>
            <a:endCxn id="27" idx="2"/>
          </p:cNvCxnSpPr>
          <p:nvPr/>
        </p:nvCxnSpPr>
        <p:spPr>
          <a:xfrm flipV="1">
            <a:off x="5512961" y="4182978"/>
            <a:ext cx="0" cy="20984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7" idx="0"/>
            <a:endCxn id="17" idx="4"/>
          </p:cNvCxnSpPr>
          <p:nvPr/>
        </p:nvCxnSpPr>
        <p:spPr>
          <a:xfrm flipV="1">
            <a:off x="5512961" y="3542587"/>
            <a:ext cx="0" cy="1884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075152" y="2963128"/>
            <a:ext cx="271062" cy="369332"/>
          </a:xfrm>
          <a:prstGeom prst="rect">
            <a:avLst/>
          </a:prstGeom>
          <a:noFill/>
        </p:spPr>
        <p:txBody>
          <a:bodyPr wrap="square" rtlCol="0">
            <a:spAutoFit/>
          </a:bodyPr>
          <a:lstStyle/>
          <a:p>
            <a:r>
              <a:rPr lang="en-US" dirty="0"/>
              <a:t>+</a:t>
            </a:r>
          </a:p>
        </p:txBody>
      </p:sp>
      <p:sp>
        <p:nvSpPr>
          <p:cNvPr id="31" name="TextBox 30"/>
          <p:cNvSpPr txBox="1"/>
          <p:nvPr/>
        </p:nvSpPr>
        <p:spPr>
          <a:xfrm>
            <a:off x="5720446" y="4475427"/>
            <a:ext cx="327846" cy="369332"/>
          </a:xfrm>
          <a:prstGeom prst="rect">
            <a:avLst/>
          </a:prstGeom>
          <a:noFill/>
        </p:spPr>
        <p:txBody>
          <a:bodyPr wrap="square" rtlCol="0">
            <a:spAutoFit/>
          </a:bodyPr>
          <a:lstStyle/>
          <a:p>
            <a:r>
              <a:rPr lang="en-US" dirty="0"/>
              <a:t>-</a:t>
            </a:r>
          </a:p>
        </p:txBody>
      </p:sp>
      <p:sp>
        <p:nvSpPr>
          <p:cNvPr id="32" name="TextBox 31"/>
          <p:cNvSpPr txBox="1"/>
          <p:nvPr/>
        </p:nvSpPr>
        <p:spPr>
          <a:xfrm>
            <a:off x="5008729" y="4510581"/>
            <a:ext cx="327846" cy="369332"/>
          </a:xfrm>
          <a:prstGeom prst="rect">
            <a:avLst/>
          </a:prstGeom>
          <a:noFill/>
        </p:spPr>
        <p:txBody>
          <a:bodyPr wrap="square" rtlCol="0">
            <a:spAutoFit/>
          </a:bodyPr>
          <a:lstStyle/>
          <a:p>
            <a:r>
              <a:rPr lang="en-US" dirty="0"/>
              <a:t>+</a:t>
            </a:r>
          </a:p>
        </p:txBody>
      </p:sp>
      <p:sp>
        <p:nvSpPr>
          <p:cNvPr id="33" name="TextBox 32"/>
          <p:cNvSpPr txBox="1"/>
          <p:nvPr/>
        </p:nvSpPr>
        <p:spPr>
          <a:xfrm>
            <a:off x="5515604" y="3413726"/>
            <a:ext cx="271062" cy="369332"/>
          </a:xfrm>
          <a:prstGeom prst="rect">
            <a:avLst/>
          </a:prstGeom>
          <a:noFill/>
        </p:spPr>
        <p:txBody>
          <a:bodyPr wrap="square" rtlCol="0">
            <a:spAutoFit/>
          </a:bodyPr>
          <a:lstStyle/>
          <a:p>
            <a:r>
              <a:rPr lang="en-US" dirty="0"/>
              <a:t>+</a:t>
            </a:r>
          </a:p>
        </p:txBody>
      </p:sp>
      <p:sp>
        <p:nvSpPr>
          <p:cNvPr id="34" name="TextBox 33"/>
          <p:cNvSpPr txBox="1"/>
          <p:nvPr/>
        </p:nvSpPr>
        <p:spPr>
          <a:xfrm>
            <a:off x="5629702" y="4097223"/>
            <a:ext cx="524503"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e</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p:txBody>
      </p:sp>
      <p:sp>
        <p:nvSpPr>
          <p:cNvPr id="41" name="TextBox 40"/>
          <p:cNvSpPr txBox="1"/>
          <p:nvPr/>
        </p:nvSpPr>
        <p:spPr>
          <a:xfrm>
            <a:off x="2045842" y="2910954"/>
            <a:ext cx="774571" cy="369332"/>
          </a:xfrm>
          <a:prstGeom prst="rect">
            <a:avLst/>
          </a:prstGeom>
          <a:noFill/>
        </p:spPr>
        <p:txBody>
          <a:bodyPr wrap="none" rtlCol="0">
            <a:spAutoFit/>
          </a:bodyPr>
          <a:lstStyle/>
          <a:p>
            <a:r>
              <a:rPr lang="en-US" i="1" dirty="0" err="1">
                <a:latin typeface="Times New Roman" panose="02020603050405020304" pitchFamily="18" charset="0"/>
                <a:cs typeface="Times New Roman" panose="02020603050405020304" pitchFamily="18" charset="0"/>
              </a:rPr>
              <a:t>q</a:t>
            </a:r>
            <a:r>
              <a:rPr lang="en-US" i="1" baseline="-25000" dirty="0" err="1">
                <a:latin typeface="Times New Roman" panose="02020603050405020304" pitchFamily="18" charset="0"/>
                <a:cs typeface="Times New Roman" panose="02020603050405020304" pitchFamily="18" charset="0"/>
              </a:rPr>
              <a:t>cmd</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p:txBody>
      </p:sp>
      <p:sp>
        <p:nvSpPr>
          <p:cNvPr id="42" name="TextBox 41"/>
          <p:cNvSpPr txBox="1"/>
          <p:nvPr/>
        </p:nvSpPr>
        <p:spPr>
          <a:xfrm>
            <a:off x="6107414" y="4208158"/>
            <a:ext cx="524503"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q</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p:txBody>
      </p:sp>
      <p:sp>
        <p:nvSpPr>
          <p:cNvPr id="44" name="Rectangle 43"/>
          <p:cNvSpPr/>
          <p:nvPr/>
        </p:nvSpPr>
        <p:spPr>
          <a:xfrm>
            <a:off x="2599605" y="4296277"/>
            <a:ext cx="945308" cy="61414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45" name="Straight Arrow Connector 44"/>
          <p:cNvCxnSpPr>
            <a:endCxn id="44" idx="1"/>
          </p:cNvCxnSpPr>
          <p:nvPr/>
        </p:nvCxnSpPr>
        <p:spPr>
          <a:xfrm>
            <a:off x="1946721" y="4601909"/>
            <a:ext cx="652884" cy="14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51" name="Object 50"/>
          <p:cNvGraphicFramePr>
            <a:graphicFrameLocks noChangeAspect="1"/>
          </p:cNvGraphicFramePr>
          <p:nvPr>
            <p:extLst>
              <p:ext uri="{D42A27DB-BD31-4B8C-83A1-F6EECF244321}">
                <p14:modId xmlns:p14="http://schemas.microsoft.com/office/powerpoint/2010/main" val="1781192892"/>
              </p:ext>
            </p:extLst>
          </p:nvPr>
        </p:nvGraphicFramePr>
        <p:xfrm>
          <a:off x="2815084" y="4314576"/>
          <a:ext cx="514350" cy="533400"/>
        </p:xfrm>
        <a:graphic>
          <a:graphicData uri="http://schemas.openxmlformats.org/presentationml/2006/ole">
            <mc:AlternateContent xmlns:mc="http://schemas.openxmlformats.org/markup-compatibility/2006">
              <mc:Choice xmlns:v="urn:schemas-microsoft-com:vml" Requires="v">
                <p:oleObj name="Equation" r:id="rId4" imgW="342720" imgH="355320" progId="Equation.DSMT4">
                  <p:embed/>
                </p:oleObj>
              </mc:Choice>
              <mc:Fallback>
                <p:oleObj name="Equation" r:id="rId4" imgW="342720" imgH="355320" progId="Equation.DSMT4">
                  <p:embed/>
                  <p:pic>
                    <p:nvPicPr>
                      <p:cNvPr id="51" name="Object 50"/>
                      <p:cNvPicPr/>
                      <p:nvPr/>
                    </p:nvPicPr>
                    <p:blipFill>
                      <a:blip r:embed="rId5"/>
                      <a:stretch>
                        <a:fillRect/>
                      </a:stretch>
                    </p:blipFill>
                    <p:spPr>
                      <a:xfrm>
                        <a:off x="2815084" y="4314576"/>
                        <a:ext cx="514350" cy="533400"/>
                      </a:xfrm>
                      <a:prstGeom prst="rect">
                        <a:avLst/>
                      </a:prstGeom>
                    </p:spPr>
                  </p:pic>
                </p:oleObj>
              </mc:Fallback>
            </mc:AlternateContent>
          </a:graphicData>
        </a:graphic>
      </p:graphicFrame>
      <p:graphicFrame>
        <p:nvGraphicFramePr>
          <p:cNvPr id="53" name="Object 52"/>
          <p:cNvGraphicFramePr>
            <a:graphicFrameLocks noChangeAspect="1"/>
          </p:cNvGraphicFramePr>
          <p:nvPr>
            <p:extLst>
              <p:ext uri="{D42A27DB-BD31-4B8C-83A1-F6EECF244321}">
                <p14:modId xmlns:p14="http://schemas.microsoft.com/office/powerpoint/2010/main" val="1441427184"/>
              </p:ext>
            </p:extLst>
          </p:nvPr>
        </p:nvGraphicFramePr>
        <p:xfrm>
          <a:off x="3089817" y="3008155"/>
          <a:ext cx="1104900" cy="628650"/>
        </p:xfrm>
        <a:graphic>
          <a:graphicData uri="http://schemas.openxmlformats.org/presentationml/2006/ole">
            <mc:AlternateContent xmlns:mc="http://schemas.openxmlformats.org/markup-compatibility/2006">
              <mc:Choice xmlns:v="urn:schemas-microsoft-com:vml" Requires="v">
                <p:oleObj name="Equation" r:id="rId6" imgW="736560" imgH="419040" progId="Equation.DSMT4">
                  <p:embed/>
                </p:oleObj>
              </mc:Choice>
              <mc:Fallback>
                <p:oleObj name="Equation" r:id="rId6" imgW="736560" imgH="419040" progId="Equation.DSMT4">
                  <p:embed/>
                  <p:pic>
                    <p:nvPicPr>
                      <p:cNvPr id="53" name="Object 52"/>
                      <p:cNvPicPr/>
                      <p:nvPr/>
                    </p:nvPicPr>
                    <p:blipFill>
                      <a:blip r:embed="rId7"/>
                      <a:stretch>
                        <a:fillRect/>
                      </a:stretch>
                    </p:blipFill>
                    <p:spPr>
                      <a:xfrm>
                        <a:off x="3089817" y="3008155"/>
                        <a:ext cx="1104900" cy="628650"/>
                      </a:xfrm>
                      <a:prstGeom prst="rect">
                        <a:avLst/>
                      </a:prstGeom>
                    </p:spPr>
                  </p:pic>
                </p:oleObj>
              </mc:Fallback>
            </mc:AlternateContent>
          </a:graphicData>
        </a:graphic>
      </p:graphicFrame>
      <p:sp>
        <p:nvSpPr>
          <p:cNvPr id="69" name="Rectangle 68"/>
          <p:cNvSpPr/>
          <p:nvPr/>
        </p:nvSpPr>
        <p:spPr>
          <a:xfrm>
            <a:off x="1195132" y="3095620"/>
            <a:ext cx="637815" cy="47367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solidFill>
                  <a:schemeClr val="tx1"/>
                </a:solidFill>
                <a:latin typeface="Times New Roman" panose="02020603050405020304" pitchFamily="18" charset="0"/>
                <a:cs typeface="Times New Roman" panose="02020603050405020304" pitchFamily="18" charset="0"/>
              </a:rPr>
              <a:t>K</a:t>
            </a:r>
            <a:r>
              <a:rPr lang="en-US" i="1" baseline="-25000" dirty="0" err="1">
                <a:solidFill>
                  <a:schemeClr val="tx1"/>
                </a:solidFill>
                <a:latin typeface="Times New Roman" panose="02020603050405020304" pitchFamily="18" charset="0"/>
                <a:cs typeface="Times New Roman" panose="02020603050405020304" pitchFamily="18" charset="0"/>
              </a:rPr>
              <a:t>cmd</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70" name="Straight Arrow Connector 69"/>
          <p:cNvCxnSpPr/>
          <p:nvPr/>
        </p:nvCxnSpPr>
        <p:spPr>
          <a:xfrm>
            <a:off x="814317" y="3338950"/>
            <a:ext cx="38081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84017" y="2953037"/>
            <a:ext cx="792205" cy="369332"/>
          </a:xfrm>
          <a:prstGeom prst="rect">
            <a:avLst/>
          </a:prstGeom>
          <a:noFill/>
        </p:spPr>
        <p:txBody>
          <a:bodyPr wrap="none" rtlCol="0">
            <a:spAutoFit/>
          </a:bodyPr>
          <a:lstStyle/>
          <a:p>
            <a:r>
              <a:rPr lang="en-US" i="1" dirty="0" err="1">
                <a:latin typeface="Symbol" panose="05050102010706020507" pitchFamily="18" charset="2"/>
                <a:cs typeface="Times New Roman" panose="02020603050405020304" pitchFamily="18" charset="0"/>
              </a:rPr>
              <a:t>d</a:t>
            </a:r>
            <a:r>
              <a:rPr lang="en-US" i="1" baseline="-25000" dirty="0" err="1">
                <a:latin typeface="Times New Roman" panose="02020603050405020304" pitchFamily="18" charset="0"/>
                <a:cs typeface="Times New Roman" panose="02020603050405020304" pitchFamily="18" charset="0"/>
              </a:rPr>
              <a:t>long</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p:txBody>
      </p:sp>
      <p:sp>
        <p:nvSpPr>
          <p:cNvPr id="73" name="TextBox 72"/>
          <p:cNvSpPr txBox="1"/>
          <p:nvPr/>
        </p:nvSpPr>
        <p:spPr>
          <a:xfrm>
            <a:off x="130845" y="3384633"/>
            <a:ext cx="971190" cy="646331"/>
          </a:xfrm>
          <a:prstGeom prst="rect">
            <a:avLst/>
          </a:prstGeom>
          <a:noFill/>
        </p:spPr>
        <p:txBody>
          <a:bodyPr wrap="square" rtlCol="0">
            <a:spAutoFit/>
          </a:bodyPr>
          <a:lstStyle/>
          <a:p>
            <a:r>
              <a:rPr lang="en-US" dirty="0"/>
              <a:t>Pilot Inceptor</a:t>
            </a:r>
          </a:p>
        </p:txBody>
      </p:sp>
      <p:sp>
        <p:nvSpPr>
          <p:cNvPr id="75" name="TextBox 74"/>
          <p:cNvSpPr txBox="1"/>
          <p:nvPr/>
        </p:nvSpPr>
        <p:spPr>
          <a:xfrm>
            <a:off x="1191058" y="2449289"/>
            <a:ext cx="971190" cy="646331"/>
          </a:xfrm>
          <a:prstGeom prst="rect">
            <a:avLst/>
          </a:prstGeom>
          <a:noFill/>
        </p:spPr>
        <p:txBody>
          <a:bodyPr wrap="square" rtlCol="0">
            <a:spAutoFit/>
          </a:bodyPr>
          <a:lstStyle/>
          <a:p>
            <a:r>
              <a:rPr lang="en-US" dirty="0" err="1"/>
              <a:t>Cmd</a:t>
            </a:r>
            <a:r>
              <a:rPr lang="en-US" dirty="0"/>
              <a:t> Gain</a:t>
            </a:r>
          </a:p>
        </p:txBody>
      </p:sp>
    </p:spTree>
    <p:extLst>
      <p:ext uri="{BB962C8B-B14F-4D97-AF65-F5344CB8AC3E}">
        <p14:creationId xmlns:p14="http://schemas.microsoft.com/office/powerpoint/2010/main" val="4024791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045614" y="3974127"/>
            <a:ext cx="3389567" cy="2599543"/>
          </a:xfrm>
          <a:prstGeom prst="rect">
            <a:avLst/>
          </a:prstGeom>
        </p:spPr>
      </p:pic>
      <p:sp>
        <p:nvSpPr>
          <p:cNvPr id="2" name="Title 1"/>
          <p:cNvSpPr>
            <a:spLocks noGrp="1"/>
          </p:cNvSpPr>
          <p:nvPr>
            <p:ph type="title"/>
          </p:nvPr>
        </p:nvSpPr>
        <p:spPr/>
        <p:txBody>
          <a:bodyPr/>
          <a:lstStyle/>
          <a:p>
            <a:r>
              <a:rPr lang="en-US" dirty="0"/>
              <a:t>Model Following Controller</a:t>
            </a:r>
          </a:p>
        </p:txBody>
      </p:sp>
      <p:sp>
        <p:nvSpPr>
          <p:cNvPr id="3" name="Content Placeholder 2"/>
          <p:cNvSpPr>
            <a:spLocks noGrp="1"/>
          </p:cNvSpPr>
          <p:nvPr>
            <p:ph idx="1"/>
          </p:nvPr>
        </p:nvSpPr>
        <p:spPr/>
        <p:txBody>
          <a:bodyPr>
            <a:normAutofit/>
          </a:bodyPr>
          <a:lstStyle/>
          <a:p>
            <a:r>
              <a:rPr lang="en-US" sz="2000" dirty="0"/>
              <a:t>In the previous diagram, the feedforward compensation includes the product of the inverse plant model and the ideal response model:</a:t>
            </a:r>
          </a:p>
          <a:p>
            <a:endParaRPr lang="en-US" sz="2000" dirty="0"/>
          </a:p>
          <a:p>
            <a:endParaRPr lang="en-US" sz="2000" dirty="0"/>
          </a:p>
          <a:p>
            <a:r>
              <a:rPr lang="en-US" sz="2000" dirty="0"/>
              <a:t>Usually, the controller is set up to increase the Bandwidth of the aircraft.  This implies that:</a:t>
            </a:r>
          </a:p>
          <a:p>
            <a:endParaRPr lang="en-US" sz="2000" dirty="0"/>
          </a:p>
          <a:p>
            <a:endParaRPr lang="en-US" sz="2000" dirty="0"/>
          </a:p>
          <a:p>
            <a:r>
              <a:rPr lang="en-US" sz="2000" dirty="0"/>
              <a:t>Thus, the feedforward compensator is a “lead compensator”.  It adds phase lead: </a:t>
            </a:r>
          </a:p>
        </p:txBody>
      </p:sp>
      <p:graphicFrame>
        <p:nvGraphicFramePr>
          <p:cNvPr id="4" name="Object 3"/>
          <p:cNvGraphicFramePr>
            <a:graphicFrameLocks noChangeAspect="1"/>
          </p:cNvGraphicFramePr>
          <p:nvPr>
            <p:extLst>
              <p:ext uri="{D42A27DB-BD31-4B8C-83A1-F6EECF244321}">
                <p14:modId xmlns:p14="http://schemas.microsoft.com/office/powerpoint/2010/main" val="2088780816"/>
              </p:ext>
            </p:extLst>
          </p:nvPr>
        </p:nvGraphicFramePr>
        <p:xfrm>
          <a:off x="2275457" y="1490141"/>
          <a:ext cx="4362450" cy="685800"/>
        </p:xfrm>
        <a:graphic>
          <a:graphicData uri="http://schemas.openxmlformats.org/presentationml/2006/ole">
            <mc:AlternateContent xmlns:mc="http://schemas.openxmlformats.org/markup-compatibility/2006">
              <mc:Choice xmlns:v="urn:schemas-microsoft-com:vml" Requires="v">
                <p:oleObj name="Equation" r:id="rId3" imgW="2908080" imgH="457200" progId="Equation.DSMT4">
                  <p:embed/>
                </p:oleObj>
              </mc:Choice>
              <mc:Fallback>
                <p:oleObj name="Equation" r:id="rId3" imgW="2908080" imgH="457200" progId="Equation.DSMT4">
                  <p:embed/>
                  <p:pic>
                    <p:nvPicPr>
                      <p:cNvPr id="4" name="Object 3"/>
                      <p:cNvPicPr/>
                      <p:nvPr/>
                    </p:nvPicPr>
                    <p:blipFill>
                      <a:blip r:embed="rId4"/>
                      <a:stretch>
                        <a:fillRect/>
                      </a:stretch>
                    </p:blipFill>
                    <p:spPr>
                      <a:xfrm>
                        <a:off x="2275457" y="1490141"/>
                        <a:ext cx="4362450" cy="6858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870324082"/>
              </p:ext>
            </p:extLst>
          </p:nvPr>
        </p:nvGraphicFramePr>
        <p:xfrm>
          <a:off x="3453713" y="3072642"/>
          <a:ext cx="1695450" cy="590550"/>
        </p:xfrm>
        <a:graphic>
          <a:graphicData uri="http://schemas.openxmlformats.org/presentationml/2006/ole">
            <mc:AlternateContent xmlns:mc="http://schemas.openxmlformats.org/markup-compatibility/2006">
              <mc:Choice xmlns:v="urn:schemas-microsoft-com:vml" Requires="v">
                <p:oleObj name="Equation" r:id="rId5" imgW="1130040" imgH="393480" progId="Equation.DSMT4">
                  <p:embed/>
                </p:oleObj>
              </mc:Choice>
              <mc:Fallback>
                <p:oleObj name="Equation" r:id="rId5" imgW="1130040" imgH="393480" progId="Equation.DSMT4">
                  <p:embed/>
                  <p:pic>
                    <p:nvPicPr>
                      <p:cNvPr id="5" name="Object 4"/>
                      <p:cNvPicPr/>
                      <p:nvPr/>
                    </p:nvPicPr>
                    <p:blipFill>
                      <a:blip r:embed="rId6"/>
                      <a:stretch>
                        <a:fillRect/>
                      </a:stretch>
                    </p:blipFill>
                    <p:spPr>
                      <a:xfrm>
                        <a:off x="3453713" y="3072642"/>
                        <a:ext cx="1695450" cy="59055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428767981"/>
              </p:ext>
            </p:extLst>
          </p:nvPr>
        </p:nvGraphicFramePr>
        <p:xfrm>
          <a:off x="6852145" y="5355785"/>
          <a:ext cx="914400" cy="666750"/>
        </p:xfrm>
        <a:graphic>
          <a:graphicData uri="http://schemas.openxmlformats.org/presentationml/2006/ole">
            <mc:AlternateContent xmlns:mc="http://schemas.openxmlformats.org/markup-compatibility/2006">
              <mc:Choice xmlns:v="urn:schemas-microsoft-com:vml" Requires="v">
                <p:oleObj name="Equation" r:id="rId7" imgW="609480" imgH="444240" progId="Equation.DSMT4">
                  <p:embed/>
                </p:oleObj>
              </mc:Choice>
              <mc:Fallback>
                <p:oleObj name="Equation" r:id="rId7" imgW="609480" imgH="444240" progId="Equation.DSMT4">
                  <p:embed/>
                  <p:pic>
                    <p:nvPicPr>
                      <p:cNvPr id="7" name="Object 6"/>
                      <p:cNvPicPr/>
                      <p:nvPr/>
                    </p:nvPicPr>
                    <p:blipFill>
                      <a:blip r:embed="rId8"/>
                      <a:stretch>
                        <a:fillRect/>
                      </a:stretch>
                    </p:blipFill>
                    <p:spPr>
                      <a:xfrm>
                        <a:off x="6852145" y="5355785"/>
                        <a:ext cx="914400" cy="666750"/>
                      </a:xfrm>
                      <a:prstGeom prst="rect">
                        <a:avLst/>
                      </a:prstGeom>
                    </p:spPr>
                  </p:pic>
                </p:oleObj>
              </mc:Fallback>
            </mc:AlternateContent>
          </a:graphicData>
        </a:graphic>
      </p:graphicFrame>
      <p:sp>
        <p:nvSpPr>
          <p:cNvPr id="8" name="TextBox 7"/>
          <p:cNvSpPr txBox="1"/>
          <p:nvPr/>
        </p:nvSpPr>
        <p:spPr>
          <a:xfrm>
            <a:off x="6103340" y="4632454"/>
            <a:ext cx="2531144" cy="923330"/>
          </a:xfrm>
          <a:prstGeom prst="rect">
            <a:avLst/>
          </a:prstGeom>
          <a:noFill/>
        </p:spPr>
        <p:txBody>
          <a:bodyPr wrap="square" rtlCol="0">
            <a:spAutoFit/>
          </a:bodyPr>
          <a:lstStyle/>
          <a:p>
            <a:r>
              <a:rPr lang="en-US" dirty="0">
                <a:solidFill>
                  <a:srgbClr val="3366FF"/>
                </a:solidFill>
              </a:rPr>
              <a:t>Bode diagram of lead compensation generated by:</a:t>
            </a:r>
          </a:p>
        </p:txBody>
      </p:sp>
      <p:sp>
        <p:nvSpPr>
          <p:cNvPr id="9" name="Right Arrow 8"/>
          <p:cNvSpPr/>
          <p:nvPr/>
        </p:nvSpPr>
        <p:spPr>
          <a:xfrm rot="10800000">
            <a:off x="5411772" y="5002256"/>
            <a:ext cx="634331" cy="3535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3445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Following Controller</a:t>
            </a:r>
          </a:p>
        </p:txBody>
      </p:sp>
      <p:sp>
        <p:nvSpPr>
          <p:cNvPr id="3" name="Content Placeholder 2"/>
          <p:cNvSpPr>
            <a:spLocks noGrp="1"/>
          </p:cNvSpPr>
          <p:nvPr>
            <p:ph idx="1"/>
          </p:nvPr>
        </p:nvSpPr>
        <p:spPr/>
        <p:txBody>
          <a:bodyPr>
            <a:normAutofit/>
          </a:bodyPr>
          <a:lstStyle/>
          <a:p>
            <a:r>
              <a:rPr lang="en-US" sz="2000" dirty="0"/>
              <a:t>How to select compensator, </a:t>
            </a:r>
            <a:r>
              <a:rPr lang="en-US" sz="2000" i="1" dirty="0"/>
              <a:t>K(s)</a:t>
            </a:r>
            <a:r>
              <a:rPr lang="en-US" sz="2000" dirty="0"/>
              <a:t>?</a:t>
            </a:r>
          </a:p>
          <a:p>
            <a:r>
              <a:rPr lang="en-US" sz="2000" dirty="0"/>
              <a:t>Can use classical control methods, e.g. root locus, stability margin analysis </a:t>
            </a:r>
            <a:r>
              <a:rPr lang="en-US" sz="2000" dirty="0" err="1"/>
              <a:t>etc</a:t>
            </a:r>
            <a:r>
              <a:rPr lang="en-US" sz="2000" dirty="0"/>
              <a:t> …</a:t>
            </a:r>
          </a:p>
          <a:p>
            <a:pPr lvl="1"/>
            <a:r>
              <a:rPr lang="en-US" sz="1600" dirty="0"/>
              <a:t>K(s) could be a simple gain</a:t>
            </a:r>
          </a:p>
          <a:p>
            <a:pPr lvl="1"/>
            <a:r>
              <a:rPr lang="en-US" sz="1600" dirty="0"/>
              <a:t>Or if it helps, could be a PID type compensator</a:t>
            </a:r>
          </a:p>
          <a:p>
            <a:pPr lvl="1"/>
            <a:r>
              <a:rPr lang="en-US" sz="1600" dirty="0"/>
              <a:t>Or a phase lead or phase lag compensator</a:t>
            </a:r>
          </a:p>
          <a:p>
            <a:r>
              <a:rPr lang="en-US" sz="2000" dirty="0"/>
              <a:t>Could also use modern MIMO design methods that include coupling between different control axes:</a:t>
            </a:r>
          </a:p>
          <a:p>
            <a:pPr lvl="1"/>
            <a:r>
              <a:rPr lang="en-US" sz="1600" dirty="0"/>
              <a:t>LQR</a:t>
            </a:r>
          </a:p>
          <a:p>
            <a:pPr lvl="1"/>
            <a:r>
              <a:rPr lang="en-US" sz="1600" dirty="0"/>
              <a:t>Robust control theory (H</a:t>
            </a:r>
            <a:r>
              <a:rPr lang="en-US" sz="1600" baseline="-25000" dirty="0"/>
              <a:t>2</a:t>
            </a:r>
            <a:r>
              <a:rPr lang="en-US" sz="1600" dirty="0"/>
              <a:t> / </a:t>
            </a:r>
            <a:r>
              <a:rPr lang="en-US" sz="1600" dirty="0" err="1"/>
              <a:t>H</a:t>
            </a:r>
            <a:r>
              <a:rPr lang="en-US" sz="1600" baseline="-25000" dirty="0" err="1"/>
              <a:t>inf</a:t>
            </a:r>
            <a:r>
              <a:rPr lang="en-US" sz="1600" dirty="0"/>
              <a:t> …)</a:t>
            </a:r>
          </a:p>
          <a:p>
            <a:r>
              <a:rPr lang="en-US" sz="2000" dirty="0"/>
              <a:t>Recent work in rotorcraft control design suggests using a design tradeoff via stability margins and “Disturbance Rejection Bandwidth” (DRB)</a:t>
            </a:r>
          </a:p>
          <a:p>
            <a:r>
              <a:rPr lang="en-US" sz="2000" dirty="0"/>
              <a:t>Before introducing DRB, we need to add attitude response to the design</a:t>
            </a:r>
          </a:p>
        </p:txBody>
      </p:sp>
    </p:spTree>
    <p:extLst>
      <p:ext uri="{BB962C8B-B14F-4D97-AF65-F5344CB8AC3E}">
        <p14:creationId xmlns:p14="http://schemas.microsoft.com/office/powerpoint/2010/main" val="4203090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t>How could we design a MF Controller with Attitude Command response type?</a:t>
            </a:r>
          </a:p>
          <a:p>
            <a:r>
              <a:rPr lang="en-US" sz="2000" dirty="0"/>
              <a:t>Just make attitude the command signal.  Ideal response type would be a 2</a:t>
            </a:r>
            <a:r>
              <a:rPr lang="en-US" sz="2000" baseline="30000" dirty="0"/>
              <a:t>nd</a:t>
            </a:r>
            <a:r>
              <a:rPr lang="en-US" sz="2000" dirty="0"/>
              <a:t> order transfer function:</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Note that in this case, the compensator would need to at least have derivative action to add damping, and should have integrator action to provide attitude hold:</a:t>
            </a:r>
          </a:p>
        </p:txBody>
      </p:sp>
      <p:sp>
        <p:nvSpPr>
          <p:cNvPr id="5" name="Title 1"/>
          <p:cNvSpPr>
            <a:spLocks noGrp="1"/>
          </p:cNvSpPr>
          <p:nvPr>
            <p:ph type="title"/>
          </p:nvPr>
        </p:nvSpPr>
        <p:spPr/>
        <p:txBody>
          <a:bodyPr/>
          <a:lstStyle/>
          <a:p>
            <a:r>
              <a:rPr lang="en-US" dirty="0"/>
              <a:t>Model Following Controller</a:t>
            </a:r>
          </a:p>
        </p:txBody>
      </p:sp>
      <p:sp>
        <p:nvSpPr>
          <p:cNvPr id="6" name="Rectangle 5"/>
          <p:cNvSpPr/>
          <p:nvPr/>
        </p:nvSpPr>
        <p:spPr>
          <a:xfrm>
            <a:off x="3097660" y="2765180"/>
            <a:ext cx="1786870" cy="73810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Rectangle 6"/>
          <p:cNvSpPr/>
          <p:nvPr/>
        </p:nvSpPr>
        <p:spPr>
          <a:xfrm>
            <a:off x="6571893" y="2693981"/>
            <a:ext cx="818613" cy="8843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8" name="Straight Arrow Connector 7"/>
          <p:cNvCxnSpPr>
            <a:stCxn id="6" idx="3"/>
            <a:endCxn id="15" idx="2"/>
          </p:cNvCxnSpPr>
          <p:nvPr/>
        </p:nvCxnSpPr>
        <p:spPr>
          <a:xfrm>
            <a:off x="4884530" y="3134234"/>
            <a:ext cx="812675" cy="11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7" idx="3"/>
          </p:cNvCxnSpPr>
          <p:nvPr/>
        </p:nvCxnSpPr>
        <p:spPr>
          <a:xfrm>
            <a:off x="7390506" y="3136162"/>
            <a:ext cx="1047903" cy="39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39" idx="3"/>
            <a:endCxn id="6" idx="1"/>
          </p:cNvCxnSpPr>
          <p:nvPr/>
        </p:nvCxnSpPr>
        <p:spPr>
          <a:xfrm>
            <a:off x="2219633" y="3127744"/>
            <a:ext cx="878027" cy="649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509309" y="3550759"/>
            <a:ext cx="663451" cy="369332"/>
          </a:xfrm>
          <a:prstGeom prst="rect">
            <a:avLst/>
          </a:prstGeom>
          <a:noFill/>
        </p:spPr>
        <p:txBody>
          <a:bodyPr wrap="none" rtlCol="0">
            <a:spAutoFit/>
          </a:bodyPr>
          <a:lstStyle/>
          <a:p>
            <a:r>
              <a:rPr lang="en-US" dirty="0"/>
              <a:t>Plant</a:t>
            </a:r>
          </a:p>
        </p:txBody>
      </p:sp>
      <p:sp>
        <p:nvSpPr>
          <p:cNvPr id="12" name="TextBox 11"/>
          <p:cNvSpPr txBox="1"/>
          <p:nvPr/>
        </p:nvSpPr>
        <p:spPr>
          <a:xfrm>
            <a:off x="4890597" y="4029304"/>
            <a:ext cx="683905" cy="369332"/>
          </a:xfrm>
          <a:prstGeom prst="rect">
            <a:avLst/>
          </a:prstGeom>
          <a:noFill/>
        </p:spPr>
        <p:txBody>
          <a:bodyPr wrap="none" rtlCol="0">
            <a:spAutoFit/>
          </a:bodyPr>
          <a:lstStyle/>
          <a:p>
            <a:r>
              <a:rPr lang="en-US" i="1" dirty="0" err="1">
                <a:latin typeface="Symbol" panose="05050102010706020507" pitchFamily="18" charset="2"/>
                <a:cs typeface="Times New Roman" panose="02020603050405020304" pitchFamily="18" charset="0"/>
              </a:rPr>
              <a:t>q</a:t>
            </a:r>
            <a:r>
              <a:rPr lang="en-US" i="1" baseline="-25000" dirty="0" err="1">
                <a:latin typeface="Times New Roman" panose="02020603050405020304" pitchFamily="18" charset="0"/>
                <a:cs typeface="Times New Roman" panose="02020603050405020304" pitchFamily="18" charset="0"/>
              </a:rPr>
              <a:t>ref</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p:txBody>
      </p:sp>
      <p:sp>
        <p:nvSpPr>
          <p:cNvPr id="13" name="TextBox 12"/>
          <p:cNvSpPr txBox="1"/>
          <p:nvPr/>
        </p:nvSpPr>
        <p:spPr>
          <a:xfrm>
            <a:off x="6072859" y="2740467"/>
            <a:ext cx="524503" cy="369332"/>
          </a:xfrm>
          <a:prstGeom prst="rect">
            <a:avLst/>
          </a:prstGeom>
          <a:noFill/>
        </p:spPr>
        <p:txBody>
          <a:bodyPr wrap="none" rtlCol="0">
            <a:spAutoFit/>
          </a:bodyPr>
          <a:lstStyle/>
          <a:p>
            <a:r>
              <a:rPr lang="en-US" i="1" dirty="0">
                <a:latin typeface="Symbol" panose="05050102010706020507" pitchFamily="18" charset="2"/>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p:txBody>
      </p:sp>
      <p:sp>
        <p:nvSpPr>
          <p:cNvPr id="14" name="TextBox 13"/>
          <p:cNvSpPr txBox="1"/>
          <p:nvPr/>
        </p:nvSpPr>
        <p:spPr>
          <a:xfrm>
            <a:off x="7888512" y="2693981"/>
            <a:ext cx="524503" cy="369332"/>
          </a:xfrm>
          <a:prstGeom prst="rect">
            <a:avLst/>
          </a:prstGeom>
          <a:noFill/>
        </p:spPr>
        <p:txBody>
          <a:bodyPr wrap="none" rtlCol="0">
            <a:spAutoFit/>
          </a:bodyPr>
          <a:lstStyle/>
          <a:p>
            <a:r>
              <a:rPr lang="en-US" i="1" dirty="0">
                <a:latin typeface="Symbol" panose="05050102010706020507" pitchFamily="18" charset="2"/>
                <a:cs typeface="Times New Roman" panose="02020603050405020304" pitchFamily="18" charset="0"/>
              </a:rPr>
              <a:t>q</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p:txBody>
      </p:sp>
      <p:sp>
        <p:nvSpPr>
          <p:cNvPr id="15" name="Oval 14"/>
          <p:cNvSpPr/>
          <p:nvPr/>
        </p:nvSpPr>
        <p:spPr>
          <a:xfrm>
            <a:off x="5697205" y="2932987"/>
            <a:ext cx="404884" cy="40488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15" idx="6"/>
            <a:endCxn id="7" idx="1"/>
          </p:cNvCxnSpPr>
          <p:nvPr/>
        </p:nvCxnSpPr>
        <p:spPr>
          <a:xfrm>
            <a:off x="6102089" y="3135429"/>
            <a:ext cx="469804" cy="7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217381" y="4075569"/>
            <a:ext cx="623024" cy="61414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18" name="Straight Arrow Connector 17"/>
          <p:cNvCxnSpPr>
            <a:endCxn id="17" idx="1"/>
          </p:cNvCxnSpPr>
          <p:nvPr/>
        </p:nvCxnSpPr>
        <p:spPr>
          <a:xfrm>
            <a:off x="3897771" y="4382643"/>
            <a:ext cx="31961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342062" y="3123779"/>
            <a:ext cx="20" cy="1266771"/>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20" name="Object 19"/>
          <p:cNvGraphicFramePr>
            <a:graphicFrameLocks noChangeAspect="1"/>
          </p:cNvGraphicFramePr>
          <p:nvPr>
            <p:extLst>
              <p:ext uri="{D42A27DB-BD31-4B8C-83A1-F6EECF244321}">
                <p14:modId xmlns:p14="http://schemas.microsoft.com/office/powerpoint/2010/main" val="1448038516"/>
              </p:ext>
            </p:extLst>
          </p:nvPr>
        </p:nvGraphicFramePr>
        <p:xfrm>
          <a:off x="4300293" y="4204843"/>
          <a:ext cx="457200" cy="355600"/>
        </p:xfrm>
        <a:graphic>
          <a:graphicData uri="http://schemas.openxmlformats.org/presentationml/2006/ole">
            <mc:AlternateContent xmlns:mc="http://schemas.openxmlformats.org/markup-compatibility/2006">
              <mc:Choice xmlns:v="urn:schemas-microsoft-com:vml" Requires="v">
                <p:oleObj name="Equation" r:id="rId2" imgW="228600" imgH="177480" progId="Equation.DSMT4">
                  <p:embed/>
                </p:oleObj>
              </mc:Choice>
              <mc:Fallback>
                <p:oleObj name="Equation" r:id="rId2" imgW="228600" imgH="177480" progId="Equation.DSMT4">
                  <p:embed/>
                  <p:pic>
                    <p:nvPicPr>
                      <p:cNvPr id="20" name="Object 19"/>
                      <p:cNvPicPr/>
                      <p:nvPr/>
                    </p:nvPicPr>
                    <p:blipFill>
                      <a:blip r:embed="rId3"/>
                      <a:stretch>
                        <a:fillRect/>
                      </a:stretch>
                    </p:blipFill>
                    <p:spPr>
                      <a:xfrm>
                        <a:off x="4300293" y="4204843"/>
                        <a:ext cx="457200" cy="355600"/>
                      </a:xfrm>
                      <a:prstGeom prst="rect">
                        <a:avLst/>
                      </a:prstGeom>
                    </p:spPr>
                  </p:pic>
                </p:oleObj>
              </mc:Fallback>
            </mc:AlternateContent>
          </a:graphicData>
        </a:graphic>
      </p:graphicFrame>
      <p:sp>
        <p:nvSpPr>
          <p:cNvPr id="21" name="Oval 20"/>
          <p:cNvSpPr/>
          <p:nvPr/>
        </p:nvSpPr>
        <p:spPr>
          <a:xfrm>
            <a:off x="5697205" y="4188108"/>
            <a:ext cx="404884" cy="40488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stCxn id="17" idx="3"/>
            <a:endCxn id="21" idx="2"/>
          </p:cNvCxnSpPr>
          <p:nvPr/>
        </p:nvCxnSpPr>
        <p:spPr>
          <a:xfrm>
            <a:off x="4840405" y="4382644"/>
            <a:ext cx="856800" cy="79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21" idx="6"/>
          </p:cNvCxnSpPr>
          <p:nvPr/>
        </p:nvCxnSpPr>
        <p:spPr>
          <a:xfrm flipH="1">
            <a:off x="6102089" y="4377825"/>
            <a:ext cx="1621306" cy="127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723395" y="3134234"/>
            <a:ext cx="0" cy="1243591"/>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5598258" y="3526307"/>
            <a:ext cx="602777" cy="45195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latin typeface="Times New Roman" panose="02020603050405020304" pitchFamily="18" charset="0"/>
                <a:cs typeface="Times New Roman" panose="02020603050405020304" pitchFamily="18" charset="0"/>
              </a:rPr>
              <a:t>K</a:t>
            </a:r>
            <a:r>
              <a:rPr lang="en-US" dirty="0">
                <a:solidFill>
                  <a:schemeClr val="tx1"/>
                </a:solidFill>
                <a:latin typeface="Times New Roman" panose="02020603050405020304" pitchFamily="18" charset="0"/>
                <a:cs typeface="Times New Roman" panose="02020603050405020304" pitchFamily="18" charset="0"/>
              </a:rPr>
              <a:t>(</a:t>
            </a:r>
            <a:r>
              <a:rPr lang="en-US" i="1" dirty="0">
                <a:solidFill>
                  <a:schemeClr val="tx1"/>
                </a:solidFill>
                <a:latin typeface="Times New Roman" panose="02020603050405020304" pitchFamily="18" charset="0"/>
                <a:cs typeface="Times New Roman" panose="02020603050405020304" pitchFamily="18" charset="0"/>
              </a:rPr>
              <a:t>s</a:t>
            </a:r>
            <a:r>
              <a:rPr lang="en-US" dirty="0">
                <a:solidFill>
                  <a:schemeClr val="tx1"/>
                </a:solidFill>
                <a:latin typeface="Times New Roman" panose="02020603050405020304" pitchFamily="18" charset="0"/>
                <a:cs typeface="Times New Roman" panose="02020603050405020304" pitchFamily="18" charset="0"/>
              </a:rPr>
              <a:t>)</a:t>
            </a:r>
          </a:p>
        </p:txBody>
      </p:sp>
      <p:cxnSp>
        <p:nvCxnSpPr>
          <p:cNvPr id="26" name="Straight Arrow Connector 25"/>
          <p:cNvCxnSpPr>
            <a:stCxn id="21" idx="0"/>
            <a:endCxn id="25" idx="2"/>
          </p:cNvCxnSpPr>
          <p:nvPr/>
        </p:nvCxnSpPr>
        <p:spPr>
          <a:xfrm flipV="1">
            <a:off x="5899647" y="3978262"/>
            <a:ext cx="0" cy="20984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5" idx="0"/>
            <a:endCxn id="15" idx="4"/>
          </p:cNvCxnSpPr>
          <p:nvPr/>
        </p:nvCxnSpPr>
        <p:spPr>
          <a:xfrm flipV="1">
            <a:off x="5899647" y="3337871"/>
            <a:ext cx="0" cy="1884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461838" y="2758412"/>
            <a:ext cx="271062" cy="369332"/>
          </a:xfrm>
          <a:prstGeom prst="rect">
            <a:avLst/>
          </a:prstGeom>
          <a:noFill/>
        </p:spPr>
        <p:txBody>
          <a:bodyPr wrap="square" rtlCol="0">
            <a:spAutoFit/>
          </a:bodyPr>
          <a:lstStyle/>
          <a:p>
            <a:r>
              <a:rPr lang="en-US" dirty="0"/>
              <a:t>+</a:t>
            </a:r>
          </a:p>
        </p:txBody>
      </p:sp>
      <p:sp>
        <p:nvSpPr>
          <p:cNvPr id="29" name="TextBox 28"/>
          <p:cNvSpPr txBox="1"/>
          <p:nvPr/>
        </p:nvSpPr>
        <p:spPr>
          <a:xfrm>
            <a:off x="6107132" y="4270711"/>
            <a:ext cx="327846" cy="369332"/>
          </a:xfrm>
          <a:prstGeom prst="rect">
            <a:avLst/>
          </a:prstGeom>
          <a:noFill/>
        </p:spPr>
        <p:txBody>
          <a:bodyPr wrap="square" rtlCol="0">
            <a:spAutoFit/>
          </a:bodyPr>
          <a:lstStyle/>
          <a:p>
            <a:r>
              <a:rPr lang="en-US" dirty="0"/>
              <a:t>-</a:t>
            </a:r>
          </a:p>
        </p:txBody>
      </p:sp>
      <p:sp>
        <p:nvSpPr>
          <p:cNvPr id="30" name="TextBox 29"/>
          <p:cNvSpPr txBox="1"/>
          <p:nvPr/>
        </p:nvSpPr>
        <p:spPr>
          <a:xfrm>
            <a:off x="5395415" y="4305865"/>
            <a:ext cx="327846" cy="369332"/>
          </a:xfrm>
          <a:prstGeom prst="rect">
            <a:avLst/>
          </a:prstGeom>
          <a:noFill/>
        </p:spPr>
        <p:txBody>
          <a:bodyPr wrap="square" rtlCol="0">
            <a:spAutoFit/>
          </a:bodyPr>
          <a:lstStyle/>
          <a:p>
            <a:r>
              <a:rPr lang="en-US" dirty="0"/>
              <a:t>+</a:t>
            </a:r>
          </a:p>
        </p:txBody>
      </p:sp>
      <p:sp>
        <p:nvSpPr>
          <p:cNvPr id="31" name="TextBox 30"/>
          <p:cNvSpPr txBox="1"/>
          <p:nvPr/>
        </p:nvSpPr>
        <p:spPr>
          <a:xfrm>
            <a:off x="5902290" y="3209010"/>
            <a:ext cx="271062" cy="369332"/>
          </a:xfrm>
          <a:prstGeom prst="rect">
            <a:avLst/>
          </a:prstGeom>
          <a:noFill/>
        </p:spPr>
        <p:txBody>
          <a:bodyPr wrap="square" rtlCol="0">
            <a:spAutoFit/>
          </a:bodyPr>
          <a:lstStyle/>
          <a:p>
            <a:r>
              <a:rPr lang="en-US" dirty="0"/>
              <a:t>+</a:t>
            </a:r>
          </a:p>
        </p:txBody>
      </p:sp>
      <p:sp>
        <p:nvSpPr>
          <p:cNvPr id="32" name="TextBox 31"/>
          <p:cNvSpPr txBox="1"/>
          <p:nvPr/>
        </p:nvSpPr>
        <p:spPr>
          <a:xfrm>
            <a:off x="6016388" y="3892507"/>
            <a:ext cx="524503"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e</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p:txBody>
      </p:sp>
      <p:sp>
        <p:nvSpPr>
          <p:cNvPr id="33" name="TextBox 32"/>
          <p:cNvSpPr txBox="1"/>
          <p:nvPr/>
        </p:nvSpPr>
        <p:spPr>
          <a:xfrm>
            <a:off x="2314082" y="2706238"/>
            <a:ext cx="774571" cy="369332"/>
          </a:xfrm>
          <a:prstGeom prst="rect">
            <a:avLst/>
          </a:prstGeom>
          <a:noFill/>
        </p:spPr>
        <p:txBody>
          <a:bodyPr wrap="none" rtlCol="0">
            <a:spAutoFit/>
          </a:bodyPr>
          <a:lstStyle/>
          <a:p>
            <a:r>
              <a:rPr lang="en-US" i="1" dirty="0" err="1">
                <a:latin typeface="Symbol" panose="05050102010706020507" pitchFamily="18" charset="2"/>
                <a:cs typeface="Times New Roman" panose="02020603050405020304" pitchFamily="18" charset="0"/>
              </a:rPr>
              <a:t>q</a:t>
            </a:r>
            <a:r>
              <a:rPr lang="en-US" i="1" baseline="-25000" dirty="0" err="1">
                <a:latin typeface="Times New Roman" panose="02020603050405020304" pitchFamily="18" charset="0"/>
                <a:cs typeface="Times New Roman" panose="02020603050405020304" pitchFamily="18" charset="0"/>
              </a:rPr>
              <a:t>cmd</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p:txBody>
      </p:sp>
      <p:sp>
        <p:nvSpPr>
          <p:cNvPr id="35" name="Rectangle 34"/>
          <p:cNvSpPr/>
          <p:nvPr/>
        </p:nvSpPr>
        <p:spPr>
          <a:xfrm>
            <a:off x="2819794" y="4091561"/>
            <a:ext cx="1111805" cy="61414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36" name="Straight Arrow Connector 35"/>
          <p:cNvCxnSpPr>
            <a:endCxn id="35" idx="1"/>
          </p:cNvCxnSpPr>
          <p:nvPr/>
        </p:nvCxnSpPr>
        <p:spPr>
          <a:xfrm>
            <a:off x="2333407" y="4397193"/>
            <a:ext cx="486387" cy="14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7" name="Object 36"/>
          <p:cNvGraphicFramePr>
            <a:graphicFrameLocks noChangeAspect="1"/>
          </p:cNvGraphicFramePr>
          <p:nvPr>
            <p:extLst>
              <p:ext uri="{D42A27DB-BD31-4B8C-83A1-F6EECF244321}">
                <p14:modId xmlns:p14="http://schemas.microsoft.com/office/powerpoint/2010/main" val="88313910"/>
              </p:ext>
            </p:extLst>
          </p:nvPr>
        </p:nvGraphicFramePr>
        <p:xfrm>
          <a:off x="2856635" y="4104186"/>
          <a:ext cx="1035936" cy="472176"/>
        </p:xfrm>
        <a:graphic>
          <a:graphicData uri="http://schemas.openxmlformats.org/presentationml/2006/ole">
            <mc:AlternateContent xmlns:mc="http://schemas.openxmlformats.org/markup-compatibility/2006">
              <mc:Choice xmlns:v="urn:schemas-microsoft-com:vml" Requires="v">
                <p:oleObj name="Equation" r:id="rId4" imgW="863280" imgH="393480" progId="Equation.DSMT4">
                  <p:embed/>
                </p:oleObj>
              </mc:Choice>
              <mc:Fallback>
                <p:oleObj name="Equation" r:id="rId4" imgW="863280" imgH="393480" progId="Equation.DSMT4">
                  <p:embed/>
                  <p:pic>
                    <p:nvPicPr>
                      <p:cNvPr id="37" name="Object 36"/>
                      <p:cNvPicPr/>
                      <p:nvPr/>
                    </p:nvPicPr>
                    <p:blipFill>
                      <a:blip r:embed="rId5"/>
                      <a:stretch>
                        <a:fillRect/>
                      </a:stretch>
                    </p:blipFill>
                    <p:spPr>
                      <a:xfrm>
                        <a:off x="2856635" y="4104186"/>
                        <a:ext cx="1035936" cy="472176"/>
                      </a:xfrm>
                      <a:prstGeom prst="rect">
                        <a:avLst/>
                      </a:prstGeom>
                    </p:spPr>
                  </p:pic>
                </p:oleObj>
              </mc:Fallback>
            </mc:AlternateContent>
          </a:graphicData>
        </a:graphic>
      </p:graphicFrame>
      <p:graphicFrame>
        <p:nvGraphicFramePr>
          <p:cNvPr id="38" name="Object 37"/>
          <p:cNvGraphicFramePr>
            <a:graphicFrameLocks noChangeAspect="1"/>
          </p:cNvGraphicFramePr>
          <p:nvPr>
            <p:extLst>
              <p:ext uri="{D42A27DB-BD31-4B8C-83A1-F6EECF244321}">
                <p14:modId xmlns:p14="http://schemas.microsoft.com/office/powerpoint/2010/main" val="2860104731"/>
              </p:ext>
            </p:extLst>
          </p:nvPr>
        </p:nvGraphicFramePr>
        <p:xfrm>
          <a:off x="3203422" y="2852354"/>
          <a:ext cx="1508544" cy="563760"/>
        </p:xfrm>
        <a:graphic>
          <a:graphicData uri="http://schemas.openxmlformats.org/presentationml/2006/ole">
            <mc:AlternateContent xmlns:mc="http://schemas.openxmlformats.org/markup-compatibility/2006">
              <mc:Choice xmlns:v="urn:schemas-microsoft-com:vml" Requires="v">
                <p:oleObj name="Equation" r:id="rId6" imgW="1257120" imgH="469800" progId="Equation.DSMT4">
                  <p:embed/>
                </p:oleObj>
              </mc:Choice>
              <mc:Fallback>
                <p:oleObj name="Equation" r:id="rId6" imgW="1257120" imgH="469800" progId="Equation.DSMT4">
                  <p:embed/>
                  <p:pic>
                    <p:nvPicPr>
                      <p:cNvPr id="38" name="Object 37"/>
                      <p:cNvPicPr/>
                      <p:nvPr/>
                    </p:nvPicPr>
                    <p:blipFill>
                      <a:blip r:embed="rId7"/>
                      <a:stretch>
                        <a:fillRect/>
                      </a:stretch>
                    </p:blipFill>
                    <p:spPr>
                      <a:xfrm>
                        <a:off x="3203422" y="2852354"/>
                        <a:ext cx="1508544" cy="563760"/>
                      </a:xfrm>
                      <a:prstGeom prst="rect">
                        <a:avLst/>
                      </a:prstGeom>
                    </p:spPr>
                  </p:pic>
                </p:oleObj>
              </mc:Fallback>
            </mc:AlternateContent>
          </a:graphicData>
        </a:graphic>
      </p:graphicFrame>
      <p:sp>
        <p:nvSpPr>
          <p:cNvPr id="39" name="Rectangle 38"/>
          <p:cNvSpPr/>
          <p:nvPr/>
        </p:nvSpPr>
        <p:spPr>
          <a:xfrm>
            <a:off x="1581818" y="2890904"/>
            <a:ext cx="637815" cy="47367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solidFill>
                  <a:schemeClr val="tx1"/>
                </a:solidFill>
                <a:latin typeface="Times New Roman" panose="02020603050405020304" pitchFamily="18" charset="0"/>
                <a:cs typeface="Times New Roman" panose="02020603050405020304" pitchFamily="18" charset="0"/>
              </a:rPr>
              <a:t>K</a:t>
            </a:r>
            <a:r>
              <a:rPr lang="en-US" i="1" baseline="-25000" dirty="0" err="1">
                <a:solidFill>
                  <a:schemeClr val="tx1"/>
                </a:solidFill>
                <a:latin typeface="Times New Roman" panose="02020603050405020304" pitchFamily="18" charset="0"/>
                <a:cs typeface="Times New Roman" panose="02020603050405020304" pitchFamily="18" charset="0"/>
              </a:rPr>
              <a:t>cmd</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40" name="Straight Arrow Connector 39"/>
          <p:cNvCxnSpPr/>
          <p:nvPr/>
        </p:nvCxnSpPr>
        <p:spPr>
          <a:xfrm>
            <a:off x="1201003" y="3134234"/>
            <a:ext cx="38081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70703" y="2748321"/>
            <a:ext cx="792205" cy="369332"/>
          </a:xfrm>
          <a:prstGeom prst="rect">
            <a:avLst/>
          </a:prstGeom>
          <a:noFill/>
        </p:spPr>
        <p:txBody>
          <a:bodyPr wrap="none" rtlCol="0">
            <a:spAutoFit/>
          </a:bodyPr>
          <a:lstStyle/>
          <a:p>
            <a:r>
              <a:rPr lang="en-US" i="1" dirty="0" err="1">
                <a:latin typeface="Symbol" panose="05050102010706020507" pitchFamily="18" charset="2"/>
                <a:cs typeface="Times New Roman" panose="02020603050405020304" pitchFamily="18" charset="0"/>
              </a:rPr>
              <a:t>d</a:t>
            </a:r>
            <a:r>
              <a:rPr lang="en-US" i="1" baseline="-25000" dirty="0" err="1">
                <a:latin typeface="Times New Roman" panose="02020603050405020304" pitchFamily="18" charset="0"/>
                <a:cs typeface="Times New Roman" panose="02020603050405020304" pitchFamily="18" charset="0"/>
              </a:rPr>
              <a:t>long</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p:txBody>
      </p:sp>
      <p:sp>
        <p:nvSpPr>
          <p:cNvPr id="42" name="TextBox 41"/>
          <p:cNvSpPr txBox="1"/>
          <p:nvPr/>
        </p:nvSpPr>
        <p:spPr>
          <a:xfrm>
            <a:off x="517531" y="3179917"/>
            <a:ext cx="971190" cy="646331"/>
          </a:xfrm>
          <a:prstGeom prst="rect">
            <a:avLst/>
          </a:prstGeom>
          <a:noFill/>
        </p:spPr>
        <p:txBody>
          <a:bodyPr wrap="square" rtlCol="0">
            <a:spAutoFit/>
          </a:bodyPr>
          <a:lstStyle/>
          <a:p>
            <a:r>
              <a:rPr lang="en-US" dirty="0"/>
              <a:t>Pilot Inceptor</a:t>
            </a:r>
          </a:p>
        </p:txBody>
      </p:sp>
      <p:sp>
        <p:nvSpPr>
          <p:cNvPr id="43" name="TextBox 42"/>
          <p:cNvSpPr txBox="1"/>
          <p:nvPr/>
        </p:nvSpPr>
        <p:spPr>
          <a:xfrm>
            <a:off x="1577744" y="2244573"/>
            <a:ext cx="971190" cy="646331"/>
          </a:xfrm>
          <a:prstGeom prst="rect">
            <a:avLst/>
          </a:prstGeom>
          <a:noFill/>
        </p:spPr>
        <p:txBody>
          <a:bodyPr wrap="square" rtlCol="0">
            <a:spAutoFit/>
          </a:bodyPr>
          <a:lstStyle/>
          <a:p>
            <a:r>
              <a:rPr lang="en-US" dirty="0" err="1"/>
              <a:t>Cmd</a:t>
            </a:r>
            <a:r>
              <a:rPr lang="en-US" dirty="0"/>
              <a:t> Gain</a:t>
            </a:r>
          </a:p>
        </p:txBody>
      </p:sp>
      <p:graphicFrame>
        <p:nvGraphicFramePr>
          <p:cNvPr id="55" name="Object 54"/>
          <p:cNvGraphicFramePr>
            <a:graphicFrameLocks noChangeAspect="1"/>
          </p:cNvGraphicFramePr>
          <p:nvPr>
            <p:extLst>
              <p:ext uri="{D42A27DB-BD31-4B8C-83A1-F6EECF244321}">
                <p14:modId xmlns:p14="http://schemas.microsoft.com/office/powerpoint/2010/main" val="4130560257"/>
              </p:ext>
            </p:extLst>
          </p:nvPr>
        </p:nvGraphicFramePr>
        <p:xfrm>
          <a:off x="6639115" y="2833261"/>
          <a:ext cx="684212" cy="588963"/>
        </p:xfrm>
        <a:graphic>
          <a:graphicData uri="http://schemas.openxmlformats.org/presentationml/2006/ole">
            <mc:AlternateContent xmlns:mc="http://schemas.openxmlformats.org/markup-compatibility/2006">
              <mc:Choice xmlns:v="urn:schemas-microsoft-com:vml" Requires="v">
                <p:oleObj name="Equation" r:id="rId8" imgW="457200" imgH="393480" progId="Equation.DSMT4">
                  <p:embed/>
                </p:oleObj>
              </mc:Choice>
              <mc:Fallback>
                <p:oleObj name="Equation" r:id="rId8" imgW="457200" imgH="393480" progId="Equation.DSMT4">
                  <p:embed/>
                  <p:pic>
                    <p:nvPicPr>
                      <p:cNvPr id="55" name="Object 54"/>
                      <p:cNvPicPr/>
                      <p:nvPr/>
                    </p:nvPicPr>
                    <p:blipFill>
                      <a:blip r:embed="rId9"/>
                      <a:stretch>
                        <a:fillRect/>
                      </a:stretch>
                    </p:blipFill>
                    <p:spPr>
                      <a:xfrm>
                        <a:off x="6639115" y="2833261"/>
                        <a:ext cx="684212" cy="588963"/>
                      </a:xfrm>
                      <a:prstGeom prst="rect">
                        <a:avLst/>
                      </a:prstGeom>
                    </p:spPr>
                  </p:pic>
                </p:oleObj>
              </mc:Fallback>
            </mc:AlternateContent>
          </a:graphicData>
        </a:graphic>
      </p:graphicFrame>
      <p:graphicFrame>
        <p:nvGraphicFramePr>
          <p:cNvPr id="58" name="Object 57"/>
          <p:cNvGraphicFramePr>
            <a:graphicFrameLocks noChangeAspect="1"/>
          </p:cNvGraphicFramePr>
          <p:nvPr>
            <p:extLst>
              <p:ext uri="{D42A27DB-BD31-4B8C-83A1-F6EECF244321}">
                <p14:modId xmlns:p14="http://schemas.microsoft.com/office/powerpoint/2010/main" val="2914436891"/>
              </p:ext>
            </p:extLst>
          </p:nvPr>
        </p:nvGraphicFramePr>
        <p:xfrm>
          <a:off x="3300213" y="5808473"/>
          <a:ext cx="2000160" cy="552420"/>
        </p:xfrm>
        <a:graphic>
          <a:graphicData uri="http://schemas.openxmlformats.org/presentationml/2006/ole">
            <mc:AlternateContent xmlns:mc="http://schemas.openxmlformats.org/markup-compatibility/2006">
              <mc:Choice xmlns:v="urn:schemas-microsoft-com:vml" Requires="v">
                <p:oleObj name="Equation" r:id="rId10" imgW="1333440" imgH="368280" progId="Equation.DSMT4">
                  <p:embed/>
                </p:oleObj>
              </mc:Choice>
              <mc:Fallback>
                <p:oleObj name="Equation" r:id="rId10" imgW="1333440" imgH="368280" progId="Equation.DSMT4">
                  <p:embed/>
                  <p:pic>
                    <p:nvPicPr>
                      <p:cNvPr id="58" name="Object 57"/>
                      <p:cNvPicPr/>
                      <p:nvPr/>
                    </p:nvPicPr>
                    <p:blipFill>
                      <a:blip r:embed="rId11"/>
                      <a:stretch>
                        <a:fillRect/>
                      </a:stretch>
                    </p:blipFill>
                    <p:spPr>
                      <a:xfrm>
                        <a:off x="3300213" y="5808473"/>
                        <a:ext cx="2000160" cy="552420"/>
                      </a:xfrm>
                      <a:prstGeom prst="rect">
                        <a:avLst/>
                      </a:prstGeom>
                    </p:spPr>
                  </p:pic>
                </p:oleObj>
              </mc:Fallback>
            </mc:AlternateContent>
          </a:graphicData>
        </a:graphic>
      </p:graphicFrame>
    </p:spTree>
    <p:extLst>
      <p:ext uri="{BB962C8B-B14F-4D97-AF65-F5344CB8AC3E}">
        <p14:creationId xmlns:p14="http://schemas.microsoft.com/office/powerpoint/2010/main" val="3336590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Following Control</a:t>
            </a:r>
          </a:p>
        </p:txBody>
      </p:sp>
      <p:sp>
        <p:nvSpPr>
          <p:cNvPr id="3" name="Content Placeholder 2"/>
          <p:cNvSpPr>
            <a:spLocks noGrp="1"/>
          </p:cNvSpPr>
          <p:nvPr>
            <p:ph idx="1"/>
          </p:nvPr>
        </p:nvSpPr>
        <p:spPr>
          <a:xfrm>
            <a:off x="628650" y="805759"/>
            <a:ext cx="7886700" cy="5895292"/>
          </a:xfrm>
        </p:spPr>
        <p:txBody>
          <a:bodyPr>
            <a:normAutofit/>
          </a:bodyPr>
          <a:lstStyle/>
          <a:p>
            <a:r>
              <a:rPr lang="en-US" sz="2000" dirty="0"/>
              <a:t>How about Rate Command / Attitude Hold?</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Note that in practice might need to add some non-linear terms to account for attitude kinematics when aircraft is in banked turn</a:t>
            </a:r>
          </a:p>
          <a:p>
            <a:r>
              <a:rPr lang="en-US" sz="2000" dirty="0"/>
              <a:t>Compensator on pitch should be PI to hold attitude. Note in linear sense, that the feedback compensation is equivalent to comp PID on attitude :</a:t>
            </a:r>
          </a:p>
          <a:p>
            <a:endParaRPr lang="en-US" sz="2000" dirty="0"/>
          </a:p>
          <a:p>
            <a:endParaRPr lang="en-US" sz="2000" dirty="0"/>
          </a:p>
          <a:p>
            <a:endParaRPr lang="en-US" sz="2000" dirty="0"/>
          </a:p>
        </p:txBody>
      </p:sp>
      <p:sp>
        <p:nvSpPr>
          <p:cNvPr id="4" name="Rectangle 3"/>
          <p:cNvSpPr/>
          <p:nvPr/>
        </p:nvSpPr>
        <p:spPr>
          <a:xfrm>
            <a:off x="3374526" y="1441346"/>
            <a:ext cx="1202127" cy="73810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sp>
        <p:nvSpPr>
          <p:cNvPr id="5" name="Rectangle 4"/>
          <p:cNvSpPr/>
          <p:nvPr/>
        </p:nvSpPr>
        <p:spPr>
          <a:xfrm>
            <a:off x="6540049" y="1508419"/>
            <a:ext cx="602777" cy="61414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latin typeface="Times New Roman" panose="02020603050405020304" pitchFamily="18" charset="0"/>
                <a:cs typeface="Times New Roman" panose="02020603050405020304" pitchFamily="18" charset="0"/>
              </a:rPr>
              <a:t>G</a:t>
            </a:r>
            <a:r>
              <a:rPr lang="en-US" dirty="0">
                <a:solidFill>
                  <a:schemeClr val="tx1"/>
                </a:solidFill>
                <a:latin typeface="Times New Roman" panose="02020603050405020304" pitchFamily="18" charset="0"/>
                <a:cs typeface="Times New Roman" panose="02020603050405020304" pitchFamily="18" charset="0"/>
              </a:rPr>
              <a:t>(</a:t>
            </a:r>
            <a:r>
              <a:rPr lang="en-US" i="1" dirty="0">
                <a:solidFill>
                  <a:schemeClr val="tx1"/>
                </a:solidFill>
                <a:latin typeface="Times New Roman" panose="02020603050405020304" pitchFamily="18" charset="0"/>
                <a:cs typeface="Times New Roman" panose="02020603050405020304" pitchFamily="18" charset="0"/>
              </a:rPr>
              <a:t>s</a:t>
            </a:r>
            <a:r>
              <a:rPr lang="en-US" dirty="0">
                <a:solidFill>
                  <a:schemeClr val="tx1"/>
                </a:solidFill>
                <a:latin typeface="Times New Roman" panose="02020603050405020304" pitchFamily="18" charset="0"/>
                <a:cs typeface="Times New Roman" panose="02020603050405020304" pitchFamily="18" charset="0"/>
              </a:rPr>
              <a:t>)</a:t>
            </a:r>
          </a:p>
        </p:txBody>
      </p:sp>
      <p:cxnSp>
        <p:nvCxnSpPr>
          <p:cNvPr id="6" name="Straight Arrow Connector 5"/>
          <p:cNvCxnSpPr>
            <a:stCxn id="4" idx="3"/>
            <a:endCxn id="13" idx="2"/>
          </p:cNvCxnSpPr>
          <p:nvPr/>
        </p:nvCxnSpPr>
        <p:spPr>
          <a:xfrm>
            <a:off x="4576653" y="1810400"/>
            <a:ext cx="1088708" cy="11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5" idx="3"/>
          </p:cNvCxnSpPr>
          <p:nvPr/>
        </p:nvCxnSpPr>
        <p:spPr>
          <a:xfrm>
            <a:off x="7142826" y="1815494"/>
            <a:ext cx="1263739" cy="76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37" idx="3"/>
            <a:endCxn id="4" idx="1"/>
          </p:cNvCxnSpPr>
          <p:nvPr/>
        </p:nvCxnSpPr>
        <p:spPr>
          <a:xfrm>
            <a:off x="2187789" y="1803910"/>
            <a:ext cx="1186737" cy="649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58753" y="2705470"/>
            <a:ext cx="683905" cy="369332"/>
          </a:xfrm>
          <a:prstGeom prst="rect">
            <a:avLst/>
          </a:prstGeom>
          <a:noFill/>
        </p:spPr>
        <p:txBody>
          <a:bodyPr wrap="none" rtlCol="0">
            <a:spAutoFit/>
          </a:bodyPr>
          <a:lstStyle/>
          <a:p>
            <a:r>
              <a:rPr lang="en-US" i="1" dirty="0" err="1">
                <a:latin typeface="Times New Roman" panose="02020603050405020304" pitchFamily="18" charset="0"/>
                <a:cs typeface="Times New Roman" panose="02020603050405020304" pitchFamily="18" charset="0"/>
              </a:rPr>
              <a:t>q</a:t>
            </a:r>
            <a:r>
              <a:rPr lang="en-US" i="1" baseline="-25000" dirty="0" err="1">
                <a:latin typeface="Times New Roman" panose="02020603050405020304" pitchFamily="18" charset="0"/>
                <a:cs typeface="Times New Roman" panose="02020603050405020304" pitchFamily="18" charset="0"/>
              </a:rPr>
              <a:t>ref</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p:txBody>
      </p:sp>
      <p:sp>
        <p:nvSpPr>
          <p:cNvPr id="11" name="TextBox 10"/>
          <p:cNvSpPr txBox="1"/>
          <p:nvPr/>
        </p:nvSpPr>
        <p:spPr>
          <a:xfrm>
            <a:off x="6041015" y="1416633"/>
            <a:ext cx="524503" cy="369332"/>
          </a:xfrm>
          <a:prstGeom prst="rect">
            <a:avLst/>
          </a:prstGeom>
          <a:noFill/>
        </p:spPr>
        <p:txBody>
          <a:bodyPr wrap="none" rtlCol="0">
            <a:spAutoFit/>
          </a:bodyPr>
          <a:lstStyle/>
          <a:p>
            <a:r>
              <a:rPr lang="en-US" i="1" dirty="0">
                <a:latin typeface="Symbol" panose="05050102010706020507" pitchFamily="18" charset="2"/>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p:txBody>
      </p:sp>
      <p:sp>
        <p:nvSpPr>
          <p:cNvPr id="12" name="TextBox 11"/>
          <p:cNvSpPr txBox="1"/>
          <p:nvPr/>
        </p:nvSpPr>
        <p:spPr>
          <a:xfrm>
            <a:off x="7856668" y="1370147"/>
            <a:ext cx="524503"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q</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p:txBody>
      </p:sp>
      <p:sp>
        <p:nvSpPr>
          <p:cNvPr id="13" name="Oval 12"/>
          <p:cNvSpPr/>
          <p:nvPr/>
        </p:nvSpPr>
        <p:spPr>
          <a:xfrm>
            <a:off x="5665361" y="1609153"/>
            <a:ext cx="404884" cy="40488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13" idx="6"/>
            <a:endCxn id="5" idx="1"/>
          </p:cNvCxnSpPr>
          <p:nvPr/>
        </p:nvCxnSpPr>
        <p:spPr>
          <a:xfrm>
            <a:off x="6070245" y="1811595"/>
            <a:ext cx="469804" cy="38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051331" y="2759641"/>
            <a:ext cx="623024" cy="61414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16" name="Straight Arrow Connector 15"/>
          <p:cNvCxnSpPr>
            <a:stCxn id="33" idx="3"/>
            <a:endCxn id="15" idx="1"/>
          </p:cNvCxnSpPr>
          <p:nvPr/>
        </p:nvCxnSpPr>
        <p:spPr>
          <a:xfrm flipV="1">
            <a:off x="3499784" y="3066716"/>
            <a:ext cx="551547" cy="35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310218" y="1799945"/>
            <a:ext cx="20" cy="1266771"/>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18" name="Object 17"/>
          <p:cNvGraphicFramePr>
            <a:graphicFrameLocks noChangeAspect="1"/>
          </p:cNvGraphicFramePr>
          <p:nvPr>
            <p:extLst>
              <p:ext uri="{D42A27DB-BD31-4B8C-83A1-F6EECF244321}">
                <p14:modId xmlns:p14="http://schemas.microsoft.com/office/powerpoint/2010/main" val="1935995323"/>
              </p:ext>
            </p:extLst>
          </p:nvPr>
        </p:nvGraphicFramePr>
        <p:xfrm>
          <a:off x="4108436" y="2864274"/>
          <a:ext cx="457200" cy="355600"/>
        </p:xfrm>
        <a:graphic>
          <a:graphicData uri="http://schemas.openxmlformats.org/presentationml/2006/ole">
            <mc:AlternateContent xmlns:mc="http://schemas.openxmlformats.org/markup-compatibility/2006">
              <mc:Choice xmlns:v="urn:schemas-microsoft-com:vml" Requires="v">
                <p:oleObj name="Equation" r:id="rId3" imgW="228600" imgH="177480" progId="Equation.DSMT4">
                  <p:embed/>
                </p:oleObj>
              </mc:Choice>
              <mc:Fallback>
                <p:oleObj name="Equation" r:id="rId3" imgW="228600" imgH="177480" progId="Equation.DSMT4">
                  <p:embed/>
                  <p:pic>
                    <p:nvPicPr>
                      <p:cNvPr id="18" name="Object 17"/>
                      <p:cNvPicPr/>
                      <p:nvPr/>
                    </p:nvPicPr>
                    <p:blipFill>
                      <a:blip r:embed="rId4"/>
                      <a:stretch>
                        <a:fillRect/>
                      </a:stretch>
                    </p:blipFill>
                    <p:spPr>
                      <a:xfrm>
                        <a:off x="4108436" y="2864274"/>
                        <a:ext cx="457200" cy="355600"/>
                      </a:xfrm>
                      <a:prstGeom prst="rect">
                        <a:avLst/>
                      </a:prstGeom>
                    </p:spPr>
                  </p:pic>
                </p:oleObj>
              </mc:Fallback>
            </mc:AlternateContent>
          </a:graphicData>
        </a:graphic>
      </p:graphicFrame>
      <p:sp>
        <p:nvSpPr>
          <p:cNvPr id="19" name="Oval 18"/>
          <p:cNvSpPr/>
          <p:nvPr/>
        </p:nvSpPr>
        <p:spPr>
          <a:xfrm>
            <a:off x="5665361" y="2864274"/>
            <a:ext cx="404884" cy="40488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15" idx="3"/>
            <a:endCxn id="19" idx="2"/>
          </p:cNvCxnSpPr>
          <p:nvPr/>
        </p:nvCxnSpPr>
        <p:spPr>
          <a:xfrm>
            <a:off x="4674355" y="3066716"/>
            <a:ext cx="99100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9" idx="6"/>
          </p:cNvCxnSpPr>
          <p:nvPr/>
        </p:nvCxnSpPr>
        <p:spPr>
          <a:xfrm flipH="1">
            <a:off x="6070245" y="3053991"/>
            <a:ext cx="1621306" cy="127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691551" y="1810400"/>
            <a:ext cx="0" cy="1227010"/>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566414" y="2230555"/>
            <a:ext cx="602777" cy="45195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solidFill>
                  <a:schemeClr val="tx1"/>
                </a:solidFill>
                <a:latin typeface="Times New Roman" panose="02020603050405020304" pitchFamily="18" charset="0"/>
                <a:cs typeface="Times New Roman" panose="02020603050405020304" pitchFamily="18" charset="0"/>
              </a:rPr>
              <a:t>K</a:t>
            </a:r>
            <a:r>
              <a:rPr lang="en-US" i="1" baseline="-25000" dirty="0" err="1">
                <a:solidFill>
                  <a:schemeClr val="tx1"/>
                </a:solidFill>
                <a:latin typeface="Times New Roman" panose="02020603050405020304" pitchFamily="18" charset="0"/>
                <a:cs typeface="Times New Roman" panose="02020603050405020304" pitchFamily="18" charset="0"/>
              </a:rPr>
              <a:t>q</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24" name="Straight Arrow Connector 23"/>
          <p:cNvCxnSpPr>
            <a:stCxn id="19" idx="0"/>
            <a:endCxn id="23" idx="2"/>
          </p:cNvCxnSpPr>
          <p:nvPr/>
        </p:nvCxnSpPr>
        <p:spPr>
          <a:xfrm flipV="1">
            <a:off x="5867803" y="2682510"/>
            <a:ext cx="0" cy="18176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3" idx="0"/>
            <a:endCxn id="13" idx="4"/>
          </p:cNvCxnSpPr>
          <p:nvPr/>
        </p:nvCxnSpPr>
        <p:spPr>
          <a:xfrm flipV="1">
            <a:off x="5867803" y="2014037"/>
            <a:ext cx="0" cy="21651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429994" y="1434578"/>
            <a:ext cx="271062" cy="369332"/>
          </a:xfrm>
          <a:prstGeom prst="rect">
            <a:avLst/>
          </a:prstGeom>
          <a:noFill/>
        </p:spPr>
        <p:txBody>
          <a:bodyPr wrap="square" rtlCol="0">
            <a:spAutoFit/>
          </a:bodyPr>
          <a:lstStyle/>
          <a:p>
            <a:r>
              <a:rPr lang="en-US" dirty="0"/>
              <a:t>+</a:t>
            </a:r>
          </a:p>
        </p:txBody>
      </p:sp>
      <p:sp>
        <p:nvSpPr>
          <p:cNvPr id="27" name="TextBox 26"/>
          <p:cNvSpPr txBox="1"/>
          <p:nvPr/>
        </p:nvSpPr>
        <p:spPr>
          <a:xfrm>
            <a:off x="6075288" y="2946877"/>
            <a:ext cx="327846" cy="369332"/>
          </a:xfrm>
          <a:prstGeom prst="rect">
            <a:avLst/>
          </a:prstGeom>
          <a:noFill/>
        </p:spPr>
        <p:txBody>
          <a:bodyPr wrap="square" rtlCol="0">
            <a:spAutoFit/>
          </a:bodyPr>
          <a:lstStyle/>
          <a:p>
            <a:r>
              <a:rPr lang="en-US" dirty="0"/>
              <a:t>-</a:t>
            </a:r>
          </a:p>
        </p:txBody>
      </p:sp>
      <p:sp>
        <p:nvSpPr>
          <p:cNvPr id="28" name="TextBox 27"/>
          <p:cNvSpPr txBox="1"/>
          <p:nvPr/>
        </p:nvSpPr>
        <p:spPr>
          <a:xfrm>
            <a:off x="5363571" y="2982031"/>
            <a:ext cx="327846" cy="369332"/>
          </a:xfrm>
          <a:prstGeom prst="rect">
            <a:avLst/>
          </a:prstGeom>
          <a:noFill/>
        </p:spPr>
        <p:txBody>
          <a:bodyPr wrap="square" rtlCol="0">
            <a:spAutoFit/>
          </a:bodyPr>
          <a:lstStyle/>
          <a:p>
            <a:r>
              <a:rPr lang="en-US" dirty="0"/>
              <a:t>+</a:t>
            </a:r>
          </a:p>
        </p:txBody>
      </p:sp>
      <p:sp>
        <p:nvSpPr>
          <p:cNvPr id="29" name="TextBox 28"/>
          <p:cNvSpPr txBox="1"/>
          <p:nvPr/>
        </p:nvSpPr>
        <p:spPr>
          <a:xfrm>
            <a:off x="5870446" y="1885176"/>
            <a:ext cx="271062" cy="369332"/>
          </a:xfrm>
          <a:prstGeom prst="rect">
            <a:avLst/>
          </a:prstGeom>
          <a:noFill/>
        </p:spPr>
        <p:txBody>
          <a:bodyPr wrap="square" rtlCol="0">
            <a:spAutoFit/>
          </a:bodyPr>
          <a:lstStyle/>
          <a:p>
            <a:r>
              <a:rPr lang="en-US" dirty="0"/>
              <a:t>+</a:t>
            </a:r>
          </a:p>
        </p:txBody>
      </p:sp>
      <p:sp>
        <p:nvSpPr>
          <p:cNvPr id="31" name="TextBox 30"/>
          <p:cNvSpPr txBox="1"/>
          <p:nvPr/>
        </p:nvSpPr>
        <p:spPr>
          <a:xfrm>
            <a:off x="2400684" y="1382404"/>
            <a:ext cx="774571" cy="369332"/>
          </a:xfrm>
          <a:prstGeom prst="rect">
            <a:avLst/>
          </a:prstGeom>
          <a:noFill/>
        </p:spPr>
        <p:txBody>
          <a:bodyPr wrap="none" rtlCol="0">
            <a:spAutoFit/>
          </a:bodyPr>
          <a:lstStyle/>
          <a:p>
            <a:r>
              <a:rPr lang="en-US" i="1" dirty="0" err="1">
                <a:latin typeface="Times New Roman" panose="02020603050405020304" pitchFamily="18" charset="0"/>
                <a:cs typeface="Times New Roman" panose="02020603050405020304" pitchFamily="18" charset="0"/>
              </a:rPr>
              <a:t>q</a:t>
            </a:r>
            <a:r>
              <a:rPr lang="en-US" i="1" baseline="-25000" dirty="0" err="1">
                <a:latin typeface="Times New Roman" panose="02020603050405020304" pitchFamily="18" charset="0"/>
                <a:cs typeface="Times New Roman" panose="02020603050405020304" pitchFamily="18" charset="0"/>
              </a:rPr>
              <a:t>cmd</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p:txBody>
      </p:sp>
      <p:sp>
        <p:nvSpPr>
          <p:cNvPr id="33" name="Rectangle 32"/>
          <p:cNvSpPr/>
          <p:nvPr/>
        </p:nvSpPr>
        <p:spPr>
          <a:xfrm>
            <a:off x="2554476" y="2763178"/>
            <a:ext cx="945308" cy="61414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34" name="Straight Arrow Connector 33"/>
          <p:cNvCxnSpPr>
            <a:endCxn id="33" idx="1"/>
          </p:cNvCxnSpPr>
          <p:nvPr/>
        </p:nvCxnSpPr>
        <p:spPr>
          <a:xfrm>
            <a:off x="2314767" y="3070252"/>
            <a:ext cx="239709"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5" name="Object 34"/>
          <p:cNvGraphicFramePr>
            <a:graphicFrameLocks noChangeAspect="1"/>
          </p:cNvGraphicFramePr>
          <p:nvPr>
            <p:extLst>
              <p:ext uri="{D42A27DB-BD31-4B8C-83A1-F6EECF244321}">
                <p14:modId xmlns:p14="http://schemas.microsoft.com/office/powerpoint/2010/main" val="120324657"/>
              </p:ext>
            </p:extLst>
          </p:nvPr>
        </p:nvGraphicFramePr>
        <p:xfrm>
          <a:off x="2769955" y="2793653"/>
          <a:ext cx="514350" cy="533400"/>
        </p:xfrm>
        <a:graphic>
          <a:graphicData uri="http://schemas.openxmlformats.org/presentationml/2006/ole">
            <mc:AlternateContent xmlns:mc="http://schemas.openxmlformats.org/markup-compatibility/2006">
              <mc:Choice xmlns:v="urn:schemas-microsoft-com:vml" Requires="v">
                <p:oleObj name="Equation" r:id="rId5" imgW="342720" imgH="355320" progId="Equation.DSMT4">
                  <p:embed/>
                </p:oleObj>
              </mc:Choice>
              <mc:Fallback>
                <p:oleObj name="Equation" r:id="rId5" imgW="342720" imgH="355320" progId="Equation.DSMT4">
                  <p:embed/>
                  <p:pic>
                    <p:nvPicPr>
                      <p:cNvPr id="35" name="Object 34"/>
                      <p:cNvPicPr/>
                      <p:nvPr/>
                    </p:nvPicPr>
                    <p:blipFill>
                      <a:blip r:embed="rId6"/>
                      <a:stretch>
                        <a:fillRect/>
                      </a:stretch>
                    </p:blipFill>
                    <p:spPr>
                      <a:xfrm>
                        <a:off x="2769955" y="2793653"/>
                        <a:ext cx="514350" cy="533400"/>
                      </a:xfrm>
                      <a:prstGeom prst="rect">
                        <a:avLst/>
                      </a:prstGeom>
                    </p:spPr>
                  </p:pic>
                </p:oleObj>
              </mc:Fallback>
            </mc:AlternateContent>
          </a:graphicData>
        </a:graphic>
      </p:graphicFrame>
      <p:graphicFrame>
        <p:nvGraphicFramePr>
          <p:cNvPr id="36" name="Object 35"/>
          <p:cNvGraphicFramePr>
            <a:graphicFrameLocks noChangeAspect="1"/>
          </p:cNvGraphicFramePr>
          <p:nvPr>
            <p:extLst>
              <p:ext uri="{D42A27DB-BD31-4B8C-83A1-F6EECF244321}">
                <p14:modId xmlns:p14="http://schemas.microsoft.com/office/powerpoint/2010/main" val="3786276628"/>
              </p:ext>
            </p:extLst>
          </p:nvPr>
        </p:nvGraphicFramePr>
        <p:xfrm>
          <a:off x="3444659" y="1479605"/>
          <a:ext cx="1104900" cy="628650"/>
        </p:xfrm>
        <a:graphic>
          <a:graphicData uri="http://schemas.openxmlformats.org/presentationml/2006/ole">
            <mc:AlternateContent xmlns:mc="http://schemas.openxmlformats.org/markup-compatibility/2006">
              <mc:Choice xmlns:v="urn:schemas-microsoft-com:vml" Requires="v">
                <p:oleObj name="Equation" r:id="rId7" imgW="736560" imgH="419040" progId="Equation.DSMT4">
                  <p:embed/>
                </p:oleObj>
              </mc:Choice>
              <mc:Fallback>
                <p:oleObj name="Equation" r:id="rId7" imgW="736560" imgH="419040" progId="Equation.DSMT4">
                  <p:embed/>
                  <p:pic>
                    <p:nvPicPr>
                      <p:cNvPr id="36" name="Object 35"/>
                      <p:cNvPicPr/>
                      <p:nvPr/>
                    </p:nvPicPr>
                    <p:blipFill>
                      <a:blip r:embed="rId8"/>
                      <a:stretch>
                        <a:fillRect/>
                      </a:stretch>
                    </p:blipFill>
                    <p:spPr>
                      <a:xfrm>
                        <a:off x="3444659" y="1479605"/>
                        <a:ext cx="1104900" cy="628650"/>
                      </a:xfrm>
                      <a:prstGeom prst="rect">
                        <a:avLst/>
                      </a:prstGeom>
                    </p:spPr>
                  </p:pic>
                </p:oleObj>
              </mc:Fallback>
            </mc:AlternateContent>
          </a:graphicData>
        </a:graphic>
      </p:graphicFrame>
      <p:sp>
        <p:nvSpPr>
          <p:cNvPr id="37" name="Rectangle 36"/>
          <p:cNvSpPr/>
          <p:nvPr/>
        </p:nvSpPr>
        <p:spPr>
          <a:xfrm>
            <a:off x="1549974" y="1567070"/>
            <a:ext cx="637815" cy="47367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solidFill>
                  <a:schemeClr val="tx1"/>
                </a:solidFill>
                <a:latin typeface="Times New Roman" panose="02020603050405020304" pitchFamily="18" charset="0"/>
                <a:cs typeface="Times New Roman" panose="02020603050405020304" pitchFamily="18" charset="0"/>
              </a:rPr>
              <a:t>K</a:t>
            </a:r>
            <a:r>
              <a:rPr lang="en-US" i="1" baseline="-25000" dirty="0" err="1">
                <a:solidFill>
                  <a:schemeClr val="tx1"/>
                </a:solidFill>
                <a:latin typeface="Times New Roman" panose="02020603050405020304" pitchFamily="18" charset="0"/>
                <a:cs typeface="Times New Roman" panose="02020603050405020304" pitchFamily="18" charset="0"/>
              </a:rPr>
              <a:t>cmd</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38" name="Straight Arrow Connector 37"/>
          <p:cNvCxnSpPr/>
          <p:nvPr/>
        </p:nvCxnSpPr>
        <p:spPr>
          <a:xfrm>
            <a:off x="1169159" y="1810400"/>
            <a:ext cx="38081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38859" y="1424487"/>
            <a:ext cx="792205" cy="369332"/>
          </a:xfrm>
          <a:prstGeom prst="rect">
            <a:avLst/>
          </a:prstGeom>
          <a:noFill/>
        </p:spPr>
        <p:txBody>
          <a:bodyPr wrap="none" rtlCol="0">
            <a:spAutoFit/>
          </a:bodyPr>
          <a:lstStyle/>
          <a:p>
            <a:r>
              <a:rPr lang="en-US" i="1" dirty="0" err="1">
                <a:latin typeface="Symbol" panose="05050102010706020507" pitchFamily="18" charset="2"/>
                <a:cs typeface="Times New Roman" panose="02020603050405020304" pitchFamily="18" charset="0"/>
              </a:rPr>
              <a:t>d</a:t>
            </a:r>
            <a:r>
              <a:rPr lang="en-US" i="1" baseline="-25000" dirty="0" err="1">
                <a:latin typeface="Times New Roman" panose="02020603050405020304" pitchFamily="18" charset="0"/>
                <a:cs typeface="Times New Roman" panose="02020603050405020304" pitchFamily="18" charset="0"/>
              </a:rPr>
              <a:t>long</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p:txBody>
      </p:sp>
      <p:sp>
        <p:nvSpPr>
          <p:cNvPr id="40" name="TextBox 39"/>
          <p:cNvSpPr txBox="1"/>
          <p:nvPr/>
        </p:nvSpPr>
        <p:spPr>
          <a:xfrm>
            <a:off x="485687" y="1856083"/>
            <a:ext cx="971190" cy="646331"/>
          </a:xfrm>
          <a:prstGeom prst="rect">
            <a:avLst/>
          </a:prstGeom>
          <a:noFill/>
        </p:spPr>
        <p:txBody>
          <a:bodyPr wrap="square" rtlCol="0">
            <a:spAutoFit/>
          </a:bodyPr>
          <a:lstStyle/>
          <a:p>
            <a:r>
              <a:rPr lang="en-US" dirty="0"/>
              <a:t>Pilot Inceptor</a:t>
            </a:r>
          </a:p>
        </p:txBody>
      </p:sp>
      <p:cxnSp>
        <p:nvCxnSpPr>
          <p:cNvPr id="44" name="Straight Arrow Connector 43"/>
          <p:cNvCxnSpPr>
            <a:endCxn id="52" idx="1"/>
          </p:cNvCxnSpPr>
          <p:nvPr/>
        </p:nvCxnSpPr>
        <p:spPr>
          <a:xfrm>
            <a:off x="4976902" y="4306023"/>
            <a:ext cx="28933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4978739" y="3067849"/>
            <a:ext cx="1" cy="1252164"/>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266232" y="3998949"/>
            <a:ext cx="369515" cy="61414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graphicFrame>
        <p:nvGraphicFramePr>
          <p:cNvPr id="53" name="Object 52"/>
          <p:cNvGraphicFramePr>
            <a:graphicFrameLocks noChangeAspect="1"/>
          </p:cNvGraphicFramePr>
          <p:nvPr>
            <p:extLst>
              <p:ext uri="{D42A27DB-BD31-4B8C-83A1-F6EECF244321}">
                <p14:modId xmlns:p14="http://schemas.microsoft.com/office/powerpoint/2010/main" val="3413606930"/>
              </p:ext>
            </p:extLst>
          </p:nvPr>
        </p:nvGraphicFramePr>
        <p:xfrm>
          <a:off x="5360773" y="4024827"/>
          <a:ext cx="190500" cy="533400"/>
        </p:xfrm>
        <a:graphic>
          <a:graphicData uri="http://schemas.openxmlformats.org/presentationml/2006/ole">
            <mc:AlternateContent xmlns:mc="http://schemas.openxmlformats.org/markup-compatibility/2006">
              <mc:Choice xmlns:v="urn:schemas-microsoft-com:vml" Requires="v">
                <p:oleObj name="Equation" r:id="rId9" imgW="126720" imgH="355320" progId="Equation.DSMT4">
                  <p:embed/>
                </p:oleObj>
              </mc:Choice>
              <mc:Fallback>
                <p:oleObj name="Equation" r:id="rId9" imgW="126720" imgH="355320" progId="Equation.DSMT4">
                  <p:embed/>
                  <p:pic>
                    <p:nvPicPr>
                      <p:cNvPr id="53" name="Object 52"/>
                      <p:cNvPicPr/>
                      <p:nvPr/>
                    </p:nvPicPr>
                    <p:blipFill>
                      <a:blip r:embed="rId10"/>
                      <a:stretch>
                        <a:fillRect/>
                      </a:stretch>
                    </p:blipFill>
                    <p:spPr>
                      <a:xfrm>
                        <a:off x="5360773" y="4024827"/>
                        <a:ext cx="190500" cy="533400"/>
                      </a:xfrm>
                      <a:prstGeom prst="rect">
                        <a:avLst/>
                      </a:prstGeom>
                    </p:spPr>
                  </p:pic>
                </p:oleObj>
              </mc:Fallback>
            </mc:AlternateContent>
          </a:graphicData>
        </a:graphic>
      </p:graphicFrame>
      <p:sp>
        <p:nvSpPr>
          <p:cNvPr id="55" name="TextBox 54"/>
          <p:cNvSpPr txBox="1"/>
          <p:nvPr/>
        </p:nvSpPr>
        <p:spPr>
          <a:xfrm>
            <a:off x="5627059" y="3901538"/>
            <a:ext cx="683905" cy="369332"/>
          </a:xfrm>
          <a:prstGeom prst="rect">
            <a:avLst/>
          </a:prstGeom>
          <a:noFill/>
        </p:spPr>
        <p:txBody>
          <a:bodyPr wrap="none" rtlCol="0">
            <a:spAutoFit/>
          </a:bodyPr>
          <a:lstStyle/>
          <a:p>
            <a:r>
              <a:rPr lang="en-US" i="1" dirty="0" err="1">
                <a:latin typeface="Symbol" panose="05050102010706020507" pitchFamily="18" charset="2"/>
                <a:cs typeface="Times New Roman" panose="02020603050405020304" pitchFamily="18" charset="0"/>
              </a:rPr>
              <a:t>q</a:t>
            </a:r>
            <a:r>
              <a:rPr lang="en-US" i="1" baseline="-25000" dirty="0" err="1">
                <a:latin typeface="Times New Roman" panose="02020603050405020304" pitchFamily="18" charset="0"/>
                <a:cs typeface="Times New Roman" panose="02020603050405020304" pitchFamily="18" charset="0"/>
              </a:rPr>
              <a:t>ref</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p:txBody>
      </p:sp>
      <p:cxnSp>
        <p:nvCxnSpPr>
          <p:cNvPr id="56" name="Straight Arrow Connector 55"/>
          <p:cNvCxnSpPr>
            <a:stCxn id="52" idx="3"/>
            <a:endCxn id="57" idx="2"/>
          </p:cNvCxnSpPr>
          <p:nvPr/>
        </p:nvCxnSpPr>
        <p:spPr>
          <a:xfrm>
            <a:off x="5635747" y="4306024"/>
            <a:ext cx="671522" cy="11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6307269" y="4104701"/>
            <a:ext cx="404884" cy="40488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p:cNvCxnSpPr>
            <a:endCxn id="57" idx="6"/>
          </p:cNvCxnSpPr>
          <p:nvPr/>
        </p:nvCxnSpPr>
        <p:spPr>
          <a:xfrm flipH="1">
            <a:off x="6712153" y="4307143"/>
            <a:ext cx="72679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7126530" y="1963082"/>
            <a:ext cx="1263739" cy="76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7435699" y="1963082"/>
            <a:ext cx="12467" cy="2344061"/>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7371991" y="3296582"/>
            <a:ext cx="524503" cy="369332"/>
          </a:xfrm>
          <a:prstGeom prst="rect">
            <a:avLst/>
          </a:prstGeom>
          <a:noFill/>
        </p:spPr>
        <p:txBody>
          <a:bodyPr wrap="none" rtlCol="0">
            <a:spAutoFit/>
          </a:bodyPr>
          <a:lstStyle/>
          <a:p>
            <a:r>
              <a:rPr lang="en-US" i="1" dirty="0">
                <a:latin typeface="Symbol" panose="05050102010706020507" pitchFamily="18" charset="2"/>
                <a:cs typeface="Times New Roman" panose="02020603050405020304" pitchFamily="18" charset="0"/>
              </a:rPr>
              <a:t>q</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p:txBody>
      </p:sp>
      <p:sp>
        <p:nvSpPr>
          <p:cNvPr id="82" name="Rectangle 81"/>
          <p:cNvSpPr/>
          <p:nvPr/>
        </p:nvSpPr>
        <p:spPr>
          <a:xfrm>
            <a:off x="6150586" y="3412312"/>
            <a:ext cx="718249" cy="45195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solidFill>
                  <a:schemeClr val="tx1"/>
                </a:solidFill>
                <a:latin typeface="Times New Roman" panose="02020603050405020304" pitchFamily="18" charset="0"/>
                <a:cs typeface="Times New Roman" panose="02020603050405020304" pitchFamily="18" charset="0"/>
              </a:rPr>
              <a:t>K</a:t>
            </a:r>
            <a:r>
              <a:rPr lang="en-US" i="1" baseline="-25000" dirty="0" err="1">
                <a:solidFill>
                  <a:schemeClr val="tx1"/>
                </a:solidFill>
                <a:latin typeface="Symbol" panose="05050102010706020507" pitchFamily="18" charset="2"/>
                <a:cs typeface="Times New Roman" panose="02020603050405020304" pitchFamily="18" charset="0"/>
              </a:rPr>
              <a:t>q</a:t>
            </a:r>
            <a:r>
              <a:rPr lang="en-US" dirty="0">
                <a:solidFill>
                  <a:schemeClr val="tx1"/>
                </a:solidFill>
                <a:latin typeface="Times New Roman" panose="02020603050405020304" pitchFamily="18" charset="0"/>
                <a:cs typeface="Times New Roman" panose="02020603050405020304" pitchFamily="18" charset="0"/>
              </a:rPr>
              <a:t>(</a:t>
            </a:r>
            <a:r>
              <a:rPr lang="en-US" i="1" dirty="0">
                <a:solidFill>
                  <a:schemeClr val="tx1"/>
                </a:solidFill>
                <a:latin typeface="Times New Roman" panose="02020603050405020304" pitchFamily="18" charset="0"/>
                <a:cs typeface="Times New Roman" panose="02020603050405020304" pitchFamily="18" charset="0"/>
              </a:rPr>
              <a:t>s</a:t>
            </a:r>
            <a:r>
              <a:rPr lang="en-US" dirty="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Symbol" panose="05050102010706020507" pitchFamily="18" charset="2"/>
              <a:cs typeface="Times New Roman" panose="02020603050405020304" pitchFamily="18" charset="0"/>
            </a:endParaRPr>
          </a:p>
        </p:txBody>
      </p:sp>
      <p:cxnSp>
        <p:nvCxnSpPr>
          <p:cNvPr id="89" name="Straight Arrow Connector 88"/>
          <p:cNvCxnSpPr/>
          <p:nvPr/>
        </p:nvCxnSpPr>
        <p:spPr>
          <a:xfrm flipV="1">
            <a:off x="6518537" y="3864267"/>
            <a:ext cx="0" cy="2404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flipV="1">
            <a:off x="6029434" y="1953972"/>
            <a:ext cx="480276" cy="43154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6517624" y="2385518"/>
            <a:ext cx="4279" cy="1025662"/>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6689302" y="4213900"/>
            <a:ext cx="327846" cy="369332"/>
          </a:xfrm>
          <a:prstGeom prst="rect">
            <a:avLst/>
          </a:prstGeom>
          <a:noFill/>
        </p:spPr>
        <p:txBody>
          <a:bodyPr wrap="square" rtlCol="0">
            <a:spAutoFit/>
          </a:bodyPr>
          <a:lstStyle/>
          <a:p>
            <a:r>
              <a:rPr lang="en-US" dirty="0"/>
              <a:t>-</a:t>
            </a:r>
          </a:p>
        </p:txBody>
      </p:sp>
      <p:sp>
        <p:nvSpPr>
          <p:cNvPr id="104" name="TextBox 103"/>
          <p:cNvSpPr txBox="1"/>
          <p:nvPr/>
        </p:nvSpPr>
        <p:spPr>
          <a:xfrm>
            <a:off x="5977585" y="4249054"/>
            <a:ext cx="327846" cy="369332"/>
          </a:xfrm>
          <a:prstGeom prst="rect">
            <a:avLst/>
          </a:prstGeom>
          <a:noFill/>
        </p:spPr>
        <p:txBody>
          <a:bodyPr wrap="square" rtlCol="0">
            <a:spAutoFit/>
          </a:bodyPr>
          <a:lstStyle/>
          <a:p>
            <a:r>
              <a:rPr lang="en-US" dirty="0"/>
              <a:t>+</a:t>
            </a:r>
          </a:p>
        </p:txBody>
      </p:sp>
      <p:sp>
        <p:nvSpPr>
          <p:cNvPr id="105" name="TextBox 104"/>
          <p:cNvSpPr txBox="1"/>
          <p:nvPr/>
        </p:nvSpPr>
        <p:spPr>
          <a:xfrm>
            <a:off x="5590987" y="1869480"/>
            <a:ext cx="271062" cy="369332"/>
          </a:xfrm>
          <a:prstGeom prst="rect">
            <a:avLst/>
          </a:prstGeom>
          <a:noFill/>
        </p:spPr>
        <p:txBody>
          <a:bodyPr wrap="square" rtlCol="0">
            <a:spAutoFit/>
          </a:bodyPr>
          <a:lstStyle/>
          <a:p>
            <a:r>
              <a:rPr lang="en-US" dirty="0"/>
              <a:t>+</a:t>
            </a:r>
          </a:p>
        </p:txBody>
      </p:sp>
      <p:graphicFrame>
        <p:nvGraphicFramePr>
          <p:cNvPr id="111" name="Object 110"/>
          <p:cNvGraphicFramePr>
            <a:graphicFrameLocks noChangeAspect="1"/>
          </p:cNvGraphicFramePr>
          <p:nvPr>
            <p:extLst>
              <p:ext uri="{D42A27DB-BD31-4B8C-83A1-F6EECF244321}">
                <p14:modId xmlns:p14="http://schemas.microsoft.com/office/powerpoint/2010/main" val="1247230012"/>
              </p:ext>
            </p:extLst>
          </p:nvPr>
        </p:nvGraphicFramePr>
        <p:xfrm>
          <a:off x="2458408" y="6205566"/>
          <a:ext cx="5422900" cy="571500"/>
        </p:xfrm>
        <a:graphic>
          <a:graphicData uri="http://schemas.openxmlformats.org/presentationml/2006/ole">
            <mc:AlternateContent xmlns:mc="http://schemas.openxmlformats.org/markup-compatibility/2006">
              <mc:Choice xmlns:v="urn:schemas-microsoft-com:vml" Requires="v">
                <p:oleObj name="Equation" r:id="rId11" imgW="3619440" imgH="380880" progId="Equation.DSMT4">
                  <p:embed/>
                </p:oleObj>
              </mc:Choice>
              <mc:Fallback>
                <p:oleObj name="Equation" r:id="rId11" imgW="3619440" imgH="380880" progId="Equation.DSMT4">
                  <p:embed/>
                  <p:pic>
                    <p:nvPicPr>
                      <p:cNvPr id="111" name="Object 110"/>
                      <p:cNvPicPr/>
                      <p:nvPr/>
                    </p:nvPicPr>
                    <p:blipFill>
                      <a:blip r:embed="rId12"/>
                      <a:stretch>
                        <a:fillRect/>
                      </a:stretch>
                    </p:blipFill>
                    <p:spPr>
                      <a:xfrm>
                        <a:off x="2458408" y="6205566"/>
                        <a:ext cx="5422900" cy="571500"/>
                      </a:xfrm>
                      <a:prstGeom prst="rect">
                        <a:avLst/>
                      </a:prstGeom>
                    </p:spPr>
                  </p:pic>
                </p:oleObj>
              </mc:Fallback>
            </mc:AlternateContent>
          </a:graphicData>
        </a:graphic>
      </p:graphicFrame>
    </p:spTree>
    <p:extLst>
      <p:ext uri="{BB962C8B-B14F-4D97-AF65-F5344CB8AC3E}">
        <p14:creationId xmlns:p14="http://schemas.microsoft.com/office/powerpoint/2010/main" val="3178873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Disturbance Rejection Bandwidth</a:t>
            </a:r>
          </a:p>
        </p:txBody>
      </p:sp>
      <p:sp>
        <p:nvSpPr>
          <p:cNvPr id="3" name="Content Placeholder 2"/>
          <p:cNvSpPr>
            <a:spLocks noGrp="1"/>
          </p:cNvSpPr>
          <p:nvPr>
            <p:ph idx="1"/>
          </p:nvPr>
        </p:nvSpPr>
        <p:spPr>
          <a:xfrm>
            <a:off x="628650" y="787561"/>
            <a:ext cx="7886700" cy="5781561"/>
          </a:xfrm>
        </p:spPr>
        <p:txBody>
          <a:bodyPr>
            <a:normAutofit/>
          </a:bodyPr>
          <a:lstStyle/>
          <a:p>
            <a:r>
              <a:rPr lang="en-US" sz="2000" dirty="0"/>
              <a:t>DRB is a relatively new criteria that has been suggested for the next version of ADS-33 to provide guidance on disturbance rejection requirements</a:t>
            </a:r>
          </a:p>
          <a:p>
            <a:r>
              <a:rPr lang="en-US" sz="2000" dirty="0"/>
              <a:t>Note that the feedback compensation will be responsible for holding attitude in the presence of external disturbances (e.g. wind gusts)</a:t>
            </a:r>
          </a:p>
          <a:p>
            <a:r>
              <a:rPr lang="en-US" sz="2000" dirty="0"/>
              <a:t>DRB considers disturbances on the plant output.  A disturbance input is added to measurement of the outer most feedback loop for a hold mode.  This is attitude for an Attitude Hold system (could be velocity or position for Velocity Hold or Position Hold modes)</a:t>
            </a:r>
          </a:p>
          <a:p>
            <a:r>
              <a:rPr lang="en-US" sz="2000" dirty="0"/>
              <a:t>The requirement is based on the frequency response of the attitude output due to the attitude disturbance:</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sp>
        <p:nvSpPr>
          <p:cNvPr id="4" name="Rectangle 3"/>
          <p:cNvSpPr/>
          <p:nvPr/>
        </p:nvSpPr>
        <p:spPr>
          <a:xfrm>
            <a:off x="5921350" y="4518116"/>
            <a:ext cx="602777" cy="61414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latin typeface="Times New Roman" panose="02020603050405020304" pitchFamily="18" charset="0"/>
                <a:cs typeface="Times New Roman" panose="02020603050405020304" pitchFamily="18" charset="0"/>
              </a:rPr>
              <a:t>G</a:t>
            </a:r>
            <a:r>
              <a:rPr lang="en-US" dirty="0">
                <a:solidFill>
                  <a:schemeClr val="tx1"/>
                </a:solidFill>
                <a:latin typeface="Times New Roman" panose="02020603050405020304" pitchFamily="18" charset="0"/>
                <a:cs typeface="Times New Roman" panose="02020603050405020304" pitchFamily="18" charset="0"/>
              </a:rPr>
              <a:t>(</a:t>
            </a:r>
            <a:r>
              <a:rPr lang="en-US" i="1" dirty="0">
                <a:solidFill>
                  <a:schemeClr val="tx1"/>
                </a:solidFill>
                <a:latin typeface="Times New Roman" panose="02020603050405020304" pitchFamily="18" charset="0"/>
                <a:cs typeface="Times New Roman" panose="02020603050405020304" pitchFamily="18" charset="0"/>
              </a:rPr>
              <a:t>s</a:t>
            </a:r>
            <a:r>
              <a:rPr lang="en-US" dirty="0">
                <a:solidFill>
                  <a:schemeClr val="tx1"/>
                </a:solidFill>
                <a:latin typeface="Times New Roman" panose="02020603050405020304" pitchFamily="18" charset="0"/>
                <a:cs typeface="Times New Roman" panose="02020603050405020304" pitchFamily="18" charset="0"/>
              </a:rPr>
              <a:t>)</a:t>
            </a:r>
          </a:p>
        </p:txBody>
      </p:sp>
      <p:cxnSp>
        <p:nvCxnSpPr>
          <p:cNvPr id="5" name="Straight Arrow Connector 4"/>
          <p:cNvCxnSpPr>
            <a:stCxn id="4" idx="3"/>
          </p:cNvCxnSpPr>
          <p:nvPr/>
        </p:nvCxnSpPr>
        <p:spPr>
          <a:xfrm>
            <a:off x="6524127" y="4825191"/>
            <a:ext cx="1263739" cy="76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903748" y="4173682"/>
            <a:ext cx="663451" cy="369332"/>
          </a:xfrm>
          <a:prstGeom prst="rect">
            <a:avLst/>
          </a:prstGeom>
          <a:noFill/>
        </p:spPr>
        <p:txBody>
          <a:bodyPr wrap="none" rtlCol="0">
            <a:spAutoFit/>
          </a:bodyPr>
          <a:lstStyle/>
          <a:p>
            <a:r>
              <a:rPr lang="en-US" dirty="0"/>
              <a:t>Plant</a:t>
            </a:r>
          </a:p>
        </p:txBody>
      </p:sp>
      <p:sp>
        <p:nvSpPr>
          <p:cNvPr id="7" name="TextBox 6"/>
          <p:cNvSpPr txBox="1"/>
          <p:nvPr/>
        </p:nvSpPr>
        <p:spPr>
          <a:xfrm>
            <a:off x="5422316" y="4426330"/>
            <a:ext cx="524503" cy="369332"/>
          </a:xfrm>
          <a:prstGeom prst="rect">
            <a:avLst/>
          </a:prstGeom>
          <a:noFill/>
        </p:spPr>
        <p:txBody>
          <a:bodyPr wrap="none" rtlCol="0">
            <a:spAutoFit/>
          </a:bodyPr>
          <a:lstStyle/>
          <a:p>
            <a:r>
              <a:rPr lang="en-US" i="1" dirty="0">
                <a:latin typeface="Symbol" panose="05050102010706020507" pitchFamily="18" charset="2"/>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p:txBody>
      </p:sp>
      <p:sp>
        <p:nvSpPr>
          <p:cNvPr id="8" name="TextBox 7"/>
          <p:cNvSpPr txBox="1"/>
          <p:nvPr/>
        </p:nvSpPr>
        <p:spPr>
          <a:xfrm>
            <a:off x="7237969" y="4379844"/>
            <a:ext cx="524503" cy="369332"/>
          </a:xfrm>
          <a:prstGeom prst="rect">
            <a:avLst/>
          </a:prstGeom>
          <a:noFill/>
        </p:spPr>
        <p:txBody>
          <a:bodyPr wrap="none" rtlCol="0">
            <a:spAutoFit/>
          </a:bodyPr>
          <a:lstStyle/>
          <a:p>
            <a:r>
              <a:rPr lang="en-US" i="1" dirty="0">
                <a:latin typeface="Symbol" panose="05050102010706020507" pitchFamily="18" charset="2"/>
                <a:cs typeface="Times New Roman" panose="02020603050405020304" pitchFamily="18" charset="0"/>
              </a:rPr>
              <a:t>q</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p:txBody>
      </p:sp>
      <p:sp>
        <p:nvSpPr>
          <p:cNvPr id="9" name="Oval 8"/>
          <p:cNvSpPr/>
          <p:nvPr/>
        </p:nvSpPr>
        <p:spPr>
          <a:xfrm>
            <a:off x="5046662" y="4618850"/>
            <a:ext cx="404884" cy="40488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9" idx="6"/>
            <a:endCxn id="4" idx="1"/>
          </p:cNvCxnSpPr>
          <p:nvPr/>
        </p:nvCxnSpPr>
        <p:spPr>
          <a:xfrm>
            <a:off x="5451546" y="4821292"/>
            <a:ext cx="469804" cy="38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046662" y="5873971"/>
            <a:ext cx="404884" cy="40488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33" idx="2"/>
            <a:endCxn id="11" idx="6"/>
          </p:cNvCxnSpPr>
          <p:nvPr/>
        </p:nvCxnSpPr>
        <p:spPr>
          <a:xfrm flipH="1">
            <a:off x="5451546" y="6064788"/>
            <a:ext cx="1423238" cy="116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33" idx="0"/>
          </p:cNvCxnSpPr>
          <p:nvPr/>
        </p:nvCxnSpPr>
        <p:spPr>
          <a:xfrm>
            <a:off x="7075988" y="4813607"/>
            <a:ext cx="1238" cy="10487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47715" y="5212170"/>
            <a:ext cx="602777" cy="45195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latin typeface="Times New Roman" panose="02020603050405020304" pitchFamily="18" charset="0"/>
                <a:cs typeface="Times New Roman" panose="02020603050405020304" pitchFamily="18" charset="0"/>
              </a:rPr>
              <a:t>K</a:t>
            </a:r>
            <a:r>
              <a:rPr lang="en-US" dirty="0">
                <a:solidFill>
                  <a:schemeClr val="tx1"/>
                </a:solidFill>
                <a:latin typeface="Times New Roman" panose="02020603050405020304" pitchFamily="18" charset="0"/>
                <a:cs typeface="Times New Roman" panose="02020603050405020304" pitchFamily="18" charset="0"/>
              </a:rPr>
              <a:t>(</a:t>
            </a:r>
            <a:r>
              <a:rPr lang="en-US" i="1" dirty="0">
                <a:solidFill>
                  <a:schemeClr val="tx1"/>
                </a:solidFill>
                <a:latin typeface="Times New Roman" panose="02020603050405020304" pitchFamily="18" charset="0"/>
                <a:cs typeface="Times New Roman" panose="02020603050405020304" pitchFamily="18" charset="0"/>
              </a:rPr>
              <a:t>s</a:t>
            </a:r>
            <a:r>
              <a:rPr lang="en-US" dirty="0">
                <a:solidFill>
                  <a:schemeClr val="tx1"/>
                </a:solidFill>
                <a:latin typeface="Times New Roman" panose="02020603050405020304" pitchFamily="18" charset="0"/>
                <a:cs typeface="Times New Roman" panose="02020603050405020304" pitchFamily="18" charset="0"/>
              </a:rPr>
              <a:t>)</a:t>
            </a:r>
          </a:p>
        </p:txBody>
      </p:sp>
      <p:cxnSp>
        <p:nvCxnSpPr>
          <p:cNvPr id="15" name="Straight Arrow Connector 14"/>
          <p:cNvCxnSpPr>
            <a:stCxn id="11" idx="0"/>
            <a:endCxn id="14" idx="2"/>
          </p:cNvCxnSpPr>
          <p:nvPr/>
        </p:nvCxnSpPr>
        <p:spPr>
          <a:xfrm flipV="1">
            <a:off x="5249104" y="5664125"/>
            <a:ext cx="0" cy="20984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4" idx="0"/>
            <a:endCxn id="9" idx="4"/>
          </p:cNvCxnSpPr>
          <p:nvPr/>
        </p:nvCxnSpPr>
        <p:spPr>
          <a:xfrm flipV="1">
            <a:off x="5249104" y="5023734"/>
            <a:ext cx="0" cy="1884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811295" y="4444275"/>
            <a:ext cx="271062" cy="369332"/>
          </a:xfrm>
          <a:prstGeom prst="rect">
            <a:avLst/>
          </a:prstGeom>
          <a:noFill/>
        </p:spPr>
        <p:txBody>
          <a:bodyPr wrap="square" rtlCol="0">
            <a:spAutoFit/>
          </a:bodyPr>
          <a:lstStyle/>
          <a:p>
            <a:r>
              <a:rPr lang="en-US" dirty="0"/>
              <a:t>+</a:t>
            </a:r>
          </a:p>
        </p:txBody>
      </p:sp>
      <p:sp>
        <p:nvSpPr>
          <p:cNvPr id="18" name="TextBox 17"/>
          <p:cNvSpPr txBox="1"/>
          <p:nvPr/>
        </p:nvSpPr>
        <p:spPr>
          <a:xfrm>
            <a:off x="5403937" y="6027127"/>
            <a:ext cx="327846" cy="369332"/>
          </a:xfrm>
          <a:prstGeom prst="rect">
            <a:avLst/>
          </a:prstGeom>
          <a:noFill/>
        </p:spPr>
        <p:txBody>
          <a:bodyPr wrap="square" rtlCol="0">
            <a:spAutoFit/>
          </a:bodyPr>
          <a:lstStyle/>
          <a:p>
            <a:r>
              <a:rPr lang="en-US" dirty="0"/>
              <a:t>-</a:t>
            </a:r>
          </a:p>
        </p:txBody>
      </p:sp>
      <p:sp>
        <p:nvSpPr>
          <p:cNvPr id="19" name="TextBox 18"/>
          <p:cNvSpPr txBox="1"/>
          <p:nvPr/>
        </p:nvSpPr>
        <p:spPr>
          <a:xfrm>
            <a:off x="5251747" y="4894873"/>
            <a:ext cx="271062" cy="369332"/>
          </a:xfrm>
          <a:prstGeom prst="rect">
            <a:avLst/>
          </a:prstGeom>
          <a:noFill/>
        </p:spPr>
        <p:txBody>
          <a:bodyPr wrap="square" rtlCol="0">
            <a:spAutoFit/>
          </a:bodyPr>
          <a:lstStyle/>
          <a:p>
            <a:r>
              <a:rPr lang="en-US" dirty="0"/>
              <a:t>+</a:t>
            </a:r>
          </a:p>
        </p:txBody>
      </p:sp>
      <p:sp>
        <p:nvSpPr>
          <p:cNvPr id="20" name="TextBox 19"/>
          <p:cNvSpPr txBox="1"/>
          <p:nvPr/>
        </p:nvSpPr>
        <p:spPr>
          <a:xfrm>
            <a:off x="4736892" y="5581502"/>
            <a:ext cx="524503"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e</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p:txBody>
      </p:sp>
      <p:cxnSp>
        <p:nvCxnSpPr>
          <p:cNvPr id="21" name="Straight Arrow Connector 20"/>
          <p:cNvCxnSpPr/>
          <p:nvPr/>
        </p:nvCxnSpPr>
        <p:spPr>
          <a:xfrm flipV="1">
            <a:off x="4288497" y="6070295"/>
            <a:ext cx="744407" cy="25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285407" y="4820097"/>
            <a:ext cx="744407" cy="25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Freeform 22"/>
          <p:cNvSpPr/>
          <p:nvPr/>
        </p:nvSpPr>
        <p:spPr>
          <a:xfrm>
            <a:off x="4238087" y="5942670"/>
            <a:ext cx="109696" cy="254759"/>
          </a:xfrm>
          <a:custGeom>
            <a:avLst/>
            <a:gdLst>
              <a:gd name="connsiteX0" fmla="*/ 13670 w 154749"/>
              <a:gd name="connsiteY0" fmla="*/ 0 h 359391"/>
              <a:gd name="connsiteX1" fmla="*/ 154697 w 154749"/>
              <a:gd name="connsiteY1" fmla="*/ 95534 h 359391"/>
              <a:gd name="connsiteX2" fmla="*/ 23 w 154749"/>
              <a:gd name="connsiteY2" fmla="*/ 236561 h 359391"/>
              <a:gd name="connsiteX3" fmla="*/ 145599 w 154749"/>
              <a:gd name="connsiteY3" fmla="*/ 359391 h 359391"/>
            </a:gdLst>
            <a:ahLst/>
            <a:cxnLst>
              <a:cxn ang="0">
                <a:pos x="connsiteX0" y="connsiteY0"/>
              </a:cxn>
              <a:cxn ang="0">
                <a:pos x="connsiteX1" y="connsiteY1"/>
              </a:cxn>
              <a:cxn ang="0">
                <a:pos x="connsiteX2" y="connsiteY2"/>
              </a:cxn>
              <a:cxn ang="0">
                <a:pos x="connsiteX3" y="connsiteY3"/>
              </a:cxn>
            </a:cxnLst>
            <a:rect l="l" t="t" r="r" b="b"/>
            <a:pathLst>
              <a:path w="154749" h="359391">
                <a:moveTo>
                  <a:pt x="13670" y="0"/>
                </a:moveTo>
                <a:cubicBezTo>
                  <a:pt x="85321" y="28053"/>
                  <a:pt x="156972" y="56107"/>
                  <a:pt x="154697" y="95534"/>
                </a:cubicBezTo>
                <a:cubicBezTo>
                  <a:pt x="152423" y="134961"/>
                  <a:pt x="1539" y="192585"/>
                  <a:pt x="23" y="236561"/>
                </a:cubicBezTo>
                <a:cubicBezTo>
                  <a:pt x="-1493" y="280537"/>
                  <a:pt x="72053" y="319964"/>
                  <a:pt x="145599" y="359391"/>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4246415" y="4704774"/>
            <a:ext cx="95076" cy="254759"/>
          </a:xfrm>
          <a:custGeom>
            <a:avLst/>
            <a:gdLst>
              <a:gd name="connsiteX0" fmla="*/ 13670 w 154749"/>
              <a:gd name="connsiteY0" fmla="*/ 0 h 359391"/>
              <a:gd name="connsiteX1" fmla="*/ 154697 w 154749"/>
              <a:gd name="connsiteY1" fmla="*/ 95534 h 359391"/>
              <a:gd name="connsiteX2" fmla="*/ 23 w 154749"/>
              <a:gd name="connsiteY2" fmla="*/ 236561 h 359391"/>
              <a:gd name="connsiteX3" fmla="*/ 145599 w 154749"/>
              <a:gd name="connsiteY3" fmla="*/ 359391 h 359391"/>
            </a:gdLst>
            <a:ahLst/>
            <a:cxnLst>
              <a:cxn ang="0">
                <a:pos x="connsiteX0" y="connsiteY0"/>
              </a:cxn>
              <a:cxn ang="0">
                <a:pos x="connsiteX1" y="connsiteY1"/>
              </a:cxn>
              <a:cxn ang="0">
                <a:pos x="connsiteX2" y="connsiteY2"/>
              </a:cxn>
              <a:cxn ang="0">
                <a:pos x="connsiteX3" y="connsiteY3"/>
              </a:cxn>
            </a:cxnLst>
            <a:rect l="l" t="t" r="r" b="b"/>
            <a:pathLst>
              <a:path w="154749" h="359391">
                <a:moveTo>
                  <a:pt x="13670" y="0"/>
                </a:moveTo>
                <a:cubicBezTo>
                  <a:pt x="85321" y="28053"/>
                  <a:pt x="156972" y="56107"/>
                  <a:pt x="154697" y="95534"/>
                </a:cubicBezTo>
                <a:cubicBezTo>
                  <a:pt x="152423" y="134961"/>
                  <a:pt x="1539" y="192585"/>
                  <a:pt x="23" y="236561"/>
                </a:cubicBezTo>
                <a:cubicBezTo>
                  <a:pt x="-1493" y="280537"/>
                  <a:pt x="72053" y="319964"/>
                  <a:pt x="145599" y="359391"/>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flipH="1">
            <a:off x="7288032" y="6064788"/>
            <a:ext cx="44115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237969" y="6040220"/>
            <a:ext cx="271062" cy="369332"/>
          </a:xfrm>
          <a:prstGeom prst="rect">
            <a:avLst/>
          </a:prstGeom>
          <a:noFill/>
        </p:spPr>
        <p:txBody>
          <a:bodyPr wrap="square" rtlCol="0">
            <a:spAutoFit/>
          </a:bodyPr>
          <a:lstStyle/>
          <a:p>
            <a:r>
              <a:rPr lang="en-US" dirty="0"/>
              <a:t>+</a:t>
            </a:r>
          </a:p>
        </p:txBody>
      </p:sp>
      <p:sp>
        <p:nvSpPr>
          <p:cNvPr id="33" name="Oval 32"/>
          <p:cNvSpPr/>
          <p:nvPr/>
        </p:nvSpPr>
        <p:spPr>
          <a:xfrm>
            <a:off x="6874784" y="5862346"/>
            <a:ext cx="404884" cy="40488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7642853" y="5909523"/>
            <a:ext cx="599844" cy="369332"/>
          </a:xfrm>
          <a:prstGeom prst="rect">
            <a:avLst/>
          </a:prstGeom>
          <a:noFill/>
        </p:spPr>
        <p:txBody>
          <a:bodyPr wrap="none" rtlCol="0">
            <a:spAutoFit/>
          </a:bodyPr>
          <a:lstStyle/>
          <a:p>
            <a:r>
              <a:rPr lang="en-US" i="1" dirty="0" err="1">
                <a:latin typeface="Symbol" panose="05050102010706020507" pitchFamily="18" charset="2"/>
                <a:cs typeface="Times New Roman" panose="02020603050405020304" pitchFamily="18" charset="0"/>
              </a:rPr>
              <a:t>q</a:t>
            </a:r>
            <a:r>
              <a:rPr lang="en-US" i="1" baseline="-25000" dirty="0" err="1">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p:txBody>
      </p:sp>
      <p:sp>
        <p:nvSpPr>
          <p:cNvPr id="38" name="TextBox 37"/>
          <p:cNvSpPr txBox="1"/>
          <p:nvPr/>
        </p:nvSpPr>
        <p:spPr>
          <a:xfrm>
            <a:off x="6730889" y="5594235"/>
            <a:ext cx="271062" cy="369332"/>
          </a:xfrm>
          <a:prstGeom prst="rect">
            <a:avLst/>
          </a:prstGeom>
          <a:noFill/>
        </p:spPr>
        <p:txBody>
          <a:bodyPr wrap="square" rtlCol="0">
            <a:spAutoFit/>
          </a:bodyPr>
          <a:lstStyle/>
          <a:p>
            <a:r>
              <a:rPr lang="en-US" dirty="0"/>
              <a:t>+</a:t>
            </a:r>
          </a:p>
        </p:txBody>
      </p:sp>
      <p:graphicFrame>
        <p:nvGraphicFramePr>
          <p:cNvPr id="39" name="Object 38"/>
          <p:cNvGraphicFramePr>
            <a:graphicFrameLocks noChangeAspect="1"/>
          </p:cNvGraphicFramePr>
          <p:nvPr>
            <p:extLst>
              <p:ext uri="{D42A27DB-BD31-4B8C-83A1-F6EECF244321}">
                <p14:modId xmlns:p14="http://schemas.microsoft.com/office/powerpoint/2010/main" val="1309145011"/>
              </p:ext>
            </p:extLst>
          </p:nvPr>
        </p:nvGraphicFramePr>
        <p:xfrm>
          <a:off x="889851" y="4384632"/>
          <a:ext cx="2914380" cy="1466640"/>
        </p:xfrm>
        <a:graphic>
          <a:graphicData uri="http://schemas.openxmlformats.org/presentationml/2006/ole">
            <mc:AlternateContent xmlns:mc="http://schemas.openxmlformats.org/markup-compatibility/2006">
              <mc:Choice xmlns:v="urn:schemas-microsoft-com:vml" Requires="v">
                <p:oleObj name="Equation" r:id="rId2" imgW="1942920" imgH="977760" progId="Equation.DSMT4">
                  <p:embed/>
                </p:oleObj>
              </mc:Choice>
              <mc:Fallback>
                <p:oleObj name="Equation" r:id="rId2" imgW="1942920" imgH="977760" progId="Equation.DSMT4">
                  <p:embed/>
                  <p:pic>
                    <p:nvPicPr>
                      <p:cNvPr id="39" name="Object 38"/>
                      <p:cNvPicPr/>
                      <p:nvPr/>
                    </p:nvPicPr>
                    <p:blipFill>
                      <a:blip r:embed="rId3"/>
                      <a:stretch>
                        <a:fillRect/>
                      </a:stretch>
                    </p:blipFill>
                    <p:spPr>
                      <a:xfrm>
                        <a:off x="889851" y="4384632"/>
                        <a:ext cx="2914380" cy="1466640"/>
                      </a:xfrm>
                      <a:prstGeom prst="rect">
                        <a:avLst/>
                      </a:prstGeom>
                    </p:spPr>
                  </p:pic>
                </p:oleObj>
              </mc:Fallback>
            </mc:AlternateContent>
          </a:graphicData>
        </a:graphic>
      </p:graphicFrame>
      <p:cxnSp>
        <p:nvCxnSpPr>
          <p:cNvPr id="40" name="Straight Arrow Connector 39"/>
          <p:cNvCxnSpPr/>
          <p:nvPr/>
        </p:nvCxnSpPr>
        <p:spPr>
          <a:xfrm flipH="1">
            <a:off x="6088471" y="6410907"/>
            <a:ext cx="36954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6459758" y="6071554"/>
            <a:ext cx="7861" cy="338675"/>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469728" y="6226473"/>
            <a:ext cx="599844" cy="369332"/>
          </a:xfrm>
          <a:prstGeom prst="rect">
            <a:avLst/>
          </a:prstGeom>
          <a:noFill/>
        </p:spPr>
        <p:txBody>
          <a:bodyPr wrap="none" rtlCol="0">
            <a:spAutoFit/>
          </a:bodyPr>
          <a:lstStyle/>
          <a:p>
            <a:r>
              <a:rPr lang="en-US" i="1" dirty="0" err="1">
                <a:latin typeface="Symbol" panose="05050102010706020507" pitchFamily="18" charset="2"/>
                <a:cs typeface="Times New Roman" panose="02020603050405020304" pitchFamily="18" charset="0"/>
              </a:rPr>
              <a:t>q</a:t>
            </a:r>
            <a:r>
              <a:rPr lang="en-US" i="1" baseline="-25000" dirty="0" err="1">
                <a:latin typeface="Times New Roman" panose="02020603050405020304" pitchFamily="18" charset="0"/>
                <a:cs typeface="Times New Roman" panose="02020603050405020304" pitchFamily="18" charset="0"/>
              </a:rPr>
              <a:t>o</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p:txBody>
      </p:sp>
      <p:sp>
        <p:nvSpPr>
          <p:cNvPr id="48" name="TextBox 47"/>
          <p:cNvSpPr txBox="1"/>
          <p:nvPr/>
        </p:nvSpPr>
        <p:spPr>
          <a:xfrm>
            <a:off x="379250" y="6109181"/>
            <a:ext cx="3603008" cy="646331"/>
          </a:xfrm>
          <a:prstGeom prst="rect">
            <a:avLst/>
          </a:prstGeom>
          <a:noFill/>
        </p:spPr>
        <p:txBody>
          <a:bodyPr wrap="square" rtlCol="0">
            <a:spAutoFit/>
          </a:bodyPr>
          <a:lstStyle/>
          <a:p>
            <a:r>
              <a:rPr lang="en-US" dirty="0">
                <a:solidFill>
                  <a:srgbClr val="3366FF"/>
                </a:solidFill>
              </a:rPr>
              <a:t>This is also called the “Sensitivity Function” of a feedback system</a:t>
            </a:r>
          </a:p>
        </p:txBody>
      </p:sp>
      <p:sp>
        <p:nvSpPr>
          <p:cNvPr id="49" name="Down Arrow 48"/>
          <p:cNvSpPr/>
          <p:nvPr/>
        </p:nvSpPr>
        <p:spPr>
          <a:xfrm rot="10800000">
            <a:off x="1909801" y="5873970"/>
            <a:ext cx="357275" cy="2787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8143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Disturbance Rejection Bandwidth</a:t>
            </a:r>
          </a:p>
        </p:txBody>
      </p:sp>
      <p:sp>
        <p:nvSpPr>
          <p:cNvPr id="3" name="Content Placeholder 2"/>
          <p:cNvSpPr>
            <a:spLocks noGrp="1"/>
          </p:cNvSpPr>
          <p:nvPr>
            <p:ph idx="1"/>
          </p:nvPr>
        </p:nvSpPr>
        <p:spPr/>
        <p:txBody>
          <a:bodyPr>
            <a:normAutofit/>
          </a:bodyPr>
          <a:lstStyle/>
          <a:p>
            <a:r>
              <a:rPr lang="en-US" sz="2000" dirty="0"/>
              <a:t>Look at DRB frequency response from our sample pitch attitude dynamics with PID compensation on attitude (will be the same as proportional pitch rate feedback + PI compensation on attitude)</a:t>
            </a:r>
          </a:p>
          <a:p>
            <a:endParaRPr lang="en-US" sz="2000" dirty="0"/>
          </a:p>
          <a:p>
            <a:endParaRPr lang="en-US" sz="2000" dirty="0"/>
          </a:p>
          <a:p>
            <a:r>
              <a:rPr lang="en-US" sz="2000" dirty="0"/>
              <a:t>Sensitivity function has the form:</a:t>
            </a:r>
          </a:p>
          <a:p>
            <a:endParaRPr lang="en-US" sz="2000" dirty="0"/>
          </a:p>
          <a:p>
            <a:endParaRPr lang="en-US" sz="2000" dirty="0"/>
          </a:p>
          <a:p>
            <a:endParaRPr lang="en-US" sz="2000" dirty="0"/>
          </a:p>
          <a:p>
            <a:r>
              <a:rPr lang="en-US" sz="2000" dirty="0"/>
              <a:t>In DRB we will only look at magnitude of the frequency response</a:t>
            </a:r>
          </a:p>
          <a:p>
            <a:r>
              <a:rPr lang="en-US" sz="2000" dirty="0"/>
              <a:t>The resulting transfer function is 3</a:t>
            </a:r>
            <a:r>
              <a:rPr lang="en-US" sz="2000" baseline="30000" dirty="0"/>
              <a:t>rd</a:t>
            </a:r>
            <a:r>
              <a:rPr lang="en-US" sz="2000" dirty="0"/>
              <a:t> order over 3</a:t>
            </a:r>
            <a:r>
              <a:rPr lang="en-US" sz="2000" baseline="30000" dirty="0"/>
              <a:t>rd</a:t>
            </a:r>
            <a:r>
              <a:rPr lang="en-US" sz="2000" dirty="0"/>
              <a:t> order, with two zeros at the origin (due to </a:t>
            </a:r>
            <a:r>
              <a:rPr lang="en-US" sz="2000" i="1" dirty="0">
                <a:latin typeface="Times New Roman" panose="02020603050405020304" pitchFamily="18" charset="0"/>
                <a:cs typeface="Times New Roman" panose="02020603050405020304" pitchFamily="18" charset="0"/>
              </a:rPr>
              <a:t>s</a:t>
            </a:r>
            <a:r>
              <a:rPr lang="en-US" sz="2000" baseline="30000" dirty="0"/>
              <a:t>2</a:t>
            </a:r>
            <a:r>
              <a:rPr lang="en-US" sz="2000" dirty="0"/>
              <a:t> term).  The zeros at origin mean this will have zero DC gain.  This will always happen if we use an integrator in the feedback compensator</a:t>
            </a:r>
          </a:p>
        </p:txBody>
      </p:sp>
      <p:graphicFrame>
        <p:nvGraphicFramePr>
          <p:cNvPr id="4" name="Object 3"/>
          <p:cNvGraphicFramePr>
            <a:graphicFrameLocks noChangeAspect="1"/>
          </p:cNvGraphicFramePr>
          <p:nvPr>
            <p:extLst>
              <p:ext uri="{D42A27DB-BD31-4B8C-83A1-F6EECF244321}">
                <p14:modId xmlns:p14="http://schemas.microsoft.com/office/powerpoint/2010/main" val="2571778944"/>
              </p:ext>
            </p:extLst>
          </p:nvPr>
        </p:nvGraphicFramePr>
        <p:xfrm>
          <a:off x="1892893" y="1816219"/>
          <a:ext cx="4587875" cy="685800"/>
        </p:xfrm>
        <a:graphic>
          <a:graphicData uri="http://schemas.openxmlformats.org/presentationml/2006/ole">
            <mc:AlternateContent xmlns:mc="http://schemas.openxmlformats.org/markup-compatibility/2006">
              <mc:Choice xmlns:v="urn:schemas-microsoft-com:vml" Requires="v">
                <p:oleObj name="Equation" r:id="rId2" imgW="3060360" imgH="457200" progId="Equation.DSMT4">
                  <p:embed/>
                </p:oleObj>
              </mc:Choice>
              <mc:Fallback>
                <p:oleObj name="Equation" r:id="rId2" imgW="3060360" imgH="457200" progId="Equation.DSMT4">
                  <p:embed/>
                  <p:pic>
                    <p:nvPicPr>
                      <p:cNvPr id="4" name="Object 3"/>
                      <p:cNvPicPr/>
                      <p:nvPr/>
                    </p:nvPicPr>
                    <p:blipFill>
                      <a:blip r:embed="rId3"/>
                      <a:stretch>
                        <a:fillRect/>
                      </a:stretch>
                    </p:blipFill>
                    <p:spPr>
                      <a:xfrm>
                        <a:off x="1892893" y="1816219"/>
                        <a:ext cx="4587875" cy="6858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496851165"/>
              </p:ext>
            </p:extLst>
          </p:nvPr>
        </p:nvGraphicFramePr>
        <p:xfrm>
          <a:off x="1892893" y="3138935"/>
          <a:ext cx="4570413" cy="704850"/>
        </p:xfrm>
        <a:graphic>
          <a:graphicData uri="http://schemas.openxmlformats.org/presentationml/2006/ole">
            <mc:AlternateContent xmlns:mc="http://schemas.openxmlformats.org/markup-compatibility/2006">
              <mc:Choice xmlns:v="urn:schemas-microsoft-com:vml" Requires="v">
                <p:oleObj name="Equation" r:id="rId4" imgW="3047760" imgH="469800" progId="Equation.DSMT4">
                  <p:embed/>
                </p:oleObj>
              </mc:Choice>
              <mc:Fallback>
                <p:oleObj name="Equation" r:id="rId4" imgW="3047760" imgH="469800" progId="Equation.DSMT4">
                  <p:embed/>
                  <p:pic>
                    <p:nvPicPr>
                      <p:cNvPr id="6" name="Object 5"/>
                      <p:cNvPicPr/>
                      <p:nvPr/>
                    </p:nvPicPr>
                    <p:blipFill>
                      <a:blip r:embed="rId5"/>
                      <a:stretch>
                        <a:fillRect/>
                      </a:stretch>
                    </p:blipFill>
                    <p:spPr>
                      <a:xfrm>
                        <a:off x="1892893" y="3138935"/>
                        <a:ext cx="4570413" cy="704850"/>
                      </a:xfrm>
                      <a:prstGeom prst="rect">
                        <a:avLst/>
                      </a:prstGeom>
                    </p:spPr>
                  </p:pic>
                </p:oleObj>
              </mc:Fallback>
            </mc:AlternateContent>
          </a:graphicData>
        </a:graphic>
      </p:graphicFrame>
    </p:spTree>
    <p:extLst>
      <p:ext uri="{BB962C8B-B14F-4D97-AF65-F5344CB8AC3E}">
        <p14:creationId xmlns:p14="http://schemas.microsoft.com/office/powerpoint/2010/main" val="1212494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30647" y="2454019"/>
            <a:ext cx="3678326" cy="2596069"/>
          </a:xfrm>
          <a:prstGeom prst="rect">
            <a:avLst/>
          </a:prstGeom>
        </p:spPr>
      </p:pic>
      <p:sp>
        <p:nvSpPr>
          <p:cNvPr id="2" name="Title 1"/>
          <p:cNvSpPr>
            <a:spLocks noGrp="1"/>
          </p:cNvSpPr>
          <p:nvPr>
            <p:ph type="title"/>
          </p:nvPr>
        </p:nvSpPr>
        <p:spPr/>
        <p:txBody>
          <a:bodyPr/>
          <a:lstStyle/>
          <a:p>
            <a:r>
              <a:rPr lang="en-US" dirty="0"/>
              <a:t>Disturbance Rejection Bandwidth</a:t>
            </a:r>
          </a:p>
        </p:txBody>
      </p:sp>
      <p:sp>
        <p:nvSpPr>
          <p:cNvPr id="3" name="Content Placeholder 2"/>
          <p:cNvSpPr>
            <a:spLocks noGrp="1"/>
          </p:cNvSpPr>
          <p:nvPr>
            <p:ph idx="1"/>
          </p:nvPr>
        </p:nvSpPr>
        <p:spPr>
          <a:xfrm>
            <a:off x="628650" y="805758"/>
            <a:ext cx="7886700" cy="5740618"/>
          </a:xfrm>
        </p:spPr>
        <p:txBody>
          <a:bodyPr>
            <a:normAutofit/>
          </a:bodyPr>
          <a:lstStyle/>
          <a:p>
            <a:r>
              <a:rPr lang="en-US" sz="2000" dirty="0"/>
              <a:t>I am going to select a PID compensator of the following form:</a:t>
            </a:r>
          </a:p>
          <a:p>
            <a:endParaRPr lang="en-US" sz="2000" dirty="0"/>
          </a:p>
          <a:p>
            <a:endParaRPr lang="en-US" sz="2000" dirty="0"/>
          </a:p>
          <a:p>
            <a:r>
              <a:rPr lang="en-US" sz="2000" dirty="0"/>
              <a:t>Now look at the DRB magnitude frequency response (magnitude of the sensitivity function) with different gain values K:</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DRB is defined as the frequency where the magnitude passes through     -3 </a:t>
            </a:r>
            <a:r>
              <a:rPr lang="en-US" sz="2000" dirty="0" err="1"/>
              <a:t>dB.</a:t>
            </a:r>
            <a:r>
              <a:rPr lang="en-US" sz="2000" dirty="0"/>
              <a:t>  Note that at lower frequencies DRB -&gt; -</a:t>
            </a:r>
            <a:r>
              <a:rPr lang="en-US" sz="2000" dirty="0">
                <a:sym typeface="Symbol" panose="05050102010706020507" pitchFamily="18" charset="2"/>
              </a:rPr>
              <a:t> ( 0 Gain)</a:t>
            </a:r>
            <a:endParaRPr lang="en-US" sz="2000" dirty="0"/>
          </a:p>
          <a:p>
            <a:r>
              <a:rPr lang="en-US" sz="2000" dirty="0"/>
              <a:t>There is also another metric “Disturbance Rejection Peak” (DRP), which is defined as the peak of the magnitude curve</a:t>
            </a:r>
          </a:p>
        </p:txBody>
      </p:sp>
      <p:graphicFrame>
        <p:nvGraphicFramePr>
          <p:cNvPr id="4" name="Object 3"/>
          <p:cNvGraphicFramePr>
            <a:graphicFrameLocks noChangeAspect="1"/>
          </p:cNvGraphicFramePr>
          <p:nvPr>
            <p:extLst>
              <p:ext uri="{D42A27DB-BD31-4B8C-83A1-F6EECF244321}">
                <p14:modId xmlns:p14="http://schemas.microsoft.com/office/powerpoint/2010/main" val="2915875774"/>
              </p:ext>
            </p:extLst>
          </p:nvPr>
        </p:nvGraphicFramePr>
        <p:xfrm>
          <a:off x="2895600" y="1335088"/>
          <a:ext cx="2017713" cy="552450"/>
        </p:xfrm>
        <a:graphic>
          <a:graphicData uri="http://schemas.openxmlformats.org/presentationml/2006/ole">
            <mc:AlternateContent xmlns:mc="http://schemas.openxmlformats.org/markup-compatibility/2006">
              <mc:Choice xmlns:v="urn:schemas-microsoft-com:vml" Requires="v">
                <p:oleObj name="Equation" r:id="rId3" imgW="1346040" imgH="368280" progId="Equation.DSMT4">
                  <p:embed/>
                </p:oleObj>
              </mc:Choice>
              <mc:Fallback>
                <p:oleObj name="Equation" r:id="rId3" imgW="1346040" imgH="368280" progId="Equation.DSMT4">
                  <p:embed/>
                  <p:pic>
                    <p:nvPicPr>
                      <p:cNvPr id="4" name="Object 3"/>
                      <p:cNvPicPr/>
                      <p:nvPr/>
                    </p:nvPicPr>
                    <p:blipFill>
                      <a:blip r:embed="rId4"/>
                      <a:stretch>
                        <a:fillRect/>
                      </a:stretch>
                    </p:blipFill>
                    <p:spPr>
                      <a:xfrm>
                        <a:off x="2895600" y="1335088"/>
                        <a:ext cx="2017713" cy="552450"/>
                      </a:xfrm>
                      <a:prstGeom prst="rect">
                        <a:avLst/>
                      </a:prstGeom>
                    </p:spPr>
                  </p:pic>
                </p:oleObj>
              </mc:Fallback>
            </mc:AlternateContent>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548373173"/>
              </p:ext>
            </p:extLst>
          </p:nvPr>
        </p:nvGraphicFramePr>
        <p:xfrm>
          <a:off x="4984620" y="3026688"/>
          <a:ext cx="3530730" cy="1530596"/>
        </p:xfrm>
        <a:graphic>
          <a:graphicData uri="http://schemas.openxmlformats.org/drawingml/2006/table">
            <a:tbl>
              <a:tblPr firstRow="1" bandRow="1">
                <a:tableStyleId>{5C22544A-7EE6-4342-B048-85BDC9FD1C3A}</a:tableStyleId>
              </a:tblPr>
              <a:tblGrid>
                <a:gridCol w="909876">
                  <a:extLst>
                    <a:ext uri="{9D8B030D-6E8A-4147-A177-3AD203B41FA5}">
                      <a16:colId xmlns:a16="http://schemas.microsoft.com/office/drawing/2014/main" val="2826777522"/>
                    </a:ext>
                  </a:extLst>
                </a:gridCol>
                <a:gridCol w="1304297">
                  <a:extLst>
                    <a:ext uri="{9D8B030D-6E8A-4147-A177-3AD203B41FA5}">
                      <a16:colId xmlns:a16="http://schemas.microsoft.com/office/drawing/2014/main" val="345598412"/>
                    </a:ext>
                  </a:extLst>
                </a:gridCol>
                <a:gridCol w="1316557">
                  <a:extLst>
                    <a:ext uri="{9D8B030D-6E8A-4147-A177-3AD203B41FA5}">
                      <a16:colId xmlns:a16="http://schemas.microsoft.com/office/drawing/2014/main" val="3572301013"/>
                    </a:ext>
                  </a:extLst>
                </a:gridCol>
              </a:tblGrid>
              <a:tr h="214786">
                <a:tc>
                  <a:txBody>
                    <a:bodyPr/>
                    <a:lstStyle/>
                    <a:p>
                      <a:endParaRPr lang="en-US" sz="1000" dirty="0"/>
                    </a:p>
                  </a:txBody>
                  <a:tcPr marL="52961" marR="52961" marT="26480" marB="26480"/>
                </a:tc>
                <a:tc>
                  <a:txBody>
                    <a:bodyPr/>
                    <a:lstStyle/>
                    <a:p>
                      <a:r>
                        <a:rPr lang="en-US" sz="1600" dirty="0"/>
                        <a:t>DRB (rad/sec)</a:t>
                      </a:r>
                    </a:p>
                  </a:txBody>
                  <a:tcPr marL="52961" marR="52961" marT="26480" marB="26480"/>
                </a:tc>
                <a:tc>
                  <a:txBody>
                    <a:bodyPr/>
                    <a:lstStyle/>
                    <a:p>
                      <a:r>
                        <a:rPr lang="en-US" sz="1600" dirty="0"/>
                        <a:t>DRP (dB)</a:t>
                      </a:r>
                    </a:p>
                  </a:txBody>
                  <a:tcPr marL="52961" marR="52961" marT="26480" marB="26480"/>
                </a:tc>
                <a:extLst>
                  <a:ext uri="{0D108BD9-81ED-4DB2-BD59-A6C34878D82A}">
                    <a16:rowId xmlns:a16="http://schemas.microsoft.com/office/drawing/2014/main" val="2222648992"/>
                  </a:ext>
                </a:extLst>
              </a:tr>
              <a:tr h="343396">
                <a:tc>
                  <a:txBody>
                    <a:bodyPr/>
                    <a:lstStyle/>
                    <a:p>
                      <a:r>
                        <a:rPr lang="en-US" sz="1400" b="1" dirty="0">
                          <a:solidFill>
                            <a:srgbClr val="3366FF"/>
                          </a:solidFill>
                        </a:rPr>
                        <a:t>K =</a:t>
                      </a:r>
                      <a:r>
                        <a:rPr lang="en-US" sz="1400" b="1" baseline="0" dirty="0">
                          <a:solidFill>
                            <a:srgbClr val="3366FF"/>
                          </a:solidFill>
                        </a:rPr>
                        <a:t> 5</a:t>
                      </a:r>
                      <a:endParaRPr lang="en-US" sz="1400" b="1" dirty="0">
                        <a:solidFill>
                          <a:srgbClr val="3366FF"/>
                        </a:solidFill>
                      </a:endParaRPr>
                    </a:p>
                  </a:txBody>
                  <a:tcPr marL="52961" marR="52961" marT="26480" marB="26480"/>
                </a:tc>
                <a:tc>
                  <a:txBody>
                    <a:bodyPr/>
                    <a:lstStyle/>
                    <a:p>
                      <a:r>
                        <a:rPr lang="en-US" sz="1600" dirty="0"/>
                        <a:t>0.8 rad/sec</a:t>
                      </a:r>
                    </a:p>
                  </a:txBody>
                  <a:tcPr marL="52961" marR="52961" marT="26480" marB="26480"/>
                </a:tc>
                <a:tc>
                  <a:txBody>
                    <a:bodyPr/>
                    <a:lstStyle/>
                    <a:p>
                      <a:r>
                        <a:rPr lang="en-US" sz="1600" dirty="0"/>
                        <a:t>0.92 dB</a:t>
                      </a:r>
                    </a:p>
                  </a:txBody>
                  <a:tcPr marL="52961" marR="52961" marT="26480" marB="26480"/>
                </a:tc>
                <a:extLst>
                  <a:ext uri="{0D108BD9-81ED-4DB2-BD59-A6C34878D82A}">
                    <a16:rowId xmlns:a16="http://schemas.microsoft.com/office/drawing/2014/main" val="350002128"/>
                  </a:ext>
                </a:extLst>
              </a:tr>
              <a:tr h="214786">
                <a:tc>
                  <a:txBody>
                    <a:bodyPr/>
                    <a:lstStyle/>
                    <a:p>
                      <a:r>
                        <a:rPr lang="en-US" sz="1400" b="1" dirty="0">
                          <a:solidFill>
                            <a:srgbClr val="C00000"/>
                          </a:solidFill>
                        </a:rPr>
                        <a:t>K = 10</a:t>
                      </a:r>
                    </a:p>
                  </a:txBody>
                  <a:tcPr marL="52961" marR="52961" marT="26480" marB="26480"/>
                </a:tc>
                <a:tc>
                  <a:txBody>
                    <a:bodyPr/>
                    <a:lstStyle/>
                    <a:p>
                      <a:r>
                        <a:rPr lang="en-US" sz="1600" dirty="0"/>
                        <a:t>1.5</a:t>
                      </a:r>
                      <a:r>
                        <a:rPr lang="en-US" sz="1600" baseline="0" dirty="0"/>
                        <a:t> rad/sec</a:t>
                      </a:r>
                      <a:endParaRPr lang="en-US" sz="1600" dirty="0"/>
                    </a:p>
                  </a:txBody>
                  <a:tcPr marL="52961" marR="52961" marT="26480" marB="26480"/>
                </a:tc>
                <a:tc>
                  <a:txBody>
                    <a:bodyPr/>
                    <a:lstStyle/>
                    <a:p>
                      <a:r>
                        <a:rPr lang="en-US" sz="1600" dirty="0"/>
                        <a:t>1.7 dB</a:t>
                      </a:r>
                    </a:p>
                  </a:txBody>
                  <a:tcPr marL="52961" marR="52961" marT="26480" marB="26480"/>
                </a:tc>
                <a:extLst>
                  <a:ext uri="{0D108BD9-81ED-4DB2-BD59-A6C34878D82A}">
                    <a16:rowId xmlns:a16="http://schemas.microsoft.com/office/drawing/2014/main" val="1835550018"/>
                  </a:ext>
                </a:extLst>
              </a:tr>
              <a:tr h="214786">
                <a:tc>
                  <a:txBody>
                    <a:bodyPr/>
                    <a:lstStyle/>
                    <a:p>
                      <a:r>
                        <a:rPr lang="en-US" sz="1400" b="1" dirty="0">
                          <a:solidFill>
                            <a:srgbClr val="FFCC00"/>
                          </a:solidFill>
                        </a:rPr>
                        <a:t>K = 20</a:t>
                      </a:r>
                    </a:p>
                  </a:txBody>
                  <a:tcPr marL="52961" marR="52961" marT="26480" marB="26480"/>
                </a:tc>
                <a:tc>
                  <a:txBody>
                    <a:bodyPr/>
                    <a:lstStyle/>
                    <a:p>
                      <a:r>
                        <a:rPr lang="en-US" sz="1600" dirty="0"/>
                        <a:t>2.7 rad/sec</a:t>
                      </a:r>
                    </a:p>
                  </a:txBody>
                  <a:tcPr marL="52961" marR="52961" marT="26480" marB="26480"/>
                </a:tc>
                <a:tc>
                  <a:txBody>
                    <a:bodyPr/>
                    <a:lstStyle/>
                    <a:p>
                      <a:r>
                        <a:rPr lang="en-US" sz="1600" dirty="0"/>
                        <a:t>3.3 dB</a:t>
                      </a:r>
                    </a:p>
                  </a:txBody>
                  <a:tcPr marL="52961" marR="52961" marT="26480" marB="26480"/>
                </a:tc>
                <a:extLst>
                  <a:ext uri="{0D108BD9-81ED-4DB2-BD59-A6C34878D82A}">
                    <a16:rowId xmlns:a16="http://schemas.microsoft.com/office/drawing/2014/main" val="2536463084"/>
                  </a:ext>
                </a:extLst>
              </a:tr>
              <a:tr h="214786">
                <a:tc>
                  <a:txBody>
                    <a:bodyPr/>
                    <a:lstStyle/>
                    <a:p>
                      <a:r>
                        <a:rPr lang="en-US" sz="1400" b="1" dirty="0">
                          <a:solidFill>
                            <a:srgbClr val="7030A0"/>
                          </a:solidFill>
                        </a:rPr>
                        <a:t>K = 40</a:t>
                      </a:r>
                    </a:p>
                  </a:txBody>
                  <a:tcPr marL="52961" marR="52961" marT="26480" marB="26480"/>
                </a:tc>
                <a:tc>
                  <a:txBody>
                    <a:bodyPr/>
                    <a:lstStyle/>
                    <a:p>
                      <a:r>
                        <a:rPr lang="en-US" sz="1600" dirty="0"/>
                        <a:t>4.9 rad/sec</a:t>
                      </a:r>
                    </a:p>
                  </a:txBody>
                  <a:tcPr marL="52961" marR="52961" marT="26480" marB="26480"/>
                </a:tc>
                <a:tc>
                  <a:txBody>
                    <a:bodyPr/>
                    <a:lstStyle/>
                    <a:p>
                      <a:r>
                        <a:rPr lang="en-US" sz="1600" dirty="0"/>
                        <a:t>7.5 dB</a:t>
                      </a:r>
                    </a:p>
                  </a:txBody>
                  <a:tcPr marL="52961" marR="52961" marT="26480" marB="26480"/>
                </a:tc>
                <a:extLst>
                  <a:ext uri="{0D108BD9-81ED-4DB2-BD59-A6C34878D82A}">
                    <a16:rowId xmlns:a16="http://schemas.microsoft.com/office/drawing/2014/main" val="1311005929"/>
                  </a:ext>
                </a:extLst>
              </a:tr>
            </a:tbl>
          </a:graphicData>
        </a:graphic>
      </p:graphicFrame>
    </p:spTree>
    <p:extLst>
      <p:ext uri="{BB962C8B-B14F-4D97-AF65-F5344CB8AC3E}">
        <p14:creationId xmlns:p14="http://schemas.microsoft.com/office/powerpoint/2010/main" val="49370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Pitch Dynamics Example</a:t>
            </a:r>
          </a:p>
        </p:txBody>
      </p:sp>
      <p:sp>
        <p:nvSpPr>
          <p:cNvPr id="3" name="Content Placeholder 2"/>
          <p:cNvSpPr>
            <a:spLocks noGrp="1"/>
          </p:cNvSpPr>
          <p:nvPr>
            <p:ph idx="1"/>
          </p:nvPr>
        </p:nvSpPr>
        <p:spPr>
          <a:xfrm>
            <a:off x="628650" y="773914"/>
            <a:ext cx="7886700" cy="5831602"/>
          </a:xfrm>
        </p:spPr>
        <p:txBody>
          <a:bodyPr>
            <a:normAutofit/>
          </a:bodyPr>
          <a:lstStyle/>
          <a:p>
            <a:r>
              <a:rPr lang="en-US" sz="2000" dirty="0"/>
              <a:t>Consider the simple first order pitch rate model with equivalent time delay.  The pitch attitude is just the integration of pitch rate:</a:t>
            </a:r>
          </a:p>
          <a:p>
            <a:endParaRPr lang="en-US" sz="2000" dirty="0"/>
          </a:p>
          <a:p>
            <a:endParaRPr lang="en-US" sz="2000" dirty="0"/>
          </a:p>
          <a:p>
            <a:endParaRPr lang="en-US" sz="2000" dirty="0"/>
          </a:p>
          <a:p>
            <a:r>
              <a:rPr lang="en-US" sz="2000" dirty="0"/>
              <a:t>When we construct the Bode diagram of the pitch attitude frequency response, we know that the magnitudes and phase simply sum up the various components of the transfer function:</a:t>
            </a:r>
          </a:p>
          <a:p>
            <a:endParaRPr lang="en-US" sz="2000" dirty="0"/>
          </a:p>
          <a:p>
            <a:endParaRPr lang="en-US" sz="2000" dirty="0"/>
          </a:p>
          <a:p>
            <a:endParaRPr lang="en-US" sz="2000" dirty="0"/>
          </a:p>
          <a:p>
            <a:endParaRPr lang="en-US" sz="2000" dirty="0"/>
          </a:p>
          <a:p>
            <a:r>
              <a:rPr lang="en-US" sz="2000" dirty="0"/>
              <a:t>Consider pitch dynamics with the following properties:</a:t>
            </a:r>
          </a:p>
          <a:p>
            <a:endParaRPr lang="en-US" sz="2000" dirty="0"/>
          </a:p>
        </p:txBody>
      </p:sp>
      <p:graphicFrame>
        <p:nvGraphicFramePr>
          <p:cNvPr id="4" name="Object 3"/>
          <p:cNvGraphicFramePr>
            <a:graphicFrameLocks noChangeAspect="1"/>
          </p:cNvGraphicFramePr>
          <p:nvPr>
            <p:extLst>
              <p:ext uri="{D42A27DB-BD31-4B8C-83A1-F6EECF244321}">
                <p14:modId xmlns:p14="http://schemas.microsoft.com/office/powerpoint/2010/main" val="3849444882"/>
              </p:ext>
            </p:extLst>
          </p:nvPr>
        </p:nvGraphicFramePr>
        <p:xfrm>
          <a:off x="1725115" y="1332766"/>
          <a:ext cx="2438100" cy="1352160"/>
        </p:xfrm>
        <a:graphic>
          <a:graphicData uri="http://schemas.openxmlformats.org/presentationml/2006/ole">
            <mc:AlternateContent xmlns:mc="http://schemas.openxmlformats.org/markup-compatibility/2006">
              <mc:Choice xmlns:v="urn:schemas-microsoft-com:vml" Requires="v">
                <p:oleObj name="Equation" r:id="rId2" imgW="1625400" imgH="901440" progId="Equation.DSMT4">
                  <p:embed/>
                </p:oleObj>
              </mc:Choice>
              <mc:Fallback>
                <p:oleObj name="Equation" r:id="rId2" imgW="1625400" imgH="901440" progId="Equation.DSMT4">
                  <p:embed/>
                  <p:pic>
                    <p:nvPicPr>
                      <p:cNvPr id="4" name="Object 3"/>
                      <p:cNvPicPr/>
                      <p:nvPr/>
                    </p:nvPicPr>
                    <p:blipFill>
                      <a:blip r:embed="rId3"/>
                      <a:stretch>
                        <a:fillRect/>
                      </a:stretch>
                    </p:blipFill>
                    <p:spPr>
                      <a:xfrm>
                        <a:off x="1725115" y="1332766"/>
                        <a:ext cx="2438100" cy="135216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895809446"/>
              </p:ext>
            </p:extLst>
          </p:nvPr>
        </p:nvGraphicFramePr>
        <p:xfrm>
          <a:off x="1725115" y="3671817"/>
          <a:ext cx="5848200" cy="1314360"/>
        </p:xfrm>
        <a:graphic>
          <a:graphicData uri="http://schemas.openxmlformats.org/presentationml/2006/ole">
            <mc:AlternateContent xmlns:mc="http://schemas.openxmlformats.org/markup-compatibility/2006">
              <mc:Choice xmlns:v="urn:schemas-microsoft-com:vml" Requires="v">
                <p:oleObj name="Equation" r:id="rId4" imgW="3898800" imgH="876240" progId="Equation.DSMT4">
                  <p:embed/>
                </p:oleObj>
              </mc:Choice>
              <mc:Fallback>
                <p:oleObj name="Equation" r:id="rId4" imgW="3898800" imgH="876240" progId="Equation.DSMT4">
                  <p:embed/>
                  <p:pic>
                    <p:nvPicPr>
                      <p:cNvPr id="5" name="Object 4"/>
                      <p:cNvPicPr/>
                      <p:nvPr/>
                    </p:nvPicPr>
                    <p:blipFill>
                      <a:blip r:embed="rId5"/>
                      <a:stretch>
                        <a:fillRect/>
                      </a:stretch>
                    </p:blipFill>
                    <p:spPr>
                      <a:xfrm>
                        <a:off x="1725115" y="3671817"/>
                        <a:ext cx="5848200" cy="131436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26313424"/>
              </p:ext>
            </p:extLst>
          </p:nvPr>
        </p:nvGraphicFramePr>
        <p:xfrm>
          <a:off x="2287730" y="5736538"/>
          <a:ext cx="3905250" cy="342900"/>
        </p:xfrm>
        <a:graphic>
          <a:graphicData uri="http://schemas.openxmlformats.org/presentationml/2006/ole">
            <mc:AlternateContent xmlns:mc="http://schemas.openxmlformats.org/markup-compatibility/2006">
              <mc:Choice xmlns:v="urn:schemas-microsoft-com:vml" Requires="v">
                <p:oleObj name="Equation" r:id="rId6" imgW="2603160" imgH="228600" progId="Equation.DSMT4">
                  <p:embed/>
                </p:oleObj>
              </mc:Choice>
              <mc:Fallback>
                <p:oleObj name="Equation" r:id="rId6" imgW="2603160" imgH="228600" progId="Equation.DSMT4">
                  <p:embed/>
                  <p:pic>
                    <p:nvPicPr>
                      <p:cNvPr id="6" name="Object 5"/>
                      <p:cNvPicPr/>
                      <p:nvPr/>
                    </p:nvPicPr>
                    <p:blipFill>
                      <a:blip r:embed="rId7"/>
                      <a:stretch>
                        <a:fillRect/>
                      </a:stretch>
                    </p:blipFill>
                    <p:spPr>
                      <a:xfrm>
                        <a:off x="2287730" y="5736538"/>
                        <a:ext cx="3905250" cy="342900"/>
                      </a:xfrm>
                      <a:prstGeom prst="rect">
                        <a:avLst/>
                      </a:prstGeom>
                    </p:spPr>
                  </p:pic>
                </p:oleObj>
              </mc:Fallback>
            </mc:AlternateContent>
          </a:graphicData>
        </a:graphic>
      </p:graphicFrame>
    </p:spTree>
    <p:extLst>
      <p:ext uri="{BB962C8B-B14F-4D97-AF65-F5344CB8AC3E}">
        <p14:creationId xmlns:p14="http://schemas.microsoft.com/office/powerpoint/2010/main" val="3081082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Proposed ADS-33 Disturbance Rejection Requirements</a:t>
            </a:r>
          </a:p>
        </p:txBody>
      </p:sp>
      <p:sp>
        <p:nvSpPr>
          <p:cNvPr id="3" name="Content Placeholder 2"/>
          <p:cNvSpPr>
            <a:spLocks noGrp="1"/>
          </p:cNvSpPr>
          <p:nvPr>
            <p:ph idx="1"/>
          </p:nvPr>
        </p:nvSpPr>
        <p:spPr>
          <a:xfrm>
            <a:off x="628650" y="847349"/>
            <a:ext cx="7886700" cy="5975839"/>
          </a:xfrm>
        </p:spPr>
        <p:txBody>
          <a:bodyPr>
            <a:normAutofit fontScale="92500" lnSpcReduction="10000"/>
          </a:bodyPr>
          <a:lstStyle/>
          <a:p>
            <a:r>
              <a:rPr lang="en-US" sz="2000" dirty="0"/>
              <a:t>Proposed boundaries for Level 1 HQ for Disturbance Rejection Properties DRB and DRP</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The DRB means the aircraft controller can effectively reject disturbances up to that frequency, so higher DRB  = Better Disturbance Rejection.  Usually comes with higher feedback gain.</a:t>
            </a:r>
          </a:p>
          <a:p>
            <a:r>
              <a:rPr lang="en-US" sz="2000" dirty="0"/>
              <a:t>The DRP indicates a lack of damping or added overshoot due to the disturbance rejection properties of the controller, so higher DRP =  more oscillation and overshoot to Hold modes in controller.  High DRP usually a result of excessively high gain.  High DRP is also associated with lower stability margins which I will show in next lecture</a:t>
            </a:r>
          </a:p>
        </p:txBody>
      </p:sp>
      <p:pic>
        <p:nvPicPr>
          <p:cNvPr id="5" name="Picture 4"/>
          <p:cNvPicPr>
            <a:picLocks noChangeAspect="1"/>
          </p:cNvPicPr>
          <p:nvPr/>
        </p:nvPicPr>
        <p:blipFill>
          <a:blip r:embed="rId2"/>
          <a:stretch>
            <a:fillRect/>
          </a:stretch>
        </p:blipFill>
        <p:spPr>
          <a:xfrm>
            <a:off x="1438964" y="1380765"/>
            <a:ext cx="5851621" cy="2691443"/>
          </a:xfrm>
          <a:prstGeom prst="rect">
            <a:avLst/>
          </a:prstGeom>
        </p:spPr>
      </p:pic>
      <p:pic>
        <p:nvPicPr>
          <p:cNvPr id="6" name="Picture 5"/>
          <p:cNvPicPr>
            <a:picLocks noChangeAspect="1"/>
          </p:cNvPicPr>
          <p:nvPr/>
        </p:nvPicPr>
        <p:blipFill>
          <a:blip r:embed="rId3"/>
          <a:stretch>
            <a:fillRect/>
          </a:stretch>
        </p:blipFill>
        <p:spPr>
          <a:xfrm>
            <a:off x="2427868" y="4072208"/>
            <a:ext cx="4172400" cy="550620"/>
          </a:xfrm>
          <a:prstGeom prst="rect">
            <a:avLst/>
          </a:prstGeom>
        </p:spPr>
      </p:pic>
    </p:spTree>
    <p:extLst>
      <p:ext uri="{BB962C8B-B14F-4D97-AF65-F5344CB8AC3E}">
        <p14:creationId xmlns:p14="http://schemas.microsoft.com/office/powerpoint/2010/main" val="482959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Pitch Dynamics Bode Diagrams</a:t>
            </a:r>
          </a:p>
        </p:txBody>
      </p:sp>
      <p:pic>
        <p:nvPicPr>
          <p:cNvPr id="4" name="Picture 3"/>
          <p:cNvPicPr>
            <a:picLocks noChangeAspect="1"/>
          </p:cNvPicPr>
          <p:nvPr/>
        </p:nvPicPr>
        <p:blipFill>
          <a:blip r:embed="rId2"/>
          <a:stretch>
            <a:fillRect/>
          </a:stretch>
        </p:blipFill>
        <p:spPr>
          <a:xfrm>
            <a:off x="686439" y="850577"/>
            <a:ext cx="2323148" cy="2383155"/>
          </a:xfrm>
          <a:prstGeom prst="rect">
            <a:avLst/>
          </a:prstGeom>
        </p:spPr>
      </p:pic>
      <p:pic>
        <p:nvPicPr>
          <p:cNvPr id="5" name="Picture 4"/>
          <p:cNvPicPr>
            <a:picLocks noChangeAspect="1"/>
          </p:cNvPicPr>
          <p:nvPr/>
        </p:nvPicPr>
        <p:blipFill>
          <a:blip r:embed="rId3"/>
          <a:stretch>
            <a:fillRect/>
          </a:stretch>
        </p:blipFill>
        <p:spPr>
          <a:xfrm>
            <a:off x="3452179" y="849148"/>
            <a:ext cx="2306003" cy="2386013"/>
          </a:xfrm>
          <a:prstGeom prst="rect">
            <a:avLst/>
          </a:prstGeom>
        </p:spPr>
      </p:pic>
      <p:pic>
        <p:nvPicPr>
          <p:cNvPr id="6" name="Picture 5"/>
          <p:cNvPicPr>
            <a:picLocks noChangeAspect="1"/>
          </p:cNvPicPr>
          <p:nvPr/>
        </p:nvPicPr>
        <p:blipFill>
          <a:blip r:embed="rId4"/>
          <a:stretch>
            <a:fillRect/>
          </a:stretch>
        </p:blipFill>
        <p:spPr>
          <a:xfrm>
            <a:off x="6200775" y="846290"/>
            <a:ext cx="2314575" cy="2391728"/>
          </a:xfrm>
          <a:prstGeom prst="rect">
            <a:avLst/>
          </a:prstGeom>
        </p:spPr>
      </p:pic>
      <p:sp>
        <p:nvSpPr>
          <p:cNvPr id="7" name="TextBox 6"/>
          <p:cNvSpPr txBox="1"/>
          <p:nvPr/>
        </p:nvSpPr>
        <p:spPr>
          <a:xfrm>
            <a:off x="3091303" y="1856059"/>
            <a:ext cx="313898" cy="369332"/>
          </a:xfrm>
          <a:prstGeom prst="rect">
            <a:avLst/>
          </a:prstGeom>
          <a:noFill/>
        </p:spPr>
        <p:txBody>
          <a:bodyPr wrap="square" rtlCol="0">
            <a:spAutoFit/>
          </a:bodyPr>
          <a:lstStyle/>
          <a:p>
            <a:r>
              <a:rPr lang="en-US" dirty="0"/>
              <a:t>+</a:t>
            </a:r>
          </a:p>
        </p:txBody>
      </p:sp>
      <p:sp>
        <p:nvSpPr>
          <p:cNvPr id="8" name="TextBox 7"/>
          <p:cNvSpPr txBox="1"/>
          <p:nvPr/>
        </p:nvSpPr>
        <p:spPr>
          <a:xfrm>
            <a:off x="5801394" y="1856059"/>
            <a:ext cx="313898" cy="369332"/>
          </a:xfrm>
          <a:prstGeom prst="rect">
            <a:avLst/>
          </a:prstGeom>
          <a:noFill/>
        </p:spPr>
        <p:txBody>
          <a:bodyPr wrap="square" rtlCol="0">
            <a:spAutoFit/>
          </a:bodyPr>
          <a:lstStyle/>
          <a:p>
            <a:r>
              <a:rPr lang="en-US" dirty="0"/>
              <a:t>+</a:t>
            </a:r>
          </a:p>
        </p:txBody>
      </p:sp>
      <p:graphicFrame>
        <p:nvGraphicFramePr>
          <p:cNvPr id="9" name="Object 8"/>
          <p:cNvGraphicFramePr>
            <a:graphicFrameLocks noChangeAspect="1"/>
          </p:cNvGraphicFramePr>
          <p:nvPr>
            <p:extLst>
              <p:ext uri="{D42A27DB-BD31-4B8C-83A1-F6EECF244321}">
                <p14:modId xmlns:p14="http://schemas.microsoft.com/office/powerpoint/2010/main" val="4183475118"/>
              </p:ext>
            </p:extLst>
          </p:nvPr>
        </p:nvGraphicFramePr>
        <p:xfrm>
          <a:off x="1632969" y="3350098"/>
          <a:ext cx="628650" cy="628650"/>
        </p:xfrm>
        <a:graphic>
          <a:graphicData uri="http://schemas.openxmlformats.org/presentationml/2006/ole">
            <mc:AlternateContent xmlns:mc="http://schemas.openxmlformats.org/markup-compatibility/2006">
              <mc:Choice xmlns:v="urn:schemas-microsoft-com:vml" Requires="v">
                <p:oleObj name="Equation" r:id="rId5" imgW="419040" imgH="419040" progId="Equation.DSMT4">
                  <p:embed/>
                </p:oleObj>
              </mc:Choice>
              <mc:Fallback>
                <p:oleObj name="Equation" r:id="rId5" imgW="419040" imgH="419040" progId="Equation.DSMT4">
                  <p:embed/>
                  <p:pic>
                    <p:nvPicPr>
                      <p:cNvPr id="9" name="Object 8"/>
                      <p:cNvPicPr/>
                      <p:nvPr/>
                    </p:nvPicPr>
                    <p:blipFill>
                      <a:blip r:embed="rId6"/>
                      <a:stretch>
                        <a:fillRect/>
                      </a:stretch>
                    </p:blipFill>
                    <p:spPr>
                      <a:xfrm>
                        <a:off x="1632969" y="3350098"/>
                        <a:ext cx="628650" cy="62865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491117326"/>
              </p:ext>
            </p:extLst>
          </p:nvPr>
        </p:nvGraphicFramePr>
        <p:xfrm>
          <a:off x="4572000" y="3350098"/>
          <a:ext cx="190500" cy="533400"/>
        </p:xfrm>
        <a:graphic>
          <a:graphicData uri="http://schemas.openxmlformats.org/presentationml/2006/ole">
            <mc:AlternateContent xmlns:mc="http://schemas.openxmlformats.org/markup-compatibility/2006">
              <mc:Choice xmlns:v="urn:schemas-microsoft-com:vml" Requires="v">
                <p:oleObj name="Equation" r:id="rId7" imgW="126720" imgH="355320" progId="Equation.DSMT4">
                  <p:embed/>
                </p:oleObj>
              </mc:Choice>
              <mc:Fallback>
                <p:oleObj name="Equation" r:id="rId7" imgW="126720" imgH="355320" progId="Equation.DSMT4">
                  <p:embed/>
                  <p:pic>
                    <p:nvPicPr>
                      <p:cNvPr id="10" name="Object 9"/>
                      <p:cNvPicPr/>
                      <p:nvPr/>
                    </p:nvPicPr>
                    <p:blipFill>
                      <a:blip r:embed="rId8"/>
                      <a:stretch>
                        <a:fillRect/>
                      </a:stretch>
                    </p:blipFill>
                    <p:spPr>
                      <a:xfrm>
                        <a:off x="4572000" y="3350098"/>
                        <a:ext cx="190500" cy="53340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480395175"/>
              </p:ext>
            </p:extLst>
          </p:nvPr>
        </p:nvGraphicFramePr>
        <p:xfrm>
          <a:off x="7309159" y="3414351"/>
          <a:ext cx="342900" cy="266700"/>
        </p:xfrm>
        <a:graphic>
          <a:graphicData uri="http://schemas.openxmlformats.org/presentationml/2006/ole">
            <mc:AlternateContent xmlns:mc="http://schemas.openxmlformats.org/markup-compatibility/2006">
              <mc:Choice xmlns:v="urn:schemas-microsoft-com:vml" Requires="v">
                <p:oleObj name="Equation" r:id="rId9" imgW="228600" imgH="177480" progId="Equation.DSMT4">
                  <p:embed/>
                </p:oleObj>
              </mc:Choice>
              <mc:Fallback>
                <p:oleObj name="Equation" r:id="rId9" imgW="228600" imgH="177480" progId="Equation.DSMT4">
                  <p:embed/>
                  <p:pic>
                    <p:nvPicPr>
                      <p:cNvPr id="11" name="Object 10"/>
                      <p:cNvPicPr/>
                      <p:nvPr/>
                    </p:nvPicPr>
                    <p:blipFill>
                      <a:blip r:embed="rId10"/>
                      <a:stretch>
                        <a:fillRect/>
                      </a:stretch>
                    </p:blipFill>
                    <p:spPr>
                      <a:xfrm>
                        <a:off x="7309159" y="3414351"/>
                        <a:ext cx="342900" cy="266700"/>
                      </a:xfrm>
                      <a:prstGeom prst="rect">
                        <a:avLst/>
                      </a:prstGeom>
                    </p:spPr>
                  </p:pic>
                </p:oleObj>
              </mc:Fallback>
            </mc:AlternateContent>
          </a:graphicData>
        </a:graphic>
      </p:graphicFrame>
      <p:pic>
        <p:nvPicPr>
          <p:cNvPr id="12" name="Picture 11"/>
          <p:cNvPicPr>
            <a:picLocks noChangeAspect="1"/>
          </p:cNvPicPr>
          <p:nvPr/>
        </p:nvPicPr>
        <p:blipFill rotWithShape="1">
          <a:blip r:embed="rId11"/>
          <a:srcRect t="5512"/>
          <a:stretch/>
        </p:blipFill>
        <p:spPr>
          <a:xfrm>
            <a:off x="3195737" y="3998435"/>
            <a:ext cx="2818885" cy="2752299"/>
          </a:xfrm>
          <a:prstGeom prst="rect">
            <a:avLst/>
          </a:prstGeom>
        </p:spPr>
      </p:pic>
      <p:sp>
        <p:nvSpPr>
          <p:cNvPr id="13" name="Rectangle 12"/>
          <p:cNvSpPr/>
          <p:nvPr/>
        </p:nvSpPr>
        <p:spPr>
          <a:xfrm>
            <a:off x="2315655" y="5300597"/>
            <a:ext cx="300082" cy="369332"/>
          </a:xfrm>
          <a:prstGeom prst="rect">
            <a:avLst/>
          </a:prstGeom>
        </p:spPr>
        <p:txBody>
          <a:bodyPr wrap="none">
            <a:spAutoFit/>
          </a:bodyPr>
          <a:lstStyle/>
          <a:p>
            <a:r>
              <a:rPr lang="en-US" dirty="0"/>
              <a:t>=</a:t>
            </a:r>
          </a:p>
        </p:txBody>
      </p:sp>
    </p:spTree>
    <p:extLst>
      <p:ext uri="{BB962C8B-B14F-4D97-AF65-F5344CB8AC3E}">
        <p14:creationId xmlns:p14="http://schemas.microsoft.com/office/powerpoint/2010/main" val="2930769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165876"/>
            <a:ext cx="7886700" cy="485900"/>
          </a:xfrm>
        </p:spPr>
        <p:txBody>
          <a:bodyPr/>
          <a:lstStyle/>
          <a:p>
            <a:r>
              <a:rPr lang="en-US" sz="2800" dirty="0"/>
              <a:t>Bandwidth Analysis of Simplified Pitch Dynamics</a:t>
            </a:r>
          </a:p>
        </p:txBody>
      </p:sp>
      <p:sp>
        <p:nvSpPr>
          <p:cNvPr id="6" name="Content Placeholder 5"/>
          <p:cNvSpPr>
            <a:spLocks noGrp="1"/>
          </p:cNvSpPr>
          <p:nvPr>
            <p:ph sz="half" idx="2"/>
          </p:nvPr>
        </p:nvSpPr>
        <p:spPr>
          <a:xfrm>
            <a:off x="4629147" y="701823"/>
            <a:ext cx="4351080" cy="5651597"/>
          </a:xfrm>
        </p:spPr>
        <p:txBody>
          <a:bodyPr>
            <a:normAutofit/>
          </a:bodyPr>
          <a:lstStyle/>
          <a:p>
            <a:r>
              <a:rPr lang="en-US" sz="2000" dirty="0"/>
              <a:t>Phase Margin Bandwidth is where attitude dynamics phase passes through -135°</a:t>
            </a:r>
          </a:p>
          <a:p>
            <a:r>
              <a:rPr lang="en-US" sz="2000" dirty="0"/>
              <a:t>For pitch rate dynamics, with no phase delay the phase passes through -45° at exactly </a:t>
            </a:r>
            <a:r>
              <a:rPr lang="en-US" sz="2000" dirty="0">
                <a:latin typeface="Symbol" panose="05050102010706020507" pitchFamily="18" charset="2"/>
              </a:rPr>
              <a:t>w</a:t>
            </a:r>
            <a:r>
              <a:rPr lang="en-US" sz="2000" dirty="0"/>
              <a:t> = -</a:t>
            </a:r>
            <a:r>
              <a:rPr lang="en-US" sz="2000" i="1" dirty="0" err="1">
                <a:latin typeface="Times New Roman" panose="02020603050405020304" pitchFamily="18" charset="0"/>
                <a:cs typeface="Times New Roman" panose="02020603050405020304" pitchFamily="18" charset="0"/>
              </a:rPr>
              <a:t>M</a:t>
            </a:r>
            <a:r>
              <a:rPr lang="en-US" sz="2000" i="1" baseline="-25000" dirty="0" err="1">
                <a:latin typeface="Times New Roman" panose="02020603050405020304" pitchFamily="18" charset="0"/>
                <a:cs typeface="Times New Roman" panose="02020603050405020304" pitchFamily="18" charset="0"/>
              </a:rPr>
              <a:t>q</a:t>
            </a:r>
            <a:endParaRPr lang="en-US" sz="2000" i="1" dirty="0">
              <a:latin typeface="Times New Roman" panose="02020603050405020304" pitchFamily="18" charset="0"/>
              <a:cs typeface="Times New Roman" panose="02020603050405020304" pitchFamily="18" charset="0"/>
            </a:endParaRPr>
          </a:p>
          <a:p>
            <a:r>
              <a:rPr lang="en-US" sz="2000" dirty="0"/>
              <a:t>The integrator added to pitch attitude dynamics shifts the phase down by exactly -90° relative to the rate dynamics, such that phase passes through -135° at exactly </a:t>
            </a:r>
            <a:r>
              <a:rPr lang="en-US" sz="2000" dirty="0">
                <a:latin typeface="Symbol" panose="05050102010706020507" pitchFamily="18" charset="2"/>
              </a:rPr>
              <a:t>w</a:t>
            </a:r>
            <a:r>
              <a:rPr lang="en-US" sz="2000" dirty="0"/>
              <a:t> = -</a:t>
            </a:r>
            <a:r>
              <a:rPr lang="en-US" sz="2000" i="1" dirty="0" err="1">
                <a:latin typeface="Times New Roman" panose="02020603050405020304" pitchFamily="18" charset="0"/>
                <a:cs typeface="Times New Roman" panose="02020603050405020304" pitchFamily="18" charset="0"/>
              </a:rPr>
              <a:t>M</a:t>
            </a:r>
            <a:r>
              <a:rPr lang="en-US" sz="2000" i="1" baseline="-25000" dirty="0" err="1">
                <a:latin typeface="Times New Roman" panose="02020603050405020304" pitchFamily="18" charset="0"/>
                <a:cs typeface="Times New Roman" panose="02020603050405020304" pitchFamily="18" charset="0"/>
              </a:rPr>
              <a:t>q</a:t>
            </a:r>
            <a:r>
              <a:rPr lang="en-US" sz="2000" dirty="0">
                <a:cs typeface="Times New Roman" panose="02020603050405020304" pitchFamily="18" charset="0"/>
              </a:rPr>
              <a:t>.  Thus, without a phase delay the bandwidth is defined by:</a:t>
            </a:r>
          </a:p>
          <a:p>
            <a:endParaRPr lang="en-US" sz="2000" i="1" baseline="-25000" dirty="0">
              <a:latin typeface="Times New Roman" panose="02020603050405020304" pitchFamily="18" charset="0"/>
              <a:cs typeface="Times New Roman" panose="02020603050405020304" pitchFamily="18" charset="0"/>
            </a:endParaRPr>
          </a:p>
          <a:p>
            <a:r>
              <a:rPr lang="en-US" sz="2000" dirty="0">
                <a:cs typeface="Times New Roman" panose="02020603050405020304" pitchFamily="18" charset="0"/>
              </a:rPr>
              <a:t>The added phase delay shifts the         </a:t>
            </a:r>
            <a:r>
              <a:rPr lang="en-US" sz="2000" dirty="0"/>
              <a:t>-135° </a:t>
            </a:r>
            <a:r>
              <a:rPr lang="en-US" sz="2000" dirty="0">
                <a:cs typeface="Times New Roman" panose="02020603050405020304" pitchFamily="18" charset="0"/>
              </a:rPr>
              <a:t>phase crossing shifts slightly to the left.  The phase margin bandwidth can be solved from this equation:</a:t>
            </a:r>
          </a:p>
          <a:p>
            <a:endParaRPr lang="en-US" sz="2000" dirty="0"/>
          </a:p>
        </p:txBody>
      </p:sp>
      <p:pic>
        <p:nvPicPr>
          <p:cNvPr id="7" name="Content Placeholder 6"/>
          <p:cNvPicPr>
            <a:picLocks noGrp="1" noChangeAspect="1"/>
          </p:cNvPicPr>
          <p:nvPr>
            <p:ph sz="half" idx="1"/>
          </p:nvPr>
        </p:nvPicPr>
        <p:blipFill>
          <a:blip r:embed="rId3"/>
          <a:stretch>
            <a:fillRect/>
          </a:stretch>
        </p:blipFill>
        <p:spPr>
          <a:xfrm>
            <a:off x="81886" y="849345"/>
            <a:ext cx="4428414" cy="4576028"/>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407667993"/>
              </p:ext>
            </p:extLst>
          </p:nvPr>
        </p:nvGraphicFramePr>
        <p:xfrm>
          <a:off x="5471980" y="6070886"/>
          <a:ext cx="2665412" cy="665162"/>
        </p:xfrm>
        <a:graphic>
          <a:graphicData uri="http://schemas.openxmlformats.org/presentationml/2006/ole">
            <mc:AlternateContent xmlns:mc="http://schemas.openxmlformats.org/markup-compatibility/2006">
              <mc:Choice xmlns:v="urn:schemas-microsoft-com:vml" Requires="v">
                <p:oleObj name="Equation" r:id="rId4" imgW="1777680" imgH="444240" progId="Equation.DSMT4">
                  <p:embed/>
                </p:oleObj>
              </mc:Choice>
              <mc:Fallback>
                <p:oleObj name="Equation" r:id="rId4" imgW="1777680" imgH="444240" progId="Equation.DSMT4">
                  <p:embed/>
                  <p:pic>
                    <p:nvPicPr>
                      <p:cNvPr id="8" name="Object 7"/>
                      <p:cNvPicPr/>
                      <p:nvPr/>
                    </p:nvPicPr>
                    <p:blipFill>
                      <a:blip r:embed="rId5"/>
                      <a:stretch>
                        <a:fillRect/>
                      </a:stretch>
                    </p:blipFill>
                    <p:spPr>
                      <a:xfrm>
                        <a:off x="5471980" y="6070886"/>
                        <a:ext cx="2665412" cy="665162"/>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931943048"/>
              </p:ext>
            </p:extLst>
          </p:nvPr>
        </p:nvGraphicFramePr>
        <p:xfrm>
          <a:off x="5891079" y="4670697"/>
          <a:ext cx="1827213" cy="323850"/>
        </p:xfrm>
        <a:graphic>
          <a:graphicData uri="http://schemas.openxmlformats.org/presentationml/2006/ole">
            <mc:AlternateContent xmlns:mc="http://schemas.openxmlformats.org/markup-compatibility/2006">
              <mc:Choice xmlns:v="urn:schemas-microsoft-com:vml" Requires="v">
                <p:oleObj name="Equation" r:id="rId6" imgW="1218960" imgH="215640" progId="Equation.DSMT4">
                  <p:embed/>
                </p:oleObj>
              </mc:Choice>
              <mc:Fallback>
                <p:oleObj name="Equation" r:id="rId6" imgW="1218960" imgH="215640" progId="Equation.DSMT4">
                  <p:embed/>
                  <p:pic>
                    <p:nvPicPr>
                      <p:cNvPr id="9" name="Object 8"/>
                      <p:cNvPicPr/>
                      <p:nvPr/>
                    </p:nvPicPr>
                    <p:blipFill>
                      <a:blip r:embed="rId7"/>
                      <a:stretch>
                        <a:fillRect/>
                      </a:stretch>
                    </p:blipFill>
                    <p:spPr>
                      <a:xfrm>
                        <a:off x="5891079" y="4670697"/>
                        <a:ext cx="1827213" cy="323850"/>
                      </a:xfrm>
                      <a:prstGeom prst="rect">
                        <a:avLst/>
                      </a:prstGeom>
                    </p:spPr>
                  </p:pic>
                </p:oleObj>
              </mc:Fallback>
            </mc:AlternateContent>
          </a:graphicData>
        </a:graphic>
      </p:graphicFrame>
      <p:sp>
        <p:nvSpPr>
          <p:cNvPr id="10" name="TextBox 9"/>
          <p:cNvSpPr txBox="1"/>
          <p:nvPr/>
        </p:nvSpPr>
        <p:spPr>
          <a:xfrm>
            <a:off x="744797" y="5492771"/>
            <a:ext cx="1551296" cy="646331"/>
          </a:xfrm>
          <a:prstGeom prst="rect">
            <a:avLst/>
          </a:prstGeom>
          <a:noFill/>
        </p:spPr>
        <p:txBody>
          <a:bodyPr wrap="square" rtlCol="0">
            <a:spAutoFit/>
          </a:bodyPr>
          <a:lstStyle/>
          <a:p>
            <a:r>
              <a:rPr lang="en-US" b="1" dirty="0">
                <a:solidFill>
                  <a:srgbClr val="FFCC00"/>
                </a:solidFill>
              </a:rPr>
              <a:t>BW = 0.690 rad/sec</a:t>
            </a:r>
          </a:p>
        </p:txBody>
      </p:sp>
      <p:cxnSp>
        <p:nvCxnSpPr>
          <p:cNvPr id="12" name="Straight Arrow Connector 11"/>
          <p:cNvCxnSpPr>
            <a:stCxn id="10" idx="0"/>
          </p:cNvCxnSpPr>
          <p:nvPr/>
        </p:nvCxnSpPr>
        <p:spPr>
          <a:xfrm flipV="1">
            <a:off x="1520445" y="3730388"/>
            <a:ext cx="517621" cy="1762383"/>
          </a:xfrm>
          <a:prstGeom prst="straightConnector1">
            <a:avLst/>
          </a:prstGeom>
          <a:ln w="22225">
            <a:solidFill>
              <a:srgbClr val="FFCC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20287" y="5430090"/>
            <a:ext cx="1897041" cy="923330"/>
          </a:xfrm>
          <a:prstGeom prst="rect">
            <a:avLst/>
          </a:prstGeom>
          <a:noFill/>
        </p:spPr>
        <p:txBody>
          <a:bodyPr wrap="square" rtlCol="0">
            <a:spAutoFit/>
          </a:bodyPr>
          <a:lstStyle/>
          <a:p>
            <a:r>
              <a:rPr lang="en-US" b="1" dirty="0">
                <a:solidFill>
                  <a:srgbClr val="FF0000"/>
                </a:solidFill>
              </a:rPr>
              <a:t>BW = -</a:t>
            </a:r>
            <a:r>
              <a:rPr lang="en-US" b="1" dirty="0" err="1">
                <a:solidFill>
                  <a:srgbClr val="FF0000"/>
                </a:solidFill>
              </a:rPr>
              <a:t>M</a:t>
            </a:r>
            <a:r>
              <a:rPr lang="en-US" b="1" baseline="-25000" dirty="0" err="1">
                <a:solidFill>
                  <a:srgbClr val="FF0000"/>
                </a:solidFill>
              </a:rPr>
              <a:t>q</a:t>
            </a:r>
            <a:r>
              <a:rPr lang="en-US" b="1" dirty="0">
                <a:solidFill>
                  <a:srgbClr val="FF0000"/>
                </a:solidFill>
              </a:rPr>
              <a:t> = 0.8 rad/sec without phase delay</a:t>
            </a:r>
          </a:p>
        </p:txBody>
      </p:sp>
      <p:sp>
        <p:nvSpPr>
          <p:cNvPr id="16" name="TextBox 15"/>
          <p:cNvSpPr txBox="1"/>
          <p:nvPr/>
        </p:nvSpPr>
        <p:spPr>
          <a:xfrm>
            <a:off x="744797" y="6092769"/>
            <a:ext cx="1897041" cy="369332"/>
          </a:xfrm>
          <a:prstGeom prst="rect">
            <a:avLst/>
          </a:prstGeom>
          <a:noFill/>
        </p:spPr>
        <p:txBody>
          <a:bodyPr wrap="square" rtlCol="0">
            <a:spAutoFit/>
          </a:bodyPr>
          <a:lstStyle/>
          <a:p>
            <a:r>
              <a:rPr lang="en-US" b="1" dirty="0" err="1">
                <a:solidFill>
                  <a:srgbClr val="FFCC00"/>
                </a:solidFill>
                <a:latin typeface="Symbol" panose="05050102010706020507" pitchFamily="18" charset="2"/>
              </a:rPr>
              <a:t>t</a:t>
            </a:r>
            <a:r>
              <a:rPr lang="en-US" b="1" baseline="-25000" dirty="0" err="1">
                <a:solidFill>
                  <a:srgbClr val="FFCC00"/>
                </a:solidFill>
              </a:rPr>
              <a:t>p</a:t>
            </a:r>
            <a:r>
              <a:rPr lang="en-US" b="1" dirty="0">
                <a:solidFill>
                  <a:srgbClr val="FFCC00"/>
                </a:solidFill>
              </a:rPr>
              <a:t> = 0.074</a:t>
            </a:r>
          </a:p>
        </p:txBody>
      </p:sp>
    </p:spTree>
    <p:extLst>
      <p:ext uri="{BB962C8B-B14F-4D97-AF65-F5344CB8AC3E}">
        <p14:creationId xmlns:p14="http://schemas.microsoft.com/office/powerpoint/2010/main" val="1066365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Following</a:t>
            </a:r>
          </a:p>
        </p:txBody>
      </p:sp>
      <p:sp>
        <p:nvSpPr>
          <p:cNvPr id="5" name="Content Placeholder 4"/>
          <p:cNvSpPr>
            <a:spLocks noGrp="1"/>
          </p:cNvSpPr>
          <p:nvPr>
            <p:ph idx="1"/>
          </p:nvPr>
        </p:nvSpPr>
        <p:spPr/>
        <p:txBody>
          <a:bodyPr>
            <a:normAutofit/>
          </a:bodyPr>
          <a:lstStyle/>
          <a:p>
            <a:r>
              <a:rPr lang="en-US" sz="2000" dirty="0"/>
              <a:t>Lets design an ideal response for the pitch rate response that meets Level 1 HQ in the ADS-33 Pitch Axis Bandwidth requirement for rotorcraft performing target tracking and acquisition.  Will use a simple 1</a:t>
            </a:r>
            <a:r>
              <a:rPr lang="en-US" sz="2000" baseline="30000" dirty="0"/>
              <a:t>st</a:t>
            </a:r>
            <a:r>
              <a:rPr lang="en-US" sz="2000" dirty="0"/>
              <a:t> order reference model:</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Will use an inverse plant model to achieve this ideal response</a:t>
            </a:r>
          </a:p>
        </p:txBody>
      </p:sp>
      <p:pic>
        <p:nvPicPr>
          <p:cNvPr id="6" name="Picture 5"/>
          <p:cNvPicPr>
            <a:picLocks noChangeAspect="1"/>
          </p:cNvPicPr>
          <p:nvPr/>
        </p:nvPicPr>
        <p:blipFill>
          <a:blip r:embed="rId2"/>
          <a:stretch>
            <a:fillRect/>
          </a:stretch>
        </p:blipFill>
        <p:spPr>
          <a:xfrm>
            <a:off x="2602772" y="3107433"/>
            <a:ext cx="2592222" cy="1890534"/>
          </a:xfrm>
          <a:prstGeom prst="rect">
            <a:avLst/>
          </a:prstGeom>
        </p:spPr>
      </p:pic>
      <p:sp>
        <p:nvSpPr>
          <p:cNvPr id="7" name="Oval 6"/>
          <p:cNvSpPr/>
          <p:nvPr/>
        </p:nvSpPr>
        <p:spPr>
          <a:xfrm>
            <a:off x="3512014" y="4341418"/>
            <a:ext cx="63689" cy="6368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260369" y="4584806"/>
            <a:ext cx="63689" cy="63689"/>
          </a:xfrm>
          <a:prstGeom prst="ellipse">
            <a:avLst/>
          </a:prstGeom>
          <a:solidFill>
            <a:srgbClr val="00FF00"/>
          </a:solid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898808" y="4648495"/>
            <a:ext cx="1092329" cy="646331"/>
          </a:xfrm>
          <a:prstGeom prst="rect">
            <a:avLst/>
          </a:prstGeom>
          <a:noFill/>
        </p:spPr>
        <p:txBody>
          <a:bodyPr wrap="square" rtlCol="0">
            <a:spAutoFit/>
          </a:bodyPr>
          <a:lstStyle/>
          <a:p>
            <a:r>
              <a:rPr lang="en-US" dirty="0">
                <a:solidFill>
                  <a:srgbClr val="00FF00"/>
                </a:solidFill>
              </a:rPr>
              <a:t>Ideal Response</a:t>
            </a:r>
          </a:p>
        </p:txBody>
      </p:sp>
      <p:cxnSp>
        <p:nvCxnSpPr>
          <p:cNvPr id="12" name="Straight Arrow Connector 11"/>
          <p:cNvCxnSpPr/>
          <p:nvPr/>
        </p:nvCxnSpPr>
        <p:spPr>
          <a:xfrm flipV="1">
            <a:off x="2961565" y="4405107"/>
            <a:ext cx="550449" cy="386687"/>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Object 15"/>
          <p:cNvGraphicFramePr>
            <a:graphicFrameLocks noChangeAspect="1"/>
          </p:cNvGraphicFramePr>
          <p:nvPr>
            <p:extLst>
              <p:ext uri="{D42A27DB-BD31-4B8C-83A1-F6EECF244321}">
                <p14:modId xmlns:p14="http://schemas.microsoft.com/office/powerpoint/2010/main" val="699077022"/>
              </p:ext>
            </p:extLst>
          </p:nvPr>
        </p:nvGraphicFramePr>
        <p:xfrm>
          <a:off x="2727023" y="2107373"/>
          <a:ext cx="2952750" cy="1047750"/>
        </p:xfrm>
        <a:graphic>
          <a:graphicData uri="http://schemas.openxmlformats.org/presentationml/2006/ole">
            <mc:AlternateContent xmlns:mc="http://schemas.openxmlformats.org/markup-compatibility/2006">
              <mc:Choice xmlns:v="urn:schemas-microsoft-com:vml" Requires="v">
                <p:oleObj name="Equation" r:id="rId3" imgW="1968480" imgH="698400" progId="Equation.DSMT4">
                  <p:embed/>
                </p:oleObj>
              </mc:Choice>
              <mc:Fallback>
                <p:oleObj name="Equation" r:id="rId3" imgW="1968480" imgH="698400" progId="Equation.DSMT4">
                  <p:embed/>
                  <p:pic>
                    <p:nvPicPr>
                      <p:cNvPr id="16" name="Object 15"/>
                      <p:cNvPicPr/>
                      <p:nvPr/>
                    </p:nvPicPr>
                    <p:blipFill>
                      <a:blip r:embed="rId4"/>
                      <a:stretch>
                        <a:fillRect/>
                      </a:stretch>
                    </p:blipFill>
                    <p:spPr>
                      <a:xfrm>
                        <a:off x="2727023" y="2107373"/>
                        <a:ext cx="2952750" cy="1047750"/>
                      </a:xfrm>
                      <a:prstGeom prst="rect">
                        <a:avLst/>
                      </a:prstGeom>
                    </p:spPr>
                  </p:pic>
                </p:oleObj>
              </mc:Fallback>
            </mc:AlternateContent>
          </a:graphicData>
        </a:graphic>
      </p:graphicFrame>
      <p:sp>
        <p:nvSpPr>
          <p:cNvPr id="18" name="TextBox 17"/>
          <p:cNvSpPr txBox="1"/>
          <p:nvPr/>
        </p:nvSpPr>
        <p:spPr>
          <a:xfrm>
            <a:off x="2180859" y="4684466"/>
            <a:ext cx="1092329" cy="646331"/>
          </a:xfrm>
          <a:prstGeom prst="rect">
            <a:avLst/>
          </a:prstGeom>
          <a:noFill/>
        </p:spPr>
        <p:txBody>
          <a:bodyPr wrap="square" rtlCol="0">
            <a:spAutoFit/>
          </a:bodyPr>
          <a:lstStyle/>
          <a:p>
            <a:r>
              <a:rPr lang="en-US" dirty="0">
                <a:solidFill>
                  <a:srgbClr val="FF0000"/>
                </a:solidFill>
              </a:rPr>
              <a:t>Aircraft Dynamics</a:t>
            </a:r>
          </a:p>
        </p:txBody>
      </p:sp>
      <p:cxnSp>
        <p:nvCxnSpPr>
          <p:cNvPr id="19" name="Straight Arrow Connector 18"/>
          <p:cNvCxnSpPr/>
          <p:nvPr/>
        </p:nvCxnSpPr>
        <p:spPr>
          <a:xfrm flipH="1" flipV="1">
            <a:off x="4390030" y="4684466"/>
            <a:ext cx="547931" cy="250386"/>
          </a:xfrm>
          <a:prstGeom prst="straightConnector1">
            <a:avLst/>
          </a:prstGeom>
          <a:ln w="22225">
            <a:solidFill>
              <a:srgbClr val="00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802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Following</a:t>
            </a:r>
          </a:p>
        </p:txBody>
      </p:sp>
      <p:sp>
        <p:nvSpPr>
          <p:cNvPr id="3" name="Content Placeholder 2"/>
          <p:cNvSpPr>
            <a:spLocks noGrp="1"/>
          </p:cNvSpPr>
          <p:nvPr>
            <p:ph idx="1"/>
          </p:nvPr>
        </p:nvSpPr>
        <p:spPr/>
        <p:txBody>
          <a:bodyPr>
            <a:normAutofit/>
          </a:bodyPr>
          <a:lstStyle/>
          <a:p>
            <a:r>
              <a:rPr lang="en-US" sz="2000" dirty="0"/>
              <a:t>Will invert our plant model.  We know that this plant model is an approximation (we never know the exact vehicle dynamics, and this one is a very low order approximation):</a:t>
            </a:r>
          </a:p>
          <a:p>
            <a:endParaRPr lang="en-US" sz="2000" dirty="0"/>
          </a:p>
          <a:p>
            <a:endParaRPr lang="en-US" sz="2000" dirty="0"/>
          </a:p>
          <a:p>
            <a:endParaRPr lang="en-US" sz="2000" dirty="0"/>
          </a:p>
          <a:p>
            <a:r>
              <a:rPr lang="en-US" sz="2000" dirty="0"/>
              <a:t>Putting the inverted plant model in series with the ideal response model and the actual plant:</a:t>
            </a:r>
          </a:p>
          <a:p>
            <a:endParaRPr lang="en-US" sz="2000" dirty="0"/>
          </a:p>
          <a:p>
            <a:endParaRPr lang="en-US" sz="2000" dirty="0"/>
          </a:p>
          <a:p>
            <a:endParaRPr lang="en-US" sz="2000" dirty="0"/>
          </a:p>
          <a:p>
            <a:endParaRPr lang="en-US" sz="2000" dirty="0"/>
          </a:p>
          <a:p>
            <a:r>
              <a:rPr lang="en-US" sz="2000" dirty="0"/>
              <a:t>In theory, if our plant model is exact, the system will follow the ideal response model exactly.</a:t>
            </a:r>
          </a:p>
        </p:txBody>
      </p:sp>
      <p:graphicFrame>
        <p:nvGraphicFramePr>
          <p:cNvPr id="4" name="Object 3"/>
          <p:cNvGraphicFramePr>
            <a:graphicFrameLocks noChangeAspect="1"/>
          </p:cNvGraphicFramePr>
          <p:nvPr>
            <p:extLst>
              <p:ext uri="{D42A27DB-BD31-4B8C-83A1-F6EECF244321}">
                <p14:modId xmlns:p14="http://schemas.microsoft.com/office/powerpoint/2010/main" val="4105027553"/>
              </p:ext>
            </p:extLst>
          </p:nvPr>
        </p:nvGraphicFramePr>
        <p:xfrm>
          <a:off x="2371725" y="1682750"/>
          <a:ext cx="4400550" cy="1276350"/>
        </p:xfrm>
        <a:graphic>
          <a:graphicData uri="http://schemas.openxmlformats.org/presentationml/2006/ole">
            <mc:AlternateContent xmlns:mc="http://schemas.openxmlformats.org/markup-compatibility/2006">
              <mc:Choice xmlns:v="urn:schemas-microsoft-com:vml" Requires="v">
                <p:oleObj name="Equation" r:id="rId2" imgW="2933640" imgH="850680" progId="Equation.DSMT4">
                  <p:embed/>
                </p:oleObj>
              </mc:Choice>
              <mc:Fallback>
                <p:oleObj name="Equation" r:id="rId2" imgW="2933640" imgH="850680" progId="Equation.DSMT4">
                  <p:embed/>
                  <p:pic>
                    <p:nvPicPr>
                      <p:cNvPr id="4" name="Object 3"/>
                      <p:cNvPicPr/>
                      <p:nvPr/>
                    </p:nvPicPr>
                    <p:blipFill>
                      <a:blip r:embed="rId3"/>
                      <a:stretch>
                        <a:fillRect/>
                      </a:stretch>
                    </p:blipFill>
                    <p:spPr>
                      <a:xfrm>
                        <a:off x="2371725" y="1682750"/>
                        <a:ext cx="4400550" cy="1276350"/>
                      </a:xfrm>
                      <a:prstGeom prst="rect">
                        <a:avLst/>
                      </a:prstGeom>
                    </p:spPr>
                  </p:pic>
                </p:oleObj>
              </mc:Fallback>
            </mc:AlternateContent>
          </a:graphicData>
        </a:graphic>
      </p:graphicFrame>
      <p:sp>
        <p:nvSpPr>
          <p:cNvPr id="6" name="Rectangle 5"/>
          <p:cNvSpPr/>
          <p:nvPr/>
        </p:nvSpPr>
        <p:spPr>
          <a:xfrm>
            <a:off x="4294205" y="3881094"/>
            <a:ext cx="759343" cy="61414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Rectangle 6"/>
          <p:cNvSpPr/>
          <p:nvPr/>
        </p:nvSpPr>
        <p:spPr>
          <a:xfrm>
            <a:off x="5647896" y="3884826"/>
            <a:ext cx="602777" cy="61414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latin typeface="Times New Roman" panose="02020603050405020304" pitchFamily="18" charset="0"/>
                <a:cs typeface="Times New Roman" panose="02020603050405020304" pitchFamily="18" charset="0"/>
              </a:rPr>
              <a:t>G</a:t>
            </a:r>
            <a:r>
              <a:rPr lang="en-US" dirty="0">
                <a:solidFill>
                  <a:schemeClr val="tx1"/>
                </a:solidFill>
                <a:latin typeface="Times New Roman" panose="02020603050405020304" pitchFamily="18" charset="0"/>
                <a:cs typeface="Times New Roman" panose="02020603050405020304" pitchFamily="18" charset="0"/>
              </a:rPr>
              <a:t>(</a:t>
            </a:r>
            <a:r>
              <a:rPr lang="en-US" i="1" dirty="0">
                <a:solidFill>
                  <a:schemeClr val="tx1"/>
                </a:solidFill>
                <a:latin typeface="Times New Roman" panose="02020603050405020304" pitchFamily="18" charset="0"/>
                <a:cs typeface="Times New Roman" panose="02020603050405020304" pitchFamily="18" charset="0"/>
              </a:rPr>
              <a:t>s</a:t>
            </a:r>
            <a:r>
              <a:rPr lang="en-US" dirty="0">
                <a:solidFill>
                  <a:schemeClr val="tx1"/>
                </a:solidFill>
                <a:latin typeface="Times New Roman" panose="02020603050405020304" pitchFamily="18" charset="0"/>
                <a:cs typeface="Times New Roman" panose="02020603050405020304" pitchFamily="18" charset="0"/>
              </a:rPr>
              <a:t>)</a:t>
            </a:r>
          </a:p>
        </p:txBody>
      </p:sp>
      <p:cxnSp>
        <p:nvCxnSpPr>
          <p:cNvPr id="8" name="Straight Arrow Connector 7"/>
          <p:cNvCxnSpPr>
            <a:stCxn id="6" idx="3"/>
            <a:endCxn id="7" idx="1"/>
          </p:cNvCxnSpPr>
          <p:nvPr/>
        </p:nvCxnSpPr>
        <p:spPr>
          <a:xfrm>
            <a:off x="5053548" y="4188169"/>
            <a:ext cx="594348" cy="373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50673" y="4199304"/>
            <a:ext cx="72105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25" idx="1"/>
          </p:cNvCxnSpPr>
          <p:nvPr/>
        </p:nvCxnSpPr>
        <p:spPr>
          <a:xfrm>
            <a:off x="2409009" y="4176570"/>
            <a:ext cx="563926" cy="115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25" idx="3"/>
            <a:endCxn id="6" idx="1"/>
          </p:cNvCxnSpPr>
          <p:nvPr/>
        </p:nvCxnSpPr>
        <p:spPr>
          <a:xfrm>
            <a:off x="3918243" y="4188169"/>
            <a:ext cx="37596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617474" y="4440552"/>
            <a:ext cx="663451" cy="369332"/>
          </a:xfrm>
          <a:prstGeom prst="rect">
            <a:avLst/>
          </a:prstGeom>
          <a:noFill/>
        </p:spPr>
        <p:txBody>
          <a:bodyPr wrap="none" rtlCol="0">
            <a:spAutoFit/>
          </a:bodyPr>
          <a:lstStyle/>
          <a:p>
            <a:r>
              <a:rPr lang="en-US" dirty="0"/>
              <a:t>Plant</a:t>
            </a:r>
          </a:p>
        </p:txBody>
      </p:sp>
      <p:sp>
        <p:nvSpPr>
          <p:cNvPr id="18" name="TextBox 17"/>
          <p:cNvSpPr txBox="1"/>
          <p:nvPr/>
        </p:nvSpPr>
        <p:spPr>
          <a:xfrm>
            <a:off x="1627040" y="3913873"/>
            <a:ext cx="774571" cy="369332"/>
          </a:xfrm>
          <a:prstGeom prst="rect">
            <a:avLst/>
          </a:prstGeom>
          <a:noFill/>
        </p:spPr>
        <p:txBody>
          <a:bodyPr wrap="none" rtlCol="0">
            <a:spAutoFit/>
          </a:bodyPr>
          <a:lstStyle/>
          <a:p>
            <a:r>
              <a:rPr lang="en-US" i="1" dirty="0" err="1">
                <a:latin typeface="Times New Roman" panose="02020603050405020304" pitchFamily="18" charset="0"/>
                <a:cs typeface="Times New Roman" panose="02020603050405020304" pitchFamily="18" charset="0"/>
              </a:rPr>
              <a:t>q</a:t>
            </a:r>
            <a:r>
              <a:rPr lang="en-US" i="1" baseline="-25000" dirty="0" err="1">
                <a:latin typeface="Times New Roman" panose="02020603050405020304" pitchFamily="18" charset="0"/>
                <a:cs typeface="Times New Roman" panose="02020603050405020304" pitchFamily="18" charset="0"/>
              </a:rPr>
              <a:t>cmd</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p:txBody>
      </p:sp>
      <p:sp>
        <p:nvSpPr>
          <p:cNvPr id="20" name="TextBox 19"/>
          <p:cNvSpPr txBox="1"/>
          <p:nvPr/>
        </p:nvSpPr>
        <p:spPr>
          <a:xfrm>
            <a:off x="5129937" y="3817395"/>
            <a:ext cx="524503" cy="369332"/>
          </a:xfrm>
          <a:prstGeom prst="rect">
            <a:avLst/>
          </a:prstGeom>
          <a:noFill/>
        </p:spPr>
        <p:txBody>
          <a:bodyPr wrap="none" rtlCol="0">
            <a:spAutoFit/>
          </a:bodyPr>
          <a:lstStyle/>
          <a:p>
            <a:r>
              <a:rPr lang="en-US" i="1" dirty="0">
                <a:latin typeface="Symbol" panose="05050102010706020507" pitchFamily="18" charset="2"/>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p:txBody>
      </p:sp>
      <p:sp>
        <p:nvSpPr>
          <p:cNvPr id="21" name="TextBox 20"/>
          <p:cNvSpPr txBox="1"/>
          <p:nvPr/>
        </p:nvSpPr>
        <p:spPr>
          <a:xfrm>
            <a:off x="6520532" y="3763304"/>
            <a:ext cx="524503"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q</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p:txBody>
      </p:sp>
      <p:sp>
        <p:nvSpPr>
          <p:cNvPr id="23" name="TextBox 22"/>
          <p:cNvSpPr txBox="1"/>
          <p:nvPr/>
        </p:nvSpPr>
        <p:spPr>
          <a:xfrm>
            <a:off x="3590397" y="4268986"/>
            <a:ext cx="327846" cy="369332"/>
          </a:xfrm>
          <a:prstGeom prst="rect">
            <a:avLst/>
          </a:prstGeom>
          <a:noFill/>
        </p:spPr>
        <p:txBody>
          <a:bodyPr wrap="square" rtlCol="0">
            <a:spAutoFit/>
          </a:bodyPr>
          <a:lstStyle/>
          <a:p>
            <a:r>
              <a:rPr lang="en-US" dirty="0"/>
              <a:t>-</a:t>
            </a:r>
          </a:p>
        </p:txBody>
      </p:sp>
      <p:sp>
        <p:nvSpPr>
          <p:cNvPr id="25" name="Rectangle 24"/>
          <p:cNvSpPr/>
          <p:nvPr/>
        </p:nvSpPr>
        <p:spPr>
          <a:xfrm>
            <a:off x="2972935" y="3881094"/>
            <a:ext cx="945308" cy="61414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solidFill>
                  <a:schemeClr val="tx1"/>
                </a:solidFill>
                <a:latin typeface="Times New Roman" panose="02020603050405020304" pitchFamily="18" charset="0"/>
                <a:cs typeface="Times New Roman" panose="02020603050405020304" pitchFamily="18" charset="0"/>
              </a:rPr>
              <a:t>G</a:t>
            </a:r>
            <a:r>
              <a:rPr lang="en-US" i="1" baseline="-25000" dirty="0" err="1">
                <a:solidFill>
                  <a:schemeClr val="tx1"/>
                </a:solidFill>
                <a:latin typeface="Times New Roman" panose="02020603050405020304" pitchFamily="18" charset="0"/>
                <a:cs typeface="Times New Roman" panose="02020603050405020304" pitchFamily="18" charset="0"/>
              </a:rPr>
              <a:t>ideal</a:t>
            </a:r>
            <a:r>
              <a:rPr lang="en-US" dirty="0">
                <a:solidFill>
                  <a:schemeClr val="tx1"/>
                </a:solidFill>
                <a:latin typeface="Times New Roman" panose="02020603050405020304" pitchFamily="18" charset="0"/>
                <a:cs typeface="Times New Roman" panose="02020603050405020304" pitchFamily="18" charset="0"/>
              </a:rPr>
              <a:t>(</a:t>
            </a:r>
            <a:r>
              <a:rPr lang="en-US" i="1" dirty="0">
                <a:solidFill>
                  <a:schemeClr val="tx1"/>
                </a:solidFill>
                <a:latin typeface="Times New Roman" panose="02020603050405020304" pitchFamily="18" charset="0"/>
                <a:cs typeface="Times New Roman" panose="02020603050405020304" pitchFamily="18" charset="0"/>
              </a:rPr>
              <a:t>s</a:t>
            </a:r>
            <a:r>
              <a:rPr lang="en-US" dirty="0">
                <a:solidFill>
                  <a:schemeClr val="tx1"/>
                </a:solidFill>
                <a:latin typeface="Times New Roman" panose="02020603050405020304" pitchFamily="18" charset="0"/>
                <a:cs typeface="Times New Roman" panose="02020603050405020304" pitchFamily="18" charset="0"/>
              </a:rPr>
              <a:t>)</a:t>
            </a:r>
          </a:p>
        </p:txBody>
      </p:sp>
      <p:graphicFrame>
        <p:nvGraphicFramePr>
          <p:cNvPr id="26" name="Object 25"/>
          <p:cNvGraphicFramePr>
            <a:graphicFrameLocks noChangeAspect="1"/>
          </p:cNvGraphicFramePr>
          <p:nvPr>
            <p:extLst>
              <p:ext uri="{D42A27DB-BD31-4B8C-83A1-F6EECF244321}">
                <p14:modId xmlns:p14="http://schemas.microsoft.com/office/powerpoint/2010/main" val="2186216238"/>
              </p:ext>
            </p:extLst>
          </p:nvPr>
        </p:nvGraphicFramePr>
        <p:xfrm>
          <a:off x="4287525" y="3947970"/>
          <a:ext cx="812160" cy="457200"/>
        </p:xfrm>
        <a:graphic>
          <a:graphicData uri="http://schemas.openxmlformats.org/presentationml/2006/ole">
            <mc:AlternateContent xmlns:mc="http://schemas.openxmlformats.org/markup-compatibility/2006">
              <mc:Choice xmlns:v="urn:schemas-microsoft-com:vml" Requires="v">
                <p:oleObj name="Equation" r:id="rId4" imgW="406080" imgH="228600" progId="Equation.DSMT4">
                  <p:embed/>
                </p:oleObj>
              </mc:Choice>
              <mc:Fallback>
                <p:oleObj name="Equation" r:id="rId4" imgW="406080" imgH="228600" progId="Equation.DSMT4">
                  <p:embed/>
                  <p:pic>
                    <p:nvPicPr>
                      <p:cNvPr id="26" name="Object 25"/>
                      <p:cNvPicPr/>
                      <p:nvPr/>
                    </p:nvPicPr>
                    <p:blipFill>
                      <a:blip r:embed="rId5"/>
                      <a:stretch>
                        <a:fillRect/>
                      </a:stretch>
                    </p:blipFill>
                    <p:spPr>
                      <a:xfrm>
                        <a:off x="4287525" y="3947970"/>
                        <a:ext cx="812160" cy="457200"/>
                      </a:xfrm>
                      <a:prstGeom prst="rect">
                        <a:avLst/>
                      </a:prstGeom>
                    </p:spPr>
                  </p:pic>
                </p:oleObj>
              </mc:Fallback>
            </mc:AlternateContent>
          </a:graphicData>
        </a:graphic>
      </p:graphicFrame>
      <p:sp>
        <p:nvSpPr>
          <p:cNvPr id="39" name="Rectangle 38"/>
          <p:cNvSpPr/>
          <p:nvPr/>
        </p:nvSpPr>
        <p:spPr>
          <a:xfrm>
            <a:off x="2828995" y="3684896"/>
            <a:ext cx="2291203" cy="1019032"/>
          </a:xfrm>
          <a:prstGeom prst="rect">
            <a:avLst/>
          </a:prstGeom>
          <a:noFill/>
          <a:ln w="158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3472644" y="4668244"/>
            <a:ext cx="1126206" cy="369332"/>
          </a:xfrm>
          <a:prstGeom prst="rect">
            <a:avLst/>
          </a:prstGeom>
          <a:noFill/>
        </p:spPr>
        <p:txBody>
          <a:bodyPr wrap="none" rtlCol="0">
            <a:spAutoFit/>
          </a:bodyPr>
          <a:lstStyle/>
          <a:p>
            <a:r>
              <a:rPr lang="en-US" dirty="0"/>
              <a:t>Controller</a:t>
            </a:r>
          </a:p>
        </p:txBody>
      </p:sp>
      <p:graphicFrame>
        <p:nvGraphicFramePr>
          <p:cNvPr id="41" name="Object 40"/>
          <p:cNvGraphicFramePr>
            <a:graphicFrameLocks noChangeAspect="1"/>
          </p:cNvGraphicFramePr>
          <p:nvPr>
            <p:extLst>
              <p:ext uri="{D42A27DB-BD31-4B8C-83A1-F6EECF244321}">
                <p14:modId xmlns:p14="http://schemas.microsoft.com/office/powerpoint/2010/main" val="2927919656"/>
              </p:ext>
            </p:extLst>
          </p:nvPr>
        </p:nvGraphicFramePr>
        <p:xfrm>
          <a:off x="2006601" y="5893908"/>
          <a:ext cx="4629150" cy="571500"/>
        </p:xfrm>
        <a:graphic>
          <a:graphicData uri="http://schemas.openxmlformats.org/presentationml/2006/ole">
            <mc:AlternateContent xmlns:mc="http://schemas.openxmlformats.org/markup-compatibility/2006">
              <mc:Choice xmlns:v="urn:schemas-microsoft-com:vml" Requires="v">
                <p:oleObj name="Equation" r:id="rId6" imgW="3085920" imgH="380880" progId="Equation.DSMT4">
                  <p:embed/>
                </p:oleObj>
              </mc:Choice>
              <mc:Fallback>
                <p:oleObj name="Equation" r:id="rId6" imgW="3085920" imgH="380880" progId="Equation.DSMT4">
                  <p:embed/>
                  <p:pic>
                    <p:nvPicPr>
                      <p:cNvPr id="41" name="Object 40"/>
                      <p:cNvPicPr/>
                      <p:nvPr/>
                    </p:nvPicPr>
                    <p:blipFill>
                      <a:blip r:embed="rId7"/>
                      <a:stretch>
                        <a:fillRect/>
                      </a:stretch>
                    </p:blipFill>
                    <p:spPr>
                      <a:xfrm>
                        <a:off x="2006601" y="5893908"/>
                        <a:ext cx="4629150" cy="571500"/>
                      </a:xfrm>
                      <a:prstGeom prst="rect">
                        <a:avLst/>
                      </a:prstGeom>
                    </p:spPr>
                  </p:pic>
                </p:oleObj>
              </mc:Fallback>
            </mc:AlternateContent>
          </a:graphicData>
        </a:graphic>
      </p:graphicFrame>
    </p:spTree>
    <p:extLst>
      <p:ext uri="{BB962C8B-B14F-4D97-AF65-F5344CB8AC3E}">
        <p14:creationId xmlns:p14="http://schemas.microsoft.com/office/powerpoint/2010/main" val="3133397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805758"/>
            <a:ext cx="7886700" cy="5836152"/>
          </a:xfrm>
        </p:spPr>
        <p:txBody>
          <a:bodyPr>
            <a:normAutofit/>
          </a:bodyPr>
          <a:lstStyle/>
          <a:p>
            <a:r>
              <a:rPr lang="en-US" sz="3200" dirty="0"/>
              <a:t>There are two issues with the inverted plant model:</a:t>
            </a:r>
          </a:p>
          <a:p>
            <a:pPr lvl="1"/>
            <a:r>
              <a:rPr lang="en-US" sz="2400" dirty="0"/>
              <a:t>The plant model is an “improper” transfer function.  The numerator has higher order then the denominator.  We would call this a “1</a:t>
            </a:r>
            <a:r>
              <a:rPr lang="en-US" sz="2400" baseline="30000" dirty="0"/>
              <a:t>st</a:t>
            </a:r>
            <a:r>
              <a:rPr lang="en-US" sz="2400" dirty="0"/>
              <a:t> over 0</a:t>
            </a:r>
            <a:r>
              <a:rPr lang="en-US" sz="2400" baseline="30000" dirty="0"/>
              <a:t>th</a:t>
            </a:r>
            <a:r>
              <a:rPr lang="en-US" sz="2400" dirty="0"/>
              <a:t> order transfer function”, based on the numerator and denominator polynomial order.   Such a transfer function requires unfiltered differentiation of a signal, which is not desirable. However, this is an issue we can deal with.  </a:t>
            </a:r>
          </a:p>
          <a:p>
            <a:pPr lvl="1"/>
            <a:r>
              <a:rPr lang="en-US" sz="2400" dirty="0"/>
              <a:t>The inverse plant model is “non-causal”.  This is because we have a pure phase lead in the inverted transfer function.  This is a bigger problem, since it would require the controller to predict what the input was going to be, which is impossible</a:t>
            </a:r>
          </a:p>
        </p:txBody>
      </p:sp>
      <p:sp>
        <p:nvSpPr>
          <p:cNvPr id="4" name="Title 1"/>
          <p:cNvSpPr>
            <a:spLocks noGrp="1"/>
          </p:cNvSpPr>
          <p:nvPr>
            <p:ph type="title"/>
          </p:nvPr>
        </p:nvSpPr>
        <p:spPr/>
        <p:txBody>
          <a:bodyPr/>
          <a:lstStyle/>
          <a:p>
            <a:r>
              <a:rPr lang="en-US" dirty="0"/>
              <a:t>Model Following</a:t>
            </a:r>
          </a:p>
        </p:txBody>
      </p:sp>
    </p:spTree>
    <p:extLst>
      <p:ext uri="{BB962C8B-B14F-4D97-AF65-F5344CB8AC3E}">
        <p14:creationId xmlns:p14="http://schemas.microsoft.com/office/powerpoint/2010/main" val="525007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805758"/>
            <a:ext cx="7886700" cy="5836152"/>
          </a:xfrm>
        </p:spPr>
        <p:txBody>
          <a:bodyPr>
            <a:normAutofit/>
          </a:bodyPr>
          <a:lstStyle/>
          <a:p>
            <a:r>
              <a:rPr lang="en-US" dirty="0"/>
              <a:t>Instead let’s apply inversion without the phase delay.  The resulting dynamics with the controller follows the ideal response but with the phase delay of the plant model:</a:t>
            </a:r>
          </a:p>
          <a:p>
            <a:endParaRPr lang="en-US" dirty="0"/>
          </a:p>
          <a:p>
            <a:endParaRPr lang="en-US" dirty="0"/>
          </a:p>
          <a:p>
            <a:r>
              <a:rPr lang="en-US" dirty="0"/>
              <a:t>The resulting BW is just above 2.0 rad/sec</a:t>
            </a:r>
          </a:p>
          <a:p>
            <a:r>
              <a:rPr lang="en-US" dirty="0"/>
              <a:t>We accept the added phase delay which decreases our Bandwidth slightly.</a:t>
            </a:r>
          </a:p>
          <a:p>
            <a:r>
              <a:rPr lang="en-US" dirty="0"/>
              <a:t> The phase delay is used to model the higher order dynamics in the rotor system and possibly in the actuators. </a:t>
            </a:r>
          </a:p>
          <a:p>
            <a:r>
              <a:rPr lang="en-US" dirty="0"/>
              <a:t> We must accept the phase lag due to these systems.  It is not good control design practice to try to increase the speed of response of the actuators and rotor.</a:t>
            </a:r>
          </a:p>
          <a:p>
            <a:endParaRPr lang="en-US" dirty="0"/>
          </a:p>
        </p:txBody>
      </p:sp>
      <p:sp>
        <p:nvSpPr>
          <p:cNvPr id="4" name="Title 1"/>
          <p:cNvSpPr>
            <a:spLocks noGrp="1"/>
          </p:cNvSpPr>
          <p:nvPr>
            <p:ph type="title"/>
          </p:nvPr>
        </p:nvSpPr>
        <p:spPr/>
        <p:txBody>
          <a:bodyPr/>
          <a:lstStyle/>
          <a:p>
            <a:r>
              <a:rPr lang="en-US" dirty="0"/>
              <a:t>Model Following</a:t>
            </a:r>
          </a:p>
        </p:txBody>
      </p:sp>
      <p:graphicFrame>
        <p:nvGraphicFramePr>
          <p:cNvPr id="5" name="Object 4"/>
          <p:cNvGraphicFramePr>
            <a:graphicFrameLocks noChangeAspect="1"/>
          </p:cNvGraphicFramePr>
          <p:nvPr>
            <p:extLst>
              <p:ext uri="{D42A27DB-BD31-4B8C-83A1-F6EECF244321}">
                <p14:modId xmlns:p14="http://schemas.microsoft.com/office/powerpoint/2010/main" val="3937257439"/>
              </p:ext>
            </p:extLst>
          </p:nvPr>
        </p:nvGraphicFramePr>
        <p:xfrm>
          <a:off x="1650523" y="2007708"/>
          <a:ext cx="5238751" cy="666750"/>
        </p:xfrm>
        <a:graphic>
          <a:graphicData uri="http://schemas.openxmlformats.org/presentationml/2006/ole">
            <mc:AlternateContent xmlns:mc="http://schemas.openxmlformats.org/markup-compatibility/2006">
              <mc:Choice xmlns:v="urn:schemas-microsoft-com:vml" Requires="v">
                <p:oleObj name="Equation" r:id="rId3" imgW="3492360" imgH="444240" progId="Equation.DSMT4">
                  <p:embed/>
                </p:oleObj>
              </mc:Choice>
              <mc:Fallback>
                <p:oleObj name="Equation" r:id="rId3" imgW="3492360" imgH="444240" progId="Equation.DSMT4">
                  <p:embed/>
                  <p:pic>
                    <p:nvPicPr>
                      <p:cNvPr id="5" name="Object 4"/>
                      <p:cNvPicPr/>
                      <p:nvPr/>
                    </p:nvPicPr>
                    <p:blipFill>
                      <a:blip r:embed="rId4"/>
                      <a:stretch>
                        <a:fillRect/>
                      </a:stretch>
                    </p:blipFill>
                    <p:spPr>
                      <a:xfrm>
                        <a:off x="1650523" y="2007708"/>
                        <a:ext cx="5238751" cy="666750"/>
                      </a:xfrm>
                      <a:prstGeom prst="rect">
                        <a:avLst/>
                      </a:prstGeom>
                    </p:spPr>
                  </p:pic>
                </p:oleObj>
              </mc:Fallback>
            </mc:AlternateContent>
          </a:graphicData>
        </a:graphic>
      </p:graphicFrame>
    </p:spTree>
    <p:extLst>
      <p:ext uri="{BB962C8B-B14F-4D97-AF65-F5344CB8AC3E}">
        <p14:creationId xmlns:p14="http://schemas.microsoft.com/office/powerpoint/2010/main" val="3410205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5967" y="792236"/>
            <a:ext cx="7886700" cy="5371205"/>
          </a:xfrm>
        </p:spPr>
        <p:txBody>
          <a:bodyPr>
            <a:normAutofit/>
          </a:bodyPr>
          <a:lstStyle/>
          <a:p>
            <a:r>
              <a:rPr lang="en-US" sz="2000" dirty="0"/>
              <a:t>So far, we have focused only on feedforward control.  This can be helpful for following the pilot commands, but …</a:t>
            </a:r>
          </a:p>
          <a:p>
            <a:pPr lvl="1"/>
            <a:r>
              <a:rPr lang="en-US" sz="1800" dirty="0"/>
              <a:t>It will not stabilize the rotorcraft</a:t>
            </a:r>
          </a:p>
          <a:p>
            <a:pPr lvl="1"/>
            <a:r>
              <a:rPr lang="en-US" sz="1800" dirty="0"/>
              <a:t>It will not reject disturbances</a:t>
            </a:r>
          </a:p>
          <a:p>
            <a:pPr lvl="1"/>
            <a:r>
              <a:rPr lang="en-US" sz="1800" dirty="0"/>
              <a:t>It will be susceptible to modeling error since we expect perfect inversion of the plant model</a:t>
            </a:r>
          </a:p>
          <a:p>
            <a:r>
              <a:rPr lang="en-US" sz="2000" dirty="0"/>
              <a:t>Will now augment the controller with feedback compensation:</a:t>
            </a:r>
          </a:p>
        </p:txBody>
      </p:sp>
      <p:sp>
        <p:nvSpPr>
          <p:cNvPr id="4" name="Title 1"/>
          <p:cNvSpPr>
            <a:spLocks noGrp="1"/>
          </p:cNvSpPr>
          <p:nvPr>
            <p:ph type="title"/>
          </p:nvPr>
        </p:nvSpPr>
        <p:spPr/>
        <p:txBody>
          <a:bodyPr/>
          <a:lstStyle/>
          <a:p>
            <a:r>
              <a:rPr lang="en-US" dirty="0"/>
              <a:t>Model Following Controller</a:t>
            </a:r>
          </a:p>
        </p:txBody>
      </p:sp>
      <p:sp>
        <p:nvSpPr>
          <p:cNvPr id="6" name="Rectangle 5"/>
          <p:cNvSpPr/>
          <p:nvPr/>
        </p:nvSpPr>
        <p:spPr>
          <a:xfrm>
            <a:off x="3528170" y="3594090"/>
            <a:ext cx="811882" cy="61414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Rectangle 6"/>
          <p:cNvSpPr/>
          <p:nvPr/>
        </p:nvSpPr>
        <p:spPr>
          <a:xfrm>
            <a:off x="5748478" y="3599183"/>
            <a:ext cx="602777" cy="61414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latin typeface="Times New Roman" panose="02020603050405020304" pitchFamily="18" charset="0"/>
                <a:cs typeface="Times New Roman" panose="02020603050405020304" pitchFamily="18" charset="0"/>
              </a:rPr>
              <a:t>G</a:t>
            </a:r>
            <a:r>
              <a:rPr lang="en-US" dirty="0">
                <a:solidFill>
                  <a:schemeClr val="tx1"/>
                </a:solidFill>
                <a:latin typeface="Times New Roman" panose="02020603050405020304" pitchFamily="18" charset="0"/>
                <a:cs typeface="Times New Roman" panose="02020603050405020304" pitchFamily="18" charset="0"/>
              </a:rPr>
              <a:t>(</a:t>
            </a:r>
            <a:r>
              <a:rPr lang="en-US" i="1" dirty="0">
                <a:solidFill>
                  <a:schemeClr val="tx1"/>
                </a:solidFill>
                <a:latin typeface="Times New Roman" panose="02020603050405020304" pitchFamily="18" charset="0"/>
                <a:cs typeface="Times New Roman" panose="02020603050405020304" pitchFamily="18" charset="0"/>
              </a:rPr>
              <a:t>s</a:t>
            </a:r>
            <a:r>
              <a:rPr lang="en-US" dirty="0">
                <a:solidFill>
                  <a:schemeClr val="tx1"/>
                </a:solidFill>
                <a:latin typeface="Times New Roman" panose="02020603050405020304" pitchFamily="18" charset="0"/>
                <a:cs typeface="Times New Roman" panose="02020603050405020304" pitchFamily="18" charset="0"/>
              </a:rPr>
              <a:t>)</a:t>
            </a:r>
          </a:p>
        </p:txBody>
      </p:sp>
      <p:cxnSp>
        <p:nvCxnSpPr>
          <p:cNvPr id="8" name="Straight Arrow Connector 7"/>
          <p:cNvCxnSpPr>
            <a:stCxn id="6" idx="3"/>
            <a:endCxn id="34" idx="2"/>
          </p:cNvCxnSpPr>
          <p:nvPr/>
        </p:nvCxnSpPr>
        <p:spPr>
          <a:xfrm>
            <a:off x="4340052" y="3901165"/>
            <a:ext cx="533738" cy="11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7" idx="3"/>
          </p:cNvCxnSpPr>
          <p:nvPr/>
        </p:nvCxnSpPr>
        <p:spPr>
          <a:xfrm>
            <a:off x="6351255" y="3906258"/>
            <a:ext cx="1263739" cy="76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17" idx="1"/>
          </p:cNvCxnSpPr>
          <p:nvPr/>
        </p:nvCxnSpPr>
        <p:spPr>
          <a:xfrm>
            <a:off x="961919" y="3893681"/>
            <a:ext cx="919195" cy="14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7" idx="3"/>
            <a:endCxn id="6" idx="1"/>
          </p:cNvCxnSpPr>
          <p:nvPr/>
        </p:nvCxnSpPr>
        <p:spPr>
          <a:xfrm>
            <a:off x="2826422" y="3895123"/>
            <a:ext cx="701748" cy="60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718140" y="4202197"/>
            <a:ext cx="663451" cy="369332"/>
          </a:xfrm>
          <a:prstGeom prst="rect">
            <a:avLst/>
          </a:prstGeom>
          <a:noFill/>
        </p:spPr>
        <p:txBody>
          <a:bodyPr wrap="none" rtlCol="0">
            <a:spAutoFit/>
          </a:bodyPr>
          <a:lstStyle/>
          <a:p>
            <a:r>
              <a:rPr lang="en-US" dirty="0"/>
              <a:t>Plant</a:t>
            </a:r>
          </a:p>
        </p:txBody>
      </p:sp>
      <p:sp>
        <p:nvSpPr>
          <p:cNvPr id="13" name="TextBox 12"/>
          <p:cNvSpPr txBox="1"/>
          <p:nvPr/>
        </p:nvSpPr>
        <p:spPr>
          <a:xfrm>
            <a:off x="4067182" y="4796234"/>
            <a:ext cx="683905" cy="369332"/>
          </a:xfrm>
          <a:prstGeom prst="rect">
            <a:avLst/>
          </a:prstGeom>
          <a:noFill/>
        </p:spPr>
        <p:txBody>
          <a:bodyPr wrap="none" rtlCol="0">
            <a:spAutoFit/>
          </a:bodyPr>
          <a:lstStyle/>
          <a:p>
            <a:r>
              <a:rPr lang="en-US" i="1" dirty="0" err="1">
                <a:latin typeface="Times New Roman" panose="02020603050405020304" pitchFamily="18" charset="0"/>
                <a:cs typeface="Times New Roman" panose="02020603050405020304" pitchFamily="18" charset="0"/>
              </a:rPr>
              <a:t>q</a:t>
            </a:r>
            <a:r>
              <a:rPr lang="en-US" i="1" baseline="-25000" dirty="0" err="1">
                <a:latin typeface="Times New Roman" panose="02020603050405020304" pitchFamily="18" charset="0"/>
                <a:cs typeface="Times New Roman" panose="02020603050405020304" pitchFamily="18" charset="0"/>
              </a:rPr>
              <a:t>ref</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p:txBody>
      </p:sp>
      <p:sp>
        <p:nvSpPr>
          <p:cNvPr id="14" name="TextBox 13"/>
          <p:cNvSpPr txBox="1"/>
          <p:nvPr/>
        </p:nvSpPr>
        <p:spPr>
          <a:xfrm>
            <a:off x="5249444" y="3507397"/>
            <a:ext cx="524503" cy="369332"/>
          </a:xfrm>
          <a:prstGeom prst="rect">
            <a:avLst/>
          </a:prstGeom>
          <a:noFill/>
        </p:spPr>
        <p:txBody>
          <a:bodyPr wrap="none" rtlCol="0">
            <a:spAutoFit/>
          </a:bodyPr>
          <a:lstStyle/>
          <a:p>
            <a:r>
              <a:rPr lang="en-US" i="1" dirty="0">
                <a:latin typeface="Symbol" panose="05050102010706020507" pitchFamily="18" charset="2"/>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p:txBody>
      </p:sp>
      <p:sp>
        <p:nvSpPr>
          <p:cNvPr id="15" name="TextBox 14"/>
          <p:cNvSpPr txBox="1"/>
          <p:nvPr/>
        </p:nvSpPr>
        <p:spPr>
          <a:xfrm>
            <a:off x="7065097" y="3460911"/>
            <a:ext cx="524503"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q</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p:txBody>
      </p:sp>
      <p:sp>
        <p:nvSpPr>
          <p:cNvPr id="16" name="TextBox 15"/>
          <p:cNvSpPr txBox="1"/>
          <p:nvPr/>
        </p:nvSpPr>
        <p:spPr>
          <a:xfrm>
            <a:off x="2498576" y="3975940"/>
            <a:ext cx="327846" cy="369332"/>
          </a:xfrm>
          <a:prstGeom prst="rect">
            <a:avLst/>
          </a:prstGeom>
          <a:noFill/>
        </p:spPr>
        <p:txBody>
          <a:bodyPr wrap="square" rtlCol="0">
            <a:spAutoFit/>
          </a:bodyPr>
          <a:lstStyle/>
          <a:p>
            <a:r>
              <a:rPr lang="en-US" dirty="0"/>
              <a:t>-</a:t>
            </a:r>
          </a:p>
        </p:txBody>
      </p:sp>
      <p:sp>
        <p:nvSpPr>
          <p:cNvPr id="17" name="Rectangle 16"/>
          <p:cNvSpPr/>
          <p:nvPr/>
        </p:nvSpPr>
        <p:spPr>
          <a:xfrm>
            <a:off x="1881114" y="3588048"/>
            <a:ext cx="945308" cy="61414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solidFill>
                  <a:schemeClr val="tx1"/>
                </a:solidFill>
                <a:latin typeface="Times New Roman" panose="02020603050405020304" pitchFamily="18" charset="0"/>
                <a:cs typeface="Times New Roman" panose="02020603050405020304" pitchFamily="18" charset="0"/>
              </a:rPr>
              <a:t>G</a:t>
            </a:r>
            <a:r>
              <a:rPr lang="en-US" i="1" baseline="-25000" dirty="0" err="1">
                <a:solidFill>
                  <a:schemeClr val="tx1"/>
                </a:solidFill>
                <a:latin typeface="Times New Roman" panose="02020603050405020304" pitchFamily="18" charset="0"/>
                <a:cs typeface="Times New Roman" panose="02020603050405020304" pitchFamily="18" charset="0"/>
              </a:rPr>
              <a:t>ideal</a:t>
            </a:r>
            <a:r>
              <a:rPr lang="en-US" dirty="0">
                <a:solidFill>
                  <a:schemeClr val="tx1"/>
                </a:solidFill>
                <a:latin typeface="Times New Roman" panose="02020603050405020304" pitchFamily="18" charset="0"/>
                <a:cs typeface="Times New Roman" panose="02020603050405020304" pitchFamily="18" charset="0"/>
              </a:rPr>
              <a:t>(</a:t>
            </a:r>
            <a:r>
              <a:rPr lang="en-US" i="1" dirty="0">
                <a:solidFill>
                  <a:schemeClr val="tx1"/>
                </a:solidFill>
                <a:latin typeface="Times New Roman" panose="02020603050405020304" pitchFamily="18" charset="0"/>
                <a:cs typeface="Times New Roman" panose="02020603050405020304" pitchFamily="18" charset="0"/>
              </a:rPr>
              <a:t>s</a:t>
            </a:r>
            <a:r>
              <a:rPr lang="en-US" dirty="0">
                <a:solidFill>
                  <a:schemeClr val="tx1"/>
                </a:solidFill>
                <a:latin typeface="Times New Roman" panose="02020603050405020304" pitchFamily="18" charset="0"/>
                <a:cs typeface="Times New Roman" panose="02020603050405020304" pitchFamily="18" charset="0"/>
              </a:rPr>
              <a:t>)</a:t>
            </a:r>
          </a:p>
        </p:txBody>
      </p:sp>
      <p:graphicFrame>
        <p:nvGraphicFramePr>
          <p:cNvPr id="18" name="Object 17"/>
          <p:cNvGraphicFramePr>
            <a:graphicFrameLocks noChangeAspect="1"/>
          </p:cNvGraphicFramePr>
          <p:nvPr>
            <p:extLst>
              <p:ext uri="{D42A27DB-BD31-4B8C-83A1-F6EECF244321}">
                <p14:modId xmlns:p14="http://schemas.microsoft.com/office/powerpoint/2010/main" val="1785360229"/>
              </p:ext>
            </p:extLst>
          </p:nvPr>
        </p:nvGraphicFramePr>
        <p:xfrm>
          <a:off x="3556604" y="3663747"/>
          <a:ext cx="812160" cy="457200"/>
        </p:xfrm>
        <a:graphic>
          <a:graphicData uri="http://schemas.openxmlformats.org/presentationml/2006/ole">
            <mc:AlternateContent xmlns:mc="http://schemas.openxmlformats.org/markup-compatibility/2006">
              <mc:Choice xmlns:v="urn:schemas-microsoft-com:vml" Requires="v">
                <p:oleObj name="Equation" r:id="rId2" imgW="406080" imgH="228600" progId="Equation.DSMT4">
                  <p:embed/>
                </p:oleObj>
              </mc:Choice>
              <mc:Fallback>
                <p:oleObj name="Equation" r:id="rId2" imgW="406080" imgH="228600" progId="Equation.DSMT4">
                  <p:embed/>
                  <p:pic>
                    <p:nvPicPr>
                      <p:cNvPr id="18" name="Object 17"/>
                      <p:cNvPicPr/>
                      <p:nvPr/>
                    </p:nvPicPr>
                    <p:blipFill>
                      <a:blip r:embed="rId3"/>
                      <a:stretch>
                        <a:fillRect/>
                      </a:stretch>
                    </p:blipFill>
                    <p:spPr>
                      <a:xfrm>
                        <a:off x="3556604" y="3663747"/>
                        <a:ext cx="812160" cy="457200"/>
                      </a:xfrm>
                      <a:prstGeom prst="rect">
                        <a:avLst/>
                      </a:prstGeom>
                    </p:spPr>
                  </p:pic>
                </p:oleObj>
              </mc:Fallback>
            </mc:AlternateContent>
          </a:graphicData>
        </a:graphic>
      </p:graphicFrame>
      <p:sp>
        <p:nvSpPr>
          <p:cNvPr id="34" name="Oval 33"/>
          <p:cNvSpPr/>
          <p:nvPr/>
        </p:nvSpPr>
        <p:spPr>
          <a:xfrm>
            <a:off x="4873790" y="3699917"/>
            <a:ext cx="404884" cy="40488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a:stCxn id="34" idx="6"/>
            <a:endCxn id="7" idx="1"/>
          </p:cNvCxnSpPr>
          <p:nvPr/>
        </p:nvCxnSpPr>
        <p:spPr>
          <a:xfrm>
            <a:off x="5278674" y="3902359"/>
            <a:ext cx="469804" cy="38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393966" y="4842499"/>
            <a:ext cx="623024" cy="61414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40" name="Straight Arrow Connector 39"/>
          <p:cNvCxnSpPr>
            <a:endCxn id="39" idx="1"/>
          </p:cNvCxnSpPr>
          <p:nvPr/>
        </p:nvCxnSpPr>
        <p:spPr>
          <a:xfrm>
            <a:off x="3074356" y="5149573"/>
            <a:ext cx="31961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074356" y="3901164"/>
            <a:ext cx="1" cy="1248409"/>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47" name="Object 46"/>
          <p:cNvGraphicFramePr>
            <a:graphicFrameLocks noChangeAspect="1"/>
          </p:cNvGraphicFramePr>
          <p:nvPr>
            <p:extLst>
              <p:ext uri="{D42A27DB-BD31-4B8C-83A1-F6EECF244321}">
                <p14:modId xmlns:p14="http://schemas.microsoft.com/office/powerpoint/2010/main" val="2955248394"/>
              </p:ext>
            </p:extLst>
          </p:nvPr>
        </p:nvGraphicFramePr>
        <p:xfrm>
          <a:off x="3476878" y="4971773"/>
          <a:ext cx="457200" cy="355600"/>
        </p:xfrm>
        <a:graphic>
          <a:graphicData uri="http://schemas.openxmlformats.org/presentationml/2006/ole">
            <mc:AlternateContent xmlns:mc="http://schemas.openxmlformats.org/markup-compatibility/2006">
              <mc:Choice xmlns:v="urn:schemas-microsoft-com:vml" Requires="v">
                <p:oleObj name="Equation" r:id="rId4" imgW="228600" imgH="177480" progId="Equation.DSMT4">
                  <p:embed/>
                </p:oleObj>
              </mc:Choice>
              <mc:Fallback>
                <p:oleObj name="Equation" r:id="rId4" imgW="228600" imgH="177480" progId="Equation.DSMT4">
                  <p:embed/>
                  <p:pic>
                    <p:nvPicPr>
                      <p:cNvPr id="47" name="Object 46"/>
                      <p:cNvPicPr/>
                      <p:nvPr/>
                    </p:nvPicPr>
                    <p:blipFill>
                      <a:blip r:embed="rId5"/>
                      <a:stretch>
                        <a:fillRect/>
                      </a:stretch>
                    </p:blipFill>
                    <p:spPr>
                      <a:xfrm>
                        <a:off x="3476878" y="4971773"/>
                        <a:ext cx="457200" cy="355600"/>
                      </a:xfrm>
                      <a:prstGeom prst="rect">
                        <a:avLst/>
                      </a:prstGeom>
                    </p:spPr>
                  </p:pic>
                </p:oleObj>
              </mc:Fallback>
            </mc:AlternateContent>
          </a:graphicData>
        </a:graphic>
      </p:graphicFrame>
      <p:sp>
        <p:nvSpPr>
          <p:cNvPr id="48" name="Oval 47"/>
          <p:cNvSpPr/>
          <p:nvPr/>
        </p:nvSpPr>
        <p:spPr>
          <a:xfrm>
            <a:off x="4873790" y="4955038"/>
            <a:ext cx="404884" cy="40488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a:stCxn id="39" idx="3"/>
            <a:endCxn id="48" idx="2"/>
          </p:cNvCxnSpPr>
          <p:nvPr/>
        </p:nvCxnSpPr>
        <p:spPr>
          <a:xfrm>
            <a:off x="4016990" y="5149574"/>
            <a:ext cx="856800" cy="79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8" idx="6"/>
          </p:cNvCxnSpPr>
          <p:nvPr/>
        </p:nvCxnSpPr>
        <p:spPr>
          <a:xfrm flipH="1">
            <a:off x="5278674" y="5144755"/>
            <a:ext cx="1621306" cy="127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6899980" y="3901164"/>
            <a:ext cx="0" cy="1243591"/>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4774843" y="4293237"/>
            <a:ext cx="602777" cy="45195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latin typeface="Times New Roman" panose="02020603050405020304" pitchFamily="18" charset="0"/>
                <a:cs typeface="Times New Roman" panose="02020603050405020304" pitchFamily="18" charset="0"/>
              </a:rPr>
              <a:t>K</a:t>
            </a:r>
            <a:r>
              <a:rPr lang="en-US" dirty="0">
                <a:solidFill>
                  <a:schemeClr val="tx1"/>
                </a:solidFill>
                <a:latin typeface="Times New Roman" panose="02020603050405020304" pitchFamily="18" charset="0"/>
                <a:cs typeface="Times New Roman" panose="02020603050405020304" pitchFamily="18" charset="0"/>
              </a:rPr>
              <a:t>(</a:t>
            </a:r>
            <a:r>
              <a:rPr lang="en-US" i="1" dirty="0">
                <a:solidFill>
                  <a:schemeClr val="tx1"/>
                </a:solidFill>
                <a:latin typeface="Times New Roman" panose="02020603050405020304" pitchFamily="18" charset="0"/>
                <a:cs typeface="Times New Roman" panose="02020603050405020304" pitchFamily="18" charset="0"/>
              </a:rPr>
              <a:t>s</a:t>
            </a:r>
            <a:r>
              <a:rPr lang="en-US" dirty="0">
                <a:solidFill>
                  <a:schemeClr val="tx1"/>
                </a:solidFill>
                <a:latin typeface="Times New Roman" panose="02020603050405020304" pitchFamily="18" charset="0"/>
                <a:cs typeface="Times New Roman" panose="02020603050405020304" pitchFamily="18" charset="0"/>
              </a:rPr>
              <a:t>)</a:t>
            </a:r>
          </a:p>
        </p:txBody>
      </p:sp>
      <p:cxnSp>
        <p:nvCxnSpPr>
          <p:cNvPr id="74" name="Straight Arrow Connector 73"/>
          <p:cNvCxnSpPr>
            <a:stCxn id="48" idx="0"/>
            <a:endCxn id="73" idx="2"/>
          </p:cNvCxnSpPr>
          <p:nvPr/>
        </p:nvCxnSpPr>
        <p:spPr>
          <a:xfrm flipV="1">
            <a:off x="5076232" y="4745192"/>
            <a:ext cx="0" cy="20984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73" idx="0"/>
            <a:endCxn id="34" idx="4"/>
          </p:cNvCxnSpPr>
          <p:nvPr/>
        </p:nvCxnSpPr>
        <p:spPr>
          <a:xfrm flipV="1">
            <a:off x="5076232" y="4104801"/>
            <a:ext cx="0" cy="1884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4638423" y="3525342"/>
            <a:ext cx="271062" cy="369332"/>
          </a:xfrm>
          <a:prstGeom prst="rect">
            <a:avLst/>
          </a:prstGeom>
          <a:noFill/>
        </p:spPr>
        <p:txBody>
          <a:bodyPr wrap="square" rtlCol="0">
            <a:spAutoFit/>
          </a:bodyPr>
          <a:lstStyle/>
          <a:p>
            <a:r>
              <a:rPr lang="en-US" dirty="0"/>
              <a:t>+</a:t>
            </a:r>
          </a:p>
        </p:txBody>
      </p:sp>
      <p:sp>
        <p:nvSpPr>
          <p:cNvPr id="81" name="TextBox 80"/>
          <p:cNvSpPr txBox="1"/>
          <p:nvPr/>
        </p:nvSpPr>
        <p:spPr>
          <a:xfrm>
            <a:off x="5283717" y="5037641"/>
            <a:ext cx="327846" cy="369332"/>
          </a:xfrm>
          <a:prstGeom prst="rect">
            <a:avLst/>
          </a:prstGeom>
          <a:noFill/>
        </p:spPr>
        <p:txBody>
          <a:bodyPr wrap="square" rtlCol="0">
            <a:spAutoFit/>
          </a:bodyPr>
          <a:lstStyle/>
          <a:p>
            <a:r>
              <a:rPr lang="en-US" dirty="0"/>
              <a:t>-</a:t>
            </a:r>
          </a:p>
        </p:txBody>
      </p:sp>
      <p:sp>
        <p:nvSpPr>
          <p:cNvPr id="82" name="TextBox 81"/>
          <p:cNvSpPr txBox="1"/>
          <p:nvPr/>
        </p:nvSpPr>
        <p:spPr>
          <a:xfrm>
            <a:off x="4572000" y="5072795"/>
            <a:ext cx="327846" cy="369332"/>
          </a:xfrm>
          <a:prstGeom prst="rect">
            <a:avLst/>
          </a:prstGeom>
          <a:noFill/>
        </p:spPr>
        <p:txBody>
          <a:bodyPr wrap="square" rtlCol="0">
            <a:spAutoFit/>
          </a:bodyPr>
          <a:lstStyle/>
          <a:p>
            <a:r>
              <a:rPr lang="en-US" dirty="0"/>
              <a:t>+</a:t>
            </a:r>
          </a:p>
        </p:txBody>
      </p:sp>
      <p:sp>
        <p:nvSpPr>
          <p:cNvPr id="83" name="TextBox 82"/>
          <p:cNvSpPr txBox="1"/>
          <p:nvPr/>
        </p:nvSpPr>
        <p:spPr>
          <a:xfrm>
            <a:off x="5078875" y="3975940"/>
            <a:ext cx="271062" cy="369332"/>
          </a:xfrm>
          <a:prstGeom prst="rect">
            <a:avLst/>
          </a:prstGeom>
          <a:noFill/>
        </p:spPr>
        <p:txBody>
          <a:bodyPr wrap="square" rtlCol="0">
            <a:spAutoFit/>
          </a:bodyPr>
          <a:lstStyle/>
          <a:p>
            <a:r>
              <a:rPr lang="en-US" dirty="0"/>
              <a:t>+</a:t>
            </a:r>
          </a:p>
        </p:txBody>
      </p:sp>
      <p:sp>
        <p:nvSpPr>
          <p:cNvPr id="84" name="TextBox 83"/>
          <p:cNvSpPr txBox="1"/>
          <p:nvPr/>
        </p:nvSpPr>
        <p:spPr>
          <a:xfrm>
            <a:off x="5192973" y="4659437"/>
            <a:ext cx="524503"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e</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p:txBody>
      </p:sp>
      <p:sp>
        <p:nvSpPr>
          <p:cNvPr id="85" name="Rectangle 84"/>
          <p:cNvSpPr/>
          <p:nvPr/>
        </p:nvSpPr>
        <p:spPr>
          <a:xfrm>
            <a:off x="1702483" y="3250822"/>
            <a:ext cx="2969601" cy="2488442"/>
          </a:xfrm>
          <a:prstGeom prst="rect">
            <a:avLst/>
          </a:prstGeom>
          <a:noFill/>
          <a:ln w="12700">
            <a:solidFill>
              <a:srgbClr val="3366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1837208" y="5745755"/>
            <a:ext cx="2793906" cy="369332"/>
          </a:xfrm>
          <a:prstGeom prst="rect">
            <a:avLst/>
          </a:prstGeom>
          <a:noFill/>
        </p:spPr>
        <p:txBody>
          <a:bodyPr wrap="none" rtlCol="0">
            <a:spAutoFit/>
          </a:bodyPr>
          <a:lstStyle/>
          <a:p>
            <a:r>
              <a:rPr lang="en-US" dirty="0">
                <a:solidFill>
                  <a:srgbClr val="3366FF"/>
                </a:solidFill>
              </a:rPr>
              <a:t>Feedforward Compensation</a:t>
            </a:r>
          </a:p>
        </p:txBody>
      </p:sp>
      <p:sp>
        <p:nvSpPr>
          <p:cNvPr id="87" name="TextBox 86"/>
          <p:cNvSpPr txBox="1"/>
          <p:nvPr/>
        </p:nvSpPr>
        <p:spPr>
          <a:xfrm>
            <a:off x="5601612" y="5717981"/>
            <a:ext cx="1615392" cy="646331"/>
          </a:xfrm>
          <a:prstGeom prst="rect">
            <a:avLst/>
          </a:prstGeom>
          <a:noFill/>
        </p:spPr>
        <p:txBody>
          <a:bodyPr wrap="square" rtlCol="0">
            <a:spAutoFit/>
          </a:bodyPr>
          <a:lstStyle/>
          <a:p>
            <a:r>
              <a:rPr lang="en-US" dirty="0">
                <a:solidFill>
                  <a:srgbClr val="3366FF"/>
                </a:solidFill>
              </a:rPr>
              <a:t>Equivalent Time Delay</a:t>
            </a:r>
          </a:p>
        </p:txBody>
      </p:sp>
      <p:cxnSp>
        <p:nvCxnSpPr>
          <p:cNvPr id="88" name="Straight Arrow Connector 87"/>
          <p:cNvCxnSpPr/>
          <p:nvPr/>
        </p:nvCxnSpPr>
        <p:spPr>
          <a:xfrm flipH="1" flipV="1">
            <a:off x="5390337" y="4526125"/>
            <a:ext cx="1674760" cy="777940"/>
          </a:xfrm>
          <a:prstGeom prst="straightConnector1">
            <a:avLst/>
          </a:prstGeom>
          <a:ln w="12700">
            <a:solidFill>
              <a:srgbClr val="3366FF"/>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7277609" y="5060585"/>
            <a:ext cx="1615392" cy="646331"/>
          </a:xfrm>
          <a:prstGeom prst="rect">
            <a:avLst/>
          </a:prstGeom>
          <a:noFill/>
        </p:spPr>
        <p:txBody>
          <a:bodyPr wrap="square" rtlCol="0">
            <a:spAutoFit/>
          </a:bodyPr>
          <a:lstStyle/>
          <a:p>
            <a:r>
              <a:rPr lang="en-US" dirty="0">
                <a:solidFill>
                  <a:srgbClr val="3366FF"/>
                </a:solidFill>
              </a:rPr>
              <a:t>Feedback Compensation</a:t>
            </a:r>
          </a:p>
        </p:txBody>
      </p:sp>
      <p:cxnSp>
        <p:nvCxnSpPr>
          <p:cNvPr id="91" name="Straight Arrow Connector 90"/>
          <p:cNvCxnSpPr>
            <a:stCxn id="87" idx="1"/>
          </p:cNvCxnSpPr>
          <p:nvPr/>
        </p:nvCxnSpPr>
        <p:spPr>
          <a:xfrm flipH="1" flipV="1">
            <a:off x="4022034" y="5304065"/>
            <a:ext cx="1579578" cy="737082"/>
          </a:xfrm>
          <a:prstGeom prst="straightConnector1">
            <a:avLst/>
          </a:prstGeom>
          <a:ln w="12700">
            <a:solidFill>
              <a:srgbClr val="3366FF"/>
            </a:solidFill>
            <a:tailEnd type="triangle"/>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817863" y="3479081"/>
            <a:ext cx="774571" cy="369332"/>
          </a:xfrm>
          <a:prstGeom prst="rect">
            <a:avLst/>
          </a:prstGeom>
          <a:noFill/>
        </p:spPr>
        <p:txBody>
          <a:bodyPr wrap="none" rtlCol="0">
            <a:spAutoFit/>
          </a:bodyPr>
          <a:lstStyle/>
          <a:p>
            <a:r>
              <a:rPr lang="en-US" i="1" dirty="0" err="1">
                <a:latin typeface="Times New Roman" panose="02020603050405020304" pitchFamily="18" charset="0"/>
                <a:cs typeface="Times New Roman" panose="02020603050405020304" pitchFamily="18" charset="0"/>
              </a:rPr>
              <a:t>q</a:t>
            </a:r>
            <a:r>
              <a:rPr lang="en-US" i="1" baseline="-25000" dirty="0" err="1">
                <a:latin typeface="Times New Roman" panose="02020603050405020304" pitchFamily="18" charset="0"/>
                <a:cs typeface="Times New Roman" panose="02020603050405020304" pitchFamily="18" charset="0"/>
              </a:rPr>
              <a:t>cmd</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p:txBody>
      </p:sp>
      <p:sp>
        <p:nvSpPr>
          <p:cNvPr id="95" name="TextBox 94"/>
          <p:cNvSpPr txBox="1"/>
          <p:nvPr/>
        </p:nvSpPr>
        <p:spPr>
          <a:xfrm>
            <a:off x="5670685" y="4770372"/>
            <a:ext cx="524503"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q</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26287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176196748B9E458A305F3082D3A89F" ma:contentTypeVersion="10" ma:contentTypeDescription="Create a new document." ma:contentTypeScope="" ma:versionID="1dc142d26eb1daa628c1a7fd4463debb">
  <xsd:schema xmlns:xsd="http://www.w3.org/2001/XMLSchema" xmlns:xs="http://www.w3.org/2001/XMLSchema" xmlns:p="http://schemas.microsoft.com/office/2006/metadata/properties" xmlns:ns3="3813a407-ade3-41a7-ae2b-5abd5c499ef8" targetNamespace="http://schemas.microsoft.com/office/2006/metadata/properties" ma:root="true" ma:fieldsID="93c25ad2b59e5a1882817f51fa956ad6" ns3:_="">
    <xsd:import namespace="3813a407-ade3-41a7-ae2b-5abd5c499ef8"/>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13a407-ade3-41a7-ae2b-5abd5c499ef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7C9D8CA-625C-4554-824E-C1C3D011EC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13a407-ade3-41a7-ae2b-5abd5c499ef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5599A99-676A-4B25-92BB-05B8D19D1439}">
  <ds:schemaRefs>
    <ds:schemaRef ds:uri="http://schemas.microsoft.com/sharepoint/v3/contenttype/forms"/>
  </ds:schemaRefs>
</ds:datastoreItem>
</file>

<file path=customXml/itemProps3.xml><?xml version="1.0" encoding="utf-8"?>
<ds:datastoreItem xmlns:ds="http://schemas.openxmlformats.org/officeDocument/2006/customXml" ds:itemID="{D68AA64F-3BC1-4CC4-9433-744DA7D722DB}">
  <ds:schemaRefs>
    <ds:schemaRef ds:uri="http://schemas.microsoft.com/office/infopath/2007/PartnerControls"/>
    <ds:schemaRef ds:uri="http://purl.org/dc/elements/1.1/"/>
    <ds:schemaRef ds:uri="http://purl.org/dc/dcmitype/"/>
    <ds:schemaRef ds:uri="http://schemas.microsoft.com/office/2006/documentManagement/types"/>
    <ds:schemaRef ds:uri="http://www.w3.org/XML/1998/namespace"/>
    <ds:schemaRef ds:uri="http://schemas.openxmlformats.org/package/2006/metadata/core-properties"/>
    <ds:schemaRef ds:uri="3813a407-ade3-41a7-ae2b-5abd5c499ef8"/>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18219</TotalTime>
  <Words>2181</Words>
  <Application>Microsoft Office PowerPoint</Application>
  <PresentationFormat>On-screen Show (4:3)</PresentationFormat>
  <Paragraphs>318</Paragraphs>
  <Slides>20</Slides>
  <Notes>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7" baseType="lpstr">
      <vt:lpstr>Arial</vt:lpstr>
      <vt:lpstr>Calibri</vt:lpstr>
      <vt:lpstr>Calibri Light</vt:lpstr>
      <vt:lpstr>Symbol</vt:lpstr>
      <vt:lpstr>Times New Roman</vt:lpstr>
      <vt:lpstr>Office Theme</vt:lpstr>
      <vt:lpstr>Equation</vt:lpstr>
      <vt:lpstr>Rotorcraft Flight Control Design Part 1</vt:lpstr>
      <vt:lpstr>Simple Pitch Dynamics Example</vt:lpstr>
      <vt:lpstr>Simple Pitch Dynamics Bode Diagrams</vt:lpstr>
      <vt:lpstr>Bandwidth Analysis of Simplified Pitch Dynamics</vt:lpstr>
      <vt:lpstr>Model Following</vt:lpstr>
      <vt:lpstr>Model Following</vt:lpstr>
      <vt:lpstr>Model Following</vt:lpstr>
      <vt:lpstr>Model Following</vt:lpstr>
      <vt:lpstr>Model Following Controller</vt:lpstr>
      <vt:lpstr>Model Following Controller</vt:lpstr>
      <vt:lpstr>Model Following Controller</vt:lpstr>
      <vt:lpstr>Model Following Controller</vt:lpstr>
      <vt:lpstr>Model Following Controller</vt:lpstr>
      <vt:lpstr>Model Following Controller</vt:lpstr>
      <vt:lpstr>Model Following Controller</vt:lpstr>
      <vt:lpstr>Model Following Control</vt:lpstr>
      <vt:lpstr>Disturbance Rejection Bandwidth</vt:lpstr>
      <vt:lpstr>Disturbance Rejection Bandwidth</vt:lpstr>
      <vt:lpstr>Disturbance Rejection Bandwidth</vt:lpstr>
      <vt:lpstr>Proposed ADS-33 Disturbance Rejection Requirements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Reduced Order Linear Models</dc:title>
  <dc:creator>Horn, Joseph Francis</dc:creator>
  <cp:lastModifiedBy>Joe Horn</cp:lastModifiedBy>
  <cp:revision>314</cp:revision>
  <dcterms:created xsi:type="dcterms:W3CDTF">2020-03-15T15:03:59Z</dcterms:created>
  <dcterms:modified xsi:type="dcterms:W3CDTF">2022-04-17T17:41:24Z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0x01010031176196748B9E458A305F3082D3A89F</vt:lpwstr>
  </property>
</Properties>
</file>