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403" r:id="rId5"/>
    <p:sldId id="423" r:id="rId6"/>
    <p:sldId id="425" r:id="rId7"/>
    <p:sldId id="427" r:id="rId8"/>
    <p:sldId id="428" r:id="rId9"/>
    <p:sldId id="445" r:id="rId10"/>
    <p:sldId id="429" r:id="rId11"/>
    <p:sldId id="430" r:id="rId12"/>
    <p:sldId id="431" r:id="rId13"/>
    <p:sldId id="432" r:id="rId14"/>
    <p:sldId id="433" r:id="rId15"/>
    <p:sldId id="434" r:id="rId16"/>
    <p:sldId id="436" r:id="rId17"/>
    <p:sldId id="435" r:id="rId18"/>
    <p:sldId id="437" r:id="rId19"/>
    <p:sldId id="438" r:id="rId20"/>
    <p:sldId id="439" r:id="rId21"/>
    <p:sldId id="440" r:id="rId22"/>
    <p:sldId id="441" r:id="rId23"/>
    <p:sldId id="442" r:id="rId24"/>
    <p:sldId id="444" r:id="rId25"/>
    <p:sldId id="44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CC00"/>
    <a:srgbClr val="3333FF"/>
    <a:srgbClr val="0066FF"/>
    <a:srgbClr val="3366FF"/>
    <a:srgbClr val="FF3300"/>
    <a:srgbClr val="00FF00"/>
    <a:srgbClr val="800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8B1857-0CBC-48A2-B297-5D33F6C150AA}" v="6" dt="2022-04-20T20:33:32.1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72" autoAdjust="0"/>
    <p:restoredTop sz="92840" autoAdjust="0"/>
  </p:normalViewPr>
  <p:slideViewPr>
    <p:cSldViewPr snapToGrid="0">
      <p:cViewPr varScale="1">
        <p:scale>
          <a:sx n="147" d="100"/>
          <a:sy n="147" d="100"/>
        </p:scale>
        <p:origin x="208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rn, Joseph Francis" userId="f83a568a-c35c-4670-b5cc-f8da1f75de10" providerId="ADAL" clId="{C88B1857-0CBC-48A2-B297-5D33F6C150AA}"/>
    <pc:docChg chg="custSel addSld delSld modSld">
      <pc:chgData name="Horn, Joseph Francis" userId="f83a568a-c35c-4670-b5cc-f8da1f75de10" providerId="ADAL" clId="{C88B1857-0CBC-48A2-B297-5D33F6C150AA}" dt="2022-04-20T20:38:35.633" v="436" actId="20577"/>
      <pc:docMkLst>
        <pc:docMk/>
      </pc:docMkLst>
      <pc:sldChg chg="modSp mod">
        <pc:chgData name="Horn, Joseph Francis" userId="f83a568a-c35c-4670-b5cc-f8da1f75de10" providerId="ADAL" clId="{C88B1857-0CBC-48A2-B297-5D33F6C150AA}" dt="2022-04-20T20:25:27.380" v="33" actId="20577"/>
        <pc:sldMkLst>
          <pc:docMk/>
          <pc:sldMk cId="3171450227" sldId="425"/>
        </pc:sldMkLst>
        <pc:spChg chg="mod">
          <ac:chgData name="Horn, Joseph Francis" userId="f83a568a-c35c-4670-b5cc-f8da1f75de10" providerId="ADAL" clId="{C88B1857-0CBC-48A2-B297-5D33F6C150AA}" dt="2022-04-20T20:25:27.380" v="33" actId="20577"/>
          <ac:spMkLst>
            <pc:docMk/>
            <pc:sldMk cId="3171450227" sldId="425"/>
            <ac:spMk id="35" creationId="{00000000-0000-0000-0000-000000000000}"/>
          </ac:spMkLst>
        </pc:spChg>
      </pc:sldChg>
      <pc:sldChg chg="modSp mod">
        <pc:chgData name="Horn, Joseph Francis" userId="f83a568a-c35c-4670-b5cc-f8da1f75de10" providerId="ADAL" clId="{C88B1857-0CBC-48A2-B297-5D33F6C150AA}" dt="2022-04-20T20:26:11.936" v="37" actId="403"/>
        <pc:sldMkLst>
          <pc:docMk/>
          <pc:sldMk cId="674805765" sldId="428"/>
        </pc:sldMkLst>
        <pc:spChg chg="mod">
          <ac:chgData name="Horn, Joseph Francis" userId="f83a568a-c35c-4670-b5cc-f8da1f75de10" providerId="ADAL" clId="{C88B1857-0CBC-48A2-B297-5D33F6C150AA}" dt="2022-04-20T20:26:11.936" v="37" actId="403"/>
          <ac:spMkLst>
            <pc:docMk/>
            <pc:sldMk cId="674805765" sldId="428"/>
            <ac:spMk id="3" creationId="{00000000-0000-0000-0000-000000000000}"/>
          </ac:spMkLst>
        </pc:spChg>
      </pc:sldChg>
      <pc:sldChg chg="modSp mod">
        <pc:chgData name="Horn, Joseph Francis" userId="f83a568a-c35c-4670-b5cc-f8da1f75de10" providerId="ADAL" clId="{C88B1857-0CBC-48A2-B297-5D33F6C150AA}" dt="2022-04-20T20:28:38.304" v="102" actId="1076"/>
        <pc:sldMkLst>
          <pc:docMk/>
          <pc:sldMk cId="208073394" sldId="429"/>
        </pc:sldMkLst>
        <pc:spChg chg="mod">
          <ac:chgData name="Horn, Joseph Francis" userId="f83a568a-c35c-4670-b5cc-f8da1f75de10" providerId="ADAL" clId="{C88B1857-0CBC-48A2-B297-5D33F6C150AA}" dt="2022-04-20T20:28:38.304" v="102" actId="1076"/>
          <ac:spMkLst>
            <pc:docMk/>
            <pc:sldMk cId="208073394" sldId="429"/>
            <ac:spMk id="3" creationId="{00000000-0000-0000-0000-000000000000}"/>
          </ac:spMkLst>
        </pc:spChg>
        <pc:spChg chg="mod">
          <ac:chgData name="Horn, Joseph Francis" userId="f83a568a-c35c-4670-b5cc-f8da1f75de10" providerId="ADAL" clId="{C88B1857-0CBC-48A2-B297-5D33F6C150AA}" dt="2022-04-20T20:28:01.208" v="92" actId="20577"/>
          <ac:spMkLst>
            <pc:docMk/>
            <pc:sldMk cId="208073394" sldId="429"/>
            <ac:spMk id="12" creationId="{00000000-0000-0000-0000-000000000000}"/>
          </ac:spMkLst>
        </pc:spChg>
        <pc:spChg chg="mod">
          <ac:chgData name="Horn, Joseph Francis" userId="f83a568a-c35c-4670-b5cc-f8da1f75de10" providerId="ADAL" clId="{C88B1857-0CBC-48A2-B297-5D33F6C150AA}" dt="2022-04-20T20:27:17.450" v="73" actId="20577"/>
          <ac:spMkLst>
            <pc:docMk/>
            <pc:sldMk cId="208073394" sldId="429"/>
            <ac:spMk id="20" creationId="{00000000-0000-0000-0000-000000000000}"/>
          </ac:spMkLst>
        </pc:spChg>
      </pc:sldChg>
      <pc:sldChg chg="modSp mod">
        <pc:chgData name="Horn, Joseph Francis" userId="f83a568a-c35c-4670-b5cc-f8da1f75de10" providerId="ADAL" clId="{C88B1857-0CBC-48A2-B297-5D33F6C150AA}" dt="2022-04-20T20:29:01.176" v="103" actId="6549"/>
        <pc:sldMkLst>
          <pc:docMk/>
          <pc:sldMk cId="1499414449" sldId="430"/>
        </pc:sldMkLst>
        <pc:spChg chg="mod">
          <ac:chgData name="Horn, Joseph Francis" userId="f83a568a-c35c-4670-b5cc-f8da1f75de10" providerId="ADAL" clId="{C88B1857-0CBC-48A2-B297-5D33F6C150AA}" dt="2022-04-20T20:29:01.176" v="103" actId="6549"/>
          <ac:spMkLst>
            <pc:docMk/>
            <pc:sldMk cId="1499414449" sldId="430"/>
            <ac:spMk id="5" creationId="{00000000-0000-0000-0000-000000000000}"/>
          </ac:spMkLst>
        </pc:spChg>
      </pc:sldChg>
      <pc:sldChg chg="modSp mod">
        <pc:chgData name="Horn, Joseph Francis" userId="f83a568a-c35c-4670-b5cc-f8da1f75de10" providerId="ADAL" clId="{C88B1857-0CBC-48A2-B297-5D33F6C150AA}" dt="2022-04-20T20:29:51.068" v="121" actId="20577"/>
        <pc:sldMkLst>
          <pc:docMk/>
          <pc:sldMk cId="412579807" sldId="431"/>
        </pc:sldMkLst>
        <pc:spChg chg="mod">
          <ac:chgData name="Horn, Joseph Francis" userId="f83a568a-c35c-4670-b5cc-f8da1f75de10" providerId="ADAL" clId="{C88B1857-0CBC-48A2-B297-5D33F6C150AA}" dt="2022-04-20T20:29:51.068" v="121" actId="20577"/>
          <ac:spMkLst>
            <pc:docMk/>
            <pc:sldMk cId="412579807" sldId="431"/>
            <ac:spMk id="3" creationId="{00000000-0000-0000-0000-000000000000}"/>
          </ac:spMkLst>
        </pc:spChg>
      </pc:sldChg>
      <pc:sldChg chg="modSp mod">
        <pc:chgData name="Horn, Joseph Francis" userId="f83a568a-c35c-4670-b5cc-f8da1f75de10" providerId="ADAL" clId="{C88B1857-0CBC-48A2-B297-5D33F6C150AA}" dt="2022-04-20T20:33:44.697" v="224" actId="20577"/>
        <pc:sldMkLst>
          <pc:docMk/>
          <pc:sldMk cId="1267526740" sldId="432"/>
        </pc:sldMkLst>
        <pc:spChg chg="mod">
          <ac:chgData name="Horn, Joseph Francis" userId="f83a568a-c35c-4670-b5cc-f8da1f75de10" providerId="ADAL" clId="{C88B1857-0CBC-48A2-B297-5D33F6C150AA}" dt="2022-04-20T20:33:44.697" v="224" actId="20577"/>
          <ac:spMkLst>
            <pc:docMk/>
            <pc:sldMk cId="1267526740" sldId="432"/>
            <ac:spMk id="3" creationId="{00000000-0000-0000-0000-000000000000}"/>
          </ac:spMkLst>
        </pc:spChg>
        <pc:graphicFrameChg chg="mod">
          <ac:chgData name="Horn, Joseph Francis" userId="f83a568a-c35c-4670-b5cc-f8da1f75de10" providerId="ADAL" clId="{C88B1857-0CBC-48A2-B297-5D33F6C150AA}" dt="2022-04-20T20:31:26.810" v="180" actId="1076"/>
          <ac:graphicFrameMkLst>
            <pc:docMk/>
            <pc:sldMk cId="1267526740" sldId="432"/>
            <ac:graphicFrameMk id="4" creationId="{00000000-0000-0000-0000-000000000000}"/>
          </ac:graphicFrameMkLst>
        </pc:graphicFrameChg>
      </pc:sldChg>
      <pc:sldChg chg="modSp mod">
        <pc:chgData name="Horn, Joseph Francis" userId="f83a568a-c35c-4670-b5cc-f8da1f75de10" providerId="ADAL" clId="{C88B1857-0CBC-48A2-B297-5D33F6C150AA}" dt="2022-04-20T20:34:53.458" v="281" actId="1036"/>
        <pc:sldMkLst>
          <pc:docMk/>
          <pc:sldMk cId="2780016343" sldId="433"/>
        </pc:sldMkLst>
        <pc:spChg chg="mod">
          <ac:chgData name="Horn, Joseph Francis" userId="f83a568a-c35c-4670-b5cc-f8da1f75de10" providerId="ADAL" clId="{C88B1857-0CBC-48A2-B297-5D33F6C150AA}" dt="2022-04-20T20:34:47.751" v="256" actId="1076"/>
          <ac:spMkLst>
            <pc:docMk/>
            <pc:sldMk cId="2780016343" sldId="433"/>
            <ac:spMk id="3" creationId="{00000000-0000-0000-0000-000000000000}"/>
          </ac:spMkLst>
        </pc:spChg>
        <pc:spChg chg="mod">
          <ac:chgData name="Horn, Joseph Francis" userId="f83a568a-c35c-4670-b5cc-f8da1f75de10" providerId="ADAL" clId="{C88B1857-0CBC-48A2-B297-5D33F6C150AA}" dt="2022-04-20T20:34:53.458" v="281" actId="1036"/>
          <ac:spMkLst>
            <pc:docMk/>
            <pc:sldMk cId="2780016343" sldId="433"/>
            <ac:spMk id="5" creationId="{00000000-0000-0000-0000-000000000000}"/>
          </ac:spMkLst>
        </pc:spChg>
        <pc:picChg chg="mod">
          <ac:chgData name="Horn, Joseph Francis" userId="f83a568a-c35c-4670-b5cc-f8da1f75de10" providerId="ADAL" clId="{C88B1857-0CBC-48A2-B297-5D33F6C150AA}" dt="2022-04-20T20:34:53.458" v="281" actId="1036"/>
          <ac:picMkLst>
            <pc:docMk/>
            <pc:sldMk cId="2780016343" sldId="433"/>
            <ac:picMk id="4" creationId="{00000000-0000-0000-0000-000000000000}"/>
          </ac:picMkLst>
        </pc:picChg>
      </pc:sldChg>
      <pc:sldChg chg="modSp mod">
        <pc:chgData name="Horn, Joseph Francis" userId="f83a568a-c35c-4670-b5cc-f8da1f75de10" providerId="ADAL" clId="{C88B1857-0CBC-48A2-B297-5D33F6C150AA}" dt="2022-04-20T20:38:10.632" v="418" actId="20577"/>
        <pc:sldMkLst>
          <pc:docMk/>
          <pc:sldMk cId="2600598264" sldId="438"/>
        </pc:sldMkLst>
        <pc:spChg chg="mod">
          <ac:chgData name="Horn, Joseph Francis" userId="f83a568a-c35c-4670-b5cc-f8da1f75de10" providerId="ADAL" clId="{C88B1857-0CBC-48A2-B297-5D33F6C150AA}" dt="2022-04-20T20:38:10.632" v="418" actId="20577"/>
          <ac:spMkLst>
            <pc:docMk/>
            <pc:sldMk cId="2600598264" sldId="438"/>
            <ac:spMk id="5" creationId="{00000000-0000-0000-0000-000000000000}"/>
          </ac:spMkLst>
        </pc:spChg>
      </pc:sldChg>
      <pc:sldChg chg="modSp mod">
        <pc:chgData name="Horn, Joseph Francis" userId="f83a568a-c35c-4670-b5cc-f8da1f75de10" providerId="ADAL" clId="{C88B1857-0CBC-48A2-B297-5D33F6C150AA}" dt="2022-04-20T20:38:35.633" v="436" actId="20577"/>
        <pc:sldMkLst>
          <pc:docMk/>
          <pc:sldMk cId="2235867660" sldId="439"/>
        </pc:sldMkLst>
        <pc:spChg chg="mod">
          <ac:chgData name="Horn, Joseph Francis" userId="f83a568a-c35c-4670-b5cc-f8da1f75de10" providerId="ADAL" clId="{C88B1857-0CBC-48A2-B297-5D33F6C150AA}" dt="2022-04-20T20:38:35.633" v="436" actId="20577"/>
          <ac:spMkLst>
            <pc:docMk/>
            <pc:sldMk cId="2235867660" sldId="439"/>
            <ac:spMk id="3" creationId="{00000000-0000-0000-0000-000000000000}"/>
          </ac:spMkLst>
        </pc:spChg>
      </pc:sldChg>
      <pc:sldChg chg="modSp add mod">
        <pc:chgData name="Horn, Joseph Francis" userId="f83a568a-c35c-4670-b5cc-f8da1f75de10" providerId="ADAL" clId="{C88B1857-0CBC-48A2-B297-5D33F6C150AA}" dt="2022-04-20T20:26:45.565" v="72" actId="15"/>
        <pc:sldMkLst>
          <pc:docMk/>
          <pc:sldMk cId="1603259809" sldId="445"/>
        </pc:sldMkLst>
        <pc:spChg chg="mod">
          <ac:chgData name="Horn, Joseph Francis" userId="f83a568a-c35c-4670-b5cc-f8da1f75de10" providerId="ADAL" clId="{C88B1857-0CBC-48A2-B297-5D33F6C150AA}" dt="2022-04-20T20:26:45.565" v="72" actId="15"/>
          <ac:spMkLst>
            <pc:docMk/>
            <pc:sldMk cId="1603259809" sldId="445"/>
            <ac:spMk id="3" creationId="{00000000-0000-0000-0000-000000000000}"/>
          </ac:spMkLst>
        </pc:spChg>
      </pc:sldChg>
      <pc:sldChg chg="add del">
        <pc:chgData name="Horn, Joseph Francis" userId="f83a568a-c35c-4670-b5cc-f8da1f75de10" providerId="ADAL" clId="{C88B1857-0CBC-48A2-B297-5D33F6C150AA}" dt="2022-04-20T20:33:49.961" v="225" actId="47"/>
        <pc:sldMkLst>
          <pc:docMk/>
          <pc:sldMk cId="4112754672" sldId="44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76FFE-CDE5-4DDB-B330-86D30ABDF498}" type="datetimeFigureOut">
              <a:rPr lang="en-US" smtClean="0"/>
              <a:t>4/20/2022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1A68F1-9D66-4F9F-82B7-A37718BAF521}" type="slidenum">
              <a:rPr lang="en-US" smtClean="0"/>
              <a:t>‹#›</a:t>
            </a:fld>
            <a:endParaRPr lang="en-US"/>
          </a:p>
        </p:txBody>
      </p:sp>
    </p:spTree>
    <p:extLst>
      <p:ext uri="{BB962C8B-B14F-4D97-AF65-F5344CB8AC3E}">
        <p14:creationId xmlns:p14="http://schemas.microsoft.com/office/powerpoint/2010/main" val="311476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1A68F1-9D66-4F9F-82B7-A37718BAF521}" type="slidenum">
              <a:rPr lang="en-US" smtClean="0"/>
              <a:t>2</a:t>
            </a:fld>
            <a:endParaRPr lang="en-US"/>
          </a:p>
        </p:txBody>
      </p:sp>
    </p:spTree>
    <p:extLst>
      <p:ext uri="{BB962C8B-B14F-4D97-AF65-F5344CB8AC3E}">
        <p14:creationId xmlns:p14="http://schemas.microsoft.com/office/powerpoint/2010/main" val="1257230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1A68F1-9D66-4F9F-82B7-A37718BAF521}" type="slidenum">
              <a:rPr lang="en-US" smtClean="0"/>
              <a:t>7</a:t>
            </a:fld>
            <a:endParaRPr lang="en-US"/>
          </a:p>
        </p:txBody>
      </p:sp>
    </p:spTree>
    <p:extLst>
      <p:ext uri="{BB962C8B-B14F-4D97-AF65-F5344CB8AC3E}">
        <p14:creationId xmlns:p14="http://schemas.microsoft.com/office/powerpoint/2010/main" val="1322496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1A68F1-9D66-4F9F-82B7-A37718BAF521}" type="slidenum">
              <a:rPr lang="en-US" smtClean="0"/>
              <a:t>8</a:t>
            </a:fld>
            <a:endParaRPr lang="en-US"/>
          </a:p>
        </p:txBody>
      </p:sp>
    </p:spTree>
    <p:extLst>
      <p:ext uri="{BB962C8B-B14F-4D97-AF65-F5344CB8AC3E}">
        <p14:creationId xmlns:p14="http://schemas.microsoft.com/office/powerpoint/2010/main" val="1032460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1A68F1-9D66-4F9F-82B7-A37718BAF521}" type="slidenum">
              <a:rPr lang="en-US" smtClean="0"/>
              <a:t>11</a:t>
            </a:fld>
            <a:endParaRPr lang="en-US"/>
          </a:p>
        </p:txBody>
      </p:sp>
    </p:spTree>
    <p:extLst>
      <p:ext uri="{BB962C8B-B14F-4D97-AF65-F5344CB8AC3E}">
        <p14:creationId xmlns:p14="http://schemas.microsoft.com/office/powerpoint/2010/main" val="1297030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1A68F1-9D66-4F9F-82B7-A37718BAF521}" type="slidenum">
              <a:rPr lang="en-US" smtClean="0"/>
              <a:t>18</a:t>
            </a:fld>
            <a:endParaRPr lang="en-US"/>
          </a:p>
        </p:txBody>
      </p:sp>
    </p:spTree>
    <p:extLst>
      <p:ext uri="{BB962C8B-B14F-4D97-AF65-F5344CB8AC3E}">
        <p14:creationId xmlns:p14="http://schemas.microsoft.com/office/powerpoint/2010/main" val="3095908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1A68F1-9D66-4F9F-82B7-A37718BAF521}" type="slidenum">
              <a:rPr lang="en-US" smtClean="0"/>
              <a:t>21</a:t>
            </a:fld>
            <a:endParaRPr lang="en-US"/>
          </a:p>
        </p:txBody>
      </p:sp>
    </p:spTree>
    <p:extLst>
      <p:ext uri="{BB962C8B-B14F-4D97-AF65-F5344CB8AC3E}">
        <p14:creationId xmlns:p14="http://schemas.microsoft.com/office/powerpoint/2010/main" val="776537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B117A4-3110-4659-A129-55494575642B}"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271192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B117A4-3110-4659-A129-55494575642B}"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87344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B117A4-3110-4659-A129-55494575642B}"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2926043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B117A4-3110-4659-A129-55494575642B}"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146604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B117A4-3110-4659-A129-55494575642B}"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22421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849345"/>
            <a:ext cx="3886200" cy="532761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849345"/>
            <a:ext cx="3886200" cy="532761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117A4-3110-4659-A129-55494575642B}"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747789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B117A4-3110-4659-A129-55494575642B}" type="datetimeFigureOut">
              <a:rPr lang="en-US" smtClean="0"/>
              <a:t>4/20/2022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2316726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B117A4-3110-4659-A129-55494575642B}" type="datetimeFigureOut">
              <a:rPr lang="en-US" smtClean="0"/>
              <a:t>4/20/2022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2034203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B117A4-3110-4659-A129-55494575642B}" type="datetimeFigureOut">
              <a:rPr lang="en-US" smtClean="0"/>
              <a:t>4/20/2022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4237508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B117A4-3110-4659-A129-55494575642B}"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58555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B117A4-3110-4659-A129-55494575642B}"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203470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84057"/>
            <a:ext cx="7886700" cy="4859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28650" y="805758"/>
            <a:ext cx="7886700" cy="537120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B117A4-3110-4659-A129-55494575642B}" type="datetimeFigureOut">
              <a:rPr lang="en-US" smtClean="0"/>
              <a:t>4/20/2022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348A4-AC88-46C7-ACAB-BC068BCC2D4F}" type="slidenum">
              <a:rPr lang="en-US" smtClean="0"/>
              <a:t>‹#›</a:t>
            </a:fld>
            <a:endParaRPr lang="en-US"/>
          </a:p>
        </p:txBody>
      </p:sp>
    </p:spTree>
    <p:extLst>
      <p:ext uri="{BB962C8B-B14F-4D97-AF65-F5344CB8AC3E}">
        <p14:creationId xmlns:p14="http://schemas.microsoft.com/office/powerpoint/2010/main" val="293860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oleObject" Target="../embeddings/oleObject8.bin"/><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20.wmf"/><Relationship Id="rId7" Type="http://schemas.openxmlformats.org/officeDocument/2006/relationships/image" Target="../media/image22.wmf"/><Relationship Id="rId2" Type="http://schemas.openxmlformats.org/officeDocument/2006/relationships/oleObject" Target="../embeddings/oleObject9.bin"/><Relationship Id="rId1" Type="http://schemas.openxmlformats.org/officeDocument/2006/relationships/slideLayout" Target="../slideLayouts/slideLayout2.xml"/><Relationship Id="rId6" Type="http://schemas.openxmlformats.org/officeDocument/2006/relationships/oleObject" Target="../embeddings/oleObject11.bin"/><Relationship Id="rId5" Type="http://schemas.openxmlformats.org/officeDocument/2006/relationships/image" Target="../media/image21.wmf"/><Relationship Id="rId4" Type="http://schemas.openxmlformats.org/officeDocument/2006/relationships/oleObject" Target="../embeddings/oleObject10.bin"/><Relationship Id="rId9" Type="http://schemas.openxmlformats.org/officeDocument/2006/relationships/image" Target="../media/image23.wmf"/></Relationships>
</file>

<file path=ppt/slides/_rels/slide21.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3.bin"/><Relationship Id="rId7" Type="http://schemas.openxmlformats.org/officeDocument/2006/relationships/oleObject" Target="../embeddings/oleObject12.bin"/><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oleObject" Target="../embeddings/oleObject11.bin"/><Relationship Id="rId4" Type="http://schemas.openxmlformats.org/officeDocument/2006/relationships/image" Target="../media/image2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6.wmf"/></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7.png"/><Relationship Id="rId7" Type="http://schemas.openxmlformats.org/officeDocument/2006/relationships/oleObject" Target="../embeddings/oleObject6.bin"/><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Rotorcraft Flight Control Design Part 2</a:t>
            </a:r>
          </a:p>
        </p:txBody>
      </p:sp>
      <p:sp>
        <p:nvSpPr>
          <p:cNvPr id="5" name="Content Placeholder 4"/>
          <p:cNvSpPr>
            <a:spLocks noGrp="1"/>
          </p:cNvSpPr>
          <p:nvPr>
            <p:ph idx="1"/>
          </p:nvPr>
        </p:nvSpPr>
        <p:spPr>
          <a:xfrm>
            <a:off x="628650" y="791833"/>
            <a:ext cx="7886700" cy="5767914"/>
          </a:xfrm>
        </p:spPr>
        <p:txBody>
          <a:bodyPr>
            <a:normAutofit/>
          </a:bodyPr>
          <a:lstStyle/>
          <a:p>
            <a:r>
              <a:rPr lang="en-US" sz="2800" dirty="0"/>
              <a:t>Will look more at EMF flight controller</a:t>
            </a:r>
          </a:p>
          <a:p>
            <a:pPr lvl="1"/>
            <a:r>
              <a:rPr lang="en-US" sz="2400" dirty="0"/>
              <a:t>Analyze feedback loop in terms of trade off in of stability margin and disturbance rejection bandwidth</a:t>
            </a:r>
          </a:p>
          <a:p>
            <a:pPr lvl="1"/>
            <a:r>
              <a:rPr lang="en-US" sz="2400" dirty="0"/>
              <a:t>Look at how to design controller and analyze performance using higher order linear models</a:t>
            </a:r>
          </a:p>
        </p:txBody>
      </p:sp>
    </p:spTree>
    <p:extLst>
      <p:ext uri="{BB962C8B-B14F-4D97-AF65-F5344CB8AC3E}">
        <p14:creationId xmlns:p14="http://schemas.microsoft.com/office/powerpoint/2010/main" val="1511079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PID Compensator</a:t>
            </a:r>
          </a:p>
        </p:txBody>
      </p:sp>
      <p:sp>
        <p:nvSpPr>
          <p:cNvPr id="3" name="Content Placeholder 2"/>
          <p:cNvSpPr>
            <a:spLocks noGrp="1"/>
          </p:cNvSpPr>
          <p:nvPr>
            <p:ph idx="1"/>
          </p:nvPr>
        </p:nvSpPr>
        <p:spPr>
          <a:xfrm>
            <a:off x="628650" y="624734"/>
            <a:ext cx="7886700" cy="6049209"/>
          </a:xfrm>
        </p:spPr>
        <p:txBody>
          <a:bodyPr>
            <a:normAutofit/>
          </a:bodyPr>
          <a:lstStyle/>
          <a:p>
            <a:r>
              <a:rPr lang="en-US" sz="2000" dirty="0"/>
              <a:t>With this simple model we do not need an integrator, since there is already a pole at the origin in the loop TF  (Type 1 system)</a:t>
            </a:r>
          </a:p>
          <a:p>
            <a:r>
              <a:rPr lang="en-US" sz="2000" dirty="0"/>
              <a:t>For the real aircraft, we will need an integrator in the compensator to hold pitch attitude, as the true dynamics will not have a pole at the origin</a:t>
            </a:r>
          </a:p>
          <a:p>
            <a:r>
              <a:rPr lang="en-US" sz="2000" dirty="0"/>
              <a:t>A PID Compensator can be written as:</a:t>
            </a:r>
          </a:p>
          <a:p>
            <a:pPr marL="0" indent="0">
              <a:buNone/>
            </a:pPr>
            <a:endParaRPr lang="en-US" sz="2000" dirty="0"/>
          </a:p>
          <a:p>
            <a:pPr marL="0" indent="0">
              <a:buNone/>
            </a:pPr>
            <a:endParaRPr lang="en-US" sz="2000" dirty="0"/>
          </a:p>
          <a:p>
            <a:endParaRPr lang="en-US" sz="2000" dirty="0"/>
          </a:p>
          <a:p>
            <a:r>
              <a:rPr lang="en-US" sz="2000" dirty="0"/>
              <a:t>This adds a pole at the origin and two zeros at </a:t>
            </a:r>
            <a:r>
              <a:rPr lang="en-US" sz="2000"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z</a:t>
            </a:r>
            <a:r>
              <a:rPr lang="en-US" sz="2000" i="1" baseline="-25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r>
              <a:rPr lang="en-US" sz="2000" dirty="0"/>
              <a:t>and -</a:t>
            </a:r>
            <a:r>
              <a:rPr lang="en-US" sz="2000" dirty="0">
                <a:latin typeface="Times New Roman" panose="02020603050405020304" pitchFamily="18" charset="0"/>
                <a:cs typeface="Times New Roman" panose="02020603050405020304" pitchFamily="18" charset="0"/>
              </a:rPr>
              <a:t>1/</a:t>
            </a:r>
            <a:r>
              <a:rPr lang="en-US" sz="2000" i="1" dirty="0">
                <a:latin typeface="Times New Roman" panose="02020603050405020304" pitchFamily="18" charset="0"/>
                <a:cs typeface="Times New Roman" panose="02020603050405020304" pitchFamily="18" charset="0"/>
              </a:rPr>
              <a:t>T</a:t>
            </a:r>
            <a:r>
              <a:rPr lang="en-US" sz="2000" i="1" baseline="-25000" dirty="0">
                <a:latin typeface="Times New Roman" panose="02020603050405020304" pitchFamily="18" charset="0"/>
                <a:cs typeface="Times New Roman" panose="02020603050405020304" pitchFamily="18" charset="0"/>
              </a:rPr>
              <a:t>D</a:t>
            </a:r>
            <a:r>
              <a:rPr lang="en-US" sz="2000" dirty="0"/>
              <a:t>.  </a:t>
            </a:r>
          </a:p>
          <a:p>
            <a:r>
              <a:rPr lang="en-US" sz="2000" dirty="0"/>
              <a:t>Recall the zero associated with the derivative gain, -</a:t>
            </a:r>
            <a:r>
              <a:rPr lang="en-US" sz="2000" dirty="0">
                <a:latin typeface="Times New Roman" panose="02020603050405020304" pitchFamily="18" charset="0"/>
                <a:cs typeface="Times New Roman" panose="02020603050405020304" pitchFamily="18" charset="0"/>
              </a:rPr>
              <a:t>1/</a:t>
            </a:r>
            <a:r>
              <a:rPr lang="en-US" sz="2000" i="1" dirty="0">
                <a:latin typeface="Times New Roman" panose="02020603050405020304" pitchFamily="18" charset="0"/>
                <a:cs typeface="Times New Roman" panose="02020603050405020304" pitchFamily="18" charset="0"/>
              </a:rPr>
              <a:t>T</a:t>
            </a:r>
            <a:r>
              <a:rPr lang="en-US" sz="2000" i="1" baseline="-25000" dirty="0">
                <a:latin typeface="Times New Roman" panose="02020603050405020304" pitchFamily="18" charset="0"/>
                <a:cs typeface="Times New Roman" panose="02020603050405020304" pitchFamily="18" charset="0"/>
              </a:rPr>
              <a:t>D</a:t>
            </a:r>
            <a:r>
              <a:rPr lang="en-US" sz="2000" dirty="0"/>
              <a:t>, was chosen to be at a sufficiently high frequency (above the gain crossover) to add phase with minimal impact on gain around the crossover frequency</a:t>
            </a:r>
          </a:p>
          <a:p>
            <a:r>
              <a:rPr lang="en-US" sz="2000" dirty="0"/>
              <a:t>For the zero associated with integrator, we want the opposite.  Put it at a sufficiently low frequency so it adds gain at low frequency, but does not affect the phase around the crossover frequency.  </a:t>
            </a:r>
          </a:p>
          <a:p>
            <a:r>
              <a:rPr lang="en-US" sz="2000" i="1" dirty="0" err="1">
                <a:latin typeface="Times New Roman" panose="02020603050405020304" pitchFamily="18" charset="0"/>
                <a:cs typeface="Times New Roman" panose="02020603050405020304" pitchFamily="18" charset="0"/>
              </a:rPr>
              <a:t>z</a:t>
            </a:r>
            <a:r>
              <a:rPr lang="en-US" sz="2000" i="1" baseline="-25000" dirty="0" err="1">
                <a:latin typeface="Times New Roman" panose="02020603050405020304" pitchFamily="18" charset="0"/>
                <a:cs typeface="Times New Roman" panose="02020603050405020304" pitchFamily="18" charset="0"/>
              </a:rPr>
              <a:t>I</a:t>
            </a:r>
            <a:r>
              <a:rPr lang="en-US" sz="2000" dirty="0"/>
              <a:t> = 1/10 of gain crossover after PD design =&gt;  </a:t>
            </a:r>
            <a:r>
              <a:rPr lang="en-US" sz="2000" i="1" dirty="0" err="1">
                <a:latin typeface="Times New Roman" panose="02020603050405020304" pitchFamily="18" charset="0"/>
                <a:cs typeface="Times New Roman" panose="02020603050405020304" pitchFamily="18" charset="0"/>
              </a:rPr>
              <a:t>z</a:t>
            </a:r>
            <a:r>
              <a:rPr lang="en-US" sz="2000" i="1" baseline="-25000" dirty="0" err="1">
                <a:latin typeface="Times New Roman" panose="02020603050405020304" pitchFamily="18" charset="0"/>
                <a:cs typeface="Times New Roman" panose="02020603050405020304" pitchFamily="18" charset="0"/>
              </a:rPr>
              <a:t>I</a:t>
            </a:r>
            <a:r>
              <a:rPr lang="en-US" sz="2000" dirty="0"/>
              <a:t> = 0.148 rad/sec</a:t>
            </a:r>
          </a:p>
        </p:txBody>
      </p:sp>
      <p:graphicFrame>
        <p:nvGraphicFramePr>
          <p:cNvPr id="4" name="Object 3"/>
          <p:cNvGraphicFramePr>
            <a:graphicFrameLocks noChangeAspect="1"/>
          </p:cNvGraphicFramePr>
          <p:nvPr>
            <p:extLst>
              <p:ext uri="{D42A27DB-BD31-4B8C-83A1-F6EECF244321}">
                <p14:modId xmlns:p14="http://schemas.microsoft.com/office/powerpoint/2010/main" val="2194008336"/>
              </p:ext>
            </p:extLst>
          </p:nvPr>
        </p:nvGraphicFramePr>
        <p:xfrm>
          <a:off x="2561112" y="2732466"/>
          <a:ext cx="4021776" cy="999889"/>
        </p:xfrm>
        <a:graphic>
          <a:graphicData uri="http://schemas.openxmlformats.org/presentationml/2006/ole">
            <mc:AlternateContent xmlns:mc="http://schemas.openxmlformats.org/markup-compatibility/2006">
              <mc:Choice xmlns:v="urn:schemas-microsoft-com:vml" Requires="v">
                <p:oleObj name="Equation" r:id="rId2" imgW="2298600" imgH="571320" progId="Equation.DSMT4">
                  <p:embed/>
                </p:oleObj>
              </mc:Choice>
              <mc:Fallback>
                <p:oleObj name="Equation" r:id="rId2" imgW="2298600" imgH="571320" progId="Equation.DSMT4">
                  <p:embed/>
                  <p:pic>
                    <p:nvPicPr>
                      <p:cNvPr id="4" name="Object 3"/>
                      <p:cNvPicPr/>
                      <p:nvPr/>
                    </p:nvPicPr>
                    <p:blipFill>
                      <a:blip r:embed="rId3"/>
                      <a:stretch>
                        <a:fillRect/>
                      </a:stretch>
                    </p:blipFill>
                    <p:spPr>
                      <a:xfrm>
                        <a:off x="2561112" y="2732466"/>
                        <a:ext cx="4021776" cy="999889"/>
                      </a:xfrm>
                      <a:prstGeom prst="rect">
                        <a:avLst/>
                      </a:prstGeom>
                    </p:spPr>
                  </p:pic>
                </p:oleObj>
              </mc:Fallback>
            </mc:AlternateContent>
          </a:graphicData>
        </a:graphic>
      </p:graphicFrame>
    </p:spTree>
    <p:extLst>
      <p:ext uri="{BB962C8B-B14F-4D97-AF65-F5344CB8AC3E}">
        <p14:creationId xmlns:p14="http://schemas.microsoft.com/office/powerpoint/2010/main" val="1267526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92534" y="2489600"/>
            <a:ext cx="5651176" cy="4238382"/>
          </a:xfrm>
          <a:prstGeom prst="rect">
            <a:avLst/>
          </a:prstGeom>
        </p:spPr>
      </p:pic>
      <p:sp>
        <p:nvSpPr>
          <p:cNvPr id="2" name="Title 1"/>
          <p:cNvSpPr>
            <a:spLocks noGrp="1"/>
          </p:cNvSpPr>
          <p:nvPr>
            <p:ph type="title"/>
          </p:nvPr>
        </p:nvSpPr>
        <p:spPr/>
        <p:txBody>
          <a:bodyPr/>
          <a:lstStyle/>
          <a:p>
            <a:r>
              <a:rPr lang="en-US" dirty="0"/>
              <a:t>PID Compensator</a:t>
            </a:r>
          </a:p>
        </p:txBody>
      </p:sp>
      <p:sp>
        <p:nvSpPr>
          <p:cNvPr id="3" name="Content Placeholder 2"/>
          <p:cNvSpPr>
            <a:spLocks noGrp="1"/>
          </p:cNvSpPr>
          <p:nvPr>
            <p:ph idx="1"/>
          </p:nvPr>
        </p:nvSpPr>
        <p:spPr>
          <a:xfrm>
            <a:off x="589647" y="669957"/>
            <a:ext cx="7886700" cy="5371205"/>
          </a:xfrm>
        </p:spPr>
        <p:txBody>
          <a:bodyPr>
            <a:normAutofit/>
          </a:bodyPr>
          <a:lstStyle/>
          <a:p>
            <a:r>
              <a:rPr lang="en-US" sz="2000" dirty="0"/>
              <a:t>Bode diagrams for loop TFs</a:t>
            </a:r>
          </a:p>
          <a:p>
            <a:r>
              <a:rPr lang="en-US" sz="2000" dirty="0"/>
              <a:t>The PID compensator adds an additional pole at the origin, ensuring zero steady-state error in attitude hold.  </a:t>
            </a:r>
          </a:p>
          <a:p>
            <a:r>
              <a:rPr lang="en-US" sz="2000" dirty="0"/>
              <a:t>Integrator phase lag at low frequency but does not degrade stability</a:t>
            </a:r>
          </a:p>
          <a:p>
            <a:r>
              <a:rPr lang="en-US" sz="2000" dirty="0"/>
              <a:t>PID Margins are almost the same as those of PD</a:t>
            </a:r>
          </a:p>
          <a:p>
            <a:pPr marL="0" indent="0">
              <a:buNone/>
            </a:pPr>
            <a:endParaRPr lang="en-US" sz="2000" dirty="0"/>
          </a:p>
        </p:txBody>
      </p:sp>
      <p:sp>
        <p:nvSpPr>
          <p:cNvPr id="5" name="TextBox 4"/>
          <p:cNvSpPr txBox="1"/>
          <p:nvPr/>
        </p:nvSpPr>
        <p:spPr>
          <a:xfrm>
            <a:off x="6300425" y="2489600"/>
            <a:ext cx="2738559" cy="4247317"/>
          </a:xfrm>
          <a:prstGeom prst="rect">
            <a:avLst/>
          </a:prstGeom>
          <a:noFill/>
        </p:spPr>
        <p:txBody>
          <a:bodyPr wrap="square" rtlCol="0">
            <a:spAutoFit/>
          </a:bodyPr>
          <a:lstStyle/>
          <a:p>
            <a:r>
              <a:rPr lang="en-US" u="sng" dirty="0">
                <a:solidFill>
                  <a:srgbClr val="3333FF"/>
                </a:solidFill>
              </a:rPr>
              <a:t>Proportional Compensator, K(s) = 50:</a:t>
            </a:r>
          </a:p>
          <a:p>
            <a:r>
              <a:rPr lang="en-US" dirty="0">
                <a:solidFill>
                  <a:srgbClr val="3333FF"/>
                </a:solidFill>
              </a:rPr>
              <a:t>Gain Crossover = 1.3 rad/s</a:t>
            </a:r>
          </a:p>
          <a:p>
            <a:r>
              <a:rPr lang="en-US" dirty="0">
                <a:solidFill>
                  <a:srgbClr val="3333FF"/>
                </a:solidFill>
              </a:rPr>
              <a:t>Gain Margin = 12 dB</a:t>
            </a:r>
          </a:p>
          <a:p>
            <a:r>
              <a:rPr lang="en-US" dirty="0">
                <a:solidFill>
                  <a:srgbClr val="3333FF"/>
                </a:solidFill>
              </a:rPr>
              <a:t>Phase Margin = 24°</a:t>
            </a:r>
          </a:p>
          <a:p>
            <a:r>
              <a:rPr lang="en-US" u="sng" dirty="0">
                <a:solidFill>
                  <a:srgbClr val="C00000"/>
                </a:solidFill>
              </a:rPr>
              <a:t>PD Compensator, K(s) = 50(0.5 s + 1)</a:t>
            </a:r>
          </a:p>
          <a:p>
            <a:r>
              <a:rPr lang="en-US" dirty="0">
                <a:solidFill>
                  <a:srgbClr val="C00000"/>
                </a:solidFill>
              </a:rPr>
              <a:t>Gain Crossover = 1.48 rad/s</a:t>
            </a:r>
          </a:p>
          <a:p>
            <a:r>
              <a:rPr lang="en-US" dirty="0">
                <a:solidFill>
                  <a:srgbClr val="C00000"/>
                </a:solidFill>
              </a:rPr>
              <a:t>Gain Margin = 23 dB</a:t>
            </a:r>
          </a:p>
          <a:p>
            <a:r>
              <a:rPr lang="en-US" dirty="0">
                <a:solidFill>
                  <a:srgbClr val="C00000"/>
                </a:solidFill>
              </a:rPr>
              <a:t>Phase Margin = 56°</a:t>
            </a:r>
          </a:p>
          <a:p>
            <a:r>
              <a:rPr lang="en-US" u="sng" dirty="0">
                <a:solidFill>
                  <a:srgbClr val="FFCC00"/>
                </a:solidFill>
              </a:rPr>
              <a:t>PID Compensator, K(s) = 50(0.5 s + 1)(s + 0.148)/s</a:t>
            </a:r>
          </a:p>
          <a:p>
            <a:r>
              <a:rPr lang="en-US" dirty="0">
                <a:solidFill>
                  <a:srgbClr val="FFCC00"/>
                </a:solidFill>
              </a:rPr>
              <a:t>Gain Crossover = 1.48 rad/s</a:t>
            </a:r>
          </a:p>
          <a:p>
            <a:r>
              <a:rPr lang="en-US" dirty="0">
                <a:solidFill>
                  <a:srgbClr val="FFCC00"/>
                </a:solidFill>
              </a:rPr>
              <a:t>Gain Margin = 23 dB</a:t>
            </a:r>
          </a:p>
          <a:p>
            <a:r>
              <a:rPr lang="en-US" dirty="0">
                <a:solidFill>
                  <a:srgbClr val="FFCC00"/>
                </a:solidFill>
              </a:rPr>
              <a:t>Phase Margin = 51°</a:t>
            </a:r>
          </a:p>
        </p:txBody>
      </p:sp>
    </p:spTree>
    <p:extLst>
      <p:ext uri="{BB962C8B-B14F-4D97-AF65-F5344CB8AC3E}">
        <p14:creationId xmlns:p14="http://schemas.microsoft.com/office/powerpoint/2010/main" val="2780016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1671" y="1892163"/>
            <a:ext cx="5713067" cy="4284800"/>
          </a:xfrm>
          <a:prstGeom prst="rect">
            <a:avLst/>
          </a:prstGeom>
        </p:spPr>
      </p:pic>
      <p:sp>
        <p:nvSpPr>
          <p:cNvPr id="2" name="Title 1"/>
          <p:cNvSpPr>
            <a:spLocks noGrp="1"/>
          </p:cNvSpPr>
          <p:nvPr>
            <p:ph type="title"/>
          </p:nvPr>
        </p:nvSpPr>
        <p:spPr/>
        <p:txBody>
          <a:bodyPr/>
          <a:lstStyle/>
          <a:p>
            <a:r>
              <a:rPr lang="en-US" dirty="0"/>
              <a:t>PID Compensator</a:t>
            </a:r>
          </a:p>
        </p:txBody>
      </p:sp>
      <p:sp>
        <p:nvSpPr>
          <p:cNvPr id="3" name="Content Placeholder 2"/>
          <p:cNvSpPr>
            <a:spLocks noGrp="1"/>
          </p:cNvSpPr>
          <p:nvPr>
            <p:ph idx="1"/>
          </p:nvPr>
        </p:nvSpPr>
        <p:spPr/>
        <p:txBody>
          <a:bodyPr>
            <a:normAutofit/>
          </a:bodyPr>
          <a:lstStyle/>
          <a:p>
            <a:r>
              <a:rPr lang="en-US" sz="2000" dirty="0"/>
              <a:t>Retain disturbance rejection properties with minimal changes from PD</a:t>
            </a:r>
          </a:p>
          <a:p>
            <a:r>
              <a:rPr lang="en-US" sz="2000" dirty="0"/>
              <a:t>Advantage of the integrator is not clear because we are using such a simplified model, but can see slope at low frequency of DRB curve decreases, resulting in better steady-state behavior</a:t>
            </a:r>
          </a:p>
        </p:txBody>
      </p:sp>
      <p:sp>
        <p:nvSpPr>
          <p:cNvPr id="8" name="TextBox 7"/>
          <p:cNvSpPr txBox="1"/>
          <p:nvPr/>
        </p:nvSpPr>
        <p:spPr>
          <a:xfrm>
            <a:off x="6024828" y="2510907"/>
            <a:ext cx="2738559" cy="3693319"/>
          </a:xfrm>
          <a:prstGeom prst="rect">
            <a:avLst/>
          </a:prstGeom>
          <a:noFill/>
        </p:spPr>
        <p:txBody>
          <a:bodyPr wrap="square" rtlCol="0">
            <a:spAutoFit/>
          </a:bodyPr>
          <a:lstStyle/>
          <a:p>
            <a:r>
              <a:rPr lang="en-US" u="sng" dirty="0">
                <a:solidFill>
                  <a:srgbClr val="3333FF"/>
                </a:solidFill>
              </a:rPr>
              <a:t>Proportional Compensator, K(s) = 50:</a:t>
            </a:r>
          </a:p>
          <a:p>
            <a:r>
              <a:rPr lang="en-US" dirty="0">
                <a:solidFill>
                  <a:srgbClr val="3333FF"/>
                </a:solidFill>
              </a:rPr>
              <a:t>DRB = 0.82 rad/s</a:t>
            </a:r>
          </a:p>
          <a:p>
            <a:r>
              <a:rPr lang="en-US" dirty="0">
                <a:solidFill>
                  <a:srgbClr val="3333FF"/>
                </a:solidFill>
              </a:rPr>
              <a:t>DRP = 8.6 dB</a:t>
            </a:r>
          </a:p>
          <a:p>
            <a:r>
              <a:rPr lang="en-US" u="sng" dirty="0">
                <a:solidFill>
                  <a:srgbClr val="C00000"/>
                </a:solidFill>
              </a:rPr>
              <a:t>PD Compensator, K(s) = 50(0.5 s + 1)</a:t>
            </a:r>
          </a:p>
          <a:p>
            <a:r>
              <a:rPr lang="en-US" dirty="0">
                <a:solidFill>
                  <a:srgbClr val="C00000"/>
                </a:solidFill>
              </a:rPr>
              <a:t>DRB = 1.04 rad/s</a:t>
            </a:r>
          </a:p>
          <a:p>
            <a:r>
              <a:rPr lang="en-US" dirty="0">
                <a:solidFill>
                  <a:srgbClr val="C00000"/>
                </a:solidFill>
              </a:rPr>
              <a:t>DRP = 1.7 dB</a:t>
            </a:r>
          </a:p>
          <a:p>
            <a:r>
              <a:rPr lang="en-US" u="sng" dirty="0">
                <a:solidFill>
                  <a:srgbClr val="FFCC00"/>
                </a:solidFill>
              </a:rPr>
              <a:t>PID Compensator, K(s) = 50(0.5 s + 1)(s + 0.148)/s </a:t>
            </a:r>
            <a:r>
              <a:rPr lang="en-US" dirty="0">
                <a:solidFill>
                  <a:srgbClr val="FFCC00"/>
                </a:solidFill>
              </a:rPr>
              <a:t>DRB = 0.99 rad/s</a:t>
            </a:r>
          </a:p>
          <a:p>
            <a:r>
              <a:rPr lang="en-US" dirty="0">
                <a:solidFill>
                  <a:srgbClr val="FFCC00"/>
                </a:solidFill>
              </a:rPr>
              <a:t>DRP = 2.2 dB</a:t>
            </a:r>
          </a:p>
          <a:p>
            <a:endParaRPr lang="en-US" dirty="0"/>
          </a:p>
        </p:txBody>
      </p:sp>
    </p:spTree>
    <p:extLst>
      <p:ext uri="{BB962C8B-B14F-4D97-AF65-F5344CB8AC3E}">
        <p14:creationId xmlns:p14="http://schemas.microsoft.com/office/powerpoint/2010/main" val="173816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MATLAB Code</a:t>
            </a:r>
          </a:p>
        </p:txBody>
      </p:sp>
      <p:sp>
        <p:nvSpPr>
          <p:cNvPr id="3" name="Content Placeholder 2"/>
          <p:cNvSpPr>
            <a:spLocks noGrp="1"/>
          </p:cNvSpPr>
          <p:nvPr>
            <p:ph idx="1"/>
          </p:nvPr>
        </p:nvSpPr>
        <p:spPr>
          <a:xfrm>
            <a:off x="577592" y="669957"/>
            <a:ext cx="7886700" cy="5371205"/>
          </a:xfrm>
        </p:spPr>
        <p:txBody>
          <a:bodyPr>
            <a:normAutofit fontScale="47500" lnSpcReduction="20000"/>
          </a:bodyPr>
          <a:lstStyle/>
          <a:p>
            <a:pPr marL="0" indent="0">
              <a:lnSpc>
                <a:spcPct val="120000"/>
              </a:lnSpc>
              <a:spcBef>
                <a:spcPts val="0"/>
              </a:spcBef>
              <a:buNone/>
            </a:pPr>
            <a:r>
              <a:rPr lang="en-US" dirty="0">
                <a:latin typeface="Courier New" panose="02070309020205020404" pitchFamily="49" charset="0"/>
                <a:cs typeface="Courier New" panose="02070309020205020404" pitchFamily="49" charset="0"/>
              </a:rPr>
              <a:t>%Define theta/</a:t>
            </a:r>
            <a:r>
              <a:rPr lang="en-US" dirty="0" err="1">
                <a:latin typeface="Courier New" panose="02070309020205020404" pitchFamily="49" charset="0"/>
                <a:cs typeface="Courier New" panose="02070309020205020404" pitchFamily="49" charset="0"/>
              </a:rPr>
              <a:t>dlong</a:t>
            </a:r>
            <a:r>
              <a:rPr lang="en-US" dirty="0">
                <a:latin typeface="Courier New" panose="02070309020205020404" pitchFamily="49" charset="0"/>
                <a:cs typeface="Courier New" panose="02070309020205020404" pitchFamily="49" charset="0"/>
              </a:rPr>
              <a:t>(s)</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s=</a:t>
            </a:r>
            <a:r>
              <a:rPr lang="en-US" dirty="0" err="1">
                <a:latin typeface="Courier New" panose="02070309020205020404" pitchFamily="49" charset="0"/>
                <a:cs typeface="Courier New" panose="02070309020205020404" pitchFamily="49" charset="0"/>
              </a:rPr>
              <a:t>tf</a:t>
            </a:r>
            <a:r>
              <a:rPr lang="en-US" dirty="0">
                <a:latin typeface="Courier New" panose="02070309020205020404" pitchFamily="49" charset="0"/>
                <a:cs typeface="Courier New" panose="02070309020205020404" pitchFamily="49" charset="0"/>
              </a:rPr>
              <a:t>('s');</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sys=</a:t>
            </a:r>
            <a:r>
              <a:rPr lang="en-US" dirty="0" err="1">
                <a:latin typeface="Courier New" panose="02070309020205020404" pitchFamily="49" charset="0"/>
                <a:cs typeface="Courier New" panose="02070309020205020404" pitchFamily="49" charset="0"/>
              </a:rPr>
              <a:t>tf</a:t>
            </a:r>
            <a:r>
              <a:rPr lang="en-US" dirty="0">
                <a:latin typeface="Courier New" panose="02070309020205020404" pitchFamily="49" charset="0"/>
                <a:cs typeface="Courier New" panose="02070309020205020404" pitchFamily="49" charset="0"/>
              </a:rPr>
              <a:t>(.04,[1 0.8 0])*</a:t>
            </a:r>
            <a:r>
              <a:rPr lang="en-US" dirty="0" err="1">
                <a:latin typeface="Courier New" panose="02070309020205020404" pitchFamily="49" charset="0"/>
                <a:cs typeface="Courier New" panose="02070309020205020404" pitchFamily="49" charset="0"/>
              </a:rPr>
              <a:t>exp</a:t>
            </a:r>
            <a:r>
              <a:rPr lang="en-US" dirty="0">
                <a:latin typeface="Courier New" panose="02070309020205020404" pitchFamily="49" charset="0"/>
                <a:cs typeface="Courier New" panose="02070309020205020404" pitchFamily="49" charset="0"/>
              </a:rPr>
              <a:t>(-0.1*s); %Or can use 0.04/(s*(s+0.8))*</a:t>
            </a:r>
            <a:r>
              <a:rPr lang="en-US" dirty="0" err="1">
                <a:latin typeface="Courier New" panose="02070309020205020404" pitchFamily="49" charset="0"/>
                <a:cs typeface="Courier New" panose="02070309020205020404" pitchFamily="49" charset="0"/>
              </a:rPr>
              <a:t>exp</a:t>
            </a:r>
            <a:r>
              <a:rPr lang="en-US" dirty="0">
                <a:latin typeface="Courier New" panose="02070309020205020404" pitchFamily="49" charset="0"/>
                <a:cs typeface="Courier New" panose="02070309020205020404" pitchFamily="49" charset="0"/>
              </a:rPr>
              <a:t>(-0.1*s);</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%Initial gain study</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f1=figure;</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f2=figure;</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for K=[1 2 5 10 20 50 100]</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figure(f1),bode(K*sys), hold all; % Stability Margin Analysis</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figure(f2),</a:t>
            </a:r>
            <a:r>
              <a:rPr lang="en-US" dirty="0" err="1">
                <a:latin typeface="Courier New" panose="02070309020205020404" pitchFamily="49" charset="0"/>
                <a:cs typeface="Courier New" panose="02070309020205020404" pitchFamily="49" charset="0"/>
              </a:rPr>
              <a:t>bodemag</a:t>
            </a:r>
            <a:r>
              <a:rPr lang="en-US" dirty="0">
                <a:latin typeface="Courier New" panose="02070309020205020404" pitchFamily="49" charset="0"/>
                <a:cs typeface="Courier New" panose="02070309020205020404" pitchFamily="49" charset="0"/>
              </a:rPr>
              <a:t>(1/(1+K*sys)), hold all; % DRB Analysis</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end</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%Note can check stability margins directly with</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%margin(K*sys);</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%PD </a:t>
            </a:r>
            <a:r>
              <a:rPr lang="en-US" dirty="0" err="1">
                <a:latin typeface="Courier New" panose="02070309020205020404" pitchFamily="49" charset="0"/>
                <a:cs typeface="Courier New" panose="02070309020205020404" pitchFamily="49" charset="0"/>
              </a:rPr>
              <a:t>Comensator</a:t>
            </a:r>
            <a:endParaRPr lang="en-US"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KPD= 50*(0.5*s+1);</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KPID=50*(0.5*s+1)*(s+0.148)/s;</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%Bode SM Analysis of Proportional, PD and PID Compensators</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figure;</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bode(K*</a:t>
            </a:r>
            <a:r>
              <a:rPr lang="en-US" dirty="0" err="1">
                <a:latin typeface="Courier New" panose="02070309020205020404" pitchFamily="49" charset="0"/>
                <a:cs typeface="Courier New" panose="02070309020205020404" pitchFamily="49" charset="0"/>
              </a:rPr>
              <a:t>sys,KPD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sys,KPID</a:t>
            </a:r>
            <a:r>
              <a:rPr lang="en-US" dirty="0">
                <a:latin typeface="Courier New" panose="02070309020205020404" pitchFamily="49" charset="0"/>
                <a:cs typeface="Courier New" panose="02070309020205020404" pitchFamily="49" charset="0"/>
              </a:rPr>
              <a:t>*sys);</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grid on;</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legend('K(s) = 50','K(s) = 50(0.5s + 1)','K(s) = 50(0.5s + 1)(s + 0.148)/s');</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%DRB Analysis of Prop, PD and PID</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figure;</a:t>
            </a:r>
          </a:p>
          <a:p>
            <a:pPr marL="0" indent="0">
              <a:lnSpc>
                <a:spcPct val="120000"/>
              </a:lnSpc>
              <a:spcBef>
                <a:spcPts val="0"/>
              </a:spcBef>
              <a:buNone/>
            </a:pPr>
            <a:r>
              <a:rPr lang="en-US" dirty="0" err="1">
                <a:latin typeface="Courier New" panose="02070309020205020404" pitchFamily="49" charset="0"/>
                <a:cs typeface="Courier New" panose="02070309020205020404" pitchFamily="49" charset="0"/>
              </a:rPr>
              <a:t>bodemag</a:t>
            </a:r>
            <a:r>
              <a:rPr lang="en-US" dirty="0">
                <a:latin typeface="Courier New" panose="02070309020205020404" pitchFamily="49" charset="0"/>
                <a:cs typeface="Courier New" panose="02070309020205020404" pitchFamily="49" charset="0"/>
              </a:rPr>
              <a:t>(1/(1+K*sys),1/(1+KPD*sys),1/(1+KPID*sys));</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grid on;</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legend('K(s) = 50','K(s) = 50(0.5s + 1)','K(s) = 50(0.5s + 1)(s + 0.148)/s');</a:t>
            </a:r>
          </a:p>
          <a:p>
            <a:pPr marL="0" indent="0">
              <a:lnSpc>
                <a:spcPct val="120000"/>
              </a:lnSpc>
              <a:spcBef>
                <a:spcPts val="0"/>
              </a:spcBef>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22348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with Higher Order Model</a:t>
            </a:r>
          </a:p>
        </p:txBody>
      </p:sp>
      <p:sp>
        <p:nvSpPr>
          <p:cNvPr id="3" name="Content Placeholder 2"/>
          <p:cNvSpPr>
            <a:spLocks noGrp="1"/>
          </p:cNvSpPr>
          <p:nvPr>
            <p:ph idx="1"/>
          </p:nvPr>
        </p:nvSpPr>
        <p:spPr>
          <a:xfrm>
            <a:off x="628650" y="669957"/>
            <a:ext cx="7886700" cy="2518840"/>
          </a:xfrm>
        </p:spPr>
        <p:txBody>
          <a:bodyPr>
            <a:normAutofit lnSpcReduction="10000"/>
          </a:bodyPr>
          <a:lstStyle/>
          <a:p>
            <a:r>
              <a:rPr lang="en-US" sz="2000" dirty="0"/>
              <a:t>This analysis has been conducted using a highly simplified model of pitch dynamics.</a:t>
            </a:r>
          </a:p>
          <a:p>
            <a:r>
              <a:rPr lang="en-US" sz="2000" dirty="0"/>
              <a:t>Can do much of the same analysis using a more complex linear model.</a:t>
            </a:r>
          </a:p>
          <a:p>
            <a:r>
              <a:rPr lang="en-US" sz="2000" dirty="0"/>
              <a:t>Will demonstrate with a more complex dynamic model derived from the UH-60 sim</a:t>
            </a:r>
          </a:p>
          <a:p>
            <a:pPr lvl="1"/>
            <a:r>
              <a:rPr lang="en-US" sz="1800" dirty="0"/>
              <a:t>Extract 10-state model (with lateral / longitudinal flapping states)</a:t>
            </a:r>
          </a:p>
          <a:p>
            <a:pPr lvl="1"/>
            <a:r>
              <a:rPr lang="en-US" sz="1800" dirty="0"/>
              <a:t>Pull out 5-state de-coupled pitch axis model</a:t>
            </a:r>
          </a:p>
          <a:p>
            <a:pPr lvl="1"/>
            <a:r>
              <a:rPr lang="en-US" sz="1800" dirty="0"/>
              <a:t>Extract 8-state model as well to get S&amp;C derivatives needed for EMF</a:t>
            </a:r>
          </a:p>
        </p:txBody>
      </p:sp>
      <p:sp>
        <p:nvSpPr>
          <p:cNvPr id="4" name="TextBox 3"/>
          <p:cNvSpPr txBox="1"/>
          <p:nvPr/>
        </p:nvSpPr>
        <p:spPr>
          <a:xfrm>
            <a:off x="666074" y="3035287"/>
            <a:ext cx="7431240" cy="3600986"/>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[F,G,M,A,B,C,D]=linearize('uh60',x0,u0,xdot0,constants);</a:t>
            </a:r>
          </a:p>
          <a:p>
            <a:r>
              <a:rPr lang="pt-BR" sz="1200" dirty="0">
                <a:latin typeface="Courier New" panose="02070309020205020404" pitchFamily="49" charset="0"/>
                <a:cs typeface="Courier New" panose="02070309020205020404" pitchFamily="49" charset="0"/>
              </a:rPr>
              <a:t>Ar1=A([1:8 13:21],[1:8 13:21]); % Remove RPM,psi,x,y,z</a:t>
            </a:r>
          </a:p>
          <a:p>
            <a:r>
              <a:rPr lang="pt-BR" sz="1200" dirty="0">
                <a:latin typeface="Courier New" panose="02070309020205020404" pitchFamily="49" charset="0"/>
                <a:cs typeface="Courier New" panose="02070309020205020404" pitchFamily="49" charset="0"/>
              </a:rPr>
              <a:t>Br1=B([1:8 13:21],[1 2 3 4]);</a:t>
            </a:r>
          </a:p>
          <a:p>
            <a:r>
              <a:rPr lang="pt-BR" sz="1200" dirty="0">
                <a:latin typeface="Courier New" panose="02070309020205020404" pitchFamily="49" charset="0"/>
                <a:cs typeface="Courier New" panose="02070309020205020404" pitchFamily="49" charset="0"/>
              </a:rPr>
              <a:t>%Reduce to 10 state</a:t>
            </a:r>
          </a:p>
          <a:p>
            <a:r>
              <a:rPr lang="pt-BR" sz="1200" dirty="0">
                <a:latin typeface="Courier New" panose="02070309020205020404" pitchFamily="49" charset="0"/>
                <a:cs typeface="Courier New" panose="02070309020205020404" pitchFamily="49" charset="0"/>
              </a:rPr>
              <a:t>A10=Ar1([1:8 10 11],[1:8 10 11])-Ar1([1:8 10 11],[9 12:17])/Ar1([9 12:17],[9 12:17])*Ar1([9 12:17],[1:8 10 11]);</a:t>
            </a:r>
          </a:p>
          <a:p>
            <a:r>
              <a:rPr lang="pt-BR" sz="1200" dirty="0">
                <a:latin typeface="Courier New" panose="02070309020205020404" pitchFamily="49" charset="0"/>
                <a:cs typeface="Courier New" panose="02070309020205020404" pitchFamily="49" charset="0"/>
              </a:rPr>
              <a:t>B10=Br1([1:8 10 11],:)-Ar1([1:8 10 11],[9 12:17])/Ar1([9 12:17],[9 12:17])*Br1([9 12:17],:);</a:t>
            </a:r>
          </a:p>
          <a:p>
            <a:r>
              <a:rPr lang="pt-BR" sz="1200" dirty="0">
                <a:latin typeface="Courier New" panose="02070309020205020404" pitchFamily="49" charset="0"/>
                <a:cs typeface="Courier New" panose="02070309020205020404" pitchFamily="49" charset="0"/>
              </a:rPr>
              <a:t>sys10=ss(A10,B10,eye(10),zeros(10,4));</a:t>
            </a:r>
          </a:p>
          <a:p>
            <a:r>
              <a:rPr lang="pt-BR" sz="1200" dirty="0">
                <a:latin typeface="Courier New" panose="02070309020205020404" pitchFamily="49" charset="0"/>
                <a:cs typeface="Courier New" panose="02070309020205020404" pitchFamily="49" charset="0"/>
              </a:rPr>
              <a:t>%De-coupled longitudinal</a:t>
            </a:r>
          </a:p>
          <a:p>
            <a:r>
              <a:rPr lang="pt-BR" sz="1200" dirty="0">
                <a:latin typeface="Courier New" panose="02070309020205020404" pitchFamily="49" charset="0"/>
                <a:cs typeface="Courier New" panose="02070309020205020404" pitchFamily="49" charset="0"/>
              </a:rPr>
              <a:t>Along5=Ar([1 3 5 8 10],[1 3 5 8 10]);</a:t>
            </a:r>
          </a:p>
          <a:p>
            <a:r>
              <a:rPr lang="pt-BR" sz="1200" dirty="0">
                <a:latin typeface="Courier New" panose="02070309020205020404" pitchFamily="49" charset="0"/>
                <a:cs typeface="Courier New" panose="02070309020205020404" pitchFamily="49" charset="0"/>
              </a:rPr>
              <a:t>Blong5=Br([1 3 5 8 10],[2 3]);</a:t>
            </a:r>
          </a:p>
          <a:p>
            <a:r>
              <a:rPr lang="pt-BR" sz="1200" dirty="0">
                <a:latin typeface="Courier New" panose="02070309020205020404" pitchFamily="49" charset="0"/>
                <a:cs typeface="Courier New" panose="02070309020205020404" pitchFamily="49" charset="0"/>
              </a:rPr>
              <a:t>syslong5=ss(Along5,Blong5,eye(5),zeros(5,2));</a:t>
            </a:r>
          </a:p>
          <a:p>
            <a:r>
              <a:rPr lang="pt-BR" sz="1200" dirty="0">
                <a:latin typeface="Courier New" panose="02070309020205020404" pitchFamily="49" charset="0"/>
                <a:cs typeface="Courier New" panose="02070309020205020404" pitchFamily="49" charset="0"/>
              </a:rPr>
              <a:t>%8-state model</a:t>
            </a:r>
          </a:p>
          <a:p>
            <a:r>
              <a:rPr lang="pt-BR" sz="1200" dirty="0">
                <a:latin typeface="Courier New" panose="02070309020205020404" pitchFamily="49" charset="0"/>
                <a:cs typeface="Courier New" panose="02070309020205020404" pitchFamily="49" charset="0"/>
              </a:rPr>
              <a:t>A8=Ar1([1:8],[1:8])-Ar1([1:8],[9:17])/Ar1([9:17],[9:17])*Ar1([9:17],[1:8]);</a:t>
            </a:r>
          </a:p>
          <a:p>
            <a:r>
              <a:rPr lang="pt-BR" sz="1200" dirty="0">
                <a:latin typeface="Courier New" panose="02070309020205020404" pitchFamily="49" charset="0"/>
                <a:cs typeface="Courier New" panose="02070309020205020404" pitchFamily="49" charset="0"/>
              </a:rPr>
              <a:t>B8=Br1([1:8],:)-Ar1([1:8],[9:17])/Ar1([9:17],[9:17])*Br1([9:17],:);</a:t>
            </a:r>
          </a:p>
          <a:p>
            <a:r>
              <a:rPr lang="pt-BR" sz="1200" dirty="0">
                <a:latin typeface="Courier New" panose="02070309020205020404" pitchFamily="49" charset="0"/>
                <a:cs typeface="Courier New" panose="02070309020205020404" pitchFamily="49" charset="0"/>
              </a:rPr>
              <a:t>Mq=A8(5,5);</a:t>
            </a:r>
          </a:p>
          <a:p>
            <a:r>
              <a:rPr lang="pt-BR" sz="1200" dirty="0">
                <a:latin typeface="Courier New" panose="02070309020205020404" pitchFamily="49" charset="0"/>
                <a:cs typeface="Courier New" panose="02070309020205020404" pitchFamily="49" charset="0"/>
              </a:rPr>
              <a:t>Mdlong=B8(5,2);</a:t>
            </a:r>
          </a:p>
          <a:p>
            <a:r>
              <a:rPr lang="pt-BR" sz="1200" dirty="0">
                <a:latin typeface="Courier New" panose="02070309020205020404" pitchFamily="49" charset="0"/>
                <a:cs typeface="Courier New" panose="02070309020205020404" pitchFamily="49" charset="0"/>
              </a:rPr>
              <a:t>T=-1./A10(10.,10.);</a:t>
            </a:r>
            <a:endParaRPr lang="en-US" sz="1200" dirty="0"/>
          </a:p>
        </p:txBody>
      </p:sp>
    </p:spTree>
    <p:extLst>
      <p:ext uri="{BB962C8B-B14F-4D97-AF65-F5344CB8AC3E}">
        <p14:creationId xmlns:p14="http://schemas.microsoft.com/office/powerpoint/2010/main" val="1675614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with Higher Order Model</a:t>
            </a:r>
          </a:p>
        </p:txBody>
      </p:sp>
      <p:sp>
        <p:nvSpPr>
          <p:cNvPr id="3" name="Content Placeholder 2"/>
          <p:cNvSpPr>
            <a:spLocks noGrp="1"/>
          </p:cNvSpPr>
          <p:nvPr>
            <p:ph idx="1"/>
          </p:nvPr>
        </p:nvSpPr>
        <p:spPr>
          <a:xfrm>
            <a:off x="628650" y="805759"/>
            <a:ext cx="7886700" cy="3538802"/>
          </a:xfrm>
        </p:spPr>
        <p:txBody>
          <a:bodyPr>
            <a:normAutofit/>
          </a:bodyPr>
          <a:lstStyle/>
          <a:p>
            <a:r>
              <a:rPr lang="en-US" sz="2000" dirty="0"/>
              <a:t>For the EMF Controller, we need parameters for the inverse model and time delay:</a:t>
            </a:r>
          </a:p>
          <a:p>
            <a:pPr lvl="1"/>
            <a:r>
              <a:rPr lang="en-US" sz="1800" i="1" dirty="0" err="1">
                <a:latin typeface="Times New Roman" panose="02020603050405020304" pitchFamily="18" charset="0"/>
                <a:cs typeface="Times New Roman" panose="02020603050405020304" pitchFamily="18" charset="0"/>
              </a:rPr>
              <a:t>M</a:t>
            </a:r>
            <a:r>
              <a:rPr lang="en-US" sz="1800" i="1" baseline="-25000" dirty="0" err="1">
                <a:latin typeface="Times New Roman" panose="02020603050405020304" pitchFamily="18" charset="0"/>
                <a:cs typeface="Times New Roman" panose="02020603050405020304" pitchFamily="18" charset="0"/>
              </a:rPr>
              <a:t>q</a:t>
            </a:r>
            <a:r>
              <a:rPr lang="en-US" sz="1800" dirty="0"/>
              <a:t> – pulled from A matrix of 8-state model</a:t>
            </a:r>
          </a:p>
          <a:p>
            <a:pPr lvl="1"/>
            <a:r>
              <a:rPr lang="en-US" sz="1800" i="1" dirty="0" err="1">
                <a:latin typeface="Times New Roman" panose="02020603050405020304" pitchFamily="18" charset="0"/>
                <a:cs typeface="Times New Roman" panose="02020603050405020304" pitchFamily="18" charset="0"/>
              </a:rPr>
              <a:t>M</a:t>
            </a:r>
            <a:r>
              <a:rPr lang="en-US" sz="1800" i="1" baseline="-25000" dirty="0" err="1">
                <a:latin typeface="Symbol" panose="05050102010706020507" pitchFamily="18" charset="2"/>
                <a:cs typeface="Times New Roman" panose="02020603050405020304" pitchFamily="18" charset="0"/>
              </a:rPr>
              <a:t>d</a:t>
            </a:r>
            <a:r>
              <a:rPr lang="en-US" sz="1800" dirty="0"/>
              <a:t> – pulled from B matrix of 8-state model</a:t>
            </a:r>
          </a:p>
          <a:p>
            <a:pPr lvl="1"/>
            <a:r>
              <a:rPr lang="en-US" sz="1800" i="1" dirty="0">
                <a:latin typeface="Times New Roman" panose="02020603050405020304" pitchFamily="18" charset="0"/>
                <a:cs typeface="Times New Roman" panose="02020603050405020304" pitchFamily="18" charset="0"/>
              </a:rPr>
              <a:t>T</a:t>
            </a:r>
            <a:r>
              <a:rPr lang="en-US" sz="1800" dirty="0"/>
              <a:t> -  a reasonable estimate of the phase delay is the flapping time constant.  This is pulled from the 10-state model.  This term might be tuned based on frequency response comparisons with the full order model</a:t>
            </a:r>
          </a:p>
          <a:p>
            <a:r>
              <a:rPr lang="en-US" sz="2000" dirty="0"/>
              <a:t>Can do feedback compensator design on 5-state longitudinal model.  Note that when coupled with full order model, the design may not work initially because of cross-coupling, but once you close loops in the other axes, the cross-coupling is reduced and the design should be good:</a:t>
            </a:r>
            <a:endParaRPr lang="en-US" sz="1800" dirty="0"/>
          </a:p>
        </p:txBody>
      </p:sp>
    </p:spTree>
    <p:extLst>
      <p:ext uri="{BB962C8B-B14F-4D97-AF65-F5344CB8AC3E}">
        <p14:creationId xmlns:p14="http://schemas.microsoft.com/office/powerpoint/2010/main" val="411482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Proportional Gain Analysis</a:t>
            </a:r>
          </a:p>
        </p:txBody>
      </p:sp>
      <p:sp>
        <p:nvSpPr>
          <p:cNvPr id="5" name="Content Placeholder 4"/>
          <p:cNvSpPr>
            <a:spLocks noGrp="1"/>
          </p:cNvSpPr>
          <p:nvPr>
            <p:ph sz="half" idx="1"/>
          </p:nvPr>
        </p:nvSpPr>
        <p:spPr>
          <a:xfrm>
            <a:off x="297064" y="849345"/>
            <a:ext cx="4217786" cy="5760328"/>
          </a:xfrm>
        </p:spPr>
        <p:txBody>
          <a:bodyPr>
            <a:normAutofit lnSpcReduction="10000"/>
          </a:bodyPr>
          <a:lstStyle/>
          <a:p>
            <a:r>
              <a:rPr lang="en-US" sz="1800" dirty="0"/>
              <a:t>Do a gain study with pitch attitude feedback as we did with simple model:</a:t>
            </a:r>
          </a:p>
          <a:p>
            <a:endParaRPr lang="en-US" sz="1800" dirty="0"/>
          </a:p>
          <a:p>
            <a:endParaRPr lang="en-US" sz="1800" dirty="0"/>
          </a:p>
          <a:p>
            <a:endParaRPr lang="en-US" sz="1800" dirty="0"/>
          </a:p>
          <a:p>
            <a:endParaRPr lang="en-US" sz="1800" dirty="0"/>
          </a:p>
          <a:p>
            <a:endParaRPr lang="en-US" sz="1800" dirty="0"/>
          </a:p>
          <a:p>
            <a:r>
              <a:rPr lang="en-US" sz="1800" dirty="0"/>
              <a:t>Note that the stability analysis is more complex.  There are two phase crossovers at 0.7 and 2.8 rad/sec.</a:t>
            </a:r>
          </a:p>
          <a:p>
            <a:r>
              <a:rPr lang="en-US" sz="1800" dirty="0"/>
              <a:t> This is a </a:t>
            </a:r>
            <a:r>
              <a:rPr lang="en-US" sz="1800" b="1" i="1" dirty="0"/>
              <a:t>conditionally stable system</a:t>
            </a:r>
            <a:r>
              <a:rPr lang="en-US" sz="1800" dirty="0"/>
              <a:t>.</a:t>
            </a:r>
          </a:p>
          <a:p>
            <a:r>
              <a:rPr lang="en-US" sz="1800" dirty="0"/>
              <a:t>We will have both a lower limit on the gain (as well as an upper limit)</a:t>
            </a:r>
          </a:p>
          <a:p>
            <a:r>
              <a:rPr lang="en-US" sz="1800" dirty="0"/>
              <a:t>This makes sense since the open-loop aircraft is unstable.  It is also unstable for K = 5 and 10</a:t>
            </a:r>
          </a:p>
          <a:p>
            <a:r>
              <a:rPr lang="en-US" sz="1800" dirty="0"/>
              <a:t>Note the DRB bode plots do not go to 0 gain at low frequency!  We are not able to hold attitude without an integrator.</a:t>
            </a:r>
          </a:p>
          <a:p>
            <a:endParaRPr lang="en-US" sz="1800" dirty="0"/>
          </a:p>
        </p:txBody>
      </p:sp>
      <p:pic>
        <p:nvPicPr>
          <p:cNvPr id="10" name="Content Placeholder 9"/>
          <p:cNvPicPr>
            <a:picLocks noGrp="1" noChangeAspect="1"/>
          </p:cNvPicPr>
          <p:nvPr>
            <p:ph sz="half" idx="2"/>
          </p:nvPr>
        </p:nvPicPr>
        <p:blipFill>
          <a:blip r:embed="rId2"/>
          <a:stretch>
            <a:fillRect/>
          </a:stretch>
        </p:blipFill>
        <p:spPr>
          <a:xfrm>
            <a:off x="4629149" y="849345"/>
            <a:ext cx="4065557" cy="3049168"/>
          </a:xfrm>
          <a:prstGeom prst="rect">
            <a:avLst/>
          </a:prstGeom>
        </p:spPr>
      </p:pic>
      <p:pic>
        <p:nvPicPr>
          <p:cNvPr id="11" name="Picture 10"/>
          <p:cNvPicPr>
            <a:picLocks noChangeAspect="1"/>
          </p:cNvPicPr>
          <p:nvPr/>
        </p:nvPicPr>
        <p:blipFill rotWithShape="1">
          <a:blip r:embed="rId3"/>
          <a:srcRect t="10482"/>
          <a:stretch/>
        </p:blipFill>
        <p:spPr>
          <a:xfrm>
            <a:off x="4654927" y="4002837"/>
            <a:ext cx="4085873" cy="2743199"/>
          </a:xfrm>
          <a:prstGeom prst="rect">
            <a:avLst/>
          </a:prstGeom>
        </p:spPr>
      </p:pic>
      <p:sp>
        <p:nvSpPr>
          <p:cNvPr id="12" name="Rectangle 11"/>
          <p:cNvSpPr/>
          <p:nvPr/>
        </p:nvSpPr>
        <p:spPr>
          <a:xfrm>
            <a:off x="538033" y="1295013"/>
            <a:ext cx="3735847" cy="1938992"/>
          </a:xfrm>
          <a:prstGeom prst="rect">
            <a:avLst/>
          </a:prstGeom>
        </p:spPr>
        <p:txBody>
          <a:bodyPr wrap="square">
            <a:spAutoFit/>
          </a:bodyPr>
          <a:lstStyle/>
          <a:p>
            <a:r>
              <a:rPr lang="en-US" sz="1200" dirty="0">
                <a:solidFill>
                  <a:srgbClr val="228B22"/>
                </a:solidFill>
                <a:latin typeface="Courier New" panose="02070309020205020404" pitchFamily="49" charset="0"/>
              </a:rPr>
              <a:t>%Initial gain study</a:t>
            </a:r>
          </a:p>
          <a:p>
            <a:r>
              <a:rPr lang="en-US" sz="1200" dirty="0">
                <a:solidFill>
                  <a:srgbClr val="000000"/>
                </a:solidFill>
                <a:latin typeface="Courier New" panose="02070309020205020404" pitchFamily="49" charset="0"/>
              </a:rPr>
              <a:t>f1=figure;</a:t>
            </a:r>
          </a:p>
          <a:p>
            <a:r>
              <a:rPr lang="en-US" sz="1200" dirty="0">
                <a:solidFill>
                  <a:srgbClr val="000000"/>
                </a:solidFill>
                <a:latin typeface="Courier New" panose="02070309020205020404" pitchFamily="49" charset="0"/>
              </a:rPr>
              <a:t>f2=figure;</a:t>
            </a:r>
          </a:p>
          <a:p>
            <a:r>
              <a:rPr lang="en-US" sz="1200" dirty="0">
                <a:solidFill>
                  <a:srgbClr val="0000FF"/>
                </a:solidFill>
                <a:latin typeface="Courier New" panose="02070309020205020404" pitchFamily="49" charset="0"/>
              </a:rPr>
              <a:t>for</a:t>
            </a:r>
            <a:r>
              <a:rPr lang="en-US" sz="1200" dirty="0">
                <a:solidFill>
                  <a:srgbClr val="000000"/>
                </a:solidFill>
                <a:latin typeface="Courier New" panose="02070309020205020404" pitchFamily="49" charset="0"/>
              </a:rPr>
              <a:t> K=[5 10 20 50 100 200]</a:t>
            </a:r>
          </a:p>
          <a:p>
            <a:r>
              <a:rPr lang="en-US" sz="1200" dirty="0">
                <a:solidFill>
                  <a:srgbClr val="000000"/>
                </a:solidFill>
                <a:latin typeface="Courier New" panose="02070309020205020404" pitchFamily="49" charset="0"/>
              </a:rPr>
              <a:t>    figure(f1),bode(K*syslong5(4,1)), hold </a:t>
            </a:r>
            <a:r>
              <a:rPr lang="en-US" sz="1200" dirty="0">
                <a:solidFill>
                  <a:srgbClr val="A020F0"/>
                </a:solidFill>
                <a:latin typeface="Courier New" panose="02070309020205020404" pitchFamily="49" charset="0"/>
              </a:rPr>
              <a:t>all</a:t>
            </a:r>
            <a:r>
              <a:rPr lang="en-US" sz="1200" dirty="0">
                <a:solidFill>
                  <a:srgbClr val="000000"/>
                </a:solidFill>
                <a:latin typeface="Courier New" panose="02070309020205020404" pitchFamily="49" charset="0"/>
              </a:rPr>
              <a:t>; </a:t>
            </a:r>
            <a:r>
              <a:rPr lang="en-US" sz="1200" dirty="0">
                <a:solidFill>
                  <a:srgbClr val="228B22"/>
                </a:solidFill>
                <a:latin typeface="Courier New" panose="02070309020205020404" pitchFamily="49" charset="0"/>
              </a:rPr>
              <a:t>% Stability Margin Analysis</a:t>
            </a:r>
          </a:p>
          <a:p>
            <a:r>
              <a:rPr lang="en-US" sz="1200" dirty="0">
                <a:solidFill>
                  <a:srgbClr val="000000"/>
                </a:solidFill>
                <a:latin typeface="Courier New" panose="02070309020205020404" pitchFamily="49" charset="0"/>
              </a:rPr>
              <a:t>    figure(f2),</a:t>
            </a:r>
            <a:r>
              <a:rPr lang="en-US" sz="1200" dirty="0" err="1">
                <a:solidFill>
                  <a:srgbClr val="000000"/>
                </a:solidFill>
                <a:latin typeface="Courier New" panose="02070309020205020404" pitchFamily="49" charset="0"/>
              </a:rPr>
              <a:t>bodemag</a:t>
            </a:r>
            <a:r>
              <a:rPr lang="en-US" sz="1200" dirty="0">
                <a:solidFill>
                  <a:srgbClr val="000000"/>
                </a:solidFill>
                <a:latin typeface="Courier New" panose="02070309020205020404" pitchFamily="49" charset="0"/>
              </a:rPr>
              <a:t>(1/(1+K*syslong5(4,1))), hold </a:t>
            </a:r>
            <a:r>
              <a:rPr lang="en-US" sz="1200" dirty="0">
                <a:solidFill>
                  <a:srgbClr val="A020F0"/>
                </a:solidFill>
                <a:latin typeface="Courier New" panose="02070309020205020404" pitchFamily="49" charset="0"/>
              </a:rPr>
              <a:t>all</a:t>
            </a:r>
            <a:r>
              <a:rPr lang="en-US" sz="1200" dirty="0">
                <a:solidFill>
                  <a:srgbClr val="000000"/>
                </a:solidFill>
                <a:latin typeface="Courier New" panose="02070309020205020404" pitchFamily="49" charset="0"/>
              </a:rPr>
              <a:t>; </a:t>
            </a:r>
            <a:r>
              <a:rPr lang="en-US" sz="1200" dirty="0">
                <a:solidFill>
                  <a:srgbClr val="228B22"/>
                </a:solidFill>
                <a:latin typeface="Courier New" panose="02070309020205020404" pitchFamily="49" charset="0"/>
              </a:rPr>
              <a:t>% DRB Analysis</a:t>
            </a:r>
          </a:p>
          <a:p>
            <a:r>
              <a:rPr lang="en-US" sz="1200" dirty="0">
                <a:solidFill>
                  <a:srgbClr val="0000FF"/>
                </a:solidFill>
                <a:latin typeface="Courier New" panose="02070309020205020404" pitchFamily="49" charset="0"/>
              </a:rPr>
              <a:t>end</a:t>
            </a:r>
          </a:p>
        </p:txBody>
      </p:sp>
      <p:sp>
        <p:nvSpPr>
          <p:cNvPr id="13" name="TextBox 12"/>
          <p:cNvSpPr txBox="1"/>
          <p:nvPr/>
        </p:nvSpPr>
        <p:spPr>
          <a:xfrm>
            <a:off x="6656089" y="3123813"/>
            <a:ext cx="1401770" cy="523220"/>
          </a:xfrm>
          <a:prstGeom prst="rect">
            <a:avLst/>
          </a:prstGeom>
          <a:noFill/>
        </p:spPr>
        <p:txBody>
          <a:bodyPr wrap="square" rtlCol="0">
            <a:spAutoFit/>
          </a:bodyPr>
          <a:lstStyle/>
          <a:p>
            <a:r>
              <a:rPr lang="en-US" sz="1400" dirty="0">
                <a:solidFill>
                  <a:srgbClr val="0000FF"/>
                </a:solidFill>
              </a:rPr>
              <a:t>Two phase crossovers</a:t>
            </a:r>
          </a:p>
        </p:txBody>
      </p:sp>
      <p:cxnSp>
        <p:nvCxnSpPr>
          <p:cNvPr id="15" name="Straight Arrow Connector 14"/>
          <p:cNvCxnSpPr/>
          <p:nvPr/>
        </p:nvCxnSpPr>
        <p:spPr>
          <a:xfrm flipH="1" flipV="1">
            <a:off x="6684567" y="2847749"/>
            <a:ext cx="83549" cy="343480"/>
          </a:xfrm>
          <a:prstGeom prst="straightConnector1">
            <a:avLst/>
          </a:prstGeom>
          <a:ln w="2222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922740" y="2852263"/>
            <a:ext cx="86113" cy="343480"/>
          </a:xfrm>
          <a:prstGeom prst="straightConnector1">
            <a:avLst/>
          </a:prstGeom>
          <a:ln w="22225">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393106" y="4192364"/>
            <a:ext cx="1536693" cy="954107"/>
          </a:xfrm>
          <a:prstGeom prst="rect">
            <a:avLst/>
          </a:prstGeom>
          <a:noFill/>
        </p:spPr>
        <p:txBody>
          <a:bodyPr wrap="square" rtlCol="0">
            <a:spAutoFit/>
          </a:bodyPr>
          <a:lstStyle/>
          <a:p>
            <a:r>
              <a:rPr lang="en-US" sz="1400" dirty="0">
                <a:solidFill>
                  <a:srgbClr val="0000FF"/>
                </a:solidFill>
              </a:rPr>
              <a:t>These do not go to 0 gain (-</a:t>
            </a:r>
            <a:r>
              <a:rPr lang="en-US" sz="1400" dirty="0" err="1">
                <a:solidFill>
                  <a:srgbClr val="0000FF"/>
                </a:solidFill>
              </a:rPr>
              <a:t>inf</a:t>
            </a:r>
            <a:r>
              <a:rPr lang="en-US" sz="1400" dirty="0">
                <a:solidFill>
                  <a:srgbClr val="0000FF"/>
                </a:solidFill>
              </a:rPr>
              <a:t> dB) at low frequency, so DRB  = 0!</a:t>
            </a:r>
          </a:p>
        </p:txBody>
      </p:sp>
      <p:sp>
        <p:nvSpPr>
          <p:cNvPr id="20" name="TextBox 19"/>
          <p:cNvSpPr txBox="1"/>
          <p:nvPr/>
        </p:nvSpPr>
        <p:spPr>
          <a:xfrm>
            <a:off x="5211455" y="1730027"/>
            <a:ext cx="2372960" cy="738664"/>
          </a:xfrm>
          <a:prstGeom prst="rect">
            <a:avLst/>
          </a:prstGeom>
          <a:noFill/>
        </p:spPr>
        <p:txBody>
          <a:bodyPr wrap="square" rtlCol="0">
            <a:spAutoFit/>
          </a:bodyPr>
          <a:lstStyle/>
          <a:p>
            <a:r>
              <a:rPr lang="en-US" sz="1400" dirty="0">
                <a:solidFill>
                  <a:srgbClr val="0000FF"/>
                </a:solidFill>
              </a:rPr>
              <a:t>Gain curves need to go above 0 dB for stability (not case for K = 5 and 10)</a:t>
            </a:r>
          </a:p>
        </p:txBody>
      </p:sp>
    </p:spTree>
    <p:extLst>
      <p:ext uri="{BB962C8B-B14F-4D97-AF65-F5344CB8AC3E}">
        <p14:creationId xmlns:p14="http://schemas.microsoft.com/office/powerpoint/2010/main" val="2600598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Margin Analysis</a:t>
            </a:r>
          </a:p>
        </p:txBody>
      </p:sp>
      <p:sp>
        <p:nvSpPr>
          <p:cNvPr id="3" name="Content Placeholder 2"/>
          <p:cNvSpPr>
            <a:spLocks noGrp="1"/>
          </p:cNvSpPr>
          <p:nvPr>
            <p:ph idx="1"/>
          </p:nvPr>
        </p:nvSpPr>
        <p:spPr/>
        <p:txBody>
          <a:bodyPr>
            <a:normAutofit/>
          </a:bodyPr>
          <a:lstStyle/>
          <a:p>
            <a:r>
              <a:rPr lang="en-US" sz="2000" dirty="0"/>
              <a:t>Can use “</a:t>
            </a:r>
            <a:r>
              <a:rPr lang="en-US" sz="2000" dirty="0" err="1"/>
              <a:t>allmargin</a:t>
            </a:r>
            <a:r>
              <a:rPr lang="en-US" sz="2000" dirty="0"/>
              <a:t>” </a:t>
            </a:r>
            <a:r>
              <a:rPr lang="en-US" sz="2000"/>
              <a:t>in MATLAB to </a:t>
            </a:r>
            <a:r>
              <a:rPr lang="en-US" sz="2000" dirty="0"/>
              <a:t>analyze stability margins for conditionally stable systems or can use SISOTOOL</a:t>
            </a:r>
          </a:p>
          <a:p>
            <a:r>
              <a:rPr lang="en-US" sz="2000" dirty="0"/>
              <a:t>Look for “Stable” flag to see if closed loop is stable</a:t>
            </a:r>
          </a:p>
          <a:p>
            <a:r>
              <a:rPr lang="en-US" sz="2000" dirty="0"/>
              <a:t>Can see there are multiple gain / phase crossovers, and multiple gain and phase margins</a:t>
            </a:r>
          </a:p>
          <a:p>
            <a:r>
              <a:rPr lang="en-US" sz="2000" dirty="0" err="1"/>
              <a:t>GMFrequency</a:t>
            </a:r>
            <a:r>
              <a:rPr lang="en-US" sz="2000" dirty="0"/>
              <a:t> is same as phase crossover frequency</a:t>
            </a:r>
          </a:p>
          <a:p>
            <a:r>
              <a:rPr lang="en-US" sz="2000" dirty="0" err="1"/>
              <a:t>PMFrequency</a:t>
            </a:r>
            <a:r>
              <a:rPr lang="en-US" sz="2000" dirty="0"/>
              <a:t> is same as gain crossover frequency</a:t>
            </a:r>
          </a:p>
          <a:p>
            <a:r>
              <a:rPr lang="en-US" sz="2000" dirty="0"/>
              <a:t>Gain Margins shown are not in </a:t>
            </a:r>
            <a:r>
              <a:rPr lang="en-US" sz="2000" dirty="0" err="1"/>
              <a:t>dB.</a:t>
            </a:r>
            <a:r>
              <a:rPr lang="en-US" sz="2000" dirty="0"/>
              <a:t>  GM dB = 20*log10(GM)</a:t>
            </a:r>
          </a:p>
        </p:txBody>
      </p:sp>
      <p:sp>
        <p:nvSpPr>
          <p:cNvPr id="7" name="Rectangle 6"/>
          <p:cNvSpPr/>
          <p:nvPr/>
        </p:nvSpPr>
        <p:spPr>
          <a:xfrm>
            <a:off x="1181291" y="3868639"/>
            <a:ext cx="7155065" cy="2308324"/>
          </a:xfrm>
          <a:prstGeom prst="rect">
            <a:avLst/>
          </a:prstGeom>
        </p:spPr>
        <p:txBody>
          <a:bodyPr wrap="square">
            <a:spAutoFit/>
          </a:bodyPr>
          <a:lstStyle/>
          <a:p>
            <a:r>
              <a:rPr lang="en-US" dirty="0" err="1">
                <a:latin typeface="Courier New" panose="02070309020205020404" pitchFamily="49" charset="0"/>
                <a:cs typeface="Courier New" panose="02070309020205020404" pitchFamily="49" charset="0"/>
              </a:rPr>
              <a:t>allmargin</a:t>
            </a:r>
            <a:r>
              <a:rPr lang="en-US" dirty="0">
                <a:latin typeface="Courier New" panose="02070309020205020404" pitchFamily="49" charset="0"/>
                <a:cs typeface="Courier New" panose="02070309020205020404" pitchFamily="49" charset="0"/>
              </a:rPr>
              <a:t>(50*syslong5(4,1))</a:t>
            </a:r>
          </a:p>
          <a:p>
            <a:r>
              <a:rPr lang="en-US" dirty="0" err="1">
                <a:latin typeface="Courier New" panose="02070309020205020404" pitchFamily="49" charset="0"/>
                <a:cs typeface="Courier New" panose="02070309020205020404" pitchFamily="49" charset="0"/>
              </a:rPr>
              <a:t>GainMargin</a:t>
            </a:r>
            <a:r>
              <a:rPr lang="en-US" dirty="0">
                <a:latin typeface="Courier New" panose="02070309020205020404" pitchFamily="49" charset="0"/>
                <a:cs typeface="Courier New" panose="02070309020205020404" pitchFamily="49" charset="0"/>
              </a:rPr>
              <a:t>: [10.1569 0.2314 4.1338 </a:t>
            </a:r>
            <a:r>
              <a:rPr lang="en-US" dirty="0" err="1">
                <a:latin typeface="Courier New" panose="02070309020205020404" pitchFamily="49" charset="0"/>
                <a:cs typeface="Courier New" panose="02070309020205020404" pitchFamily="49" charset="0"/>
              </a:rPr>
              <a:t>Inf</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GMFrequency</a:t>
            </a:r>
            <a:r>
              <a:rPr lang="en-US" dirty="0">
                <a:latin typeface="Courier New" panose="02070309020205020404" pitchFamily="49" charset="0"/>
                <a:cs typeface="Courier New" panose="02070309020205020404" pitchFamily="49" charset="0"/>
              </a:rPr>
              <a:t>: [0 0.6852 2.7909 </a:t>
            </a:r>
            <a:r>
              <a:rPr lang="en-US" dirty="0" err="1">
                <a:latin typeface="Courier New" panose="02070309020205020404" pitchFamily="49" charset="0"/>
                <a:cs typeface="Courier New" panose="02070309020205020404" pitchFamily="49" charset="0"/>
              </a:rPr>
              <a:t>Inf</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PhaseMargin</a:t>
            </a:r>
            <a:r>
              <a:rPr lang="en-US" dirty="0">
                <a:latin typeface="Courier New" panose="02070309020205020404" pitchFamily="49" charset="0"/>
                <a:cs typeface="Courier New" panose="02070309020205020404" pitchFamily="49" charset="0"/>
              </a:rPr>
              <a:t>: [-83.5237 20.2475]</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PMFrequency</a:t>
            </a:r>
            <a:r>
              <a:rPr lang="en-US" dirty="0">
                <a:latin typeface="Courier New" panose="02070309020205020404" pitchFamily="49" charset="0"/>
                <a:cs typeface="Courier New" panose="02070309020205020404" pitchFamily="49" charset="0"/>
              </a:rPr>
              <a:t>: [0.1931 1.3512]</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DelayMargin</a:t>
            </a:r>
            <a:r>
              <a:rPr lang="en-US" dirty="0">
                <a:latin typeface="Courier New" panose="02070309020205020404" pitchFamily="49" charset="0"/>
                <a:cs typeface="Courier New" panose="02070309020205020404" pitchFamily="49" charset="0"/>
              </a:rPr>
              <a:t>: [24.9952 0.2615]</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DMFrequency</a:t>
            </a:r>
            <a:r>
              <a:rPr lang="en-US" dirty="0">
                <a:latin typeface="Courier New" panose="02070309020205020404" pitchFamily="49" charset="0"/>
                <a:cs typeface="Courier New" panose="02070309020205020404" pitchFamily="49" charset="0"/>
              </a:rPr>
              <a:t>: [0.1931 1.3512]</a:t>
            </a:r>
          </a:p>
          <a:p>
            <a:r>
              <a:rPr lang="en-US" dirty="0">
                <a:latin typeface="Courier New" panose="02070309020205020404" pitchFamily="49" charset="0"/>
                <a:cs typeface="Courier New" panose="02070309020205020404" pitchFamily="49" charset="0"/>
              </a:rPr>
              <a:t>         Stable: 1</a:t>
            </a:r>
          </a:p>
        </p:txBody>
      </p:sp>
    </p:spTree>
    <p:extLst>
      <p:ext uri="{BB962C8B-B14F-4D97-AF65-F5344CB8AC3E}">
        <p14:creationId xmlns:p14="http://schemas.microsoft.com/office/powerpoint/2010/main" val="2235867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4572000" y="3514569"/>
            <a:ext cx="4267200" cy="3200400"/>
          </a:xfrm>
          <a:prstGeom prst="rect">
            <a:avLst/>
          </a:prstGeom>
        </p:spPr>
      </p:pic>
      <p:pic>
        <p:nvPicPr>
          <p:cNvPr id="5" name="Picture 4"/>
          <p:cNvPicPr>
            <a:picLocks noChangeAspect="1"/>
          </p:cNvPicPr>
          <p:nvPr/>
        </p:nvPicPr>
        <p:blipFill>
          <a:blip r:embed="rId4"/>
          <a:stretch>
            <a:fillRect/>
          </a:stretch>
        </p:blipFill>
        <p:spPr>
          <a:xfrm>
            <a:off x="304800" y="3521254"/>
            <a:ext cx="4267200" cy="3200400"/>
          </a:xfrm>
          <a:prstGeom prst="rect">
            <a:avLst/>
          </a:prstGeom>
        </p:spPr>
      </p:pic>
      <p:sp>
        <p:nvSpPr>
          <p:cNvPr id="2" name="Title 1"/>
          <p:cNvSpPr>
            <a:spLocks noGrp="1"/>
          </p:cNvSpPr>
          <p:nvPr>
            <p:ph type="title"/>
          </p:nvPr>
        </p:nvSpPr>
        <p:spPr/>
        <p:txBody>
          <a:bodyPr/>
          <a:lstStyle/>
          <a:p>
            <a:r>
              <a:rPr lang="en-US" dirty="0"/>
              <a:t>PID Design</a:t>
            </a:r>
          </a:p>
        </p:txBody>
      </p:sp>
      <p:sp>
        <p:nvSpPr>
          <p:cNvPr id="3" name="Content Placeholder 2"/>
          <p:cNvSpPr>
            <a:spLocks noGrp="1"/>
          </p:cNvSpPr>
          <p:nvPr>
            <p:ph idx="1"/>
          </p:nvPr>
        </p:nvSpPr>
        <p:spPr>
          <a:xfrm>
            <a:off x="628650" y="828967"/>
            <a:ext cx="7886700" cy="5371205"/>
          </a:xfrm>
        </p:spPr>
        <p:txBody>
          <a:bodyPr>
            <a:normAutofit/>
          </a:bodyPr>
          <a:lstStyle/>
          <a:p>
            <a:r>
              <a:rPr lang="en-US" sz="2000" dirty="0"/>
              <a:t>Will now use PID compensator</a:t>
            </a:r>
          </a:p>
          <a:p>
            <a:r>
              <a:rPr lang="en-US" sz="2000" dirty="0"/>
              <a:t>The proportional gain of K = 50 shows promise, as it the DRB curve passes through -3 dB around 0.9 rad/sec, but then the magnitude goes back up due to lack of integrator</a:t>
            </a:r>
          </a:p>
          <a:p>
            <a:r>
              <a:rPr lang="en-US" sz="2000" dirty="0"/>
              <a:t>Gain crossover with K = 50 is 1.4 rad/sec, but phase margin is only 20°</a:t>
            </a:r>
          </a:p>
          <a:p>
            <a:r>
              <a:rPr lang="en-US" sz="2000" dirty="0"/>
              <a:t>Select PID compensator:</a:t>
            </a:r>
          </a:p>
          <a:p>
            <a:endParaRPr lang="en-US" sz="2000" dirty="0"/>
          </a:p>
        </p:txBody>
      </p:sp>
      <p:graphicFrame>
        <p:nvGraphicFramePr>
          <p:cNvPr id="4" name="Object 3"/>
          <p:cNvGraphicFramePr>
            <a:graphicFrameLocks noChangeAspect="1"/>
          </p:cNvGraphicFramePr>
          <p:nvPr>
            <p:extLst>
              <p:ext uri="{D42A27DB-BD31-4B8C-83A1-F6EECF244321}">
                <p14:modId xmlns:p14="http://schemas.microsoft.com/office/powerpoint/2010/main" val="2048742935"/>
              </p:ext>
            </p:extLst>
          </p:nvPr>
        </p:nvGraphicFramePr>
        <p:xfrm>
          <a:off x="3771240" y="2716075"/>
          <a:ext cx="3448050" cy="1123950"/>
        </p:xfrm>
        <a:graphic>
          <a:graphicData uri="http://schemas.openxmlformats.org/presentationml/2006/ole">
            <mc:AlternateContent xmlns:mc="http://schemas.openxmlformats.org/markup-compatibility/2006">
              <mc:Choice xmlns:v="urn:schemas-microsoft-com:vml" Requires="v">
                <p:oleObj name="Equation" r:id="rId5" imgW="2298600" imgH="749160" progId="Equation.DSMT4">
                  <p:embed/>
                </p:oleObj>
              </mc:Choice>
              <mc:Fallback>
                <p:oleObj name="Equation" r:id="rId5" imgW="2298600" imgH="749160" progId="Equation.DSMT4">
                  <p:embed/>
                  <p:pic>
                    <p:nvPicPr>
                      <p:cNvPr id="4" name="Object 3"/>
                      <p:cNvPicPr/>
                      <p:nvPr/>
                    </p:nvPicPr>
                    <p:blipFill>
                      <a:blip r:embed="rId6"/>
                      <a:stretch>
                        <a:fillRect/>
                      </a:stretch>
                    </p:blipFill>
                    <p:spPr>
                      <a:xfrm>
                        <a:off x="3771240" y="2716075"/>
                        <a:ext cx="3448050" cy="1123950"/>
                      </a:xfrm>
                      <a:prstGeom prst="rect">
                        <a:avLst/>
                      </a:prstGeom>
                    </p:spPr>
                  </p:pic>
                </p:oleObj>
              </mc:Fallback>
            </mc:AlternateContent>
          </a:graphicData>
        </a:graphic>
      </p:graphicFrame>
      <p:sp>
        <p:nvSpPr>
          <p:cNvPr id="7" name="TextBox 6"/>
          <p:cNvSpPr txBox="1"/>
          <p:nvPr/>
        </p:nvSpPr>
        <p:spPr>
          <a:xfrm>
            <a:off x="1485016" y="3521254"/>
            <a:ext cx="2124299" cy="369332"/>
          </a:xfrm>
          <a:prstGeom prst="rect">
            <a:avLst/>
          </a:prstGeom>
          <a:solidFill>
            <a:schemeClr val="bg1"/>
          </a:solidFill>
        </p:spPr>
        <p:txBody>
          <a:bodyPr wrap="none" rtlCol="0">
            <a:spAutoFit/>
          </a:bodyPr>
          <a:lstStyle/>
          <a:p>
            <a:r>
              <a:rPr lang="en-US" dirty="0">
                <a:solidFill>
                  <a:srgbClr val="0000FF"/>
                </a:solidFill>
              </a:rPr>
              <a:t>Bode Plot of Loop TF</a:t>
            </a:r>
          </a:p>
        </p:txBody>
      </p:sp>
      <p:sp>
        <p:nvSpPr>
          <p:cNvPr id="9" name="TextBox 8"/>
          <p:cNvSpPr txBox="1"/>
          <p:nvPr/>
        </p:nvSpPr>
        <p:spPr>
          <a:xfrm>
            <a:off x="6380620" y="3521254"/>
            <a:ext cx="1000595" cy="369332"/>
          </a:xfrm>
          <a:prstGeom prst="rect">
            <a:avLst/>
          </a:prstGeom>
          <a:solidFill>
            <a:schemeClr val="bg1"/>
          </a:solidFill>
        </p:spPr>
        <p:txBody>
          <a:bodyPr wrap="none" rtlCol="0">
            <a:spAutoFit/>
          </a:bodyPr>
          <a:lstStyle/>
          <a:p>
            <a:r>
              <a:rPr lang="en-US" dirty="0">
                <a:solidFill>
                  <a:srgbClr val="0000FF"/>
                </a:solidFill>
              </a:rPr>
              <a:t>DRB Plot</a:t>
            </a:r>
          </a:p>
        </p:txBody>
      </p:sp>
    </p:spTree>
    <p:extLst>
      <p:ext uri="{BB962C8B-B14F-4D97-AF65-F5344CB8AC3E}">
        <p14:creationId xmlns:p14="http://schemas.microsoft.com/office/powerpoint/2010/main" val="1752689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Feedback Design</a:t>
            </a:r>
          </a:p>
        </p:txBody>
      </p:sp>
      <p:sp>
        <p:nvSpPr>
          <p:cNvPr id="3" name="Content Placeholder 2"/>
          <p:cNvSpPr>
            <a:spLocks noGrp="1"/>
          </p:cNvSpPr>
          <p:nvPr>
            <p:ph idx="1"/>
          </p:nvPr>
        </p:nvSpPr>
        <p:spPr/>
        <p:txBody>
          <a:bodyPr>
            <a:normAutofit/>
          </a:bodyPr>
          <a:lstStyle/>
          <a:p>
            <a:r>
              <a:rPr lang="en-US" sz="2000" dirty="0"/>
              <a:t>PID design has DRB around 1 rad/sec and DRP is 2 dB</a:t>
            </a:r>
          </a:p>
          <a:p>
            <a:r>
              <a:rPr lang="en-US" sz="2000" dirty="0"/>
              <a:t>Phase Margin is 51° for gain crossover at 1.52 rad/sec </a:t>
            </a:r>
          </a:p>
          <a:p>
            <a:r>
              <a:rPr lang="en-US" sz="2000" dirty="0"/>
              <a:t>But … the closed loop system with PID is actually unstable! Can see this with </a:t>
            </a:r>
            <a:r>
              <a:rPr lang="en-US" sz="2000" dirty="0" err="1"/>
              <a:t>allmargin</a:t>
            </a:r>
            <a:r>
              <a:rPr lang="en-US" sz="2000" dirty="0"/>
              <a:t> command.</a:t>
            </a:r>
          </a:p>
          <a:p>
            <a:r>
              <a:rPr lang="en-US" sz="2000" dirty="0"/>
              <a:t>Closed loop system has pole at +0.007, which is just slightly divergent</a:t>
            </a:r>
          </a:p>
          <a:p>
            <a:r>
              <a:rPr lang="en-US" sz="2000" dirty="0"/>
              <a:t>Why? Pilot commands a change in pitch attitude.  The PID controller will ensure that attitude is held.  The rotorcraft cannot possibly return to trim, and in fact according to linear model, the velocity will slowly diverge.  Controller would need a velocity hold to stabilize</a:t>
            </a:r>
          </a:p>
          <a:p>
            <a:r>
              <a:rPr lang="en-US" sz="2000" dirty="0"/>
              <a:t>In non-linear dynamics, quite possible the system would stabilize</a:t>
            </a:r>
          </a:p>
          <a:p>
            <a:r>
              <a:rPr lang="en-US" sz="2000" dirty="0"/>
              <a:t>Shows the challenges and limitations of control design</a:t>
            </a:r>
          </a:p>
          <a:p>
            <a:r>
              <a:rPr lang="en-US" sz="2000" dirty="0"/>
              <a:t>However, for a piloted aircraft it is possible this slow divergence would be acceptable (pilot can stabilize the mode)</a:t>
            </a:r>
          </a:p>
        </p:txBody>
      </p:sp>
    </p:spTree>
    <p:extLst>
      <p:ext uri="{BB962C8B-B14F-4D97-AF65-F5344CB8AC3E}">
        <p14:creationId xmlns:p14="http://schemas.microsoft.com/office/powerpoint/2010/main" val="4070260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 vs DRB tradeoff</a:t>
            </a:r>
          </a:p>
        </p:txBody>
      </p:sp>
      <p:sp>
        <p:nvSpPr>
          <p:cNvPr id="3" name="Content Placeholder 2"/>
          <p:cNvSpPr>
            <a:spLocks noGrp="1"/>
          </p:cNvSpPr>
          <p:nvPr>
            <p:ph idx="1"/>
          </p:nvPr>
        </p:nvSpPr>
        <p:spPr>
          <a:xfrm>
            <a:off x="628650" y="669957"/>
            <a:ext cx="7886700" cy="5443586"/>
          </a:xfrm>
        </p:spPr>
        <p:txBody>
          <a:bodyPr>
            <a:normAutofit lnSpcReduction="10000"/>
          </a:bodyPr>
          <a:lstStyle/>
          <a:p>
            <a:r>
              <a:rPr lang="en-US" sz="2000" dirty="0"/>
              <a:t>Will continue to look at a simple first order pitch dynamics with time delay:</a:t>
            </a:r>
          </a:p>
          <a:p>
            <a:endParaRPr lang="en-US" sz="2000" dirty="0"/>
          </a:p>
          <a:p>
            <a:r>
              <a:rPr lang="en-US" sz="2000" dirty="0"/>
              <a:t>Will Analyze the feedback loop: </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Where the feedback compensator is Proportional-Derivative (PD)</a:t>
            </a:r>
          </a:p>
          <a:p>
            <a:endParaRPr lang="en-US" sz="2000" dirty="0"/>
          </a:p>
          <a:p>
            <a:endParaRPr lang="en-US" sz="2000" dirty="0"/>
          </a:p>
          <a:p>
            <a:r>
              <a:rPr lang="en-US" sz="2000" dirty="0"/>
              <a:t>Loop TF and DRB TF are:</a:t>
            </a:r>
          </a:p>
        </p:txBody>
      </p:sp>
      <p:sp>
        <p:nvSpPr>
          <p:cNvPr id="5" name="Rectangle 4"/>
          <p:cNvSpPr/>
          <p:nvPr/>
        </p:nvSpPr>
        <p:spPr>
          <a:xfrm>
            <a:off x="4482447" y="2130935"/>
            <a:ext cx="602777" cy="6141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latin typeface="Times New Roman" panose="02020603050405020304" pitchFamily="18" charset="0"/>
                <a:cs typeface="Times New Roman" panose="02020603050405020304" pitchFamily="18" charset="0"/>
              </a:rPr>
              <a:t>G</a:t>
            </a:r>
            <a:r>
              <a:rPr lang="en-US" dirty="0">
                <a:solidFill>
                  <a:schemeClr val="tx1"/>
                </a:solidFill>
                <a:latin typeface="Times New Roman" panose="02020603050405020304" pitchFamily="18" charset="0"/>
                <a:cs typeface="Times New Roman" panose="02020603050405020304" pitchFamily="18" charset="0"/>
              </a:rPr>
              <a:t>(</a:t>
            </a:r>
            <a:r>
              <a:rPr lang="en-US" i="1" dirty="0">
                <a:solidFill>
                  <a:schemeClr val="tx1"/>
                </a:solidFill>
                <a:latin typeface="Times New Roman" panose="02020603050405020304" pitchFamily="18" charset="0"/>
                <a:cs typeface="Times New Roman" panose="02020603050405020304" pitchFamily="18" charset="0"/>
              </a:rPr>
              <a:t>s</a:t>
            </a:r>
            <a:r>
              <a:rPr lang="en-US" dirty="0">
                <a:solidFill>
                  <a:schemeClr val="tx1"/>
                </a:solidFill>
                <a:latin typeface="Times New Roman" panose="02020603050405020304" pitchFamily="18" charset="0"/>
                <a:cs typeface="Times New Roman" panose="02020603050405020304" pitchFamily="18" charset="0"/>
              </a:rPr>
              <a:t>)</a:t>
            </a:r>
          </a:p>
        </p:txBody>
      </p:sp>
      <p:cxnSp>
        <p:nvCxnSpPr>
          <p:cNvPr id="6" name="Straight Arrow Connector 5"/>
          <p:cNvCxnSpPr>
            <a:stCxn id="5" idx="3"/>
          </p:cNvCxnSpPr>
          <p:nvPr/>
        </p:nvCxnSpPr>
        <p:spPr>
          <a:xfrm>
            <a:off x="5085224" y="2438010"/>
            <a:ext cx="1263739" cy="76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64845" y="1786501"/>
            <a:ext cx="663451" cy="369332"/>
          </a:xfrm>
          <a:prstGeom prst="rect">
            <a:avLst/>
          </a:prstGeom>
          <a:noFill/>
        </p:spPr>
        <p:txBody>
          <a:bodyPr wrap="none" rtlCol="0">
            <a:spAutoFit/>
          </a:bodyPr>
          <a:lstStyle/>
          <a:p>
            <a:r>
              <a:rPr lang="en-US" dirty="0"/>
              <a:t>Plant</a:t>
            </a:r>
          </a:p>
        </p:txBody>
      </p:sp>
      <p:sp>
        <p:nvSpPr>
          <p:cNvPr id="8" name="TextBox 7"/>
          <p:cNvSpPr txBox="1"/>
          <p:nvPr/>
        </p:nvSpPr>
        <p:spPr>
          <a:xfrm>
            <a:off x="3983413" y="2039149"/>
            <a:ext cx="524503" cy="369332"/>
          </a:xfrm>
          <a:prstGeom prst="rect">
            <a:avLst/>
          </a:prstGeom>
          <a:noFill/>
        </p:spPr>
        <p:txBody>
          <a:bodyPr wrap="none" rtlCol="0">
            <a:spAutoFit/>
          </a:bodyPr>
          <a:lstStyle/>
          <a:p>
            <a:r>
              <a:rPr lang="en-US" i="1" dirty="0">
                <a:latin typeface="Symbol" panose="05050102010706020507" pitchFamily="18" charset="2"/>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9" name="TextBox 8"/>
          <p:cNvSpPr txBox="1"/>
          <p:nvPr/>
        </p:nvSpPr>
        <p:spPr>
          <a:xfrm>
            <a:off x="5799066" y="1992663"/>
            <a:ext cx="524503" cy="369332"/>
          </a:xfrm>
          <a:prstGeom prst="rect">
            <a:avLst/>
          </a:prstGeom>
          <a:noFill/>
        </p:spPr>
        <p:txBody>
          <a:bodyPr wrap="none" rtlCol="0">
            <a:spAutoFit/>
          </a:bodyPr>
          <a:lstStyle/>
          <a:p>
            <a:r>
              <a:rPr lang="en-US" i="1" dirty="0">
                <a:latin typeface="Symbol" panose="05050102010706020507" pitchFamily="18" charset="2"/>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10" name="Oval 9"/>
          <p:cNvSpPr/>
          <p:nvPr/>
        </p:nvSpPr>
        <p:spPr>
          <a:xfrm>
            <a:off x="3607759" y="2231669"/>
            <a:ext cx="404884" cy="40488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0" idx="6"/>
            <a:endCxn id="5" idx="1"/>
          </p:cNvCxnSpPr>
          <p:nvPr/>
        </p:nvCxnSpPr>
        <p:spPr>
          <a:xfrm>
            <a:off x="4012643" y="2434111"/>
            <a:ext cx="469804" cy="38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607759" y="3486790"/>
            <a:ext cx="404884" cy="40488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28" idx="2"/>
            <a:endCxn id="12" idx="6"/>
          </p:cNvCxnSpPr>
          <p:nvPr/>
        </p:nvCxnSpPr>
        <p:spPr>
          <a:xfrm flipH="1">
            <a:off x="4012643" y="3677607"/>
            <a:ext cx="1423238" cy="116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28" idx="0"/>
          </p:cNvCxnSpPr>
          <p:nvPr/>
        </p:nvCxnSpPr>
        <p:spPr>
          <a:xfrm>
            <a:off x="5637085" y="2426426"/>
            <a:ext cx="1238" cy="10487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508812" y="2824989"/>
            <a:ext cx="602777" cy="45195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latin typeface="Times New Roman" panose="02020603050405020304" pitchFamily="18" charset="0"/>
                <a:cs typeface="Times New Roman" panose="02020603050405020304" pitchFamily="18" charset="0"/>
              </a:rPr>
              <a:t>K</a:t>
            </a:r>
            <a:r>
              <a:rPr lang="en-US" dirty="0">
                <a:solidFill>
                  <a:schemeClr val="tx1"/>
                </a:solidFill>
                <a:latin typeface="Times New Roman" panose="02020603050405020304" pitchFamily="18" charset="0"/>
                <a:cs typeface="Times New Roman" panose="02020603050405020304" pitchFamily="18" charset="0"/>
              </a:rPr>
              <a:t>(</a:t>
            </a:r>
            <a:r>
              <a:rPr lang="en-US" i="1" dirty="0">
                <a:solidFill>
                  <a:schemeClr val="tx1"/>
                </a:solidFill>
                <a:latin typeface="Times New Roman" panose="02020603050405020304" pitchFamily="18" charset="0"/>
                <a:cs typeface="Times New Roman" panose="02020603050405020304" pitchFamily="18" charset="0"/>
              </a:rPr>
              <a:t>s</a:t>
            </a:r>
            <a:r>
              <a:rPr lang="en-US" dirty="0">
                <a:solidFill>
                  <a:schemeClr val="tx1"/>
                </a:solidFill>
                <a:latin typeface="Times New Roman" panose="02020603050405020304" pitchFamily="18" charset="0"/>
                <a:cs typeface="Times New Roman" panose="02020603050405020304" pitchFamily="18" charset="0"/>
              </a:rPr>
              <a:t>)</a:t>
            </a:r>
          </a:p>
        </p:txBody>
      </p:sp>
      <p:cxnSp>
        <p:nvCxnSpPr>
          <p:cNvPr id="16" name="Straight Arrow Connector 15"/>
          <p:cNvCxnSpPr>
            <a:stCxn id="12" idx="0"/>
            <a:endCxn id="15" idx="2"/>
          </p:cNvCxnSpPr>
          <p:nvPr/>
        </p:nvCxnSpPr>
        <p:spPr>
          <a:xfrm flipV="1">
            <a:off x="3810201" y="3276944"/>
            <a:ext cx="0" cy="2098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5" idx="0"/>
            <a:endCxn id="10" idx="4"/>
          </p:cNvCxnSpPr>
          <p:nvPr/>
        </p:nvCxnSpPr>
        <p:spPr>
          <a:xfrm flipV="1">
            <a:off x="3810201" y="2636553"/>
            <a:ext cx="0" cy="1884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372392" y="2057094"/>
            <a:ext cx="271062" cy="369332"/>
          </a:xfrm>
          <a:prstGeom prst="rect">
            <a:avLst/>
          </a:prstGeom>
          <a:noFill/>
        </p:spPr>
        <p:txBody>
          <a:bodyPr wrap="square" rtlCol="0">
            <a:spAutoFit/>
          </a:bodyPr>
          <a:lstStyle/>
          <a:p>
            <a:r>
              <a:rPr lang="en-US" dirty="0"/>
              <a:t>+</a:t>
            </a:r>
          </a:p>
        </p:txBody>
      </p:sp>
      <p:sp>
        <p:nvSpPr>
          <p:cNvPr id="19" name="TextBox 18"/>
          <p:cNvSpPr txBox="1"/>
          <p:nvPr/>
        </p:nvSpPr>
        <p:spPr>
          <a:xfrm>
            <a:off x="3965034" y="3639946"/>
            <a:ext cx="327846" cy="369332"/>
          </a:xfrm>
          <a:prstGeom prst="rect">
            <a:avLst/>
          </a:prstGeom>
          <a:noFill/>
        </p:spPr>
        <p:txBody>
          <a:bodyPr wrap="square" rtlCol="0">
            <a:spAutoFit/>
          </a:bodyPr>
          <a:lstStyle/>
          <a:p>
            <a:r>
              <a:rPr lang="en-US" dirty="0"/>
              <a:t>-</a:t>
            </a:r>
          </a:p>
        </p:txBody>
      </p:sp>
      <p:sp>
        <p:nvSpPr>
          <p:cNvPr id="20" name="TextBox 19"/>
          <p:cNvSpPr txBox="1"/>
          <p:nvPr/>
        </p:nvSpPr>
        <p:spPr>
          <a:xfrm>
            <a:off x="3812844" y="2507692"/>
            <a:ext cx="271062" cy="369332"/>
          </a:xfrm>
          <a:prstGeom prst="rect">
            <a:avLst/>
          </a:prstGeom>
          <a:noFill/>
        </p:spPr>
        <p:txBody>
          <a:bodyPr wrap="square" rtlCol="0">
            <a:spAutoFit/>
          </a:bodyPr>
          <a:lstStyle/>
          <a:p>
            <a:r>
              <a:rPr lang="en-US" dirty="0"/>
              <a:t>+</a:t>
            </a:r>
          </a:p>
        </p:txBody>
      </p:sp>
      <p:sp>
        <p:nvSpPr>
          <p:cNvPr id="21" name="TextBox 20"/>
          <p:cNvSpPr txBox="1"/>
          <p:nvPr/>
        </p:nvSpPr>
        <p:spPr>
          <a:xfrm>
            <a:off x="3297989" y="3194321"/>
            <a:ext cx="524503"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cxnSp>
        <p:nvCxnSpPr>
          <p:cNvPr id="22" name="Straight Arrow Connector 21"/>
          <p:cNvCxnSpPr/>
          <p:nvPr/>
        </p:nvCxnSpPr>
        <p:spPr>
          <a:xfrm flipV="1">
            <a:off x="2849594" y="3683114"/>
            <a:ext cx="744407" cy="25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846504" y="2432916"/>
            <a:ext cx="744407" cy="25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799184" y="3555489"/>
            <a:ext cx="109696" cy="254759"/>
          </a:xfrm>
          <a:custGeom>
            <a:avLst/>
            <a:gdLst>
              <a:gd name="connsiteX0" fmla="*/ 13670 w 154749"/>
              <a:gd name="connsiteY0" fmla="*/ 0 h 359391"/>
              <a:gd name="connsiteX1" fmla="*/ 154697 w 154749"/>
              <a:gd name="connsiteY1" fmla="*/ 95534 h 359391"/>
              <a:gd name="connsiteX2" fmla="*/ 23 w 154749"/>
              <a:gd name="connsiteY2" fmla="*/ 236561 h 359391"/>
              <a:gd name="connsiteX3" fmla="*/ 145599 w 154749"/>
              <a:gd name="connsiteY3" fmla="*/ 359391 h 359391"/>
            </a:gdLst>
            <a:ahLst/>
            <a:cxnLst>
              <a:cxn ang="0">
                <a:pos x="connsiteX0" y="connsiteY0"/>
              </a:cxn>
              <a:cxn ang="0">
                <a:pos x="connsiteX1" y="connsiteY1"/>
              </a:cxn>
              <a:cxn ang="0">
                <a:pos x="connsiteX2" y="connsiteY2"/>
              </a:cxn>
              <a:cxn ang="0">
                <a:pos x="connsiteX3" y="connsiteY3"/>
              </a:cxn>
            </a:cxnLst>
            <a:rect l="l" t="t" r="r" b="b"/>
            <a:pathLst>
              <a:path w="154749" h="359391">
                <a:moveTo>
                  <a:pt x="13670" y="0"/>
                </a:moveTo>
                <a:cubicBezTo>
                  <a:pt x="85321" y="28053"/>
                  <a:pt x="156972" y="56107"/>
                  <a:pt x="154697" y="95534"/>
                </a:cubicBezTo>
                <a:cubicBezTo>
                  <a:pt x="152423" y="134961"/>
                  <a:pt x="1539" y="192585"/>
                  <a:pt x="23" y="236561"/>
                </a:cubicBezTo>
                <a:cubicBezTo>
                  <a:pt x="-1493" y="280537"/>
                  <a:pt x="72053" y="319964"/>
                  <a:pt x="145599" y="359391"/>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2807512" y="2317593"/>
            <a:ext cx="95076" cy="254759"/>
          </a:xfrm>
          <a:custGeom>
            <a:avLst/>
            <a:gdLst>
              <a:gd name="connsiteX0" fmla="*/ 13670 w 154749"/>
              <a:gd name="connsiteY0" fmla="*/ 0 h 359391"/>
              <a:gd name="connsiteX1" fmla="*/ 154697 w 154749"/>
              <a:gd name="connsiteY1" fmla="*/ 95534 h 359391"/>
              <a:gd name="connsiteX2" fmla="*/ 23 w 154749"/>
              <a:gd name="connsiteY2" fmla="*/ 236561 h 359391"/>
              <a:gd name="connsiteX3" fmla="*/ 145599 w 154749"/>
              <a:gd name="connsiteY3" fmla="*/ 359391 h 359391"/>
            </a:gdLst>
            <a:ahLst/>
            <a:cxnLst>
              <a:cxn ang="0">
                <a:pos x="connsiteX0" y="connsiteY0"/>
              </a:cxn>
              <a:cxn ang="0">
                <a:pos x="connsiteX1" y="connsiteY1"/>
              </a:cxn>
              <a:cxn ang="0">
                <a:pos x="connsiteX2" y="connsiteY2"/>
              </a:cxn>
              <a:cxn ang="0">
                <a:pos x="connsiteX3" y="connsiteY3"/>
              </a:cxn>
            </a:cxnLst>
            <a:rect l="l" t="t" r="r" b="b"/>
            <a:pathLst>
              <a:path w="154749" h="359391">
                <a:moveTo>
                  <a:pt x="13670" y="0"/>
                </a:moveTo>
                <a:cubicBezTo>
                  <a:pt x="85321" y="28053"/>
                  <a:pt x="156972" y="56107"/>
                  <a:pt x="154697" y="95534"/>
                </a:cubicBezTo>
                <a:cubicBezTo>
                  <a:pt x="152423" y="134961"/>
                  <a:pt x="1539" y="192585"/>
                  <a:pt x="23" y="236561"/>
                </a:cubicBezTo>
                <a:cubicBezTo>
                  <a:pt x="-1493" y="280537"/>
                  <a:pt x="72053" y="319964"/>
                  <a:pt x="145599" y="359391"/>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flipH="1">
            <a:off x="5849129" y="3677607"/>
            <a:ext cx="44115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799066" y="3653039"/>
            <a:ext cx="271062" cy="369332"/>
          </a:xfrm>
          <a:prstGeom prst="rect">
            <a:avLst/>
          </a:prstGeom>
          <a:noFill/>
        </p:spPr>
        <p:txBody>
          <a:bodyPr wrap="square" rtlCol="0">
            <a:spAutoFit/>
          </a:bodyPr>
          <a:lstStyle/>
          <a:p>
            <a:r>
              <a:rPr lang="en-US" dirty="0"/>
              <a:t>+</a:t>
            </a:r>
          </a:p>
        </p:txBody>
      </p:sp>
      <p:sp>
        <p:nvSpPr>
          <p:cNvPr id="28" name="Oval 27"/>
          <p:cNvSpPr/>
          <p:nvPr/>
        </p:nvSpPr>
        <p:spPr>
          <a:xfrm>
            <a:off x="5435881" y="3475165"/>
            <a:ext cx="404884" cy="40488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203950" y="3522342"/>
            <a:ext cx="599844" cy="369332"/>
          </a:xfrm>
          <a:prstGeom prst="rect">
            <a:avLst/>
          </a:prstGeom>
          <a:noFill/>
        </p:spPr>
        <p:txBody>
          <a:bodyPr wrap="none" rtlCol="0">
            <a:spAutoFit/>
          </a:bodyPr>
          <a:lstStyle/>
          <a:p>
            <a:r>
              <a:rPr lang="en-US" i="1" dirty="0" err="1">
                <a:latin typeface="Symbol" panose="05050102010706020507" pitchFamily="18" charset="2"/>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30" name="TextBox 29"/>
          <p:cNvSpPr txBox="1"/>
          <p:nvPr/>
        </p:nvSpPr>
        <p:spPr>
          <a:xfrm>
            <a:off x="5291986" y="3207054"/>
            <a:ext cx="271062" cy="369332"/>
          </a:xfrm>
          <a:prstGeom prst="rect">
            <a:avLst/>
          </a:prstGeom>
          <a:noFill/>
        </p:spPr>
        <p:txBody>
          <a:bodyPr wrap="square" rtlCol="0">
            <a:spAutoFit/>
          </a:bodyPr>
          <a:lstStyle/>
          <a:p>
            <a:r>
              <a:rPr lang="en-US" dirty="0"/>
              <a:t>+</a:t>
            </a:r>
          </a:p>
        </p:txBody>
      </p:sp>
      <p:cxnSp>
        <p:nvCxnSpPr>
          <p:cNvPr id="31" name="Straight Arrow Connector 30"/>
          <p:cNvCxnSpPr/>
          <p:nvPr/>
        </p:nvCxnSpPr>
        <p:spPr>
          <a:xfrm flipH="1">
            <a:off x="4649568" y="4023726"/>
            <a:ext cx="36954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020855" y="3684373"/>
            <a:ext cx="7861" cy="338675"/>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030825" y="3839292"/>
            <a:ext cx="599844" cy="369332"/>
          </a:xfrm>
          <a:prstGeom prst="rect">
            <a:avLst/>
          </a:prstGeom>
          <a:noFill/>
        </p:spPr>
        <p:txBody>
          <a:bodyPr wrap="none" rtlCol="0">
            <a:spAutoFit/>
          </a:bodyPr>
          <a:lstStyle/>
          <a:p>
            <a:r>
              <a:rPr lang="en-US" i="1" dirty="0" err="1">
                <a:latin typeface="Symbol" panose="05050102010706020507" pitchFamily="18" charset="2"/>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o</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graphicFrame>
        <p:nvGraphicFramePr>
          <p:cNvPr id="34" name="Object 33"/>
          <p:cNvGraphicFramePr>
            <a:graphicFrameLocks noChangeAspect="1"/>
          </p:cNvGraphicFramePr>
          <p:nvPr>
            <p:extLst>
              <p:ext uri="{D42A27DB-BD31-4B8C-83A1-F6EECF244321}">
                <p14:modId xmlns:p14="http://schemas.microsoft.com/office/powerpoint/2010/main" val="1036448477"/>
              </p:ext>
            </p:extLst>
          </p:nvPr>
        </p:nvGraphicFramePr>
        <p:xfrm>
          <a:off x="2359025" y="4564063"/>
          <a:ext cx="3771900" cy="857250"/>
        </p:xfrm>
        <a:graphic>
          <a:graphicData uri="http://schemas.openxmlformats.org/presentationml/2006/ole">
            <mc:AlternateContent xmlns:mc="http://schemas.openxmlformats.org/markup-compatibility/2006">
              <mc:Choice xmlns:v="urn:schemas-microsoft-com:vml" Requires="v">
                <p:oleObj name="Equation" r:id="rId3" imgW="2514600" imgH="571320" progId="Equation.DSMT4">
                  <p:embed/>
                </p:oleObj>
              </mc:Choice>
              <mc:Fallback>
                <p:oleObj name="Equation" r:id="rId3" imgW="2514600" imgH="571320" progId="Equation.DSMT4">
                  <p:embed/>
                  <p:pic>
                    <p:nvPicPr>
                      <p:cNvPr id="34" name="Object 33"/>
                      <p:cNvPicPr/>
                      <p:nvPr/>
                    </p:nvPicPr>
                    <p:blipFill>
                      <a:blip r:embed="rId4"/>
                      <a:stretch>
                        <a:fillRect/>
                      </a:stretch>
                    </p:blipFill>
                    <p:spPr>
                      <a:xfrm>
                        <a:off x="2359025" y="4564063"/>
                        <a:ext cx="3771900" cy="857250"/>
                      </a:xfrm>
                      <a:prstGeom prst="rect">
                        <a:avLst/>
                      </a:prstGeom>
                    </p:spPr>
                  </p:pic>
                </p:oleObj>
              </mc:Fallback>
            </mc:AlternateContent>
          </a:graphicData>
        </a:graphic>
      </p:graphicFrame>
      <p:graphicFrame>
        <p:nvGraphicFramePr>
          <p:cNvPr id="36" name="Object 35"/>
          <p:cNvGraphicFramePr>
            <a:graphicFrameLocks noChangeAspect="1"/>
          </p:cNvGraphicFramePr>
          <p:nvPr>
            <p:extLst>
              <p:ext uri="{D42A27DB-BD31-4B8C-83A1-F6EECF244321}">
                <p14:modId xmlns:p14="http://schemas.microsoft.com/office/powerpoint/2010/main" val="1570205035"/>
              </p:ext>
            </p:extLst>
          </p:nvPr>
        </p:nvGraphicFramePr>
        <p:xfrm>
          <a:off x="1679736" y="985842"/>
          <a:ext cx="6530975" cy="685800"/>
        </p:xfrm>
        <a:graphic>
          <a:graphicData uri="http://schemas.openxmlformats.org/presentationml/2006/ole">
            <mc:AlternateContent xmlns:mc="http://schemas.openxmlformats.org/markup-compatibility/2006">
              <mc:Choice xmlns:v="urn:schemas-microsoft-com:vml" Requires="v">
                <p:oleObj name="Equation" r:id="rId5" imgW="4356000" imgH="457200" progId="Equation.DSMT4">
                  <p:embed/>
                </p:oleObj>
              </mc:Choice>
              <mc:Fallback>
                <p:oleObj name="Equation" r:id="rId5" imgW="4356000" imgH="457200" progId="Equation.DSMT4">
                  <p:embed/>
                  <p:pic>
                    <p:nvPicPr>
                      <p:cNvPr id="36" name="Object 35"/>
                      <p:cNvPicPr/>
                      <p:nvPr/>
                    </p:nvPicPr>
                    <p:blipFill>
                      <a:blip r:embed="rId6"/>
                      <a:stretch>
                        <a:fillRect/>
                      </a:stretch>
                    </p:blipFill>
                    <p:spPr>
                      <a:xfrm>
                        <a:off x="1679736" y="985842"/>
                        <a:ext cx="6530975" cy="685800"/>
                      </a:xfrm>
                      <a:prstGeom prst="rect">
                        <a:avLst/>
                      </a:prstGeom>
                    </p:spPr>
                  </p:pic>
                </p:oleObj>
              </mc:Fallback>
            </mc:AlternateContent>
          </a:graphicData>
        </a:graphic>
      </p:graphicFrame>
      <p:graphicFrame>
        <p:nvGraphicFramePr>
          <p:cNvPr id="37" name="Object 36"/>
          <p:cNvGraphicFramePr>
            <a:graphicFrameLocks noChangeAspect="1"/>
          </p:cNvGraphicFramePr>
          <p:nvPr>
            <p:extLst>
              <p:ext uri="{D42A27DB-BD31-4B8C-83A1-F6EECF244321}">
                <p14:modId xmlns:p14="http://schemas.microsoft.com/office/powerpoint/2010/main" val="185482660"/>
              </p:ext>
            </p:extLst>
          </p:nvPr>
        </p:nvGraphicFramePr>
        <p:xfrm>
          <a:off x="1214438" y="5797550"/>
          <a:ext cx="2667000" cy="685800"/>
        </p:xfrm>
        <a:graphic>
          <a:graphicData uri="http://schemas.openxmlformats.org/presentationml/2006/ole">
            <mc:AlternateContent xmlns:mc="http://schemas.openxmlformats.org/markup-compatibility/2006">
              <mc:Choice xmlns:v="urn:schemas-microsoft-com:vml" Requires="v">
                <p:oleObj name="Equation" r:id="rId7" imgW="1777680" imgH="457200" progId="Equation.DSMT4">
                  <p:embed/>
                </p:oleObj>
              </mc:Choice>
              <mc:Fallback>
                <p:oleObj name="Equation" r:id="rId7" imgW="1777680" imgH="457200" progId="Equation.DSMT4">
                  <p:embed/>
                  <p:pic>
                    <p:nvPicPr>
                      <p:cNvPr id="37" name="Object 36"/>
                      <p:cNvPicPr/>
                      <p:nvPr/>
                    </p:nvPicPr>
                    <p:blipFill>
                      <a:blip r:embed="rId8"/>
                      <a:stretch>
                        <a:fillRect/>
                      </a:stretch>
                    </p:blipFill>
                    <p:spPr>
                      <a:xfrm>
                        <a:off x="1214438" y="5797550"/>
                        <a:ext cx="2667000" cy="685800"/>
                      </a:xfrm>
                      <a:prstGeom prst="rect">
                        <a:avLst/>
                      </a:prstGeom>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181027361"/>
              </p:ext>
            </p:extLst>
          </p:nvPr>
        </p:nvGraphicFramePr>
        <p:xfrm>
          <a:off x="4834341" y="5734459"/>
          <a:ext cx="1828800" cy="590550"/>
        </p:xfrm>
        <a:graphic>
          <a:graphicData uri="http://schemas.openxmlformats.org/presentationml/2006/ole">
            <mc:AlternateContent xmlns:mc="http://schemas.openxmlformats.org/markup-compatibility/2006">
              <mc:Choice xmlns:v="urn:schemas-microsoft-com:vml" Requires="v">
                <p:oleObj name="Equation" r:id="rId9" imgW="1218960" imgH="393480" progId="Equation.DSMT4">
                  <p:embed/>
                </p:oleObj>
              </mc:Choice>
              <mc:Fallback>
                <p:oleObj name="Equation" r:id="rId9" imgW="1218960" imgH="393480" progId="Equation.DSMT4">
                  <p:embed/>
                  <p:pic>
                    <p:nvPicPr>
                      <p:cNvPr id="38" name="Object 37"/>
                      <p:cNvPicPr/>
                      <p:nvPr/>
                    </p:nvPicPr>
                    <p:blipFill>
                      <a:blip r:embed="rId10"/>
                      <a:stretch>
                        <a:fillRect/>
                      </a:stretch>
                    </p:blipFill>
                    <p:spPr>
                      <a:xfrm>
                        <a:off x="4834341" y="5734459"/>
                        <a:ext cx="1828800" cy="590550"/>
                      </a:xfrm>
                      <a:prstGeom prst="rect">
                        <a:avLst/>
                      </a:prstGeom>
                    </p:spPr>
                  </p:pic>
                </p:oleObj>
              </mc:Fallback>
            </mc:AlternateContent>
          </a:graphicData>
        </a:graphic>
      </p:graphicFrame>
    </p:spTree>
    <p:extLst>
      <p:ext uri="{BB962C8B-B14F-4D97-AF65-F5344CB8AC3E}">
        <p14:creationId xmlns:p14="http://schemas.microsoft.com/office/powerpoint/2010/main" val="3814765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EMF Controller</a:t>
            </a:r>
          </a:p>
        </p:txBody>
      </p:sp>
      <p:sp>
        <p:nvSpPr>
          <p:cNvPr id="3" name="Content Placeholder 2"/>
          <p:cNvSpPr>
            <a:spLocks noGrp="1"/>
          </p:cNvSpPr>
          <p:nvPr>
            <p:ph idx="1"/>
          </p:nvPr>
        </p:nvSpPr>
        <p:spPr/>
        <p:txBody>
          <a:bodyPr>
            <a:normAutofit/>
          </a:bodyPr>
          <a:lstStyle/>
          <a:p>
            <a:r>
              <a:rPr lang="en-US" sz="2000" dirty="0"/>
              <a:t>Now we will add the feedforward part of the controller to achieve ACAH response type</a:t>
            </a:r>
          </a:p>
          <a:p>
            <a:r>
              <a:rPr lang="en-US" sz="2000" dirty="0"/>
              <a:t>This could readily be done in Simulink, but I will construct using LTI objects in MATLAB</a:t>
            </a:r>
          </a:p>
        </p:txBody>
      </p:sp>
      <p:sp>
        <p:nvSpPr>
          <p:cNvPr id="62" name="Rectangle 61"/>
          <p:cNvSpPr/>
          <p:nvPr/>
        </p:nvSpPr>
        <p:spPr>
          <a:xfrm>
            <a:off x="2803696" y="2602727"/>
            <a:ext cx="1786870" cy="73810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sp>
        <p:nvSpPr>
          <p:cNvPr id="63" name="Rectangle 62"/>
          <p:cNvSpPr/>
          <p:nvPr/>
        </p:nvSpPr>
        <p:spPr>
          <a:xfrm>
            <a:off x="6277929" y="2531528"/>
            <a:ext cx="818613" cy="8843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64" name="Straight Arrow Connector 63"/>
          <p:cNvCxnSpPr>
            <a:stCxn id="62" idx="3"/>
            <a:endCxn id="71" idx="2"/>
          </p:cNvCxnSpPr>
          <p:nvPr/>
        </p:nvCxnSpPr>
        <p:spPr>
          <a:xfrm>
            <a:off x="4590566" y="2971781"/>
            <a:ext cx="812675" cy="11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63" idx="3"/>
          </p:cNvCxnSpPr>
          <p:nvPr/>
        </p:nvCxnSpPr>
        <p:spPr>
          <a:xfrm>
            <a:off x="7096542" y="2973709"/>
            <a:ext cx="1047903" cy="39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62" idx="1"/>
          </p:cNvCxnSpPr>
          <p:nvPr/>
        </p:nvCxnSpPr>
        <p:spPr>
          <a:xfrm>
            <a:off x="1925669" y="2965291"/>
            <a:ext cx="878027" cy="649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6215345" y="3388306"/>
            <a:ext cx="663451" cy="369332"/>
          </a:xfrm>
          <a:prstGeom prst="rect">
            <a:avLst/>
          </a:prstGeom>
          <a:noFill/>
        </p:spPr>
        <p:txBody>
          <a:bodyPr wrap="none" rtlCol="0">
            <a:spAutoFit/>
          </a:bodyPr>
          <a:lstStyle/>
          <a:p>
            <a:r>
              <a:rPr lang="en-US" dirty="0"/>
              <a:t>Plant</a:t>
            </a:r>
          </a:p>
        </p:txBody>
      </p:sp>
      <p:sp>
        <p:nvSpPr>
          <p:cNvPr id="68" name="TextBox 67"/>
          <p:cNvSpPr txBox="1"/>
          <p:nvPr/>
        </p:nvSpPr>
        <p:spPr>
          <a:xfrm>
            <a:off x="4596633" y="3866851"/>
            <a:ext cx="683905" cy="369332"/>
          </a:xfrm>
          <a:prstGeom prst="rect">
            <a:avLst/>
          </a:prstGeom>
          <a:noFill/>
        </p:spPr>
        <p:txBody>
          <a:bodyPr wrap="none" rtlCol="0">
            <a:spAutoFit/>
          </a:bodyPr>
          <a:lstStyle/>
          <a:p>
            <a:r>
              <a:rPr lang="en-US" i="1" dirty="0" err="1">
                <a:latin typeface="Symbol" panose="05050102010706020507" pitchFamily="18" charset="2"/>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ref</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69" name="TextBox 68"/>
          <p:cNvSpPr txBox="1"/>
          <p:nvPr/>
        </p:nvSpPr>
        <p:spPr>
          <a:xfrm>
            <a:off x="5778895" y="2578014"/>
            <a:ext cx="524503" cy="369332"/>
          </a:xfrm>
          <a:prstGeom prst="rect">
            <a:avLst/>
          </a:prstGeom>
          <a:noFill/>
        </p:spPr>
        <p:txBody>
          <a:bodyPr wrap="none" rtlCol="0">
            <a:spAutoFit/>
          </a:bodyPr>
          <a:lstStyle/>
          <a:p>
            <a:r>
              <a:rPr lang="en-US" i="1" dirty="0">
                <a:latin typeface="Symbol" panose="05050102010706020507" pitchFamily="18" charset="2"/>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70" name="TextBox 69"/>
          <p:cNvSpPr txBox="1"/>
          <p:nvPr/>
        </p:nvSpPr>
        <p:spPr>
          <a:xfrm>
            <a:off x="7594548" y="2531528"/>
            <a:ext cx="524503" cy="369332"/>
          </a:xfrm>
          <a:prstGeom prst="rect">
            <a:avLst/>
          </a:prstGeom>
          <a:noFill/>
        </p:spPr>
        <p:txBody>
          <a:bodyPr wrap="none" rtlCol="0">
            <a:spAutoFit/>
          </a:bodyPr>
          <a:lstStyle/>
          <a:p>
            <a:r>
              <a:rPr lang="en-US" i="1" dirty="0">
                <a:latin typeface="Symbol" panose="05050102010706020507" pitchFamily="18" charset="2"/>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71" name="Oval 70"/>
          <p:cNvSpPr/>
          <p:nvPr/>
        </p:nvSpPr>
        <p:spPr>
          <a:xfrm>
            <a:off x="5403241" y="2770534"/>
            <a:ext cx="404884" cy="40488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Arrow Connector 71"/>
          <p:cNvCxnSpPr>
            <a:stCxn id="71" idx="6"/>
            <a:endCxn id="63" idx="1"/>
          </p:cNvCxnSpPr>
          <p:nvPr/>
        </p:nvCxnSpPr>
        <p:spPr>
          <a:xfrm>
            <a:off x="5808125" y="2972976"/>
            <a:ext cx="469804" cy="7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3923417" y="3913116"/>
            <a:ext cx="623024" cy="6141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74" name="Straight Arrow Connector 73"/>
          <p:cNvCxnSpPr>
            <a:endCxn id="73" idx="1"/>
          </p:cNvCxnSpPr>
          <p:nvPr/>
        </p:nvCxnSpPr>
        <p:spPr>
          <a:xfrm>
            <a:off x="3603807" y="4220190"/>
            <a:ext cx="31961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2048098" y="2961326"/>
            <a:ext cx="20" cy="1266771"/>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76" name="Object 75"/>
          <p:cNvGraphicFramePr>
            <a:graphicFrameLocks noChangeAspect="1"/>
          </p:cNvGraphicFramePr>
          <p:nvPr>
            <p:extLst>
              <p:ext uri="{D42A27DB-BD31-4B8C-83A1-F6EECF244321}">
                <p14:modId xmlns:p14="http://schemas.microsoft.com/office/powerpoint/2010/main" val="4085125114"/>
              </p:ext>
            </p:extLst>
          </p:nvPr>
        </p:nvGraphicFramePr>
        <p:xfrm>
          <a:off x="4006329" y="4042390"/>
          <a:ext cx="457200" cy="355600"/>
        </p:xfrm>
        <a:graphic>
          <a:graphicData uri="http://schemas.openxmlformats.org/presentationml/2006/ole">
            <mc:AlternateContent xmlns:mc="http://schemas.openxmlformats.org/markup-compatibility/2006">
              <mc:Choice xmlns:v="urn:schemas-microsoft-com:vml" Requires="v">
                <p:oleObj name="Equation" r:id="rId2" imgW="228600" imgH="177480" progId="Equation.DSMT4">
                  <p:embed/>
                </p:oleObj>
              </mc:Choice>
              <mc:Fallback>
                <p:oleObj name="Equation" r:id="rId2" imgW="228600" imgH="177480" progId="Equation.DSMT4">
                  <p:embed/>
                  <p:pic>
                    <p:nvPicPr>
                      <p:cNvPr id="76" name="Object 75"/>
                      <p:cNvPicPr/>
                      <p:nvPr/>
                    </p:nvPicPr>
                    <p:blipFill>
                      <a:blip r:embed="rId3"/>
                      <a:stretch>
                        <a:fillRect/>
                      </a:stretch>
                    </p:blipFill>
                    <p:spPr>
                      <a:xfrm>
                        <a:off x="4006329" y="4042390"/>
                        <a:ext cx="457200" cy="355600"/>
                      </a:xfrm>
                      <a:prstGeom prst="rect">
                        <a:avLst/>
                      </a:prstGeom>
                    </p:spPr>
                  </p:pic>
                </p:oleObj>
              </mc:Fallback>
            </mc:AlternateContent>
          </a:graphicData>
        </a:graphic>
      </p:graphicFrame>
      <p:sp>
        <p:nvSpPr>
          <p:cNvPr id="77" name="Oval 76"/>
          <p:cNvSpPr/>
          <p:nvPr/>
        </p:nvSpPr>
        <p:spPr>
          <a:xfrm>
            <a:off x="5403241" y="4025655"/>
            <a:ext cx="404884" cy="40488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p:cNvCxnSpPr>
            <a:stCxn id="73" idx="3"/>
            <a:endCxn id="77" idx="2"/>
          </p:cNvCxnSpPr>
          <p:nvPr/>
        </p:nvCxnSpPr>
        <p:spPr>
          <a:xfrm>
            <a:off x="4546441" y="4220191"/>
            <a:ext cx="856800" cy="79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77" idx="6"/>
          </p:cNvCxnSpPr>
          <p:nvPr/>
        </p:nvCxnSpPr>
        <p:spPr>
          <a:xfrm flipH="1">
            <a:off x="5808125" y="4215372"/>
            <a:ext cx="1621306" cy="127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7429431" y="2971781"/>
            <a:ext cx="0" cy="1243591"/>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5304294" y="3363854"/>
            <a:ext cx="602777" cy="45195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latin typeface="Times New Roman" panose="02020603050405020304" pitchFamily="18" charset="0"/>
                <a:cs typeface="Times New Roman" panose="02020603050405020304" pitchFamily="18" charset="0"/>
              </a:rPr>
              <a:t>K</a:t>
            </a:r>
            <a:r>
              <a:rPr lang="en-US" dirty="0">
                <a:solidFill>
                  <a:schemeClr val="tx1"/>
                </a:solidFill>
                <a:latin typeface="Times New Roman" panose="02020603050405020304" pitchFamily="18" charset="0"/>
                <a:cs typeface="Times New Roman" panose="02020603050405020304" pitchFamily="18" charset="0"/>
              </a:rPr>
              <a:t>(</a:t>
            </a:r>
            <a:r>
              <a:rPr lang="en-US" i="1" dirty="0">
                <a:solidFill>
                  <a:schemeClr val="tx1"/>
                </a:solidFill>
                <a:latin typeface="Times New Roman" panose="02020603050405020304" pitchFamily="18" charset="0"/>
                <a:cs typeface="Times New Roman" panose="02020603050405020304" pitchFamily="18" charset="0"/>
              </a:rPr>
              <a:t>s</a:t>
            </a:r>
            <a:r>
              <a:rPr lang="en-US" dirty="0">
                <a:solidFill>
                  <a:schemeClr val="tx1"/>
                </a:solidFill>
                <a:latin typeface="Times New Roman" panose="02020603050405020304" pitchFamily="18" charset="0"/>
                <a:cs typeface="Times New Roman" panose="02020603050405020304" pitchFamily="18" charset="0"/>
              </a:rPr>
              <a:t>)</a:t>
            </a:r>
          </a:p>
        </p:txBody>
      </p:sp>
      <p:cxnSp>
        <p:nvCxnSpPr>
          <p:cNvPr id="82" name="Straight Arrow Connector 81"/>
          <p:cNvCxnSpPr>
            <a:stCxn id="77" idx="0"/>
            <a:endCxn id="81" idx="2"/>
          </p:cNvCxnSpPr>
          <p:nvPr/>
        </p:nvCxnSpPr>
        <p:spPr>
          <a:xfrm flipV="1">
            <a:off x="5605683" y="3815809"/>
            <a:ext cx="0" cy="2098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81" idx="0"/>
            <a:endCxn id="71" idx="4"/>
          </p:cNvCxnSpPr>
          <p:nvPr/>
        </p:nvCxnSpPr>
        <p:spPr>
          <a:xfrm flipV="1">
            <a:off x="5605683" y="3175418"/>
            <a:ext cx="0" cy="1884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5167874" y="2595959"/>
            <a:ext cx="271062" cy="369332"/>
          </a:xfrm>
          <a:prstGeom prst="rect">
            <a:avLst/>
          </a:prstGeom>
          <a:noFill/>
        </p:spPr>
        <p:txBody>
          <a:bodyPr wrap="square" rtlCol="0">
            <a:spAutoFit/>
          </a:bodyPr>
          <a:lstStyle/>
          <a:p>
            <a:r>
              <a:rPr lang="en-US" dirty="0"/>
              <a:t>+</a:t>
            </a:r>
          </a:p>
        </p:txBody>
      </p:sp>
      <p:sp>
        <p:nvSpPr>
          <p:cNvPr id="85" name="TextBox 84"/>
          <p:cNvSpPr txBox="1"/>
          <p:nvPr/>
        </p:nvSpPr>
        <p:spPr>
          <a:xfrm>
            <a:off x="5813168" y="4108258"/>
            <a:ext cx="327846" cy="369332"/>
          </a:xfrm>
          <a:prstGeom prst="rect">
            <a:avLst/>
          </a:prstGeom>
          <a:noFill/>
        </p:spPr>
        <p:txBody>
          <a:bodyPr wrap="square" rtlCol="0">
            <a:spAutoFit/>
          </a:bodyPr>
          <a:lstStyle/>
          <a:p>
            <a:r>
              <a:rPr lang="en-US" dirty="0"/>
              <a:t>-</a:t>
            </a:r>
          </a:p>
        </p:txBody>
      </p:sp>
      <p:sp>
        <p:nvSpPr>
          <p:cNvPr id="86" name="TextBox 85"/>
          <p:cNvSpPr txBox="1"/>
          <p:nvPr/>
        </p:nvSpPr>
        <p:spPr>
          <a:xfrm>
            <a:off x="5101451" y="4143412"/>
            <a:ext cx="327846" cy="369332"/>
          </a:xfrm>
          <a:prstGeom prst="rect">
            <a:avLst/>
          </a:prstGeom>
          <a:noFill/>
        </p:spPr>
        <p:txBody>
          <a:bodyPr wrap="square" rtlCol="0">
            <a:spAutoFit/>
          </a:bodyPr>
          <a:lstStyle/>
          <a:p>
            <a:r>
              <a:rPr lang="en-US" dirty="0"/>
              <a:t>+</a:t>
            </a:r>
          </a:p>
        </p:txBody>
      </p:sp>
      <p:sp>
        <p:nvSpPr>
          <p:cNvPr id="87" name="TextBox 86"/>
          <p:cNvSpPr txBox="1"/>
          <p:nvPr/>
        </p:nvSpPr>
        <p:spPr>
          <a:xfrm>
            <a:off x="5608326" y="3046557"/>
            <a:ext cx="271062" cy="369332"/>
          </a:xfrm>
          <a:prstGeom prst="rect">
            <a:avLst/>
          </a:prstGeom>
          <a:noFill/>
        </p:spPr>
        <p:txBody>
          <a:bodyPr wrap="square" rtlCol="0">
            <a:spAutoFit/>
          </a:bodyPr>
          <a:lstStyle/>
          <a:p>
            <a:r>
              <a:rPr lang="en-US" dirty="0"/>
              <a:t>+</a:t>
            </a:r>
          </a:p>
        </p:txBody>
      </p:sp>
      <p:sp>
        <p:nvSpPr>
          <p:cNvPr id="88" name="TextBox 87"/>
          <p:cNvSpPr txBox="1"/>
          <p:nvPr/>
        </p:nvSpPr>
        <p:spPr>
          <a:xfrm>
            <a:off x="5722424" y="3730054"/>
            <a:ext cx="524503"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89" name="TextBox 88"/>
          <p:cNvSpPr txBox="1"/>
          <p:nvPr/>
        </p:nvSpPr>
        <p:spPr>
          <a:xfrm>
            <a:off x="1070856" y="2708750"/>
            <a:ext cx="774571" cy="369332"/>
          </a:xfrm>
          <a:prstGeom prst="rect">
            <a:avLst/>
          </a:prstGeom>
          <a:noFill/>
        </p:spPr>
        <p:txBody>
          <a:bodyPr wrap="none" rtlCol="0">
            <a:spAutoFit/>
          </a:bodyPr>
          <a:lstStyle/>
          <a:p>
            <a:r>
              <a:rPr lang="en-US" i="1" dirty="0" err="1">
                <a:latin typeface="Symbol" panose="05050102010706020507" pitchFamily="18" charset="2"/>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cmd</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90" name="Rectangle 89"/>
          <p:cNvSpPr/>
          <p:nvPr/>
        </p:nvSpPr>
        <p:spPr>
          <a:xfrm>
            <a:off x="2525830" y="3929108"/>
            <a:ext cx="1111805" cy="6141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91" name="Straight Arrow Connector 90"/>
          <p:cNvCxnSpPr>
            <a:endCxn id="90" idx="1"/>
          </p:cNvCxnSpPr>
          <p:nvPr/>
        </p:nvCxnSpPr>
        <p:spPr>
          <a:xfrm>
            <a:off x="2039443" y="4234740"/>
            <a:ext cx="486387" cy="14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2" name="Object 91"/>
          <p:cNvGraphicFramePr>
            <a:graphicFrameLocks noChangeAspect="1"/>
          </p:cNvGraphicFramePr>
          <p:nvPr>
            <p:extLst>
              <p:ext uri="{D42A27DB-BD31-4B8C-83A1-F6EECF244321}">
                <p14:modId xmlns:p14="http://schemas.microsoft.com/office/powerpoint/2010/main" val="1279990830"/>
              </p:ext>
            </p:extLst>
          </p:nvPr>
        </p:nvGraphicFramePr>
        <p:xfrm>
          <a:off x="2562671" y="3941733"/>
          <a:ext cx="1035936" cy="472176"/>
        </p:xfrm>
        <a:graphic>
          <a:graphicData uri="http://schemas.openxmlformats.org/presentationml/2006/ole">
            <mc:AlternateContent xmlns:mc="http://schemas.openxmlformats.org/markup-compatibility/2006">
              <mc:Choice xmlns:v="urn:schemas-microsoft-com:vml" Requires="v">
                <p:oleObj name="Equation" r:id="rId4" imgW="863280" imgH="393480" progId="Equation.DSMT4">
                  <p:embed/>
                </p:oleObj>
              </mc:Choice>
              <mc:Fallback>
                <p:oleObj name="Equation" r:id="rId4" imgW="863280" imgH="393480" progId="Equation.DSMT4">
                  <p:embed/>
                  <p:pic>
                    <p:nvPicPr>
                      <p:cNvPr id="92" name="Object 91"/>
                      <p:cNvPicPr/>
                      <p:nvPr/>
                    </p:nvPicPr>
                    <p:blipFill>
                      <a:blip r:embed="rId5"/>
                      <a:stretch>
                        <a:fillRect/>
                      </a:stretch>
                    </p:blipFill>
                    <p:spPr>
                      <a:xfrm>
                        <a:off x="2562671" y="3941733"/>
                        <a:ext cx="1035936" cy="472176"/>
                      </a:xfrm>
                      <a:prstGeom prst="rect">
                        <a:avLst/>
                      </a:prstGeom>
                    </p:spPr>
                  </p:pic>
                </p:oleObj>
              </mc:Fallback>
            </mc:AlternateContent>
          </a:graphicData>
        </a:graphic>
      </p:graphicFrame>
      <p:graphicFrame>
        <p:nvGraphicFramePr>
          <p:cNvPr id="93" name="Object 92"/>
          <p:cNvGraphicFramePr>
            <a:graphicFrameLocks noChangeAspect="1"/>
          </p:cNvGraphicFramePr>
          <p:nvPr>
            <p:extLst>
              <p:ext uri="{D42A27DB-BD31-4B8C-83A1-F6EECF244321}">
                <p14:modId xmlns:p14="http://schemas.microsoft.com/office/powerpoint/2010/main" val="3680251242"/>
              </p:ext>
            </p:extLst>
          </p:nvPr>
        </p:nvGraphicFramePr>
        <p:xfrm>
          <a:off x="2909458" y="2689901"/>
          <a:ext cx="1508544" cy="563760"/>
        </p:xfrm>
        <a:graphic>
          <a:graphicData uri="http://schemas.openxmlformats.org/presentationml/2006/ole">
            <mc:AlternateContent xmlns:mc="http://schemas.openxmlformats.org/markup-compatibility/2006">
              <mc:Choice xmlns:v="urn:schemas-microsoft-com:vml" Requires="v">
                <p:oleObj name="Equation" r:id="rId6" imgW="1257120" imgH="469800" progId="Equation.DSMT4">
                  <p:embed/>
                </p:oleObj>
              </mc:Choice>
              <mc:Fallback>
                <p:oleObj name="Equation" r:id="rId6" imgW="1257120" imgH="469800" progId="Equation.DSMT4">
                  <p:embed/>
                  <p:pic>
                    <p:nvPicPr>
                      <p:cNvPr id="93" name="Object 92"/>
                      <p:cNvPicPr/>
                      <p:nvPr/>
                    </p:nvPicPr>
                    <p:blipFill>
                      <a:blip r:embed="rId7"/>
                      <a:stretch>
                        <a:fillRect/>
                      </a:stretch>
                    </p:blipFill>
                    <p:spPr>
                      <a:xfrm>
                        <a:off x="2909458" y="2689901"/>
                        <a:ext cx="1508544" cy="563760"/>
                      </a:xfrm>
                      <a:prstGeom prst="rect">
                        <a:avLst/>
                      </a:prstGeom>
                    </p:spPr>
                  </p:pic>
                </p:oleObj>
              </mc:Fallback>
            </mc:AlternateContent>
          </a:graphicData>
        </a:graphic>
      </p:graphicFrame>
      <p:graphicFrame>
        <p:nvGraphicFramePr>
          <p:cNvPr id="99" name="Object 98"/>
          <p:cNvGraphicFramePr>
            <a:graphicFrameLocks noChangeAspect="1"/>
          </p:cNvGraphicFramePr>
          <p:nvPr>
            <p:extLst>
              <p:ext uri="{D42A27DB-BD31-4B8C-83A1-F6EECF244321}">
                <p14:modId xmlns:p14="http://schemas.microsoft.com/office/powerpoint/2010/main" val="319560605"/>
              </p:ext>
            </p:extLst>
          </p:nvPr>
        </p:nvGraphicFramePr>
        <p:xfrm>
          <a:off x="6345151" y="2670808"/>
          <a:ext cx="684212" cy="588963"/>
        </p:xfrm>
        <a:graphic>
          <a:graphicData uri="http://schemas.openxmlformats.org/presentationml/2006/ole">
            <mc:AlternateContent xmlns:mc="http://schemas.openxmlformats.org/markup-compatibility/2006">
              <mc:Choice xmlns:v="urn:schemas-microsoft-com:vml" Requires="v">
                <p:oleObj name="Equation" r:id="rId8" imgW="457200" imgH="393480" progId="Equation.DSMT4">
                  <p:embed/>
                </p:oleObj>
              </mc:Choice>
              <mc:Fallback>
                <p:oleObj name="Equation" r:id="rId8" imgW="457200" imgH="393480" progId="Equation.DSMT4">
                  <p:embed/>
                  <p:pic>
                    <p:nvPicPr>
                      <p:cNvPr id="99" name="Object 98"/>
                      <p:cNvPicPr/>
                      <p:nvPr/>
                    </p:nvPicPr>
                    <p:blipFill>
                      <a:blip r:embed="rId9"/>
                      <a:stretch>
                        <a:fillRect/>
                      </a:stretch>
                    </p:blipFill>
                    <p:spPr>
                      <a:xfrm>
                        <a:off x="6345151" y="2670808"/>
                        <a:ext cx="684212" cy="588963"/>
                      </a:xfrm>
                      <a:prstGeom prst="rect">
                        <a:avLst/>
                      </a:prstGeom>
                    </p:spPr>
                  </p:pic>
                </p:oleObj>
              </mc:Fallback>
            </mc:AlternateContent>
          </a:graphicData>
        </a:graphic>
      </p:graphicFrame>
    </p:spTree>
    <p:extLst>
      <p:ext uri="{BB962C8B-B14F-4D97-AF65-F5344CB8AC3E}">
        <p14:creationId xmlns:p14="http://schemas.microsoft.com/office/powerpoint/2010/main" val="3036214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MATLAB Construction of EMF Controller</a:t>
            </a:r>
          </a:p>
        </p:txBody>
      </p:sp>
      <p:sp>
        <p:nvSpPr>
          <p:cNvPr id="3" name="Content Placeholder 2"/>
          <p:cNvSpPr>
            <a:spLocks noGrp="1"/>
          </p:cNvSpPr>
          <p:nvPr>
            <p:ph idx="1"/>
          </p:nvPr>
        </p:nvSpPr>
        <p:spPr>
          <a:xfrm>
            <a:off x="445614" y="736660"/>
            <a:ext cx="7886700" cy="438197"/>
          </a:xfrm>
        </p:spPr>
        <p:txBody>
          <a:bodyPr>
            <a:normAutofit/>
          </a:bodyPr>
          <a:lstStyle/>
          <a:p>
            <a:r>
              <a:rPr lang="en-US" sz="2000" dirty="0"/>
              <a:t>Note that the controller can be written equivalently as:</a:t>
            </a:r>
          </a:p>
        </p:txBody>
      </p:sp>
      <p:sp>
        <p:nvSpPr>
          <p:cNvPr id="4" name="Rectangle 3"/>
          <p:cNvSpPr/>
          <p:nvPr/>
        </p:nvSpPr>
        <p:spPr>
          <a:xfrm>
            <a:off x="2138689" y="1246056"/>
            <a:ext cx="1786870" cy="73810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5747532" y="1174857"/>
            <a:ext cx="818613" cy="8843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6" name="Straight Arrow Connector 5"/>
          <p:cNvCxnSpPr>
            <a:stCxn id="4" idx="3"/>
            <a:endCxn id="39" idx="2"/>
          </p:cNvCxnSpPr>
          <p:nvPr/>
        </p:nvCxnSpPr>
        <p:spPr>
          <a:xfrm>
            <a:off x="3925559" y="1615110"/>
            <a:ext cx="403409" cy="11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5" idx="3"/>
          </p:cNvCxnSpPr>
          <p:nvPr/>
        </p:nvCxnSpPr>
        <p:spPr>
          <a:xfrm>
            <a:off x="6566145" y="1617038"/>
            <a:ext cx="1047903" cy="39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4" idx="1"/>
          </p:cNvCxnSpPr>
          <p:nvPr/>
        </p:nvCxnSpPr>
        <p:spPr>
          <a:xfrm>
            <a:off x="1260662" y="1608620"/>
            <a:ext cx="878027" cy="649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84948" y="2031635"/>
            <a:ext cx="663451" cy="369332"/>
          </a:xfrm>
          <a:prstGeom prst="rect">
            <a:avLst/>
          </a:prstGeom>
          <a:noFill/>
        </p:spPr>
        <p:txBody>
          <a:bodyPr wrap="none" rtlCol="0">
            <a:spAutoFit/>
          </a:bodyPr>
          <a:lstStyle/>
          <a:p>
            <a:r>
              <a:rPr lang="en-US" dirty="0"/>
              <a:t>Plant</a:t>
            </a:r>
          </a:p>
        </p:txBody>
      </p:sp>
      <p:sp>
        <p:nvSpPr>
          <p:cNvPr id="11" name="TextBox 10"/>
          <p:cNvSpPr txBox="1"/>
          <p:nvPr/>
        </p:nvSpPr>
        <p:spPr>
          <a:xfrm>
            <a:off x="5248498" y="1221343"/>
            <a:ext cx="524503" cy="369332"/>
          </a:xfrm>
          <a:prstGeom prst="rect">
            <a:avLst/>
          </a:prstGeom>
          <a:noFill/>
        </p:spPr>
        <p:txBody>
          <a:bodyPr wrap="none" rtlCol="0">
            <a:spAutoFit/>
          </a:bodyPr>
          <a:lstStyle/>
          <a:p>
            <a:r>
              <a:rPr lang="en-US" i="1" dirty="0">
                <a:latin typeface="Symbol" panose="05050102010706020507" pitchFamily="18" charset="2"/>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12" name="TextBox 11"/>
          <p:cNvSpPr txBox="1"/>
          <p:nvPr/>
        </p:nvSpPr>
        <p:spPr>
          <a:xfrm>
            <a:off x="7064151" y="1174857"/>
            <a:ext cx="524503" cy="369332"/>
          </a:xfrm>
          <a:prstGeom prst="rect">
            <a:avLst/>
          </a:prstGeom>
          <a:noFill/>
        </p:spPr>
        <p:txBody>
          <a:bodyPr wrap="none" rtlCol="0">
            <a:spAutoFit/>
          </a:bodyPr>
          <a:lstStyle/>
          <a:p>
            <a:r>
              <a:rPr lang="en-US" i="1" dirty="0">
                <a:latin typeface="Symbol" panose="05050102010706020507" pitchFamily="18" charset="2"/>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13" name="Oval 12"/>
          <p:cNvSpPr/>
          <p:nvPr/>
        </p:nvSpPr>
        <p:spPr>
          <a:xfrm>
            <a:off x="4872844" y="1413863"/>
            <a:ext cx="404884" cy="40488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13" idx="6"/>
            <a:endCxn id="5" idx="1"/>
          </p:cNvCxnSpPr>
          <p:nvPr/>
        </p:nvCxnSpPr>
        <p:spPr>
          <a:xfrm>
            <a:off x="5277728" y="1616305"/>
            <a:ext cx="469804" cy="7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34" idx="3"/>
          </p:cNvCxnSpPr>
          <p:nvPr/>
        </p:nvCxnSpPr>
        <p:spPr>
          <a:xfrm>
            <a:off x="2930060" y="2837129"/>
            <a:ext cx="365464"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517701" y="1604655"/>
            <a:ext cx="20" cy="1266771"/>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39" idx="4"/>
          </p:cNvCxnSpPr>
          <p:nvPr/>
        </p:nvCxnSpPr>
        <p:spPr>
          <a:xfrm flipH="1" flipV="1">
            <a:off x="4531410" y="1818747"/>
            <a:ext cx="4306" cy="10526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5085297" y="2878068"/>
            <a:ext cx="1813737" cy="2497"/>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899034" y="1615110"/>
            <a:ext cx="0" cy="1243591"/>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773897" y="2007183"/>
            <a:ext cx="602777" cy="45195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latin typeface="Times New Roman" panose="02020603050405020304" pitchFamily="18" charset="0"/>
                <a:cs typeface="Times New Roman" panose="02020603050405020304" pitchFamily="18" charset="0"/>
              </a:rPr>
              <a:t>K</a:t>
            </a:r>
            <a:r>
              <a:rPr lang="en-US" dirty="0">
                <a:solidFill>
                  <a:schemeClr val="tx1"/>
                </a:solidFill>
                <a:latin typeface="Times New Roman" panose="02020603050405020304" pitchFamily="18" charset="0"/>
                <a:cs typeface="Times New Roman" panose="02020603050405020304" pitchFamily="18" charset="0"/>
              </a:rPr>
              <a:t>(</a:t>
            </a:r>
            <a:r>
              <a:rPr lang="en-US" i="1" dirty="0">
                <a:solidFill>
                  <a:schemeClr val="tx1"/>
                </a:solidFill>
                <a:latin typeface="Times New Roman" panose="02020603050405020304" pitchFamily="18" charset="0"/>
                <a:cs typeface="Times New Roman" panose="02020603050405020304" pitchFamily="18" charset="0"/>
              </a:rPr>
              <a:t>s</a:t>
            </a:r>
            <a:r>
              <a:rPr lang="en-US" dirty="0">
                <a:solidFill>
                  <a:schemeClr val="tx1"/>
                </a:solidFill>
                <a:latin typeface="Times New Roman" panose="02020603050405020304" pitchFamily="18" charset="0"/>
                <a:cs typeface="Times New Roman" panose="02020603050405020304" pitchFamily="18" charset="0"/>
              </a:rPr>
              <a:t>)</a:t>
            </a:r>
          </a:p>
        </p:txBody>
      </p:sp>
      <p:cxnSp>
        <p:nvCxnSpPr>
          <p:cNvPr id="24" name="Straight Arrow Connector 23"/>
          <p:cNvCxnSpPr>
            <a:endCxn id="23" idx="2"/>
          </p:cNvCxnSpPr>
          <p:nvPr/>
        </p:nvCxnSpPr>
        <p:spPr>
          <a:xfrm flipV="1">
            <a:off x="5075286" y="2459138"/>
            <a:ext cx="0" cy="4189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3" idx="0"/>
            <a:endCxn id="13" idx="4"/>
          </p:cNvCxnSpPr>
          <p:nvPr/>
        </p:nvCxnSpPr>
        <p:spPr>
          <a:xfrm flipV="1">
            <a:off x="5075286" y="1818747"/>
            <a:ext cx="0" cy="1884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3923" y="1235323"/>
            <a:ext cx="271062" cy="369332"/>
          </a:xfrm>
          <a:prstGeom prst="rect">
            <a:avLst/>
          </a:prstGeom>
          <a:noFill/>
        </p:spPr>
        <p:txBody>
          <a:bodyPr wrap="square" rtlCol="0">
            <a:spAutoFit/>
          </a:bodyPr>
          <a:lstStyle/>
          <a:p>
            <a:r>
              <a:rPr lang="en-US" dirty="0"/>
              <a:t>+</a:t>
            </a:r>
          </a:p>
        </p:txBody>
      </p:sp>
      <p:sp>
        <p:nvSpPr>
          <p:cNvPr id="31" name="TextBox 30"/>
          <p:cNvSpPr txBox="1"/>
          <p:nvPr/>
        </p:nvSpPr>
        <p:spPr>
          <a:xfrm>
            <a:off x="540459" y="1352079"/>
            <a:ext cx="774571" cy="369332"/>
          </a:xfrm>
          <a:prstGeom prst="rect">
            <a:avLst/>
          </a:prstGeom>
          <a:noFill/>
        </p:spPr>
        <p:txBody>
          <a:bodyPr wrap="none" rtlCol="0">
            <a:spAutoFit/>
          </a:bodyPr>
          <a:lstStyle/>
          <a:p>
            <a:r>
              <a:rPr lang="en-US" i="1" dirty="0" err="1">
                <a:latin typeface="Symbol" panose="05050102010706020507" pitchFamily="18" charset="2"/>
                <a:cs typeface="Times New Roman" panose="02020603050405020304" pitchFamily="18" charset="0"/>
              </a:rPr>
              <a:t>q</a:t>
            </a:r>
            <a:r>
              <a:rPr lang="en-US" i="1" baseline="-25000" dirty="0" err="1">
                <a:latin typeface="Times New Roman" panose="02020603050405020304" pitchFamily="18" charset="0"/>
                <a:cs typeface="Times New Roman" panose="02020603050405020304" pitchFamily="18" charset="0"/>
              </a:rPr>
              <a:t>cmd</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p:txBody>
      </p:sp>
      <p:sp>
        <p:nvSpPr>
          <p:cNvPr id="32" name="Rectangle 31"/>
          <p:cNvSpPr/>
          <p:nvPr/>
        </p:nvSpPr>
        <p:spPr>
          <a:xfrm>
            <a:off x="1818255" y="2570994"/>
            <a:ext cx="1111805" cy="6141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33" name="Straight Arrow Connector 32"/>
          <p:cNvCxnSpPr>
            <a:endCxn id="32" idx="1"/>
          </p:cNvCxnSpPr>
          <p:nvPr/>
        </p:nvCxnSpPr>
        <p:spPr>
          <a:xfrm>
            <a:off x="1530036" y="2876626"/>
            <a:ext cx="288219" cy="14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Object 33"/>
          <p:cNvGraphicFramePr>
            <a:graphicFrameLocks noChangeAspect="1"/>
          </p:cNvGraphicFramePr>
          <p:nvPr>
            <p:extLst>
              <p:ext uri="{D42A27DB-BD31-4B8C-83A1-F6EECF244321}">
                <p14:modId xmlns:p14="http://schemas.microsoft.com/office/powerpoint/2010/main" val="855215719"/>
              </p:ext>
            </p:extLst>
          </p:nvPr>
        </p:nvGraphicFramePr>
        <p:xfrm>
          <a:off x="1894124" y="2601041"/>
          <a:ext cx="1035936" cy="472176"/>
        </p:xfrm>
        <a:graphic>
          <a:graphicData uri="http://schemas.openxmlformats.org/presentationml/2006/ole">
            <mc:AlternateContent xmlns:mc="http://schemas.openxmlformats.org/markup-compatibility/2006">
              <mc:Choice xmlns:v="urn:schemas-microsoft-com:vml" Requires="v">
                <p:oleObj name="Equation" r:id="rId3" imgW="863280" imgH="393480" progId="Equation.DSMT4">
                  <p:embed/>
                </p:oleObj>
              </mc:Choice>
              <mc:Fallback>
                <p:oleObj name="Equation" r:id="rId3" imgW="863280" imgH="393480" progId="Equation.DSMT4">
                  <p:embed/>
                  <p:pic>
                    <p:nvPicPr>
                      <p:cNvPr id="34" name="Object 33"/>
                      <p:cNvPicPr/>
                      <p:nvPr/>
                    </p:nvPicPr>
                    <p:blipFill>
                      <a:blip r:embed="rId4"/>
                      <a:stretch>
                        <a:fillRect/>
                      </a:stretch>
                    </p:blipFill>
                    <p:spPr>
                      <a:xfrm>
                        <a:off x="1894124" y="2601041"/>
                        <a:ext cx="1035936" cy="472176"/>
                      </a:xfrm>
                      <a:prstGeom prst="rect">
                        <a:avLst/>
                      </a:prstGeom>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3644378310"/>
              </p:ext>
            </p:extLst>
          </p:nvPr>
        </p:nvGraphicFramePr>
        <p:xfrm>
          <a:off x="2379061" y="1333230"/>
          <a:ext cx="1508544" cy="563760"/>
        </p:xfrm>
        <a:graphic>
          <a:graphicData uri="http://schemas.openxmlformats.org/presentationml/2006/ole">
            <mc:AlternateContent xmlns:mc="http://schemas.openxmlformats.org/markup-compatibility/2006">
              <mc:Choice xmlns:v="urn:schemas-microsoft-com:vml" Requires="v">
                <p:oleObj name="Equation" r:id="rId5" imgW="1257120" imgH="469800" progId="Equation.DSMT4">
                  <p:embed/>
                </p:oleObj>
              </mc:Choice>
              <mc:Fallback>
                <p:oleObj name="Equation" r:id="rId5" imgW="1257120" imgH="469800" progId="Equation.DSMT4">
                  <p:embed/>
                  <p:pic>
                    <p:nvPicPr>
                      <p:cNvPr id="35" name="Object 34"/>
                      <p:cNvPicPr/>
                      <p:nvPr/>
                    </p:nvPicPr>
                    <p:blipFill>
                      <a:blip r:embed="rId6"/>
                      <a:stretch>
                        <a:fillRect/>
                      </a:stretch>
                    </p:blipFill>
                    <p:spPr>
                      <a:xfrm>
                        <a:off x="2379061" y="1333230"/>
                        <a:ext cx="1508544" cy="563760"/>
                      </a:xfrm>
                      <a:prstGeom prst="rect">
                        <a:avLst/>
                      </a:prstGeom>
                    </p:spPr>
                  </p:pic>
                </p:oleObj>
              </mc:Fallback>
            </mc:AlternateContent>
          </a:graphicData>
        </a:graphic>
      </p:graphicFrame>
      <p:graphicFrame>
        <p:nvGraphicFramePr>
          <p:cNvPr id="36" name="Object 35"/>
          <p:cNvGraphicFramePr>
            <a:graphicFrameLocks noChangeAspect="1"/>
          </p:cNvGraphicFramePr>
          <p:nvPr>
            <p:extLst>
              <p:ext uri="{D42A27DB-BD31-4B8C-83A1-F6EECF244321}">
                <p14:modId xmlns:p14="http://schemas.microsoft.com/office/powerpoint/2010/main" val="1662050177"/>
              </p:ext>
            </p:extLst>
          </p:nvPr>
        </p:nvGraphicFramePr>
        <p:xfrm>
          <a:off x="5814754" y="1314137"/>
          <a:ext cx="684212" cy="588963"/>
        </p:xfrm>
        <a:graphic>
          <a:graphicData uri="http://schemas.openxmlformats.org/presentationml/2006/ole">
            <mc:AlternateContent xmlns:mc="http://schemas.openxmlformats.org/markup-compatibility/2006">
              <mc:Choice xmlns:v="urn:schemas-microsoft-com:vml" Requires="v">
                <p:oleObj name="Equation" r:id="rId7" imgW="457200" imgH="393480" progId="Equation.DSMT4">
                  <p:embed/>
                </p:oleObj>
              </mc:Choice>
              <mc:Fallback>
                <p:oleObj name="Equation" r:id="rId7" imgW="457200" imgH="393480" progId="Equation.DSMT4">
                  <p:embed/>
                  <p:pic>
                    <p:nvPicPr>
                      <p:cNvPr id="36" name="Object 35"/>
                      <p:cNvPicPr/>
                      <p:nvPr/>
                    </p:nvPicPr>
                    <p:blipFill>
                      <a:blip r:embed="rId8"/>
                      <a:stretch>
                        <a:fillRect/>
                      </a:stretch>
                    </p:blipFill>
                    <p:spPr>
                      <a:xfrm>
                        <a:off x="5814754" y="1314137"/>
                        <a:ext cx="684212" cy="588963"/>
                      </a:xfrm>
                      <a:prstGeom prst="rect">
                        <a:avLst/>
                      </a:prstGeom>
                    </p:spPr>
                  </p:pic>
                </p:oleObj>
              </mc:Fallback>
            </mc:AlternateContent>
          </a:graphicData>
        </a:graphic>
      </p:graphicFrame>
      <p:sp>
        <p:nvSpPr>
          <p:cNvPr id="37" name="TextBox 36"/>
          <p:cNvSpPr txBox="1"/>
          <p:nvPr/>
        </p:nvSpPr>
        <p:spPr>
          <a:xfrm>
            <a:off x="4767463" y="1637118"/>
            <a:ext cx="327846" cy="369332"/>
          </a:xfrm>
          <a:prstGeom prst="rect">
            <a:avLst/>
          </a:prstGeom>
          <a:noFill/>
        </p:spPr>
        <p:txBody>
          <a:bodyPr wrap="square" rtlCol="0">
            <a:spAutoFit/>
          </a:bodyPr>
          <a:lstStyle/>
          <a:p>
            <a:r>
              <a:rPr lang="en-US" dirty="0"/>
              <a:t>-</a:t>
            </a:r>
          </a:p>
        </p:txBody>
      </p:sp>
      <p:sp>
        <p:nvSpPr>
          <p:cNvPr id="39" name="Oval 38"/>
          <p:cNvSpPr/>
          <p:nvPr/>
        </p:nvSpPr>
        <p:spPr>
          <a:xfrm>
            <a:off x="4328968" y="1413863"/>
            <a:ext cx="404884" cy="40488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p:cNvCxnSpPr>
            <a:stCxn id="39" idx="6"/>
            <a:endCxn id="13" idx="2"/>
          </p:cNvCxnSpPr>
          <p:nvPr/>
        </p:nvCxnSpPr>
        <p:spPr>
          <a:xfrm>
            <a:off x="4733852" y="1616305"/>
            <a:ext cx="1389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070386" y="1249670"/>
            <a:ext cx="271062" cy="369332"/>
          </a:xfrm>
          <a:prstGeom prst="rect">
            <a:avLst/>
          </a:prstGeom>
          <a:noFill/>
        </p:spPr>
        <p:txBody>
          <a:bodyPr wrap="square" rtlCol="0">
            <a:spAutoFit/>
          </a:bodyPr>
          <a:lstStyle/>
          <a:p>
            <a:r>
              <a:rPr lang="en-US" dirty="0"/>
              <a:t>+</a:t>
            </a:r>
          </a:p>
        </p:txBody>
      </p:sp>
      <p:sp>
        <p:nvSpPr>
          <p:cNvPr id="47" name="TextBox 46"/>
          <p:cNvSpPr txBox="1"/>
          <p:nvPr/>
        </p:nvSpPr>
        <p:spPr>
          <a:xfrm>
            <a:off x="4176339" y="1677713"/>
            <a:ext cx="271062" cy="369332"/>
          </a:xfrm>
          <a:prstGeom prst="rect">
            <a:avLst/>
          </a:prstGeom>
          <a:noFill/>
        </p:spPr>
        <p:txBody>
          <a:bodyPr wrap="square" rtlCol="0">
            <a:spAutoFit/>
          </a:bodyPr>
          <a:lstStyle/>
          <a:p>
            <a:r>
              <a:rPr lang="en-US" dirty="0"/>
              <a:t>+</a:t>
            </a:r>
          </a:p>
        </p:txBody>
      </p:sp>
      <p:sp>
        <p:nvSpPr>
          <p:cNvPr id="54" name="Rectangle 53"/>
          <p:cNvSpPr/>
          <p:nvPr/>
        </p:nvSpPr>
        <p:spPr>
          <a:xfrm>
            <a:off x="3310689" y="2621262"/>
            <a:ext cx="602777" cy="45195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latin typeface="Times New Roman" panose="02020603050405020304" pitchFamily="18" charset="0"/>
                <a:cs typeface="Times New Roman" panose="02020603050405020304" pitchFamily="18" charset="0"/>
              </a:rPr>
              <a:t>K</a:t>
            </a:r>
            <a:r>
              <a:rPr lang="en-US" dirty="0">
                <a:solidFill>
                  <a:schemeClr val="tx1"/>
                </a:solidFill>
                <a:latin typeface="Times New Roman" panose="02020603050405020304" pitchFamily="18" charset="0"/>
                <a:cs typeface="Times New Roman" panose="02020603050405020304" pitchFamily="18" charset="0"/>
              </a:rPr>
              <a:t>(</a:t>
            </a:r>
            <a:r>
              <a:rPr lang="en-US" i="1" dirty="0">
                <a:solidFill>
                  <a:schemeClr val="tx1"/>
                </a:solidFill>
                <a:latin typeface="Times New Roman" panose="02020603050405020304" pitchFamily="18" charset="0"/>
                <a:cs typeface="Times New Roman" panose="02020603050405020304" pitchFamily="18" charset="0"/>
              </a:rPr>
              <a:t>s</a:t>
            </a:r>
            <a:r>
              <a:rPr lang="en-US" dirty="0">
                <a:solidFill>
                  <a:schemeClr val="tx1"/>
                </a:solidFill>
                <a:latin typeface="Times New Roman" panose="02020603050405020304" pitchFamily="18" charset="0"/>
                <a:cs typeface="Times New Roman" panose="02020603050405020304" pitchFamily="18" charset="0"/>
              </a:rPr>
              <a:t>)</a:t>
            </a:r>
          </a:p>
        </p:txBody>
      </p:sp>
      <p:cxnSp>
        <p:nvCxnSpPr>
          <p:cNvPr id="59" name="Straight Arrow Connector 58"/>
          <p:cNvCxnSpPr/>
          <p:nvPr/>
        </p:nvCxnSpPr>
        <p:spPr>
          <a:xfrm flipH="1" flipV="1">
            <a:off x="3923478" y="2856205"/>
            <a:ext cx="637987" cy="2496"/>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262579" y="3317401"/>
            <a:ext cx="8252771" cy="3416320"/>
          </a:xfrm>
          <a:prstGeom prst="rect">
            <a:avLst/>
          </a:prstGeom>
        </p:spPr>
        <p:txBody>
          <a:bodyPr wrap="square">
            <a:spAutoFit/>
          </a:bodyPr>
          <a:lstStyle/>
          <a:p>
            <a:r>
              <a:rPr lang="en-US" sz="1200" dirty="0">
                <a:solidFill>
                  <a:srgbClr val="228B22"/>
                </a:solidFill>
                <a:latin typeface="Courier New" panose="02070309020205020404" pitchFamily="49" charset="0"/>
              </a:rPr>
              <a:t>%Closed loop system</a:t>
            </a:r>
          </a:p>
          <a:p>
            <a:r>
              <a:rPr lang="en-US" sz="1200" dirty="0" err="1">
                <a:solidFill>
                  <a:srgbClr val="000000"/>
                </a:solidFill>
                <a:latin typeface="Courier New" panose="02070309020205020404" pitchFamily="49" charset="0"/>
              </a:rPr>
              <a:t>syscl</a:t>
            </a:r>
            <a:r>
              <a:rPr lang="en-US" sz="1200" dirty="0">
                <a:solidFill>
                  <a:srgbClr val="000000"/>
                </a:solidFill>
                <a:latin typeface="Courier New" panose="02070309020205020404" pitchFamily="49" charset="0"/>
              </a:rPr>
              <a:t>=feedback(syslong5(4,1),KPID);</a:t>
            </a:r>
          </a:p>
          <a:p>
            <a:r>
              <a:rPr lang="en-US" sz="1200" dirty="0" err="1">
                <a:solidFill>
                  <a:srgbClr val="000000"/>
                </a:solidFill>
                <a:latin typeface="Courier New" panose="02070309020205020404" pitchFamily="49" charset="0"/>
              </a:rPr>
              <a:t>eig</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syscl</a:t>
            </a:r>
            <a:r>
              <a:rPr lang="en-US" sz="1200" dirty="0">
                <a:solidFill>
                  <a:srgbClr val="000000"/>
                </a:solidFill>
                <a:latin typeface="Courier New" panose="02070309020205020404" pitchFamily="49" charset="0"/>
              </a:rPr>
              <a:t>); </a:t>
            </a:r>
            <a:r>
              <a:rPr lang="en-US" sz="1200" dirty="0">
                <a:solidFill>
                  <a:srgbClr val="228B22"/>
                </a:solidFill>
                <a:latin typeface="Courier New" panose="02070309020205020404" pitchFamily="49" charset="0"/>
              </a:rPr>
              <a:t>%Can see unstable eigenvalue here</a:t>
            </a:r>
          </a:p>
          <a:p>
            <a:r>
              <a:rPr lang="en-US" sz="1200" dirty="0">
                <a:solidFill>
                  <a:srgbClr val="228B22"/>
                </a:solidFill>
                <a:latin typeface="Courier New" panose="02070309020205020404" pitchFamily="49" charset="0"/>
              </a:rPr>
              <a:t>%Construct complete system</a:t>
            </a:r>
          </a:p>
          <a:p>
            <a:r>
              <a:rPr lang="en-US" sz="1200" dirty="0">
                <a:solidFill>
                  <a:srgbClr val="228B22"/>
                </a:solidFill>
                <a:latin typeface="Courier New" panose="02070309020205020404" pitchFamily="49" charset="0"/>
              </a:rPr>
              <a:t>%Ideal response time constant</a:t>
            </a:r>
          </a:p>
          <a:p>
            <a:r>
              <a:rPr lang="en-US" sz="1200" dirty="0" err="1">
                <a:solidFill>
                  <a:srgbClr val="000000"/>
                </a:solidFill>
                <a:latin typeface="Courier New" panose="02070309020205020404" pitchFamily="49" charset="0"/>
              </a:rPr>
              <a:t>wn_ideal</a:t>
            </a:r>
            <a:r>
              <a:rPr lang="en-US" sz="1200" dirty="0">
                <a:solidFill>
                  <a:srgbClr val="000000"/>
                </a:solidFill>
                <a:latin typeface="Courier New" panose="02070309020205020404" pitchFamily="49" charset="0"/>
              </a:rPr>
              <a:t>=2.;</a:t>
            </a:r>
          </a:p>
          <a:p>
            <a:r>
              <a:rPr lang="en-US" sz="1200" dirty="0" err="1">
                <a:solidFill>
                  <a:srgbClr val="000000"/>
                </a:solidFill>
                <a:latin typeface="Courier New" panose="02070309020205020404" pitchFamily="49" charset="0"/>
              </a:rPr>
              <a:t>zeta_ideal</a:t>
            </a:r>
            <a:r>
              <a:rPr lang="en-US" sz="1200" dirty="0">
                <a:solidFill>
                  <a:srgbClr val="000000"/>
                </a:solidFill>
                <a:latin typeface="Courier New" panose="02070309020205020404" pitchFamily="49" charset="0"/>
              </a:rPr>
              <a:t>=0.8;</a:t>
            </a:r>
          </a:p>
          <a:p>
            <a:r>
              <a:rPr lang="en-US" sz="1200" dirty="0">
                <a:solidFill>
                  <a:srgbClr val="228B22"/>
                </a:solidFill>
                <a:latin typeface="Courier New" panose="02070309020205020404" pitchFamily="49" charset="0"/>
              </a:rPr>
              <a:t>%Inversion</a:t>
            </a:r>
          </a:p>
          <a:p>
            <a:r>
              <a:rPr lang="en-US" sz="1200" dirty="0" err="1">
                <a:solidFill>
                  <a:srgbClr val="000000"/>
                </a:solidFill>
                <a:latin typeface="Courier New" panose="02070309020205020404" pitchFamily="49" charset="0"/>
              </a:rPr>
              <a:t>sys_inv</a:t>
            </a:r>
            <a:r>
              <a:rPr lang="en-US" sz="1200" dirty="0">
                <a:solidFill>
                  <a:srgbClr val="000000"/>
                </a:solidFill>
                <a:latin typeface="Courier New" panose="02070309020205020404" pitchFamily="49" charset="0"/>
              </a:rPr>
              <a:t>=(s-</a:t>
            </a:r>
            <a:r>
              <a:rPr lang="en-US" sz="1200" dirty="0" err="1">
                <a:solidFill>
                  <a:srgbClr val="000000"/>
                </a:solidFill>
                <a:latin typeface="Courier New" panose="02070309020205020404" pitchFamily="49" charset="0"/>
              </a:rPr>
              <a:t>Mq</a:t>
            </a:r>
            <a:r>
              <a:rPr lang="en-US" sz="1200" dirty="0">
                <a:solidFill>
                  <a:srgbClr val="000000"/>
                </a:solidFill>
                <a:latin typeface="Courier New" panose="02070309020205020404" pitchFamily="49" charset="0"/>
              </a:rPr>
              <a:t>)*s/</a:t>
            </a:r>
            <a:r>
              <a:rPr lang="en-US" sz="1200" dirty="0" err="1">
                <a:solidFill>
                  <a:srgbClr val="000000"/>
                </a:solidFill>
                <a:latin typeface="Courier New" panose="02070309020205020404" pitchFamily="49" charset="0"/>
              </a:rPr>
              <a:t>Mdlong</a:t>
            </a:r>
            <a:r>
              <a:rPr lang="en-US" sz="1200" dirty="0">
                <a:solidFill>
                  <a:srgbClr val="000000"/>
                </a:solidFill>
                <a:latin typeface="Courier New" panose="02070309020205020404" pitchFamily="49" charset="0"/>
              </a:rPr>
              <a:t>*wn_ideal^2/(s^2+2*</a:t>
            </a:r>
            <a:r>
              <a:rPr lang="en-US" sz="1200" dirty="0" err="1">
                <a:solidFill>
                  <a:srgbClr val="000000"/>
                </a:solidFill>
                <a:latin typeface="Courier New" panose="02070309020205020404" pitchFamily="49" charset="0"/>
              </a:rPr>
              <a:t>zeta_ideal</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wn_ideal</a:t>
            </a:r>
            <a:r>
              <a:rPr lang="en-US" sz="1200" dirty="0">
                <a:solidFill>
                  <a:srgbClr val="000000"/>
                </a:solidFill>
                <a:latin typeface="Courier New" panose="02070309020205020404" pitchFamily="49" charset="0"/>
              </a:rPr>
              <a:t>*s+wn_ideal^2);</a:t>
            </a:r>
          </a:p>
          <a:p>
            <a:r>
              <a:rPr lang="en-US" sz="1200" dirty="0">
                <a:solidFill>
                  <a:srgbClr val="228B22"/>
                </a:solidFill>
                <a:latin typeface="Courier New" panose="02070309020205020404" pitchFamily="49" charset="0"/>
              </a:rPr>
              <a:t>%Model</a:t>
            </a:r>
          </a:p>
          <a:p>
            <a:r>
              <a:rPr lang="en-US" sz="1200" dirty="0" err="1">
                <a:solidFill>
                  <a:srgbClr val="000000"/>
                </a:solidFill>
                <a:latin typeface="Courier New" panose="02070309020205020404" pitchFamily="49" charset="0"/>
              </a:rPr>
              <a:t>sys_mod</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exp</a:t>
            </a:r>
            <a:r>
              <a:rPr lang="en-US" sz="1200" dirty="0">
                <a:solidFill>
                  <a:srgbClr val="000000"/>
                </a:solidFill>
                <a:latin typeface="Courier New" panose="02070309020205020404" pitchFamily="49" charset="0"/>
              </a:rPr>
              <a:t>(-T*s)*wn_ideal^2/(s^2+2*</a:t>
            </a:r>
            <a:r>
              <a:rPr lang="en-US" sz="1200" dirty="0" err="1">
                <a:solidFill>
                  <a:srgbClr val="000000"/>
                </a:solidFill>
                <a:latin typeface="Courier New" panose="02070309020205020404" pitchFamily="49" charset="0"/>
              </a:rPr>
              <a:t>zeta_ideal</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wn_ideal</a:t>
            </a:r>
            <a:r>
              <a:rPr lang="en-US" sz="1200" dirty="0">
                <a:solidFill>
                  <a:srgbClr val="000000"/>
                </a:solidFill>
                <a:latin typeface="Courier New" panose="02070309020205020404" pitchFamily="49" charset="0"/>
              </a:rPr>
              <a:t>*s+wn_ideal^2);</a:t>
            </a:r>
          </a:p>
          <a:p>
            <a:r>
              <a:rPr lang="en-US" sz="1200" dirty="0">
                <a:solidFill>
                  <a:srgbClr val="228B22"/>
                </a:solidFill>
                <a:latin typeface="Courier New" panose="02070309020205020404" pitchFamily="49" charset="0"/>
              </a:rPr>
              <a:t>% Complete Model Following System form pitch command to pitch attitude output</a:t>
            </a:r>
          </a:p>
          <a:p>
            <a:r>
              <a:rPr lang="en-US" sz="1200" dirty="0" err="1">
                <a:solidFill>
                  <a:srgbClr val="000000"/>
                </a:solidFill>
                <a:latin typeface="Courier New" panose="02070309020205020404" pitchFamily="49" charset="0"/>
              </a:rPr>
              <a:t>sys_MF</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syscl</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sys_inv+KPID</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sys_mod</a:t>
            </a:r>
            <a:r>
              <a:rPr lang="en-US" sz="1200" dirty="0">
                <a:solidFill>
                  <a:srgbClr val="000000"/>
                </a:solidFill>
                <a:latin typeface="Courier New" panose="02070309020205020404" pitchFamily="49" charset="0"/>
              </a:rPr>
              <a:t>); </a:t>
            </a:r>
          </a:p>
          <a:p>
            <a:r>
              <a:rPr lang="en-US" sz="1200" dirty="0">
                <a:solidFill>
                  <a:srgbClr val="228B22"/>
                </a:solidFill>
                <a:latin typeface="Courier New" panose="02070309020205020404" pitchFamily="49" charset="0"/>
              </a:rPr>
              <a:t>%This takes care of pole zero cancellations</a:t>
            </a:r>
          </a:p>
          <a:p>
            <a:r>
              <a:rPr lang="en-US" sz="1200" dirty="0" err="1">
                <a:solidFill>
                  <a:srgbClr val="000000"/>
                </a:solidFill>
                <a:latin typeface="Courier New" panose="02070309020205020404" pitchFamily="49" charset="0"/>
              </a:rPr>
              <a:t>sys_MF</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minreal</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sys_MF</a:t>
            </a:r>
            <a:r>
              <a:rPr lang="en-US" sz="1200" dirty="0">
                <a:solidFill>
                  <a:srgbClr val="000000"/>
                </a:solidFill>
                <a:latin typeface="Courier New" panose="02070309020205020404" pitchFamily="49" charset="0"/>
              </a:rPr>
              <a:t>);</a:t>
            </a:r>
          </a:p>
          <a:p>
            <a:r>
              <a:rPr lang="en-US" sz="1200" dirty="0">
                <a:solidFill>
                  <a:srgbClr val="228B22"/>
                </a:solidFill>
                <a:latin typeface="Courier New" panose="02070309020205020404" pitchFamily="49" charset="0"/>
              </a:rPr>
              <a:t>%Frequency response from </a:t>
            </a:r>
            <a:r>
              <a:rPr lang="en-US" sz="1200" dirty="0" err="1">
                <a:solidFill>
                  <a:srgbClr val="228B22"/>
                </a:solidFill>
                <a:latin typeface="Courier New" panose="02070309020205020404" pitchFamily="49" charset="0"/>
              </a:rPr>
              <a:t>theta_cmd</a:t>
            </a:r>
            <a:r>
              <a:rPr lang="en-US" sz="1200" dirty="0">
                <a:solidFill>
                  <a:srgbClr val="228B22"/>
                </a:solidFill>
                <a:latin typeface="Courier New" panose="02070309020205020404" pitchFamily="49" charset="0"/>
              </a:rPr>
              <a:t> to theta, also compare to ideal response</a:t>
            </a:r>
          </a:p>
          <a:p>
            <a:r>
              <a:rPr lang="en-US" sz="1200" dirty="0">
                <a:solidFill>
                  <a:srgbClr val="000000"/>
                </a:solidFill>
                <a:latin typeface="Courier New" panose="02070309020205020404" pitchFamily="49" charset="0"/>
              </a:rPr>
              <a:t>figure;</a:t>
            </a:r>
          </a:p>
          <a:p>
            <a:r>
              <a:rPr lang="en-US" sz="1200" dirty="0">
                <a:solidFill>
                  <a:srgbClr val="000000"/>
                </a:solidFill>
                <a:latin typeface="Courier New" panose="02070309020205020404" pitchFamily="49" charset="0"/>
              </a:rPr>
              <a:t>bode(</a:t>
            </a:r>
            <a:r>
              <a:rPr lang="en-US" sz="1200" dirty="0" err="1">
                <a:solidFill>
                  <a:srgbClr val="000000"/>
                </a:solidFill>
                <a:latin typeface="Courier New" panose="02070309020205020404" pitchFamily="49" charset="0"/>
              </a:rPr>
              <a:t>sys_MF,sys_mod</a:t>
            </a:r>
            <a:r>
              <a:rPr lang="en-US" sz="1200" dirty="0">
                <a:solidFill>
                  <a:srgbClr val="000000"/>
                </a:solidFill>
                <a:latin typeface="Courier New" panose="02070309020205020404" pitchFamily="49" charset="0"/>
              </a:rPr>
              <a:t>);</a:t>
            </a:r>
          </a:p>
        </p:txBody>
      </p:sp>
      <p:sp>
        <p:nvSpPr>
          <p:cNvPr id="64" name="TextBox 63"/>
          <p:cNvSpPr txBox="1"/>
          <p:nvPr/>
        </p:nvSpPr>
        <p:spPr>
          <a:xfrm>
            <a:off x="4954326" y="5764897"/>
            <a:ext cx="3407279" cy="369332"/>
          </a:xfrm>
          <a:prstGeom prst="rect">
            <a:avLst/>
          </a:prstGeom>
          <a:noFill/>
        </p:spPr>
        <p:txBody>
          <a:bodyPr wrap="none" rtlCol="0">
            <a:spAutoFit/>
          </a:bodyPr>
          <a:lstStyle/>
          <a:p>
            <a:r>
              <a:rPr lang="en-US" dirty="0">
                <a:solidFill>
                  <a:srgbClr val="0000FF"/>
                </a:solidFill>
              </a:rPr>
              <a:t>THIS CONSTRUCTS SYSTEM ABOVE</a:t>
            </a:r>
          </a:p>
        </p:txBody>
      </p:sp>
      <p:cxnSp>
        <p:nvCxnSpPr>
          <p:cNvPr id="66" name="Straight Arrow Connector 65"/>
          <p:cNvCxnSpPr>
            <a:stCxn id="64" idx="1"/>
          </p:cNvCxnSpPr>
          <p:nvPr/>
        </p:nvCxnSpPr>
        <p:spPr>
          <a:xfrm flipH="1" flipV="1">
            <a:off x="3782924" y="5681348"/>
            <a:ext cx="1171402" cy="268215"/>
          </a:xfrm>
          <a:prstGeom prst="straightConnector1">
            <a:avLst/>
          </a:prstGeom>
          <a:ln w="34925">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272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290333" y="2984334"/>
            <a:ext cx="4532853" cy="3399640"/>
          </a:xfrm>
          <a:prstGeom prst="rect">
            <a:avLst/>
          </a:prstGeom>
        </p:spPr>
      </p:pic>
      <p:sp>
        <p:nvSpPr>
          <p:cNvPr id="2" name="Title 1"/>
          <p:cNvSpPr>
            <a:spLocks noGrp="1"/>
          </p:cNvSpPr>
          <p:nvPr>
            <p:ph type="title"/>
          </p:nvPr>
        </p:nvSpPr>
        <p:spPr/>
        <p:txBody>
          <a:bodyPr/>
          <a:lstStyle/>
          <a:p>
            <a:r>
              <a:rPr lang="en-US" dirty="0"/>
              <a:t>Closed Loop </a:t>
            </a:r>
          </a:p>
        </p:txBody>
      </p:sp>
      <p:sp>
        <p:nvSpPr>
          <p:cNvPr id="3" name="Content Placeholder 2"/>
          <p:cNvSpPr>
            <a:spLocks noGrp="1"/>
          </p:cNvSpPr>
          <p:nvPr>
            <p:ph idx="1"/>
          </p:nvPr>
        </p:nvSpPr>
        <p:spPr>
          <a:xfrm>
            <a:off x="466193" y="669957"/>
            <a:ext cx="7886700" cy="2050035"/>
          </a:xfrm>
        </p:spPr>
        <p:txBody>
          <a:bodyPr>
            <a:noAutofit/>
          </a:bodyPr>
          <a:lstStyle/>
          <a:p>
            <a:r>
              <a:rPr lang="en-US" sz="2000" dirty="0"/>
              <a:t>Closed Loop Bode shown below</a:t>
            </a:r>
          </a:p>
          <a:p>
            <a:r>
              <a:rPr lang="en-US" sz="2000" dirty="0"/>
              <a:t>Note low frequency gain is 0 dB, </a:t>
            </a:r>
            <a:r>
              <a:rPr lang="en-US" sz="2000" i="1" dirty="0">
                <a:latin typeface="Symbol" panose="05050102010706020507" pitchFamily="18" charset="2"/>
              </a:rPr>
              <a:t>q</a:t>
            </a:r>
            <a:r>
              <a:rPr lang="en-US" sz="2000" dirty="0"/>
              <a:t> = </a:t>
            </a:r>
            <a:r>
              <a:rPr lang="en-US" sz="2000" i="1" dirty="0">
                <a:latin typeface="Symbol" panose="05050102010706020507" pitchFamily="18" charset="2"/>
              </a:rPr>
              <a:t>q </a:t>
            </a:r>
            <a:r>
              <a:rPr lang="en-US" sz="2000" i="1" baseline="-25000" dirty="0" err="1">
                <a:latin typeface="Times New Roman" panose="02020603050405020304" pitchFamily="18" charset="0"/>
                <a:cs typeface="Times New Roman" panose="02020603050405020304" pitchFamily="18" charset="0"/>
              </a:rPr>
              <a:t>cmd</a:t>
            </a:r>
            <a:r>
              <a:rPr lang="en-US" sz="2000" dirty="0"/>
              <a:t> in steady-state</a:t>
            </a:r>
          </a:p>
          <a:p>
            <a:r>
              <a:rPr lang="en-US" sz="2000" dirty="0"/>
              <a:t>But dip in gain around 0.1 rad/sec is not good.  Controller might need more tuning</a:t>
            </a:r>
          </a:p>
          <a:p>
            <a:r>
              <a:rPr lang="en-US" sz="2000" dirty="0"/>
              <a:t>Bandwidth is about 3 rad/sec, which easily meets requirement. The ideal response model passes though -90° at the natural frequency of the ideal response model </a:t>
            </a:r>
            <a:r>
              <a:rPr lang="en-US" sz="2000" i="1" dirty="0" err="1">
                <a:latin typeface="Symbol" panose="05050102010706020507" pitchFamily="18" charset="2"/>
              </a:rPr>
              <a:t>w</a:t>
            </a:r>
            <a:r>
              <a:rPr lang="en-US" sz="2000" i="1" baseline="-25000" dirty="0" err="1">
                <a:latin typeface="Times New Roman" panose="02020603050405020304" pitchFamily="18" charset="0"/>
                <a:cs typeface="Times New Roman" panose="02020603050405020304" pitchFamily="18" charset="0"/>
              </a:rPr>
              <a:t>n</a:t>
            </a:r>
            <a:r>
              <a:rPr lang="en-US" sz="2000" dirty="0"/>
              <a:t> = 2 rad/sec.  So it exceeds requirement.</a:t>
            </a:r>
          </a:p>
        </p:txBody>
      </p:sp>
      <p:graphicFrame>
        <p:nvGraphicFramePr>
          <p:cNvPr id="5" name="Object 4"/>
          <p:cNvGraphicFramePr>
            <a:graphicFrameLocks noChangeAspect="1"/>
          </p:cNvGraphicFramePr>
          <p:nvPr>
            <p:extLst>
              <p:ext uri="{D42A27DB-BD31-4B8C-83A1-F6EECF244321}">
                <p14:modId xmlns:p14="http://schemas.microsoft.com/office/powerpoint/2010/main" val="2077019545"/>
              </p:ext>
            </p:extLst>
          </p:nvPr>
        </p:nvGraphicFramePr>
        <p:xfrm>
          <a:off x="1569610" y="4445121"/>
          <a:ext cx="799632" cy="685584"/>
        </p:xfrm>
        <a:graphic>
          <a:graphicData uri="http://schemas.openxmlformats.org/presentationml/2006/ole">
            <mc:AlternateContent xmlns:mc="http://schemas.openxmlformats.org/markup-compatibility/2006">
              <mc:Choice xmlns:v="urn:schemas-microsoft-com:vml" Requires="v">
                <p:oleObj name="Equation" r:id="rId3" imgW="444240" imgH="380880" progId="Equation.DSMT4">
                  <p:embed/>
                </p:oleObj>
              </mc:Choice>
              <mc:Fallback>
                <p:oleObj name="Equation" r:id="rId3" imgW="444240" imgH="380880" progId="Equation.DSMT4">
                  <p:embed/>
                  <p:pic>
                    <p:nvPicPr>
                      <p:cNvPr id="5" name="Object 4"/>
                      <p:cNvPicPr/>
                      <p:nvPr/>
                    </p:nvPicPr>
                    <p:blipFill>
                      <a:blip r:embed="rId4"/>
                      <a:stretch>
                        <a:fillRect/>
                      </a:stretch>
                    </p:blipFill>
                    <p:spPr>
                      <a:xfrm>
                        <a:off x="1569610" y="4445121"/>
                        <a:ext cx="799632" cy="685584"/>
                      </a:xfrm>
                      <a:prstGeom prst="rect">
                        <a:avLst/>
                      </a:prstGeom>
                    </p:spPr>
                  </p:pic>
                </p:oleObj>
              </mc:Fallback>
            </mc:AlternateContent>
          </a:graphicData>
        </a:graphic>
      </p:graphicFrame>
    </p:spTree>
    <p:extLst>
      <p:ext uri="{BB962C8B-B14F-4D97-AF65-F5344CB8AC3E}">
        <p14:creationId xmlns:p14="http://schemas.microsoft.com/office/powerpoint/2010/main" val="3077046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 vs DRB tradeoff</a:t>
            </a:r>
          </a:p>
        </p:txBody>
      </p:sp>
      <p:sp>
        <p:nvSpPr>
          <p:cNvPr id="3" name="Content Placeholder 2"/>
          <p:cNvSpPr>
            <a:spLocks noGrp="1"/>
          </p:cNvSpPr>
          <p:nvPr>
            <p:ph idx="1"/>
          </p:nvPr>
        </p:nvSpPr>
        <p:spPr>
          <a:xfrm>
            <a:off x="702916" y="768625"/>
            <a:ext cx="7886700" cy="5371205"/>
          </a:xfrm>
        </p:spPr>
        <p:txBody>
          <a:bodyPr>
            <a:normAutofit/>
          </a:bodyPr>
          <a:lstStyle/>
          <a:p>
            <a:r>
              <a:rPr lang="en-US" sz="2000" dirty="0"/>
              <a:t>First assume just proportional gain with no derivative gain (</a:t>
            </a:r>
            <a:r>
              <a:rPr lang="en-US" sz="2000" i="1" dirty="0">
                <a:latin typeface="Times New Roman" panose="02020603050405020304" pitchFamily="18" charset="0"/>
                <a:cs typeface="Times New Roman" panose="02020603050405020304" pitchFamily="18" charset="0"/>
              </a:rPr>
              <a:t>T</a:t>
            </a:r>
            <a:r>
              <a:rPr lang="en-US" sz="2000" i="1" baseline="-25000"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 = 0</a:t>
            </a:r>
            <a:r>
              <a:rPr lang="en-US" sz="2000" dirty="0"/>
              <a:t>) and analyze stability margins and DRB for increasing gain </a:t>
            </a:r>
            <a:r>
              <a:rPr lang="en-US" sz="2000" i="1" dirty="0">
                <a:latin typeface="Times New Roman" panose="02020603050405020304" pitchFamily="18" charset="0"/>
                <a:cs typeface="Times New Roman" panose="02020603050405020304" pitchFamily="18" charset="0"/>
              </a:rPr>
              <a:t>K</a:t>
            </a:r>
            <a:r>
              <a:rPr lang="en-US" sz="2000" dirty="0"/>
              <a:t>:</a:t>
            </a:r>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a:p>
            <a:endParaRPr lang="en-US" sz="2000" dirty="0"/>
          </a:p>
          <a:p>
            <a:endParaRPr lang="en-US" sz="2000" dirty="0"/>
          </a:p>
          <a:p>
            <a:pPr marL="0" indent="0">
              <a:buNone/>
            </a:pPr>
            <a:endParaRPr lang="en-US" sz="2000" dirty="0"/>
          </a:p>
        </p:txBody>
      </p:sp>
      <p:sp>
        <p:nvSpPr>
          <p:cNvPr id="35" name="TextBox 34"/>
          <p:cNvSpPr txBox="1"/>
          <p:nvPr/>
        </p:nvSpPr>
        <p:spPr>
          <a:xfrm>
            <a:off x="554385" y="1367652"/>
            <a:ext cx="7960965" cy="2031325"/>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s=</a:t>
            </a:r>
            <a:r>
              <a:rPr lang="en-US" sz="1400" dirty="0" err="1">
                <a:latin typeface="Courier New" panose="02070309020205020404" pitchFamily="49" charset="0"/>
                <a:cs typeface="Courier New" panose="02070309020205020404" pitchFamily="49" charset="0"/>
              </a:rPr>
              <a:t>tf</a:t>
            </a:r>
            <a:r>
              <a:rPr lang="en-US" sz="1400" dirty="0">
                <a:latin typeface="Courier New" panose="02070309020205020404" pitchFamily="49" charset="0"/>
                <a:cs typeface="Courier New" panose="02070309020205020404" pitchFamily="49" charset="0"/>
              </a:rPr>
              <a:t>('s');</a:t>
            </a:r>
          </a:p>
          <a:p>
            <a:r>
              <a:rPr lang="en-US" sz="1400" dirty="0">
                <a:latin typeface="Courier New" panose="02070309020205020404" pitchFamily="49" charset="0"/>
                <a:cs typeface="Courier New" panose="02070309020205020404" pitchFamily="49" charset="0"/>
              </a:rPr>
              <a:t>sys=0.04*exp(-0.1*s)/(s*(s+0.8));</a:t>
            </a:r>
          </a:p>
          <a:p>
            <a:r>
              <a:rPr lang="en-US" sz="1400" dirty="0">
                <a:latin typeface="Courier New" panose="02070309020205020404" pitchFamily="49" charset="0"/>
                <a:cs typeface="Courier New" panose="02070309020205020404" pitchFamily="49" charset="0"/>
              </a:rPr>
              <a:t>f1=figure;</a:t>
            </a:r>
          </a:p>
          <a:p>
            <a:r>
              <a:rPr lang="en-US" sz="1400" dirty="0">
                <a:latin typeface="Courier New" panose="02070309020205020404" pitchFamily="49" charset="0"/>
                <a:cs typeface="Courier New" panose="02070309020205020404" pitchFamily="49" charset="0"/>
              </a:rPr>
              <a:t>f2=figure;</a:t>
            </a:r>
          </a:p>
          <a:p>
            <a:r>
              <a:rPr lang="en-US" sz="1400" dirty="0">
                <a:latin typeface="Courier New" panose="02070309020205020404" pitchFamily="49" charset="0"/>
                <a:cs typeface="Courier New" panose="02070309020205020404" pitchFamily="49" charset="0"/>
              </a:rPr>
              <a:t>for K=[1 2 5 10 20 50 100]</a:t>
            </a:r>
          </a:p>
          <a:p>
            <a:r>
              <a:rPr lang="en-US" sz="1400" dirty="0">
                <a:latin typeface="Courier New" panose="02070309020205020404" pitchFamily="49" charset="0"/>
                <a:cs typeface="Courier New" panose="02070309020205020404" pitchFamily="49" charset="0"/>
              </a:rPr>
              <a:t>	figure(f1),bode(K*sys), hold all; % Stability Margin Analysis</a:t>
            </a:r>
          </a:p>
          <a:p>
            <a:r>
              <a:rPr lang="en-US" sz="1400" dirty="0">
                <a:latin typeface="Courier New" panose="02070309020205020404" pitchFamily="49" charset="0"/>
                <a:cs typeface="Courier New" panose="02070309020205020404" pitchFamily="49" charset="0"/>
              </a:rPr>
              <a:t>	figure(f2),</a:t>
            </a:r>
            <a:r>
              <a:rPr lang="en-US" sz="1400" dirty="0" err="1">
                <a:latin typeface="Courier New" panose="02070309020205020404" pitchFamily="49" charset="0"/>
                <a:cs typeface="Courier New" panose="02070309020205020404" pitchFamily="49" charset="0"/>
              </a:rPr>
              <a:t>bodemag</a:t>
            </a:r>
            <a:r>
              <a:rPr lang="en-US" sz="1400" dirty="0">
                <a:latin typeface="Courier New" panose="02070309020205020404" pitchFamily="49" charset="0"/>
                <a:cs typeface="Courier New" panose="02070309020205020404" pitchFamily="49" charset="0"/>
              </a:rPr>
              <a:t>(1/(1+K*sys)), hold all; % DRB Analysis</a:t>
            </a:r>
          </a:p>
          <a:p>
            <a:r>
              <a:rPr lang="en-US" sz="1400" dirty="0">
                <a:latin typeface="Courier New" panose="02070309020205020404" pitchFamily="49" charset="0"/>
                <a:cs typeface="Courier New" panose="02070309020205020404" pitchFamily="49" charset="0"/>
              </a:rPr>
              <a:t>end</a:t>
            </a:r>
          </a:p>
          <a:p>
            <a:r>
              <a:rPr lang="en-US" sz="1400" dirty="0">
                <a:latin typeface="Courier New" panose="02070309020205020404" pitchFamily="49" charset="0"/>
                <a:cs typeface="Courier New" panose="02070309020205020404" pitchFamily="49" charset="0"/>
              </a:rPr>
              <a:t>	</a:t>
            </a:r>
          </a:p>
        </p:txBody>
      </p:sp>
      <p:pic>
        <p:nvPicPr>
          <p:cNvPr id="36" name="Picture 35"/>
          <p:cNvPicPr>
            <a:picLocks noChangeAspect="1"/>
          </p:cNvPicPr>
          <p:nvPr/>
        </p:nvPicPr>
        <p:blipFill>
          <a:blip r:embed="rId2"/>
          <a:stretch>
            <a:fillRect/>
          </a:stretch>
        </p:blipFill>
        <p:spPr>
          <a:xfrm>
            <a:off x="273469" y="3312809"/>
            <a:ext cx="4283072" cy="3055807"/>
          </a:xfrm>
          <a:prstGeom prst="rect">
            <a:avLst/>
          </a:prstGeom>
        </p:spPr>
      </p:pic>
      <p:pic>
        <p:nvPicPr>
          <p:cNvPr id="37" name="Picture 36"/>
          <p:cNvPicPr>
            <a:picLocks noChangeAspect="1"/>
          </p:cNvPicPr>
          <p:nvPr/>
        </p:nvPicPr>
        <p:blipFill>
          <a:blip r:embed="rId3"/>
          <a:stretch>
            <a:fillRect/>
          </a:stretch>
        </p:blipFill>
        <p:spPr>
          <a:xfrm>
            <a:off x="4384399" y="3316619"/>
            <a:ext cx="4291309" cy="3051689"/>
          </a:xfrm>
          <a:prstGeom prst="rect">
            <a:avLst/>
          </a:prstGeom>
        </p:spPr>
      </p:pic>
    </p:spTree>
    <p:extLst>
      <p:ext uri="{BB962C8B-B14F-4D97-AF65-F5344CB8AC3E}">
        <p14:creationId xmlns:p14="http://schemas.microsoft.com/office/powerpoint/2010/main" val="3171450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 vs DRB tradeoff</a:t>
            </a:r>
          </a:p>
        </p:txBody>
      </p:sp>
      <p:sp>
        <p:nvSpPr>
          <p:cNvPr id="3" name="Content Placeholder 2"/>
          <p:cNvSpPr>
            <a:spLocks noGrp="1"/>
          </p:cNvSpPr>
          <p:nvPr>
            <p:ph idx="1"/>
          </p:nvPr>
        </p:nvSpPr>
        <p:spPr/>
        <p:txBody>
          <a:bodyPr/>
          <a:lstStyle/>
          <a:p>
            <a:r>
              <a:rPr lang="en-US" dirty="0"/>
              <a:t>Results of analysis:</a:t>
            </a:r>
          </a:p>
        </p:txBody>
      </p:sp>
      <p:graphicFrame>
        <p:nvGraphicFramePr>
          <p:cNvPr id="4" name="Table 3"/>
          <p:cNvGraphicFramePr>
            <a:graphicFrameLocks noGrp="1"/>
          </p:cNvGraphicFramePr>
          <p:nvPr>
            <p:extLst>
              <p:ext uri="{D42A27DB-BD31-4B8C-83A1-F6EECF244321}">
                <p14:modId xmlns:p14="http://schemas.microsoft.com/office/powerpoint/2010/main" val="1005189135"/>
              </p:ext>
            </p:extLst>
          </p:nvPr>
        </p:nvGraphicFramePr>
        <p:xfrm>
          <a:off x="596159" y="1396998"/>
          <a:ext cx="8069058" cy="4380072"/>
        </p:xfrm>
        <a:graphic>
          <a:graphicData uri="http://schemas.openxmlformats.org/drawingml/2006/table">
            <a:tbl>
              <a:tblPr firstRow="1" bandRow="1">
                <a:tableStyleId>{5C22544A-7EE6-4342-B048-85BDC9FD1C3A}</a:tableStyleId>
              </a:tblPr>
              <a:tblGrid>
                <a:gridCol w="1344843">
                  <a:extLst>
                    <a:ext uri="{9D8B030D-6E8A-4147-A177-3AD203B41FA5}">
                      <a16:colId xmlns:a16="http://schemas.microsoft.com/office/drawing/2014/main" val="3689917709"/>
                    </a:ext>
                  </a:extLst>
                </a:gridCol>
                <a:gridCol w="1344843">
                  <a:extLst>
                    <a:ext uri="{9D8B030D-6E8A-4147-A177-3AD203B41FA5}">
                      <a16:colId xmlns:a16="http://schemas.microsoft.com/office/drawing/2014/main" val="790785257"/>
                    </a:ext>
                  </a:extLst>
                </a:gridCol>
                <a:gridCol w="1344843">
                  <a:extLst>
                    <a:ext uri="{9D8B030D-6E8A-4147-A177-3AD203B41FA5}">
                      <a16:colId xmlns:a16="http://schemas.microsoft.com/office/drawing/2014/main" val="1327311273"/>
                    </a:ext>
                  </a:extLst>
                </a:gridCol>
                <a:gridCol w="1344843">
                  <a:extLst>
                    <a:ext uri="{9D8B030D-6E8A-4147-A177-3AD203B41FA5}">
                      <a16:colId xmlns:a16="http://schemas.microsoft.com/office/drawing/2014/main" val="1276174538"/>
                    </a:ext>
                  </a:extLst>
                </a:gridCol>
                <a:gridCol w="1344843">
                  <a:extLst>
                    <a:ext uri="{9D8B030D-6E8A-4147-A177-3AD203B41FA5}">
                      <a16:colId xmlns:a16="http://schemas.microsoft.com/office/drawing/2014/main" val="3708910320"/>
                    </a:ext>
                  </a:extLst>
                </a:gridCol>
                <a:gridCol w="1344843">
                  <a:extLst>
                    <a:ext uri="{9D8B030D-6E8A-4147-A177-3AD203B41FA5}">
                      <a16:colId xmlns:a16="http://schemas.microsoft.com/office/drawing/2014/main" val="4271846348"/>
                    </a:ext>
                  </a:extLst>
                </a:gridCol>
              </a:tblGrid>
              <a:tr h="490868">
                <a:tc>
                  <a:txBody>
                    <a:bodyPr/>
                    <a:lstStyle/>
                    <a:p>
                      <a:r>
                        <a:rPr lang="en-US" sz="1800" dirty="0"/>
                        <a:t>Gain, K</a:t>
                      </a:r>
                    </a:p>
                  </a:txBody>
                  <a:tcPr marL="121036" marR="121036" marT="60518" marB="60518"/>
                </a:tc>
                <a:tc>
                  <a:txBody>
                    <a:bodyPr/>
                    <a:lstStyle/>
                    <a:p>
                      <a:r>
                        <a:rPr lang="en-US" sz="1800" dirty="0"/>
                        <a:t>DRB (rad/sec)</a:t>
                      </a:r>
                    </a:p>
                  </a:txBody>
                  <a:tcPr marL="121036" marR="121036" marT="60518" marB="60518"/>
                </a:tc>
                <a:tc>
                  <a:txBody>
                    <a:bodyPr/>
                    <a:lstStyle/>
                    <a:p>
                      <a:r>
                        <a:rPr lang="en-US" sz="1800" dirty="0"/>
                        <a:t>DRP (dB)</a:t>
                      </a:r>
                    </a:p>
                  </a:txBody>
                  <a:tcPr marL="121036" marR="121036" marT="60518" marB="60518"/>
                </a:tc>
                <a:tc>
                  <a:txBody>
                    <a:bodyPr/>
                    <a:lstStyle/>
                    <a:p>
                      <a:r>
                        <a:rPr lang="en-US" sz="1800" dirty="0"/>
                        <a:t>Gain Crossover (rad/sec)</a:t>
                      </a:r>
                    </a:p>
                  </a:txBody>
                  <a:tcPr marL="121036" marR="121036" marT="60518" marB="60518"/>
                </a:tc>
                <a:tc>
                  <a:txBody>
                    <a:bodyPr/>
                    <a:lstStyle/>
                    <a:p>
                      <a:r>
                        <a:rPr lang="en-US" sz="1800" dirty="0"/>
                        <a:t>Gain Margin</a:t>
                      </a:r>
                      <a:r>
                        <a:rPr lang="en-US" sz="1800" baseline="0" dirty="0"/>
                        <a:t> (dB)</a:t>
                      </a:r>
                      <a:endParaRPr lang="en-US" sz="1800" dirty="0"/>
                    </a:p>
                  </a:txBody>
                  <a:tcPr marL="121036" marR="121036" marT="60518" marB="60518"/>
                </a:tc>
                <a:tc>
                  <a:txBody>
                    <a:bodyPr/>
                    <a:lstStyle/>
                    <a:p>
                      <a:r>
                        <a:rPr lang="en-US" sz="1800" dirty="0"/>
                        <a:t>Phase Margin (</a:t>
                      </a:r>
                      <a:r>
                        <a:rPr lang="en-US" sz="1800" dirty="0" err="1"/>
                        <a:t>deg</a:t>
                      </a:r>
                      <a:r>
                        <a:rPr lang="en-US" sz="1800" dirty="0"/>
                        <a:t>)</a:t>
                      </a:r>
                    </a:p>
                  </a:txBody>
                  <a:tcPr marL="121036" marR="121036" marT="60518" marB="60518"/>
                </a:tc>
                <a:extLst>
                  <a:ext uri="{0D108BD9-81ED-4DB2-BD59-A6C34878D82A}">
                    <a16:rowId xmlns:a16="http://schemas.microsoft.com/office/drawing/2014/main" val="3059996989"/>
                  </a:ext>
                </a:extLst>
              </a:tr>
              <a:tr h="490868">
                <a:tc>
                  <a:txBody>
                    <a:bodyPr/>
                    <a:lstStyle/>
                    <a:p>
                      <a:r>
                        <a:rPr lang="en-US" sz="1800" dirty="0"/>
                        <a:t>1</a:t>
                      </a:r>
                    </a:p>
                  </a:txBody>
                  <a:tcPr marL="121036" marR="121036" marT="60518" marB="60518"/>
                </a:tc>
                <a:tc>
                  <a:txBody>
                    <a:bodyPr/>
                    <a:lstStyle/>
                    <a:p>
                      <a:r>
                        <a:rPr lang="en-US" sz="1800" dirty="0"/>
                        <a:t>0.05</a:t>
                      </a:r>
                    </a:p>
                  </a:txBody>
                  <a:tcPr marL="121036" marR="121036" marT="60518" marB="60518"/>
                </a:tc>
                <a:tc>
                  <a:txBody>
                    <a:bodyPr/>
                    <a:lstStyle/>
                    <a:p>
                      <a:r>
                        <a:rPr lang="en-US" sz="1800" dirty="0"/>
                        <a:t>0.4</a:t>
                      </a:r>
                    </a:p>
                  </a:txBody>
                  <a:tcPr marL="121036" marR="121036" marT="60518" marB="60518"/>
                </a:tc>
                <a:tc>
                  <a:txBody>
                    <a:bodyPr/>
                    <a:lstStyle/>
                    <a:p>
                      <a:r>
                        <a:rPr lang="en-US" sz="1800" dirty="0"/>
                        <a:t>0.05</a:t>
                      </a:r>
                    </a:p>
                  </a:txBody>
                  <a:tcPr marL="121036" marR="121036" marT="60518" marB="60518"/>
                </a:tc>
                <a:tc>
                  <a:txBody>
                    <a:bodyPr/>
                    <a:lstStyle/>
                    <a:p>
                      <a:r>
                        <a:rPr lang="en-US" sz="1800" dirty="0"/>
                        <a:t>46</a:t>
                      </a:r>
                    </a:p>
                  </a:txBody>
                  <a:tcPr marL="121036" marR="121036" marT="60518" marB="60518"/>
                </a:tc>
                <a:tc>
                  <a:txBody>
                    <a:bodyPr/>
                    <a:lstStyle/>
                    <a:p>
                      <a:r>
                        <a:rPr lang="en-US" sz="1800" dirty="0"/>
                        <a:t>86</a:t>
                      </a:r>
                    </a:p>
                  </a:txBody>
                  <a:tcPr marL="121036" marR="121036" marT="60518" marB="60518"/>
                </a:tc>
                <a:extLst>
                  <a:ext uri="{0D108BD9-81ED-4DB2-BD59-A6C34878D82A}">
                    <a16:rowId xmlns:a16="http://schemas.microsoft.com/office/drawing/2014/main" val="4028946695"/>
                  </a:ext>
                </a:extLst>
              </a:tr>
              <a:tr h="490868">
                <a:tc>
                  <a:txBody>
                    <a:bodyPr/>
                    <a:lstStyle/>
                    <a:p>
                      <a:r>
                        <a:rPr lang="en-US" sz="1800" dirty="0"/>
                        <a:t>2</a:t>
                      </a:r>
                    </a:p>
                  </a:txBody>
                  <a:tcPr marL="121036" marR="121036" marT="60518" marB="60518"/>
                </a:tc>
                <a:tc>
                  <a:txBody>
                    <a:bodyPr/>
                    <a:lstStyle/>
                    <a:p>
                      <a:r>
                        <a:rPr lang="en-US" sz="1800" dirty="0"/>
                        <a:t>0.09</a:t>
                      </a:r>
                    </a:p>
                  </a:txBody>
                  <a:tcPr marL="121036" marR="121036" marT="60518" marB="60518"/>
                </a:tc>
                <a:tc>
                  <a:txBody>
                    <a:bodyPr/>
                    <a:lstStyle/>
                    <a:p>
                      <a:r>
                        <a:rPr lang="en-US" sz="1800" dirty="0"/>
                        <a:t>0.8</a:t>
                      </a:r>
                    </a:p>
                  </a:txBody>
                  <a:tcPr marL="121036" marR="121036" marT="60518" marB="60518"/>
                </a:tc>
                <a:tc>
                  <a:txBody>
                    <a:bodyPr/>
                    <a:lstStyle/>
                    <a:p>
                      <a:r>
                        <a:rPr lang="en-US" sz="1800" dirty="0"/>
                        <a:t>0.099</a:t>
                      </a:r>
                    </a:p>
                  </a:txBody>
                  <a:tcPr marL="121036" marR="121036" marT="60518" marB="60518"/>
                </a:tc>
                <a:tc>
                  <a:txBody>
                    <a:bodyPr/>
                    <a:lstStyle/>
                    <a:p>
                      <a:r>
                        <a:rPr lang="en-US" sz="1800" dirty="0"/>
                        <a:t>40</a:t>
                      </a:r>
                    </a:p>
                  </a:txBody>
                  <a:tcPr marL="121036" marR="121036" marT="60518" marB="60518"/>
                </a:tc>
                <a:tc>
                  <a:txBody>
                    <a:bodyPr/>
                    <a:lstStyle/>
                    <a:p>
                      <a:r>
                        <a:rPr lang="en-US" sz="1800" dirty="0"/>
                        <a:t>82</a:t>
                      </a:r>
                    </a:p>
                  </a:txBody>
                  <a:tcPr marL="121036" marR="121036" marT="60518" marB="60518"/>
                </a:tc>
                <a:extLst>
                  <a:ext uri="{0D108BD9-81ED-4DB2-BD59-A6C34878D82A}">
                    <a16:rowId xmlns:a16="http://schemas.microsoft.com/office/drawing/2014/main" val="2390567443"/>
                  </a:ext>
                </a:extLst>
              </a:tr>
              <a:tr h="490868">
                <a:tc>
                  <a:txBody>
                    <a:bodyPr/>
                    <a:lstStyle/>
                    <a:p>
                      <a:r>
                        <a:rPr lang="en-US" sz="1800" dirty="0"/>
                        <a:t>5</a:t>
                      </a:r>
                    </a:p>
                  </a:txBody>
                  <a:tcPr marL="121036" marR="121036" marT="60518" marB="60518"/>
                </a:tc>
                <a:tc>
                  <a:txBody>
                    <a:bodyPr/>
                    <a:lstStyle/>
                    <a:p>
                      <a:r>
                        <a:rPr lang="en-US" sz="1800" dirty="0"/>
                        <a:t>0.19</a:t>
                      </a:r>
                    </a:p>
                  </a:txBody>
                  <a:tcPr marL="121036" marR="121036" marT="60518" marB="60518"/>
                </a:tc>
                <a:tc>
                  <a:txBody>
                    <a:bodyPr/>
                    <a:lstStyle/>
                    <a:p>
                      <a:r>
                        <a:rPr lang="en-US" sz="1800" dirty="0"/>
                        <a:t>1.7</a:t>
                      </a:r>
                    </a:p>
                  </a:txBody>
                  <a:tcPr marL="121036" marR="121036" marT="60518" marB="60518"/>
                </a:tc>
                <a:tc>
                  <a:txBody>
                    <a:bodyPr/>
                    <a:lstStyle/>
                    <a:p>
                      <a:r>
                        <a:rPr lang="en-US" sz="1800" dirty="0"/>
                        <a:t>0.24</a:t>
                      </a:r>
                    </a:p>
                  </a:txBody>
                  <a:tcPr marL="121036" marR="121036" marT="60518" marB="60518"/>
                </a:tc>
                <a:tc>
                  <a:txBody>
                    <a:bodyPr/>
                    <a:lstStyle/>
                    <a:p>
                      <a:r>
                        <a:rPr lang="en-US" sz="1800" dirty="0"/>
                        <a:t>32</a:t>
                      </a:r>
                    </a:p>
                  </a:txBody>
                  <a:tcPr marL="121036" marR="121036" marT="60518" marB="60518"/>
                </a:tc>
                <a:tc>
                  <a:txBody>
                    <a:bodyPr/>
                    <a:lstStyle/>
                    <a:p>
                      <a:r>
                        <a:rPr lang="en-US" sz="1800" dirty="0"/>
                        <a:t>72</a:t>
                      </a:r>
                    </a:p>
                  </a:txBody>
                  <a:tcPr marL="121036" marR="121036" marT="60518" marB="60518"/>
                </a:tc>
                <a:extLst>
                  <a:ext uri="{0D108BD9-81ED-4DB2-BD59-A6C34878D82A}">
                    <a16:rowId xmlns:a16="http://schemas.microsoft.com/office/drawing/2014/main" val="3405106881"/>
                  </a:ext>
                </a:extLst>
              </a:tr>
              <a:tr h="490868">
                <a:tc>
                  <a:txBody>
                    <a:bodyPr/>
                    <a:lstStyle/>
                    <a:p>
                      <a:r>
                        <a:rPr lang="en-US" sz="1800" dirty="0"/>
                        <a:t>10</a:t>
                      </a:r>
                    </a:p>
                  </a:txBody>
                  <a:tcPr marL="121036" marR="121036" marT="60518" marB="60518"/>
                </a:tc>
                <a:tc>
                  <a:txBody>
                    <a:bodyPr/>
                    <a:lstStyle/>
                    <a:p>
                      <a:r>
                        <a:rPr lang="en-US" sz="1800" dirty="0"/>
                        <a:t>0.32</a:t>
                      </a:r>
                    </a:p>
                  </a:txBody>
                  <a:tcPr marL="121036" marR="121036" marT="60518" marB="60518"/>
                </a:tc>
                <a:tc>
                  <a:txBody>
                    <a:bodyPr/>
                    <a:lstStyle/>
                    <a:p>
                      <a:r>
                        <a:rPr lang="en-US" sz="1800" dirty="0"/>
                        <a:t>2.8</a:t>
                      </a:r>
                    </a:p>
                  </a:txBody>
                  <a:tcPr marL="121036" marR="121036" marT="60518" marB="60518"/>
                </a:tc>
                <a:tc>
                  <a:txBody>
                    <a:bodyPr/>
                    <a:lstStyle/>
                    <a:p>
                      <a:r>
                        <a:rPr lang="en-US" sz="1800" dirty="0"/>
                        <a:t>0.44</a:t>
                      </a:r>
                    </a:p>
                  </a:txBody>
                  <a:tcPr marL="121036" marR="121036" marT="60518" marB="60518"/>
                </a:tc>
                <a:tc>
                  <a:txBody>
                    <a:bodyPr/>
                    <a:lstStyle/>
                    <a:p>
                      <a:r>
                        <a:rPr lang="en-US" sz="1800" dirty="0"/>
                        <a:t>26</a:t>
                      </a:r>
                    </a:p>
                  </a:txBody>
                  <a:tcPr marL="121036" marR="121036" marT="60518" marB="60518"/>
                </a:tc>
                <a:tc>
                  <a:txBody>
                    <a:bodyPr/>
                    <a:lstStyle/>
                    <a:p>
                      <a:r>
                        <a:rPr lang="en-US" sz="1800" dirty="0"/>
                        <a:t>58</a:t>
                      </a:r>
                    </a:p>
                  </a:txBody>
                  <a:tcPr marL="121036" marR="121036" marT="60518" marB="60518"/>
                </a:tc>
                <a:extLst>
                  <a:ext uri="{0D108BD9-81ED-4DB2-BD59-A6C34878D82A}">
                    <a16:rowId xmlns:a16="http://schemas.microsoft.com/office/drawing/2014/main" val="1736929172"/>
                  </a:ext>
                </a:extLst>
              </a:tr>
              <a:tr h="490868">
                <a:tc>
                  <a:txBody>
                    <a:bodyPr/>
                    <a:lstStyle/>
                    <a:p>
                      <a:r>
                        <a:rPr lang="en-US" sz="1800" dirty="0"/>
                        <a:t>20</a:t>
                      </a:r>
                    </a:p>
                  </a:txBody>
                  <a:tcPr marL="121036" marR="121036" marT="60518" marB="60518"/>
                </a:tc>
                <a:tc>
                  <a:txBody>
                    <a:bodyPr/>
                    <a:lstStyle/>
                    <a:p>
                      <a:r>
                        <a:rPr lang="en-US" sz="1800" dirty="0"/>
                        <a:t>0.50</a:t>
                      </a:r>
                    </a:p>
                  </a:txBody>
                  <a:tcPr marL="121036" marR="121036" marT="60518" marB="60518"/>
                </a:tc>
                <a:tc>
                  <a:txBody>
                    <a:bodyPr/>
                    <a:lstStyle/>
                    <a:p>
                      <a:r>
                        <a:rPr lang="en-US" sz="1800" dirty="0"/>
                        <a:t>4.7</a:t>
                      </a:r>
                    </a:p>
                  </a:txBody>
                  <a:tcPr marL="121036" marR="121036" marT="60518" marB="60518"/>
                </a:tc>
                <a:tc>
                  <a:txBody>
                    <a:bodyPr/>
                    <a:lstStyle/>
                    <a:p>
                      <a:r>
                        <a:rPr lang="en-US" sz="1800" dirty="0"/>
                        <a:t>0.74</a:t>
                      </a:r>
                    </a:p>
                  </a:txBody>
                  <a:tcPr marL="121036" marR="121036" marT="60518" marB="60518"/>
                </a:tc>
                <a:tc>
                  <a:txBody>
                    <a:bodyPr/>
                    <a:lstStyle/>
                    <a:p>
                      <a:r>
                        <a:rPr lang="en-US" sz="1800" dirty="0"/>
                        <a:t>20.</a:t>
                      </a:r>
                    </a:p>
                  </a:txBody>
                  <a:tcPr marL="121036" marR="121036" marT="60518" marB="60518"/>
                </a:tc>
                <a:tc>
                  <a:txBody>
                    <a:bodyPr/>
                    <a:lstStyle/>
                    <a:p>
                      <a:r>
                        <a:rPr lang="en-US" sz="1800" dirty="0"/>
                        <a:t>43</a:t>
                      </a:r>
                    </a:p>
                  </a:txBody>
                  <a:tcPr marL="121036" marR="121036" marT="60518" marB="60518"/>
                </a:tc>
                <a:extLst>
                  <a:ext uri="{0D108BD9-81ED-4DB2-BD59-A6C34878D82A}">
                    <a16:rowId xmlns:a16="http://schemas.microsoft.com/office/drawing/2014/main" val="3108396242"/>
                  </a:ext>
                </a:extLst>
              </a:tr>
              <a:tr h="490868">
                <a:tc>
                  <a:txBody>
                    <a:bodyPr/>
                    <a:lstStyle/>
                    <a:p>
                      <a:r>
                        <a:rPr lang="en-US" sz="1800" dirty="0"/>
                        <a:t>50</a:t>
                      </a:r>
                    </a:p>
                  </a:txBody>
                  <a:tcPr marL="121036" marR="121036" marT="60518" marB="60518"/>
                </a:tc>
                <a:tc>
                  <a:txBody>
                    <a:bodyPr/>
                    <a:lstStyle/>
                    <a:p>
                      <a:r>
                        <a:rPr lang="en-US" sz="1800" dirty="0"/>
                        <a:t>0.82</a:t>
                      </a:r>
                    </a:p>
                  </a:txBody>
                  <a:tcPr marL="121036" marR="121036" marT="60518" marB="60518"/>
                </a:tc>
                <a:tc>
                  <a:txBody>
                    <a:bodyPr/>
                    <a:lstStyle/>
                    <a:p>
                      <a:r>
                        <a:rPr lang="en-US" sz="1800" dirty="0"/>
                        <a:t>8.6</a:t>
                      </a:r>
                    </a:p>
                  </a:txBody>
                  <a:tcPr marL="121036" marR="121036" marT="60518" marB="60518"/>
                </a:tc>
                <a:tc>
                  <a:txBody>
                    <a:bodyPr/>
                    <a:lstStyle/>
                    <a:p>
                      <a:r>
                        <a:rPr lang="en-US" sz="1800" dirty="0"/>
                        <a:t>1.3</a:t>
                      </a:r>
                    </a:p>
                  </a:txBody>
                  <a:tcPr marL="121036" marR="121036" marT="60518" marB="60518"/>
                </a:tc>
                <a:tc>
                  <a:txBody>
                    <a:bodyPr/>
                    <a:lstStyle/>
                    <a:p>
                      <a:r>
                        <a:rPr lang="en-US" sz="1800" dirty="0"/>
                        <a:t>12</a:t>
                      </a:r>
                    </a:p>
                  </a:txBody>
                  <a:tcPr marL="121036" marR="121036" marT="60518" marB="60518"/>
                </a:tc>
                <a:tc>
                  <a:txBody>
                    <a:bodyPr/>
                    <a:lstStyle/>
                    <a:p>
                      <a:r>
                        <a:rPr lang="en-US" sz="1800" dirty="0"/>
                        <a:t>24</a:t>
                      </a:r>
                    </a:p>
                  </a:txBody>
                  <a:tcPr marL="121036" marR="121036" marT="60518" marB="60518"/>
                </a:tc>
                <a:extLst>
                  <a:ext uri="{0D108BD9-81ED-4DB2-BD59-A6C34878D82A}">
                    <a16:rowId xmlns:a16="http://schemas.microsoft.com/office/drawing/2014/main" val="126645631"/>
                  </a:ext>
                </a:extLst>
              </a:tr>
              <a:tr h="490868">
                <a:tc>
                  <a:txBody>
                    <a:bodyPr/>
                    <a:lstStyle/>
                    <a:p>
                      <a:r>
                        <a:rPr lang="en-US" sz="1800" dirty="0"/>
                        <a:t>100</a:t>
                      </a:r>
                    </a:p>
                  </a:txBody>
                  <a:tcPr marL="121036" marR="121036" marT="60518" marB="60518"/>
                </a:tc>
                <a:tc>
                  <a:txBody>
                    <a:bodyPr/>
                    <a:lstStyle/>
                    <a:p>
                      <a:r>
                        <a:rPr lang="en-US" sz="1800" dirty="0"/>
                        <a:t>1.2</a:t>
                      </a:r>
                    </a:p>
                  </a:txBody>
                  <a:tcPr marL="121036" marR="121036" marT="60518" marB="60518"/>
                </a:tc>
                <a:tc>
                  <a:txBody>
                    <a:bodyPr/>
                    <a:lstStyle/>
                    <a:p>
                      <a:r>
                        <a:rPr lang="en-US" sz="1800" dirty="0"/>
                        <a:t>14.5</a:t>
                      </a:r>
                    </a:p>
                  </a:txBody>
                  <a:tcPr marL="121036" marR="121036" marT="60518" marB="60518"/>
                </a:tc>
                <a:tc>
                  <a:txBody>
                    <a:bodyPr/>
                    <a:lstStyle/>
                    <a:p>
                      <a:r>
                        <a:rPr lang="en-US" sz="1800" dirty="0"/>
                        <a:t>1.9</a:t>
                      </a:r>
                    </a:p>
                  </a:txBody>
                  <a:tcPr marL="121036" marR="121036" marT="60518" marB="60518"/>
                </a:tc>
                <a:tc>
                  <a:txBody>
                    <a:bodyPr/>
                    <a:lstStyle/>
                    <a:p>
                      <a:r>
                        <a:rPr lang="en-US" sz="1800" dirty="0"/>
                        <a:t>6.1</a:t>
                      </a:r>
                    </a:p>
                  </a:txBody>
                  <a:tcPr marL="121036" marR="121036" marT="60518" marB="60518"/>
                </a:tc>
                <a:tc>
                  <a:txBody>
                    <a:bodyPr/>
                    <a:lstStyle/>
                    <a:p>
                      <a:r>
                        <a:rPr lang="en-US" sz="1800" dirty="0"/>
                        <a:t>12</a:t>
                      </a:r>
                    </a:p>
                  </a:txBody>
                  <a:tcPr marL="121036" marR="121036" marT="60518" marB="60518"/>
                </a:tc>
                <a:extLst>
                  <a:ext uri="{0D108BD9-81ED-4DB2-BD59-A6C34878D82A}">
                    <a16:rowId xmlns:a16="http://schemas.microsoft.com/office/drawing/2014/main" val="1611497233"/>
                  </a:ext>
                </a:extLst>
              </a:tr>
            </a:tbl>
          </a:graphicData>
        </a:graphic>
      </p:graphicFrame>
    </p:spTree>
    <p:extLst>
      <p:ext uri="{BB962C8B-B14F-4D97-AF65-F5344CB8AC3E}">
        <p14:creationId xmlns:p14="http://schemas.microsoft.com/office/powerpoint/2010/main" val="413334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 vs DRB tradeoff</a:t>
            </a:r>
          </a:p>
        </p:txBody>
      </p:sp>
      <p:sp>
        <p:nvSpPr>
          <p:cNvPr id="3" name="Content Placeholder 2"/>
          <p:cNvSpPr>
            <a:spLocks noGrp="1"/>
          </p:cNvSpPr>
          <p:nvPr>
            <p:ph idx="1"/>
          </p:nvPr>
        </p:nvSpPr>
        <p:spPr>
          <a:xfrm>
            <a:off x="628650" y="805758"/>
            <a:ext cx="7886700" cy="5646100"/>
          </a:xfrm>
        </p:spPr>
        <p:txBody>
          <a:bodyPr>
            <a:normAutofit/>
          </a:bodyPr>
          <a:lstStyle/>
          <a:p>
            <a:r>
              <a:rPr lang="en-US" sz="2800" dirty="0"/>
              <a:t>Some trends to note in the analysis:</a:t>
            </a:r>
          </a:p>
          <a:p>
            <a:pPr lvl="1"/>
            <a:r>
              <a:rPr lang="en-US" sz="2400" dirty="0"/>
              <a:t>As gain increases DRB goes up, but stability margins go down and DRP goes up.  This represents the stability versus disturbance rejection tradeoff</a:t>
            </a:r>
          </a:p>
          <a:p>
            <a:pPr lvl="1"/>
            <a:r>
              <a:rPr lang="en-US" sz="2400" dirty="0"/>
              <a:t>Note that the gain crossover frequency has similar trend as the DRB frequency (gain crossover is a bit higher but trends upward with gain just like DRB)</a:t>
            </a:r>
          </a:p>
        </p:txBody>
      </p:sp>
    </p:spTree>
    <p:extLst>
      <p:ext uri="{BB962C8B-B14F-4D97-AF65-F5344CB8AC3E}">
        <p14:creationId xmlns:p14="http://schemas.microsoft.com/office/powerpoint/2010/main" val="674805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 vs DRB tradeoff</a:t>
            </a:r>
          </a:p>
        </p:txBody>
      </p:sp>
      <p:sp>
        <p:nvSpPr>
          <p:cNvPr id="3" name="Content Placeholder 2"/>
          <p:cNvSpPr>
            <a:spLocks noGrp="1"/>
          </p:cNvSpPr>
          <p:nvPr>
            <p:ph idx="1"/>
          </p:nvPr>
        </p:nvSpPr>
        <p:spPr>
          <a:xfrm>
            <a:off x="628650" y="805758"/>
            <a:ext cx="7886700" cy="5646100"/>
          </a:xfrm>
        </p:spPr>
        <p:txBody>
          <a:bodyPr>
            <a:normAutofit/>
          </a:bodyPr>
          <a:lstStyle/>
          <a:p>
            <a:r>
              <a:rPr lang="en-US" sz="2800" dirty="0"/>
              <a:t>Design Choice</a:t>
            </a:r>
          </a:p>
          <a:p>
            <a:pPr lvl="1"/>
            <a:r>
              <a:rPr lang="en-US" sz="2400" dirty="0"/>
              <a:t>Flight control design specifications (SAE 94900) call for 6 dB Gain Margin and 45° Phase Margin</a:t>
            </a:r>
          </a:p>
          <a:p>
            <a:pPr lvl="1"/>
            <a:r>
              <a:rPr lang="en-US" sz="2400" dirty="0"/>
              <a:t>The recommended disturbance rejection properties for level 1 pitch disturbance rejection are:</a:t>
            </a:r>
          </a:p>
          <a:p>
            <a:pPr lvl="2"/>
            <a:r>
              <a:rPr lang="en-US" sz="2200" dirty="0"/>
              <a:t> DRB &gt; 0.5 rad/sec and DRP &lt; 5 dB</a:t>
            </a:r>
          </a:p>
          <a:p>
            <a:pPr lvl="1"/>
            <a:r>
              <a:rPr lang="en-US" sz="2400" dirty="0"/>
              <a:t>Looks like K = 20 </a:t>
            </a:r>
            <a:r>
              <a:rPr lang="en-US" sz="2400" i="1" dirty="0"/>
              <a:t>almost</a:t>
            </a:r>
            <a:r>
              <a:rPr lang="en-US" sz="2400" dirty="0"/>
              <a:t> meets these requirements, DRB and DRP just barely meet requirement, and Phase Margin is just under 45°</a:t>
            </a:r>
          </a:p>
          <a:p>
            <a:pPr lvl="1"/>
            <a:r>
              <a:rPr lang="en-US" sz="2400" dirty="0"/>
              <a:t>However, we should meet the requirement with some additional design margin on DRB (note that this model is very approximate)</a:t>
            </a:r>
          </a:p>
          <a:p>
            <a:pPr lvl="1"/>
            <a:r>
              <a:rPr lang="en-US" sz="2400" dirty="0"/>
              <a:t>Start with K = 50, which has a good DRB above the requirement, but it has poor stability</a:t>
            </a:r>
          </a:p>
          <a:p>
            <a:pPr lvl="1"/>
            <a:r>
              <a:rPr lang="en-US" sz="2400" dirty="0"/>
              <a:t>Then add derivative gain to enhance stability</a:t>
            </a:r>
          </a:p>
        </p:txBody>
      </p:sp>
    </p:spTree>
    <p:extLst>
      <p:ext uri="{BB962C8B-B14F-4D97-AF65-F5344CB8AC3E}">
        <p14:creationId xmlns:p14="http://schemas.microsoft.com/office/powerpoint/2010/main" val="1603259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54976" y="849345"/>
            <a:ext cx="3886200" cy="5749015"/>
          </a:xfrm>
        </p:spPr>
        <p:txBody>
          <a:bodyPr>
            <a:normAutofit fontScale="92500" lnSpcReduction="10000"/>
          </a:bodyPr>
          <a:lstStyle/>
          <a:p>
            <a:r>
              <a:rPr lang="en-US" sz="2000" dirty="0"/>
              <a:t>Note that all of the loop transfer function bode plots have the same phase curve, since we are only increasing gain</a:t>
            </a:r>
          </a:p>
          <a:p>
            <a:endParaRPr lang="en-US" sz="2000" dirty="0"/>
          </a:p>
          <a:p>
            <a:r>
              <a:rPr lang="en-US" sz="2000" dirty="0"/>
              <a:t>If we add a zero to the compensator at a frequency above the gain crossover, we should add phase lead with minimal change in the gain crossover frequency.</a:t>
            </a:r>
          </a:p>
          <a:p>
            <a:endParaRPr lang="en-US" sz="2000" dirty="0"/>
          </a:p>
          <a:p>
            <a:endParaRPr lang="en-US" sz="2000" dirty="0"/>
          </a:p>
          <a:p>
            <a:endParaRPr lang="en-US" sz="2000" dirty="0"/>
          </a:p>
          <a:p>
            <a:endParaRPr lang="en-US" sz="2000" dirty="0"/>
          </a:p>
          <a:p>
            <a:endParaRPr lang="en-US" sz="2000" dirty="0"/>
          </a:p>
          <a:p>
            <a:r>
              <a:rPr lang="en-US" sz="2000" dirty="0"/>
              <a:t>For K = 50, gain crossover is 1.3 rad/sec,</a:t>
            </a:r>
          </a:p>
          <a:p>
            <a:r>
              <a:rPr lang="en-US" sz="2000" dirty="0"/>
              <a:t>Choose </a:t>
            </a:r>
            <a:r>
              <a:rPr lang="en-US" sz="2000" i="1" dirty="0">
                <a:latin typeface="Times New Roman" panose="02020603050405020304" pitchFamily="18" charset="0"/>
                <a:cs typeface="Times New Roman" panose="02020603050405020304" pitchFamily="18" charset="0"/>
              </a:rPr>
              <a:t>T</a:t>
            </a:r>
            <a:r>
              <a:rPr lang="en-US" sz="2000" i="1" baseline="-25000" dirty="0">
                <a:latin typeface="Times New Roman" panose="02020603050405020304" pitchFamily="18" charset="0"/>
                <a:cs typeface="Times New Roman" panose="02020603050405020304" pitchFamily="18" charset="0"/>
              </a:rPr>
              <a:t>D</a:t>
            </a:r>
            <a:r>
              <a:rPr lang="en-US" sz="2000" dirty="0"/>
              <a:t> = 0.5 sec =&gt;  </a:t>
            </a:r>
            <a:r>
              <a:rPr lang="en-US" sz="2000" dirty="0">
                <a:latin typeface="Times New Roman" panose="02020603050405020304" pitchFamily="18" charset="0"/>
                <a:cs typeface="Times New Roman" panose="02020603050405020304" pitchFamily="18" charset="0"/>
              </a:rPr>
              <a:t>1/</a:t>
            </a:r>
            <a:r>
              <a:rPr lang="en-US" sz="2000" i="1" dirty="0">
                <a:latin typeface="Times New Roman" panose="02020603050405020304" pitchFamily="18" charset="0"/>
                <a:cs typeface="Times New Roman" panose="02020603050405020304" pitchFamily="18" charset="0"/>
              </a:rPr>
              <a:t>T</a:t>
            </a:r>
            <a:r>
              <a:rPr lang="en-US" sz="2000" i="1" baseline="-25000" dirty="0">
                <a:latin typeface="Times New Roman" panose="02020603050405020304" pitchFamily="18" charset="0"/>
                <a:cs typeface="Times New Roman" panose="02020603050405020304" pitchFamily="18" charset="0"/>
              </a:rPr>
              <a:t>D</a:t>
            </a:r>
            <a:r>
              <a:rPr lang="en-US" sz="2000" dirty="0"/>
              <a:t> = 2 rad/sec &gt; 1.3</a:t>
            </a:r>
          </a:p>
          <a:p>
            <a:pPr marL="0" indent="0">
              <a:buNone/>
            </a:pPr>
            <a:endParaRPr lang="en-US" sz="2000" dirty="0"/>
          </a:p>
        </p:txBody>
      </p:sp>
      <p:pic>
        <p:nvPicPr>
          <p:cNvPr id="5" name="Picture 4"/>
          <p:cNvPicPr>
            <a:picLocks noChangeAspect="1"/>
          </p:cNvPicPr>
          <p:nvPr/>
        </p:nvPicPr>
        <p:blipFill rotWithShape="1">
          <a:blip r:embed="rId3"/>
          <a:srcRect b="4536"/>
          <a:stretch/>
        </p:blipFill>
        <p:spPr>
          <a:xfrm>
            <a:off x="4902046" y="3601900"/>
            <a:ext cx="4185106" cy="2996460"/>
          </a:xfrm>
          <a:prstGeom prst="rect">
            <a:avLst/>
          </a:prstGeom>
        </p:spPr>
      </p:pic>
      <p:pic>
        <p:nvPicPr>
          <p:cNvPr id="7" name="Content Placeholder 6"/>
          <p:cNvPicPr>
            <a:picLocks noGrp="1" noChangeAspect="1"/>
          </p:cNvPicPr>
          <p:nvPr>
            <p:ph sz="half" idx="2"/>
          </p:nvPr>
        </p:nvPicPr>
        <p:blipFill>
          <a:blip r:embed="rId4"/>
          <a:stretch>
            <a:fillRect/>
          </a:stretch>
        </p:blipFill>
        <p:spPr>
          <a:xfrm>
            <a:off x="4864609" y="544498"/>
            <a:ext cx="4075160" cy="2897978"/>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1931639521"/>
              </p:ext>
            </p:extLst>
          </p:nvPr>
        </p:nvGraphicFramePr>
        <p:xfrm>
          <a:off x="3230563" y="4899025"/>
          <a:ext cx="1141412" cy="285750"/>
        </p:xfrm>
        <a:graphic>
          <a:graphicData uri="http://schemas.openxmlformats.org/presentationml/2006/ole">
            <mc:AlternateContent xmlns:mc="http://schemas.openxmlformats.org/markup-compatibility/2006">
              <mc:Choice xmlns:v="urn:schemas-microsoft-com:vml" Requires="v">
                <p:oleObj name="Equation" r:id="rId5" imgW="761760" imgH="190440" progId="Equation.DSMT4">
                  <p:embed/>
                </p:oleObj>
              </mc:Choice>
              <mc:Fallback>
                <p:oleObj name="Equation" r:id="rId5" imgW="761760" imgH="190440" progId="Equation.DSMT4">
                  <p:embed/>
                  <p:pic>
                    <p:nvPicPr>
                      <p:cNvPr id="8" name="Object 7"/>
                      <p:cNvPicPr/>
                      <p:nvPr/>
                    </p:nvPicPr>
                    <p:blipFill>
                      <a:blip r:embed="rId6"/>
                      <a:stretch>
                        <a:fillRect/>
                      </a:stretch>
                    </p:blipFill>
                    <p:spPr>
                      <a:xfrm>
                        <a:off x="3230563" y="4899025"/>
                        <a:ext cx="1141412" cy="2857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98987965"/>
              </p:ext>
            </p:extLst>
          </p:nvPr>
        </p:nvGraphicFramePr>
        <p:xfrm>
          <a:off x="6943725" y="6532563"/>
          <a:ext cx="381000" cy="285750"/>
        </p:xfrm>
        <a:graphic>
          <a:graphicData uri="http://schemas.openxmlformats.org/presentationml/2006/ole">
            <mc:AlternateContent xmlns:mc="http://schemas.openxmlformats.org/markup-compatibility/2006">
              <mc:Choice xmlns:v="urn:schemas-microsoft-com:vml" Requires="v">
                <p:oleObj name="Equation" r:id="rId7" imgW="253800" imgH="190440" progId="Equation.DSMT4">
                  <p:embed/>
                </p:oleObj>
              </mc:Choice>
              <mc:Fallback>
                <p:oleObj name="Equation" r:id="rId7" imgW="253800" imgH="190440" progId="Equation.DSMT4">
                  <p:embed/>
                  <p:pic>
                    <p:nvPicPr>
                      <p:cNvPr id="10" name="Object 9"/>
                      <p:cNvPicPr/>
                      <p:nvPr/>
                    </p:nvPicPr>
                    <p:blipFill>
                      <a:blip r:embed="rId8"/>
                      <a:stretch>
                        <a:fillRect/>
                      </a:stretch>
                    </p:blipFill>
                    <p:spPr>
                      <a:xfrm>
                        <a:off x="6943725" y="6532563"/>
                        <a:ext cx="381000" cy="285750"/>
                      </a:xfrm>
                      <a:prstGeom prst="rect">
                        <a:avLst/>
                      </a:prstGeom>
                    </p:spPr>
                  </p:pic>
                </p:oleObj>
              </mc:Fallback>
            </mc:AlternateContent>
          </a:graphicData>
        </a:graphic>
      </p:graphicFrame>
      <p:sp>
        <p:nvSpPr>
          <p:cNvPr id="11" name="TextBox 10"/>
          <p:cNvSpPr txBox="1"/>
          <p:nvPr/>
        </p:nvSpPr>
        <p:spPr>
          <a:xfrm>
            <a:off x="2866971" y="4263068"/>
            <a:ext cx="2627159" cy="646331"/>
          </a:xfrm>
          <a:prstGeom prst="rect">
            <a:avLst/>
          </a:prstGeom>
          <a:noFill/>
        </p:spPr>
        <p:txBody>
          <a:bodyPr wrap="square" rtlCol="0">
            <a:spAutoFit/>
          </a:bodyPr>
          <a:lstStyle/>
          <a:p>
            <a:r>
              <a:rPr lang="en-US" dirty="0">
                <a:solidFill>
                  <a:srgbClr val="0000FF"/>
                </a:solidFill>
              </a:rPr>
              <a:t>Bode Diagram for PD Compensator:</a:t>
            </a:r>
          </a:p>
        </p:txBody>
      </p:sp>
      <p:sp>
        <p:nvSpPr>
          <p:cNvPr id="12" name="TextBox 11"/>
          <p:cNvSpPr txBox="1"/>
          <p:nvPr/>
        </p:nvSpPr>
        <p:spPr>
          <a:xfrm>
            <a:off x="5548912" y="5271683"/>
            <a:ext cx="1775814" cy="830997"/>
          </a:xfrm>
          <a:prstGeom prst="rect">
            <a:avLst/>
          </a:prstGeom>
          <a:noFill/>
        </p:spPr>
        <p:txBody>
          <a:bodyPr wrap="square" rtlCol="0">
            <a:spAutoFit/>
          </a:bodyPr>
          <a:lstStyle/>
          <a:p>
            <a:r>
              <a:rPr lang="en-US" sz="1600" dirty="0">
                <a:solidFill>
                  <a:srgbClr val="0000FF"/>
                </a:solidFill>
              </a:rPr>
              <a:t>Adds 45 deg phase lead at frequency </a:t>
            </a:r>
            <a:r>
              <a:rPr lang="en-US" sz="1600" i="1" dirty="0">
                <a:solidFill>
                  <a:srgbClr val="0000FF"/>
                </a:solidFill>
                <a:latin typeface="Symbol" panose="05050102010706020507" pitchFamily="18" charset="2"/>
              </a:rPr>
              <a:t>w</a:t>
            </a:r>
            <a:r>
              <a:rPr lang="en-US" sz="1600" dirty="0">
                <a:solidFill>
                  <a:srgbClr val="0000FF"/>
                </a:solidFill>
              </a:rPr>
              <a:t> =</a:t>
            </a:r>
            <a:r>
              <a:rPr lang="en-US" sz="1600" dirty="0">
                <a:solidFill>
                  <a:srgbClr val="0000FF"/>
                </a:solidFill>
                <a:latin typeface="Times New Roman" panose="02020603050405020304" pitchFamily="18" charset="0"/>
                <a:cs typeface="Times New Roman" panose="02020603050405020304" pitchFamily="18" charset="0"/>
              </a:rPr>
              <a:t>1/</a:t>
            </a:r>
            <a:r>
              <a:rPr lang="en-US" sz="1600" i="1" dirty="0">
                <a:solidFill>
                  <a:srgbClr val="0000FF"/>
                </a:solidFill>
                <a:latin typeface="Times New Roman" panose="02020603050405020304" pitchFamily="18" charset="0"/>
                <a:cs typeface="Times New Roman" panose="02020603050405020304" pitchFamily="18" charset="0"/>
              </a:rPr>
              <a:t>T</a:t>
            </a:r>
            <a:r>
              <a:rPr lang="en-US" sz="1600" i="1" baseline="-25000" dirty="0">
                <a:solidFill>
                  <a:srgbClr val="0000FF"/>
                </a:solidFill>
                <a:latin typeface="Times New Roman" panose="02020603050405020304" pitchFamily="18" charset="0"/>
                <a:cs typeface="Times New Roman" panose="02020603050405020304" pitchFamily="18" charset="0"/>
              </a:rPr>
              <a:t>D</a:t>
            </a:r>
            <a:endParaRPr lang="en-US" sz="1600" dirty="0">
              <a:solidFill>
                <a:srgbClr val="0000FF"/>
              </a:solidFill>
            </a:endParaRPr>
          </a:p>
        </p:txBody>
      </p:sp>
      <p:sp>
        <p:nvSpPr>
          <p:cNvPr id="13" name="TextBox 12"/>
          <p:cNvSpPr txBox="1"/>
          <p:nvPr/>
        </p:nvSpPr>
        <p:spPr>
          <a:xfrm>
            <a:off x="7412514" y="721422"/>
            <a:ext cx="1857091" cy="584775"/>
          </a:xfrm>
          <a:prstGeom prst="rect">
            <a:avLst/>
          </a:prstGeom>
          <a:noFill/>
        </p:spPr>
        <p:txBody>
          <a:bodyPr wrap="square" rtlCol="0">
            <a:spAutoFit/>
          </a:bodyPr>
          <a:lstStyle/>
          <a:p>
            <a:r>
              <a:rPr lang="en-US" sz="1600" dirty="0">
                <a:solidFill>
                  <a:srgbClr val="0000FF"/>
                </a:solidFill>
              </a:rPr>
              <a:t>K=50, gain crossover </a:t>
            </a:r>
          </a:p>
        </p:txBody>
      </p:sp>
      <p:cxnSp>
        <p:nvCxnSpPr>
          <p:cNvPr id="15" name="Straight Arrow Connector 14"/>
          <p:cNvCxnSpPr/>
          <p:nvPr/>
        </p:nvCxnSpPr>
        <p:spPr>
          <a:xfrm flipV="1">
            <a:off x="6489783" y="2405448"/>
            <a:ext cx="532218" cy="260359"/>
          </a:xfrm>
          <a:prstGeom prst="straightConnector1">
            <a:avLst/>
          </a:prstGeom>
          <a:ln w="34925">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673462" y="4105861"/>
            <a:ext cx="1857091" cy="830997"/>
          </a:xfrm>
          <a:prstGeom prst="rect">
            <a:avLst/>
          </a:prstGeom>
          <a:noFill/>
        </p:spPr>
        <p:txBody>
          <a:bodyPr wrap="square" rtlCol="0">
            <a:spAutoFit/>
          </a:bodyPr>
          <a:lstStyle/>
          <a:p>
            <a:r>
              <a:rPr lang="en-US" sz="1600" dirty="0">
                <a:solidFill>
                  <a:srgbClr val="0000FF"/>
                </a:solidFill>
              </a:rPr>
              <a:t>Magnitude doesn’t increase much until </a:t>
            </a:r>
            <a:r>
              <a:rPr lang="en-US" sz="1600" i="1" dirty="0">
                <a:solidFill>
                  <a:srgbClr val="0000FF"/>
                </a:solidFill>
                <a:latin typeface="Symbol" panose="05050102010706020507" pitchFamily="18" charset="2"/>
              </a:rPr>
              <a:t>w</a:t>
            </a:r>
            <a:r>
              <a:rPr lang="en-US" sz="1600" dirty="0">
                <a:solidFill>
                  <a:srgbClr val="0000FF"/>
                </a:solidFill>
              </a:rPr>
              <a:t> </a:t>
            </a:r>
            <a:r>
              <a:rPr lang="en-US" sz="1600" dirty="0">
                <a:solidFill>
                  <a:srgbClr val="0000FF"/>
                </a:solidFill>
                <a:latin typeface="Times New Roman" panose="02020603050405020304" pitchFamily="18" charset="0"/>
                <a:cs typeface="Times New Roman" panose="02020603050405020304" pitchFamily="18" charset="0"/>
              </a:rPr>
              <a:t>&gt; 1/</a:t>
            </a:r>
            <a:r>
              <a:rPr lang="en-US" sz="1600" i="1" dirty="0">
                <a:solidFill>
                  <a:srgbClr val="0000FF"/>
                </a:solidFill>
                <a:latin typeface="Times New Roman" panose="02020603050405020304" pitchFamily="18" charset="0"/>
                <a:cs typeface="Times New Roman" panose="02020603050405020304" pitchFamily="18" charset="0"/>
              </a:rPr>
              <a:t>T</a:t>
            </a:r>
            <a:r>
              <a:rPr lang="en-US" sz="1600" i="1" baseline="-25000" dirty="0">
                <a:solidFill>
                  <a:srgbClr val="0000FF"/>
                </a:solidFill>
                <a:latin typeface="Times New Roman" panose="02020603050405020304" pitchFamily="18" charset="0"/>
                <a:cs typeface="Times New Roman" panose="02020603050405020304" pitchFamily="18" charset="0"/>
              </a:rPr>
              <a:t>D</a:t>
            </a:r>
            <a:endParaRPr lang="en-US" sz="1600" dirty="0">
              <a:solidFill>
                <a:srgbClr val="0000FF"/>
              </a:solidFill>
            </a:endParaRPr>
          </a:p>
        </p:txBody>
      </p:sp>
      <p:sp>
        <p:nvSpPr>
          <p:cNvPr id="22" name="Right Arrow 21"/>
          <p:cNvSpPr/>
          <p:nvPr/>
        </p:nvSpPr>
        <p:spPr>
          <a:xfrm>
            <a:off x="4532411" y="4684513"/>
            <a:ext cx="649827" cy="334825"/>
          </a:xfrm>
          <a:prstGeom prst="rightArrow">
            <a:avLst/>
          </a:prstGeom>
          <a:solidFill>
            <a:srgbClr val="3333FF"/>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PD Compensator</a:t>
            </a:r>
          </a:p>
        </p:txBody>
      </p:sp>
      <p:cxnSp>
        <p:nvCxnSpPr>
          <p:cNvPr id="25" name="Straight Arrow Connector 24"/>
          <p:cNvCxnSpPr/>
          <p:nvPr/>
        </p:nvCxnSpPr>
        <p:spPr>
          <a:xfrm flipH="1">
            <a:off x="7082678" y="1071573"/>
            <a:ext cx="329836" cy="286090"/>
          </a:xfrm>
          <a:prstGeom prst="straightConnector1">
            <a:avLst/>
          </a:prstGeom>
          <a:ln w="34925">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548911" y="2715587"/>
            <a:ext cx="2629631" cy="338554"/>
          </a:xfrm>
          <a:prstGeom prst="rect">
            <a:avLst/>
          </a:prstGeom>
          <a:noFill/>
        </p:spPr>
        <p:txBody>
          <a:bodyPr wrap="square" rtlCol="0">
            <a:spAutoFit/>
          </a:bodyPr>
          <a:lstStyle/>
          <a:p>
            <a:r>
              <a:rPr lang="en-US" sz="1600" dirty="0">
                <a:solidFill>
                  <a:srgbClr val="0000FF"/>
                </a:solidFill>
              </a:rPr>
              <a:t>Want to add phase lead here</a:t>
            </a:r>
          </a:p>
        </p:txBody>
      </p:sp>
      <p:cxnSp>
        <p:nvCxnSpPr>
          <p:cNvPr id="29" name="Straight Connector 28"/>
          <p:cNvCxnSpPr/>
          <p:nvPr/>
        </p:nvCxnSpPr>
        <p:spPr>
          <a:xfrm>
            <a:off x="5494130" y="1373307"/>
            <a:ext cx="3055742"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7082678" y="1373308"/>
            <a:ext cx="0" cy="9806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73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 Compensator</a:t>
            </a:r>
          </a:p>
        </p:txBody>
      </p:sp>
      <p:sp>
        <p:nvSpPr>
          <p:cNvPr id="5" name="Content Placeholder 4"/>
          <p:cNvSpPr>
            <a:spLocks noGrp="1"/>
          </p:cNvSpPr>
          <p:nvPr>
            <p:ph idx="1"/>
          </p:nvPr>
        </p:nvSpPr>
        <p:spPr>
          <a:xfrm>
            <a:off x="610084" y="800078"/>
            <a:ext cx="7886700" cy="5371205"/>
          </a:xfrm>
        </p:spPr>
        <p:txBody>
          <a:bodyPr>
            <a:normAutofit/>
          </a:bodyPr>
          <a:lstStyle/>
          <a:p>
            <a:r>
              <a:rPr lang="en-US" sz="2000" dirty="0"/>
              <a:t>Look at Bode of loop transfer function. Can see added phase lead.  Gain curve increases at high frequency but does not change the gain crossover by much</a:t>
            </a:r>
          </a:p>
          <a:p>
            <a:r>
              <a:rPr lang="en-US" sz="2000" dirty="0"/>
              <a:t>Easily meet stability margin requirements</a:t>
            </a:r>
          </a:p>
        </p:txBody>
      </p:sp>
      <p:pic>
        <p:nvPicPr>
          <p:cNvPr id="6" name="Picture 5"/>
          <p:cNvPicPr>
            <a:picLocks noChangeAspect="1"/>
          </p:cNvPicPr>
          <p:nvPr/>
        </p:nvPicPr>
        <p:blipFill>
          <a:blip r:embed="rId3"/>
          <a:stretch>
            <a:fillRect/>
          </a:stretch>
        </p:blipFill>
        <p:spPr>
          <a:xfrm>
            <a:off x="628650" y="2075508"/>
            <a:ext cx="5468607" cy="4101455"/>
          </a:xfrm>
          <a:prstGeom prst="rect">
            <a:avLst/>
          </a:prstGeom>
        </p:spPr>
      </p:pic>
      <p:sp>
        <p:nvSpPr>
          <p:cNvPr id="7" name="TextBox 6"/>
          <p:cNvSpPr txBox="1"/>
          <p:nvPr/>
        </p:nvSpPr>
        <p:spPr>
          <a:xfrm>
            <a:off x="6026569" y="2492656"/>
            <a:ext cx="2738559" cy="3416320"/>
          </a:xfrm>
          <a:prstGeom prst="rect">
            <a:avLst/>
          </a:prstGeom>
          <a:noFill/>
        </p:spPr>
        <p:txBody>
          <a:bodyPr wrap="square" rtlCol="0">
            <a:spAutoFit/>
          </a:bodyPr>
          <a:lstStyle/>
          <a:p>
            <a:r>
              <a:rPr lang="en-US" u="sng" dirty="0">
                <a:solidFill>
                  <a:srgbClr val="3333FF"/>
                </a:solidFill>
              </a:rPr>
              <a:t>Proportional Compensator, K(s) = 50:</a:t>
            </a:r>
          </a:p>
          <a:p>
            <a:r>
              <a:rPr lang="en-US" dirty="0">
                <a:solidFill>
                  <a:srgbClr val="3333FF"/>
                </a:solidFill>
              </a:rPr>
              <a:t>Gain Crossover = 1.3 rad/s</a:t>
            </a:r>
          </a:p>
          <a:p>
            <a:r>
              <a:rPr lang="en-US" dirty="0">
                <a:solidFill>
                  <a:srgbClr val="3333FF"/>
                </a:solidFill>
              </a:rPr>
              <a:t>Gain Margin = 12 dB</a:t>
            </a:r>
          </a:p>
          <a:p>
            <a:r>
              <a:rPr lang="en-US" dirty="0">
                <a:solidFill>
                  <a:srgbClr val="3333FF"/>
                </a:solidFill>
              </a:rPr>
              <a:t>Phase Margin = 24°</a:t>
            </a:r>
          </a:p>
          <a:p>
            <a:endParaRPr lang="en-US" dirty="0"/>
          </a:p>
          <a:p>
            <a:r>
              <a:rPr lang="en-US" u="sng" dirty="0">
                <a:solidFill>
                  <a:srgbClr val="C00000"/>
                </a:solidFill>
              </a:rPr>
              <a:t>PD Compensator, K(s) = 50(0.5 s + 1)</a:t>
            </a:r>
          </a:p>
          <a:p>
            <a:r>
              <a:rPr lang="en-US" dirty="0">
                <a:solidFill>
                  <a:srgbClr val="C00000"/>
                </a:solidFill>
              </a:rPr>
              <a:t>Gain Crossover = 1.48 rad/s</a:t>
            </a:r>
          </a:p>
          <a:p>
            <a:r>
              <a:rPr lang="en-US" dirty="0">
                <a:solidFill>
                  <a:srgbClr val="C00000"/>
                </a:solidFill>
              </a:rPr>
              <a:t>Gain Margin = 23 dB</a:t>
            </a:r>
          </a:p>
          <a:p>
            <a:r>
              <a:rPr lang="en-US" dirty="0">
                <a:solidFill>
                  <a:srgbClr val="C00000"/>
                </a:solidFill>
              </a:rPr>
              <a:t>Phase Margin = 56°</a:t>
            </a:r>
          </a:p>
          <a:p>
            <a:endParaRPr lang="en-US" dirty="0"/>
          </a:p>
        </p:txBody>
      </p:sp>
      <p:sp>
        <p:nvSpPr>
          <p:cNvPr id="8" name="TextBox 7"/>
          <p:cNvSpPr txBox="1"/>
          <p:nvPr/>
        </p:nvSpPr>
        <p:spPr>
          <a:xfrm>
            <a:off x="1476037" y="3369819"/>
            <a:ext cx="1652418" cy="830997"/>
          </a:xfrm>
          <a:prstGeom prst="rect">
            <a:avLst/>
          </a:prstGeom>
          <a:noFill/>
        </p:spPr>
        <p:txBody>
          <a:bodyPr wrap="square" rtlCol="0">
            <a:spAutoFit/>
          </a:bodyPr>
          <a:lstStyle/>
          <a:p>
            <a:r>
              <a:rPr lang="en-US" sz="1600" dirty="0"/>
              <a:t>Gain Crossover (frequency where gain is 0 dB)</a:t>
            </a:r>
          </a:p>
        </p:txBody>
      </p:sp>
      <p:cxnSp>
        <p:nvCxnSpPr>
          <p:cNvPr id="10" name="Straight Arrow Connector 9"/>
          <p:cNvCxnSpPr>
            <a:stCxn id="8" idx="3"/>
          </p:cNvCxnSpPr>
          <p:nvPr/>
        </p:nvCxnSpPr>
        <p:spPr>
          <a:xfrm flipV="1">
            <a:off x="3128455" y="3416236"/>
            <a:ext cx="431671" cy="36908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621531" y="4530225"/>
            <a:ext cx="5511" cy="16383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753451" y="4759117"/>
            <a:ext cx="1882662" cy="338554"/>
          </a:xfrm>
          <a:prstGeom prst="rect">
            <a:avLst/>
          </a:prstGeom>
          <a:noFill/>
        </p:spPr>
        <p:txBody>
          <a:bodyPr wrap="square" rtlCol="0">
            <a:spAutoFit/>
          </a:bodyPr>
          <a:lstStyle/>
          <a:p>
            <a:r>
              <a:rPr lang="en-US" sz="1600" dirty="0"/>
              <a:t>Phase Lead Added</a:t>
            </a:r>
          </a:p>
        </p:txBody>
      </p:sp>
    </p:spTree>
    <p:extLst>
      <p:ext uri="{BB962C8B-B14F-4D97-AF65-F5344CB8AC3E}">
        <p14:creationId xmlns:p14="http://schemas.microsoft.com/office/powerpoint/2010/main" val="1499414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628650" y="2167063"/>
            <a:ext cx="5310792" cy="3983094"/>
          </a:xfrm>
          <a:prstGeom prst="rect">
            <a:avLst/>
          </a:prstGeom>
        </p:spPr>
      </p:pic>
      <p:sp>
        <p:nvSpPr>
          <p:cNvPr id="2" name="Title 1"/>
          <p:cNvSpPr>
            <a:spLocks noGrp="1"/>
          </p:cNvSpPr>
          <p:nvPr>
            <p:ph type="title"/>
          </p:nvPr>
        </p:nvSpPr>
        <p:spPr/>
        <p:txBody>
          <a:bodyPr/>
          <a:lstStyle/>
          <a:p>
            <a:r>
              <a:rPr lang="en-US" dirty="0"/>
              <a:t>PD Compensator</a:t>
            </a:r>
          </a:p>
        </p:txBody>
      </p:sp>
      <p:sp>
        <p:nvSpPr>
          <p:cNvPr id="3" name="Content Placeholder 2"/>
          <p:cNvSpPr>
            <a:spLocks noGrp="1"/>
          </p:cNvSpPr>
          <p:nvPr>
            <p:ph idx="1"/>
          </p:nvPr>
        </p:nvSpPr>
        <p:spPr/>
        <p:txBody>
          <a:bodyPr>
            <a:normAutofit/>
          </a:bodyPr>
          <a:lstStyle/>
          <a:p>
            <a:r>
              <a:rPr lang="en-US" sz="2000" dirty="0"/>
              <a:t>Also see that the DRP decreases with PD compensator (due to better stability)</a:t>
            </a:r>
          </a:p>
          <a:p>
            <a:r>
              <a:rPr lang="en-US" sz="2000" dirty="0"/>
              <a:t>DRB also improves due to higher gain increase from PD compensator at high frequency </a:t>
            </a:r>
          </a:p>
        </p:txBody>
      </p:sp>
      <p:sp>
        <p:nvSpPr>
          <p:cNvPr id="8" name="TextBox 7"/>
          <p:cNvSpPr txBox="1"/>
          <p:nvPr/>
        </p:nvSpPr>
        <p:spPr>
          <a:xfrm>
            <a:off x="6024828" y="2510907"/>
            <a:ext cx="2738559" cy="2862322"/>
          </a:xfrm>
          <a:prstGeom prst="rect">
            <a:avLst/>
          </a:prstGeom>
          <a:noFill/>
        </p:spPr>
        <p:txBody>
          <a:bodyPr wrap="square" rtlCol="0">
            <a:spAutoFit/>
          </a:bodyPr>
          <a:lstStyle/>
          <a:p>
            <a:r>
              <a:rPr lang="en-US" u="sng" dirty="0">
                <a:solidFill>
                  <a:srgbClr val="3333FF"/>
                </a:solidFill>
              </a:rPr>
              <a:t>Proportional Compensator, K(s) = 50:</a:t>
            </a:r>
          </a:p>
          <a:p>
            <a:r>
              <a:rPr lang="en-US" dirty="0">
                <a:solidFill>
                  <a:srgbClr val="3333FF"/>
                </a:solidFill>
              </a:rPr>
              <a:t>DRB = 0.82 rad/s</a:t>
            </a:r>
          </a:p>
          <a:p>
            <a:r>
              <a:rPr lang="en-US" dirty="0">
                <a:solidFill>
                  <a:srgbClr val="3333FF"/>
                </a:solidFill>
              </a:rPr>
              <a:t>DRP = 8.6 dB</a:t>
            </a:r>
          </a:p>
          <a:p>
            <a:endParaRPr lang="en-US" dirty="0"/>
          </a:p>
          <a:p>
            <a:r>
              <a:rPr lang="en-US" u="sng" dirty="0">
                <a:solidFill>
                  <a:srgbClr val="C00000"/>
                </a:solidFill>
              </a:rPr>
              <a:t>PD Compensator, K(s) = 50(0.5 s + 1)</a:t>
            </a:r>
          </a:p>
          <a:p>
            <a:r>
              <a:rPr lang="en-US" dirty="0">
                <a:solidFill>
                  <a:srgbClr val="C00000"/>
                </a:solidFill>
              </a:rPr>
              <a:t>DRB = 1.04 rad/s</a:t>
            </a:r>
          </a:p>
          <a:p>
            <a:r>
              <a:rPr lang="en-US" dirty="0">
                <a:solidFill>
                  <a:srgbClr val="C00000"/>
                </a:solidFill>
              </a:rPr>
              <a:t>DRP = 1.7 dB</a:t>
            </a:r>
          </a:p>
          <a:p>
            <a:endParaRPr lang="en-US" dirty="0"/>
          </a:p>
        </p:txBody>
      </p:sp>
    </p:spTree>
    <p:extLst>
      <p:ext uri="{BB962C8B-B14F-4D97-AF65-F5344CB8AC3E}">
        <p14:creationId xmlns:p14="http://schemas.microsoft.com/office/powerpoint/2010/main" val="412579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1176196748B9E458A305F3082D3A89F" ma:contentTypeVersion="10" ma:contentTypeDescription="Create a new document." ma:contentTypeScope="" ma:versionID="1dc142d26eb1daa628c1a7fd4463debb">
  <xsd:schema xmlns:xsd="http://www.w3.org/2001/XMLSchema" xmlns:xs="http://www.w3.org/2001/XMLSchema" xmlns:p="http://schemas.microsoft.com/office/2006/metadata/properties" xmlns:ns3="3813a407-ade3-41a7-ae2b-5abd5c499ef8" targetNamespace="http://schemas.microsoft.com/office/2006/metadata/properties" ma:root="true" ma:fieldsID="93c25ad2b59e5a1882817f51fa956ad6" ns3:_="">
    <xsd:import namespace="3813a407-ade3-41a7-ae2b-5abd5c499ef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13a407-ade3-41a7-ae2b-5abd5c499e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8AA64F-3BC1-4CC4-9433-744DA7D722DB}">
  <ds:schemaRefs>
    <ds:schemaRef ds:uri="http://schemas.openxmlformats.org/package/2006/metadata/core-properties"/>
    <ds:schemaRef ds:uri="http://purl.org/dc/dcmitype/"/>
    <ds:schemaRef ds:uri="http://schemas.microsoft.com/office/2006/documentManagement/types"/>
    <ds:schemaRef ds:uri="http://purl.org/dc/terms/"/>
    <ds:schemaRef ds:uri="http://schemas.microsoft.com/office/2006/metadata/properties"/>
    <ds:schemaRef ds:uri="http://schemas.microsoft.com/office/infopath/2007/PartnerControls"/>
    <ds:schemaRef ds:uri="3813a407-ade3-41a7-ae2b-5abd5c499ef8"/>
    <ds:schemaRef ds:uri="http://www.w3.org/XML/1998/namespace"/>
    <ds:schemaRef ds:uri="http://purl.org/dc/elements/1.1/"/>
  </ds:schemaRefs>
</ds:datastoreItem>
</file>

<file path=customXml/itemProps2.xml><?xml version="1.0" encoding="utf-8"?>
<ds:datastoreItem xmlns:ds="http://schemas.openxmlformats.org/officeDocument/2006/customXml" ds:itemID="{17C9D8CA-625C-4554-824E-C1C3D011EC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13a407-ade3-41a7-ae2b-5abd5c499e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5599A99-676A-4B25-92BB-05B8D19D143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20810</TotalTime>
  <Words>2977</Words>
  <Application>Microsoft Office PowerPoint</Application>
  <PresentationFormat>On-screen Show (4:3)</PresentationFormat>
  <Paragraphs>361</Paragraphs>
  <Slides>22</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0" baseType="lpstr">
      <vt:lpstr>Arial</vt:lpstr>
      <vt:lpstr>Calibri</vt:lpstr>
      <vt:lpstr>Calibri Light</vt:lpstr>
      <vt:lpstr>Courier New</vt:lpstr>
      <vt:lpstr>Symbol</vt:lpstr>
      <vt:lpstr>Times New Roman</vt:lpstr>
      <vt:lpstr>Office Theme</vt:lpstr>
      <vt:lpstr>Equation</vt:lpstr>
      <vt:lpstr>Rotorcraft Flight Control Design Part 2</vt:lpstr>
      <vt:lpstr>SM vs DRB tradeoff</vt:lpstr>
      <vt:lpstr>SM vs DRB tradeoff</vt:lpstr>
      <vt:lpstr>SM vs DRB tradeoff</vt:lpstr>
      <vt:lpstr>SM vs DRB tradeoff</vt:lpstr>
      <vt:lpstr>SM vs DRB tradeoff</vt:lpstr>
      <vt:lpstr>PD Compensator</vt:lpstr>
      <vt:lpstr>PD Compensator</vt:lpstr>
      <vt:lpstr>PD Compensator</vt:lpstr>
      <vt:lpstr>PID Compensator</vt:lpstr>
      <vt:lpstr>PID Compensator</vt:lpstr>
      <vt:lpstr>PID Compensator</vt:lpstr>
      <vt:lpstr>MATLAB Code</vt:lpstr>
      <vt:lpstr>Design with Higher Order Model</vt:lpstr>
      <vt:lpstr>Design with Higher Order Model</vt:lpstr>
      <vt:lpstr>Proportional Gain Analysis</vt:lpstr>
      <vt:lpstr>Margin Analysis</vt:lpstr>
      <vt:lpstr>PID Design</vt:lpstr>
      <vt:lpstr>Summary of Feedback Design</vt:lpstr>
      <vt:lpstr>EMF Controller</vt:lpstr>
      <vt:lpstr>MATLAB Construction of EMF Controller</vt:lpstr>
      <vt:lpstr>Closed Loop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Reduced Order Linear Models</dc:title>
  <dc:creator>Horn, Joseph Francis</dc:creator>
  <cp:lastModifiedBy>Joe Horn</cp:lastModifiedBy>
  <cp:revision>352</cp:revision>
  <dcterms:created xsi:type="dcterms:W3CDTF">2020-03-15T15:03:59Z</dcterms:created>
  <dcterms:modified xsi:type="dcterms:W3CDTF">2022-04-20T20:38:36Z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0x01010031176196748B9E458A305F3082D3A89F</vt:lpwstr>
  </property>
</Properties>
</file>