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90" r:id="rId5"/>
    <p:sldId id="344" r:id="rId6"/>
    <p:sldId id="345" r:id="rId7"/>
    <p:sldId id="349" r:id="rId8"/>
    <p:sldId id="346" r:id="rId9"/>
    <p:sldId id="350" r:id="rId10"/>
    <p:sldId id="347" r:id="rId11"/>
    <p:sldId id="351" r:id="rId12"/>
    <p:sldId id="35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00000"/>
    <a:srgbClr val="A50021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09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76FFE-CDE5-4DDB-B330-86D30ABDF498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A68F1-9D66-4F9F-82B7-A37718BA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6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17A4-3110-4659-A129-55494575642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48A4-AC88-46C7-ACAB-BC068BCC2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2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17A4-3110-4659-A129-55494575642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48A4-AC88-46C7-ACAB-BC068BCC2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4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17A4-3110-4659-A129-55494575642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48A4-AC88-46C7-ACAB-BC068BCC2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4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17A4-3110-4659-A129-55494575642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48A4-AC88-46C7-ACAB-BC068BCC2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4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17A4-3110-4659-A129-55494575642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48A4-AC88-46C7-ACAB-BC068BCC2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1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849345"/>
            <a:ext cx="3886200" cy="532761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849345"/>
            <a:ext cx="3886200" cy="532761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17A4-3110-4659-A129-55494575642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48A4-AC88-46C7-ACAB-BC068BCC2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8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17A4-3110-4659-A129-55494575642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48A4-AC88-46C7-ACAB-BC068BCC2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2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17A4-3110-4659-A129-55494575642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48A4-AC88-46C7-ACAB-BC068BCC2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0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17A4-3110-4659-A129-55494575642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48A4-AC88-46C7-ACAB-BC068BCC2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0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17A4-3110-4659-A129-55494575642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48A4-AC88-46C7-ACAB-BC068BCC2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5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17A4-3110-4659-A129-55494575642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48A4-AC88-46C7-ACAB-BC068BCC2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7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84057"/>
            <a:ext cx="7886700" cy="485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05758"/>
            <a:ext cx="7886700" cy="5371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117A4-3110-4659-A129-55494575642B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348A4-AC88-46C7-ACAB-BC068BCC2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png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7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Frequency Domain Analysis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Will take a closer look at frequency domain analysis as it plays an important role in S&amp;C analysis, handling qualities, and feedback control of rotorcraft</a:t>
            </a:r>
          </a:p>
          <a:p>
            <a:r>
              <a:rPr lang="en-US" sz="2000" dirty="0" smtClean="0"/>
              <a:t>Bode diagrams (frequency response of magnitude and phase plotted on a log scale) provide a broad amount of information on rotorcraft dynamics</a:t>
            </a:r>
          </a:p>
          <a:p>
            <a:pPr lvl="1"/>
            <a:r>
              <a:rPr lang="en-US" sz="1800" dirty="0" smtClean="0"/>
              <a:t>Note that in Bode diagrams, we use a log scale on the frequency axis (the x-axis) which allows us to see dynamics across a wide range of frequencies (or time scales)</a:t>
            </a:r>
          </a:p>
          <a:p>
            <a:pPr lvl="1"/>
            <a:r>
              <a:rPr lang="en-US" sz="1800" dirty="0" smtClean="0"/>
              <a:t>The magnitude plot is expressed in dB (20*log10(X)) which effectively makes it a log scale</a:t>
            </a:r>
          </a:p>
          <a:p>
            <a:pPr lvl="1"/>
            <a:r>
              <a:rPr lang="en-US" sz="1800" dirty="0" smtClean="0"/>
              <a:t>The phase is plotted on a linear scale, traditionally in increments of 45° or 90°</a:t>
            </a:r>
          </a:p>
          <a:p>
            <a:pPr lvl="1"/>
            <a:r>
              <a:rPr lang="en-US" sz="1800" dirty="0" smtClean="0"/>
              <a:t>Bode diagrams reveal resonant peaks associated with oscillatory modes (complex eigenvalues) as well as </a:t>
            </a:r>
            <a:r>
              <a:rPr lang="en-US" sz="1800" dirty="0"/>
              <a:t>notches associated </a:t>
            </a:r>
            <a:r>
              <a:rPr lang="en-US" sz="1800" dirty="0" smtClean="0"/>
              <a:t>with complex zeros.</a:t>
            </a:r>
          </a:p>
          <a:p>
            <a:pPr lvl="1"/>
            <a:r>
              <a:rPr lang="en-US" sz="1800" dirty="0" smtClean="0"/>
              <a:t>Bode diagrams can also reveal the stability and relative stability of a system both with and without feedback</a:t>
            </a:r>
          </a:p>
          <a:p>
            <a:pPr lvl="1"/>
            <a:r>
              <a:rPr lang="en-US" sz="1800" dirty="0" smtClean="0"/>
              <a:t>You should consult supplementary notes that provided on how different parts of a linear system transfer function affect the shape of the Bode plot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38695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Frequency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Consider a linear system driven by a sinusoidal input: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Can show that if the system is stable, then the steady-state response of the system will also be sinusoidal with the same frequency as the input but different amplitude and phase.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If we vary the input frequency, the magnitude (or gain) and phase shift will vary according to well known relationships: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674263" y="1251045"/>
            <a:ext cx="602777" cy="614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>
            <a:endCxn id="4" idx="1"/>
          </p:cNvCxnSpPr>
          <p:nvPr/>
        </p:nvCxnSpPr>
        <p:spPr>
          <a:xfrm>
            <a:off x="3132162" y="1558120"/>
            <a:ext cx="542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277040" y="1558119"/>
            <a:ext cx="7210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19730" y="1334784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 smtClean="0"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50252" y="1334784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127704"/>
              </p:ext>
            </p:extLst>
          </p:nvPr>
        </p:nvGraphicFramePr>
        <p:xfrm>
          <a:off x="2736305" y="3054714"/>
          <a:ext cx="28384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6" name="Equation" r:id="rId3" imgW="1892160" imgH="393480" progId="Equation.DSMT4">
                  <p:embed/>
                </p:oleObj>
              </mc:Choice>
              <mc:Fallback>
                <p:oleObj name="Equation" r:id="rId3" imgW="18921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36305" y="3054714"/>
                        <a:ext cx="283845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743394"/>
              </p:ext>
            </p:extLst>
          </p:nvPr>
        </p:nvGraphicFramePr>
        <p:xfrm>
          <a:off x="2697897" y="4689499"/>
          <a:ext cx="34671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7" name="Equation" r:id="rId5" imgW="2311200" imgH="888840" progId="Equation.DSMT4">
                  <p:embed/>
                </p:oleObj>
              </mc:Choice>
              <mc:Fallback>
                <p:oleObj name="Equation" r:id="rId5" imgW="2311200" imgH="88884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97897" y="4689499"/>
                        <a:ext cx="3467100" cy="133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443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Frequency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Example time responses of a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order system:</a:t>
            </a:r>
            <a:endParaRPr lang="en-US" sz="2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094142"/>
              </p:ext>
            </p:extLst>
          </p:nvPr>
        </p:nvGraphicFramePr>
        <p:xfrm>
          <a:off x="2517442" y="1189203"/>
          <a:ext cx="37719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9" name="Equation" r:id="rId3" imgW="2514600" imgH="393480" progId="Equation.DSMT4">
                  <p:embed/>
                </p:oleObj>
              </mc:Choice>
              <mc:Fallback>
                <p:oleObj name="Equation" r:id="rId3" imgW="2514600" imgH="39348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7442" y="1189203"/>
                        <a:ext cx="377190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243" y="2259598"/>
            <a:ext cx="4126398" cy="35588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51546" y="3306694"/>
            <a:ext cx="147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Symbol" panose="05050102010706020507" pitchFamily="18" charset="2"/>
              </a:rPr>
              <a:t>w</a:t>
            </a:r>
            <a:r>
              <a:rPr lang="en-US" dirty="0" smtClean="0">
                <a:solidFill>
                  <a:srgbClr val="0000FF"/>
                </a:solidFill>
              </a:rPr>
              <a:t> = 1 rad/sec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99313" y="5005840"/>
            <a:ext cx="15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Symbol" panose="05050102010706020507" pitchFamily="18" charset="2"/>
              </a:rPr>
              <a:t>w</a:t>
            </a:r>
            <a:r>
              <a:rPr lang="en-US" dirty="0" smtClean="0">
                <a:solidFill>
                  <a:srgbClr val="0000FF"/>
                </a:solidFill>
              </a:rPr>
              <a:t> = 20 rad/sec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78067"/>
              </p:ext>
            </p:extLst>
          </p:nvPr>
        </p:nvGraphicFramePr>
        <p:xfrm>
          <a:off x="4755048" y="2434090"/>
          <a:ext cx="4019550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0" name="Equation" r:id="rId6" imgW="2679480" imgH="1714320" progId="Equation.DSMT4">
                  <p:embed/>
                </p:oleObj>
              </mc:Choice>
              <mc:Fallback>
                <p:oleObj name="Equation" r:id="rId6" imgW="2679480" imgH="171432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55048" y="2434090"/>
                        <a:ext cx="4019550" cy="257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074459" y="1890266"/>
            <a:ext cx="1994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Transient Response</a:t>
            </a:r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1419367" y="2074932"/>
            <a:ext cx="655092" cy="751917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522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Frequency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Example frequency response of a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order system:</a:t>
            </a:r>
            <a:endParaRPr lang="en-US" sz="2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517442" y="1189203"/>
          <a:ext cx="37719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9" name="Equation" r:id="rId3" imgW="2514600" imgH="393480" progId="Equation.DSMT4">
                  <p:embed/>
                </p:oleObj>
              </mc:Choice>
              <mc:Fallback>
                <p:oleObj name="Equation" r:id="rId3" imgW="2514600" imgH="39348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7442" y="1189203"/>
                        <a:ext cx="377190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904" y="3173129"/>
            <a:ext cx="4267200" cy="3200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2514" y="3173129"/>
            <a:ext cx="4267200" cy="3200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966842" y="2531912"/>
            <a:ext cx="155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Resonant Peak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12216"/>
              </p:ext>
            </p:extLst>
          </p:nvPr>
        </p:nvGraphicFramePr>
        <p:xfrm>
          <a:off x="5198776" y="2109246"/>
          <a:ext cx="13716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0" name="Equation" r:id="rId7" imgW="914400" imgH="647640" progId="Equation.DSMT4">
                  <p:embed/>
                </p:oleObj>
              </mc:Choice>
              <mc:Fallback>
                <p:oleObj name="Equation" r:id="rId7" imgW="914400" imgH="6476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98776" y="2109246"/>
                        <a:ext cx="1371600" cy="97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>
            <a:off x="1160118" y="2716578"/>
            <a:ext cx="806724" cy="859135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3"/>
          </p:cNvCxnSpPr>
          <p:nvPr/>
        </p:nvCxnSpPr>
        <p:spPr>
          <a:xfrm>
            <a:off x="3525730" y="2716578"/>
            <a:ext cx="3557458" cy="979245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71959" y="5086817"/>
            <a:ext cx="1135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Phase at natural frequency</a:t>
            </a:r>
          </a:p>
        </p:txBody>
      </p:sp>
      <p:cxnSp>
        <p:nvCxnSpPr>
          <p:cNvPr id="25" name="Straight Arrow Connector 24"/>
          <p:cNvCxnSpPr>
            <a:stCxn id="24" idx="3"/>
          </p:cNvCxnSpPr>
          <p:nvPr/>
        </p:nvCxnSpPr>
        <p:spPr>
          <a:xfrm flipV="1">
            <a:off x="6507707" y="5495499"/>
            <a:ext cx="607326" cy="52983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487584"/>
              </p:ext>
            </p:extLst>
          </p:nvPr>
        </p:nvGraphicFramePr>
        <p:xfrm>
          <a:off x="7182562" y="5164379"/>
          <a:ext cx="16573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1" name="Equation" r:id="rId9" imgW="1104840" imgH="215640" progId="Equation.DSMT4">
                  <p:embed/>
                </p:oleObj>
              </mc:Choice>
              <mc:Fallback>
                <p:oleObj name="Equation" r:id="rId9" imgW="1104840" imgH="21564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82562" y="5164379"/>
                        <a:ext cx="1657350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422594" y="3166953"/>
            <a:ext cx="2440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Frequency Response on Linear Scale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9796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Frequency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Customary to use log scale for frequency, dB scale for magnitude, and degrees for phase.  The help see dynamics across wide range of frequency.</a:t>
            </a:r>
          </a:p>
          <a:p>
            <a:r>
              <a:rPr lang="en-US" sz="2000" dirty="0" smtClean="0"/>
              <a:t>Example of system with two modes widely separated in frequency: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077003"/>
            <a:ext cx="4267200" cy="320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075" y="2976919"/>
            <a:ext cx="4267200" cy="3200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9125" y="3039575"/>
            <a:ext cx="2440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Frequency Response on Linear Scale</a:t>
            </a:r>
            <a:endParaRPr lang="en-US" sz="12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817155"/>
              </p:ext>
            </p:extLst>
          </p:nvPr>
        </p:nvGraphicFramePr>
        <p:xfrm>
          <a:off x="628650" y="2256310"/>
          <a:ext cx="4152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8" name="Equation" r:id="rId5" imgW="2768400" imgH="406080" progId="Equation.DSMT4">
                  <p:embed/>
                </p:oleObj>
              </mc:Choice>
              <mc:Fallback>
                <p:oleObj name="Equation" r:id="rId5" imgW="2768400" imgH="40608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8650" y="2256310"/>
                        <a:ext cx="41529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4572000" y="223794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0.25</a:t>
            </a:r>
          </a:p>
          <a:p>
            <a:pPr algn="ctr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</a:t>
            </a:r>
          </a:p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s^4 + 1.06 s^3 + 25.07 s^2 + 1.51 s + 0.25</a:t>
            </a:r>
          </a:p>
        </p:txBody>
      </p:sp>
    </p:spTree>
    <p:extLst>
      <p:ext uri="{BB962C8B-B14F-4D97-AF65-F5344CB8AC3E}">
        <p14:creationId xmlns:p14="http://schemas.microsoft.com/office/powerpoint/2010/main" val="75476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Code for these examples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6605" y="732644"/>
            <a:ext cx="7929348" cy="6070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28B22"/>
                </a:solidFill>
                <a:latin typeface="Courier New" panose="02070309020205020404" pitchFamily="49" charset="0"/>
              </a:rPr>
              <a:t>%Frequency response example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sys=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(25,[1 2*0.1*5 25]);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50" dirty="0">
                <a:solidFill>
                  <a:srgbClr val="228B22"/>
                </a:solidFill>
                <a:latin typeface="Courier New" panose="02070309020205020404" pitchFamily="49" charset="0"/>
              </a:rPr>
              <a:t>%Time response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t=[0:.01:15];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u1=cos(1*t</a:t>
            </a:r>
            <a:r>
              <a:rPr lang="en-U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u20=cos(20*t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y1=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lsim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(sys,u1,t</a:t>
            </a:r>
            <a:r>
              <a:rPr lang="en-U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y20=</a:t>
            </a:r>
            <a:r>
              <a:rPr lang="en-US" sz="105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lsim</a:t>
            </a:r>
            <a:r>
              <a:rPr lang="en-U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(sys,u20,t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subplot(2,1,1),plot(t,u1,t,y1,</a:t>
            </a:r>
            <a:r>
              <a:rPr lang="en-US" sz="1050" dirty="0">
                <a:solidFill>
                  <a:srgbClr val="A020F0"/>
                </a:solidFill>
                <a:latin typeface="Courier New" panose="02070309020205020404" pitchFamily="49" charset="0"/>
              </a:rPr>
              <a:t>'LineWidth'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,2.0);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grid </a:t>
            </a:r>
            <a:r>
              <a:rPr lang="en-US" sz="105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  <a:r>
              <a:rPr lang="en-U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legend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50" dirty="0">
                <a:solidFill>
                  <a:srgbClr val="A020F0"/>
                </a:solidFill>
                <a:latin typeface="Courier New" panose="02070309020205020404" pitchFamily="49" charset="0"/>
              </a:rPr>
              <a:t>'Input - u(t)'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050" dirty="0">
                <a:solidFill>
                  <a:srgbClr val="A020F0"/>
                </a:solidFill>
                <a:latin typeface="Courier New" panose="02070309020205020404" pitchFamily="49" charset="0"/>
              </a:rPr>
              <a:t>'Output - y(t)'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50" dirty="0">
                <a:solidFill>
                  <a:srgbClr val="A020F0"/>
                </a:solidFill>
                <a:latin typeface="Courier New" panose="02070309020205020404" pitchFamily="49" charset="0"/>
              </a:rPr>
              <a:t>'Time (sec</a:t>
            </a:r>
            <a:r>
              <a:rPr lang="en-US" sz="105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)'</a:t>
            </a:r>
            <a:r>
              <a:rPr lang="en-U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105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50" dirty="0">
                <a:solidFill>
                  <a:srgbClr val="A020F0"/>
                </a:solidFill>
                <a:latin typeface="Courier New" panose="02070309020205020404" pitchFamily="49" charset="0"/>
              </a:rPr>
              <a:t>'Response'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subplot(2,1,2),plot(t,u20,t,y20,</a:t>
            </a:r>
            <a:r>
              <a:rPr lang="en-US" sz="1050" dirty="0">
                <a:solidFill>
                  <a:srgbClr val="A020F0"/>
                </a:solidFill>
                <a:latin typeface="Courier New" panose="02070309020205020404" pitchFamily="49" charset="0"/>
              </a:rPr>
              <a:t>'LineWidth'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,2.0);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grid </a:t>
            </a:r>
            <a:r>
              <a:rPr lang="en-US" sz="1050" dirty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legend(</a:t>
            </a:r>
            <a:r>
              <a:rPr lang="en-US" sz="1050" dirty="0">
                <a:solidFill>
                  <a:srgbClr val="A020F0"/>
                </a:solidFill>
                <a:latin typeface="Courier New" panose="02070309020205020404" pitchFamily="49" charset="0"/>
              </a:rPr>
              <a:t>'Input - u(t)'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050" dirty="0">
                <a:solidFill>
                  <a:srgbClr val="A020F0"/>
                </a:solidFill>
                <a:latin typeface="Courier New" panose="02070309020205020404" pitchFamily="49" charset="0"/>
              </a:rPr>
              <a:t>'Output - y(t)'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50" dirty="0">
                <a:solidFill>
                  <a:srgbClr val="A020F0"/>
                </a:solidFill>
                <a:latin typeface="Courier New" panose="02070309020205020404" pitchFamily="49" charset="0"/>
              </a:rPr>
              <a:t>'Time (sec</a:t>
            </a:r>
            <a:r>
              <a:rPr lang="en-US" sz="105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)'</a:t>
            </a:r>
            <a:r>
              <a:rPr lang="en-U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105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50" dirty="0">
                <a:solidFill>
                  <a:srgbClr val="A020F0"/>
                </a:solidFill>
                <a:latin typeface="Courier New" panose="02070309020205020404" pitchFamily="49" charset="0"/>
              </a:rPr>
              <a:t>'Response</a:t>
            </a:r>
            <a:r>
              <a:rPr lang="en-US" sz="105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105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ylim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([-2 2]);</a:t>
            </a:r>
          </a:p>
          <a:p>
            <a:r>
              <a:rPr lang="en-US" sz="1050" dirty="0">
                <a:solidFill>
                  <a:srgbClr val="228B22"/>
                </a:solidFill>
                <a:latin typeface="Courier New" panose="02070309020205020404" pitchFamily="49" charset="0"/>
              </a:rPr>
              <a:t>%%</a:t>
            </a:r>
          </a:p>
          <a:p>
            <a:r>
              <a:rPr lang="en-US" sz="1050" dirty="0">
                <a:solidFill>
                  <a:srgbClr val="228B22"/>
                </a:solidFill>
                <a:latin typeface="Courier New" panose="02070309020205020404" pitchFamily="49" charset="0"/>
              </a:rPr>
              <a:t>%Frequency response on linear and log scale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mag,phase,freq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]=bode(sys</a:t>
            </a:r>
            <a:r>
              <a:rPr lang="en-U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mag=squeeze(mag); phase=squeeze(phase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)*pi/180.;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figure;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subplot(2,1,1),plot(freq,mag,</a:t>
            </a:r>
            <a:r>
              <a:rPr lang="en-US" sz="1050" dirty="0">
                <a:solidFill>
                  <a:srgbClr val="A020F0"/>
                </a:solidFill>
                <a:latin typeface="Courier New" panose="02070309020205020404" pitchFamily="49" charset="0"/>
              </a:rPr>
              <a:t>'LineWidth'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,2.0);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grid </a:t>
            </a:r>
            <a:r>
              <a:rPr lang="en-US" sz="105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  <a:r>
              <a:rPr lang="en-U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05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50" dirty="0">
                <a:solidFill>
                  <a:srgbClr val="A020F0"/>
                </a:solidFill>
                <a:latin typeface="Courier New" panose="02070309020205020404" pitchFamily="49" charset="0"/>
              </a:rPr>
              <a:t>'Frequency (rad/sec</a:t>
            </a:r>
            <a:r>
              <a:rPr lang="en-US" sz="105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)'</a:t>
            </a:r>
            <a:r>
              <a:rPr lang="en-U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105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50" dirty="0">
                <a:solidFill>
                  <a:srgbClr val="A020F0"/>
                </a:solidFill>
                <a:latin typeface="Courier New" panose="02070309020205020404" pitchFamily="49" charset="0"/>
              </a:rPr>
              <a:t>'Magnitude'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subplot(2,1,2),plot(freq,phase,</a:t>
            </a:r>
            <a:r>
              <a:rPr lang="en-US" sz="1050" dirty="0">
                <a:solidFill>
                  <a:srgbClr val="A020F0"/>
                </a:solidFill>
                <a:latin typeface="Courier New" panose="02070309020205020404" pitchFamily="49" charset="0"/>
              </a:rPr>
              <a:t>'LineWidth'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,2.0);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grid </a:t>
            </a:r>
            <a:r>
              <a:rPr lang="en-US" sz="1050" dirty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50" dirty="0">
                <a:solidFill>
                  <a:srgbClr val="A020F0"/>
                </a:solidFill>
                <a:latin typeface="Courier New" panose="02070309020205020404" pitchFamily="49" charset="0"/>
              </a:rPr>
              <a:t>'Frequency (rad/sec</a:t>
            </a:r>
            <a:r>
              <a:rPr lang="en-US" sz="105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)'</a:t>
            </a:r>
            <a:r>
              <a:rPr lang="en-U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105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50" dirty="0">
                <a:solidFill>
                  <a:srgbClr val="A020F0"/>
                </a:solidFill>
                <a:latin typeface="Courier New" panose="02070309020205020404" pitchFamily="49" charset="0"/>
              </a:rPr>
              <a:t>'Phase (rad)'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figure; bode(sys); grid </a:t>
            </a:r>
            <a:r>
              <a:rPr lang="en-US" sz="1050" dirty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50" dirty="0">
                <a:solidFill>
                  <a:srgbClr val="228B22"/>
                </a:solidFill>
                <a:latin typeface="Courier New" panose="02070309020205020404" pitchFamily="49" charset="0"/>
              </a:rPr>
              <a:t>%%</a:t>
            </a:r>
          </a:p>
          <a:p>
            <a:r>
              <a:rPr lang="en-US" sz="1050" dirty="0">
                <a:solidFill>
                  <a:srgbClr val="228B22"/>
                </a:solidFill>
                <a:latin typeface="Courier New" panose="02070309020205020404" pitchFamily="49" charset="0"/>
              </a:rPr>
              <a:t>%Frequency response of system with modes at two separate frequencies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sys2=sys*</a:t>
            </a:r>
            <a:r>
              <a:rPr lang="en-US" sz="105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(0.1^2,[1 2*0.3*0.1 0.1^2</a:t>
            </a:r>
            <a:r>
              <a:rPr lang="en-U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]); </a:t>
            </a:r>
          </a:p>
          <a:p>
            <a:r>
              <a:rPr lang="en-U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05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mag,phase,freq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]=bode(sys2,{0.01,20</a:t>
            </a:r>
            <a:r>
              <a:rPr lang="en-U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}); mag=squeeze(mag); phase=squeeze(phase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)*pi/180.;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figure;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subplot(2,1,1),plot(freq,mag,</a:t>
            </a:r>
            <a:r>
              <a:rPr lang="en-US" sz="1050" dirty="0">
                <a:solidFill>
                  <a:srgbClr val="A020F0"/>
                </a:solidFill>
                <a:latin typeface="Courier New" panose="02070309020205020404" pitchFamily="49" charset="0"/>
              </a:rPr>
              <a:t>'LineWidth'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,2.0);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grid </a:t>
            </a:r>
            <a:r>
              <a:rPr lang="en-US" sz="105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  <a:r>
              <a:rPr lang="en-U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05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50" dirty="0">
                <a:solidFill>
                  <a:srgbClr val="A020F0"/>
                </a:solidFill>
                <a:latin typeface="Courier New" panose="02070309020205020404" pitchFamily="49" charset="0"/>
              </a:rPr>
              <a:t>'Frequency (rad/sec</a:t>
            </a:r>
            <a:r>
              <a:rPr lang="en-US" sz="105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)'</a:t>
            </a:r>
            <a:r>
              <a:rPr lang="en-U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105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50" dirty="0">
                <a:solidFill>
                  <a:srgbClr val="A020F0"/>
                </a:solidFill>
                <a:latin typeface="Courier New" panose="02070309020205020404" pitchFamily="49" charset="0"/>
              </a:rPr>
              <a:t>'Magnitude'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subplot(2,1,2),plot(freq,phase,</a:t>
            </a:r>
            <a:r>
              <a:rPr lang="en-US" sz="1050" dirty="0">
                <a:solidFill>
                  <a:srgbClr val="A020F0"/>
                </a:solidFill>
                <a:latin typeface="Courier New" panose="02070309020205020404" pitchFamily="49" charset="0"/>
              </a:rPr>
              <a:t>'LineWidth'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,2.0);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grid </a:t>
            </a:r>
            <a:r>
              <a:rPr lang="en-US" sz="105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  <a:r>
              <a:rPr lang="en-U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05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50" dirty="0">
                <a:solidFill>
                  <a:srgbClr val="A020F0"/>
                </a:solidFill>
                <a:latin typeface="Courier New" panose="02070309020205020404" pitchFamily="49" charset="0"/>
              </a:rPr>
              <a:t>'Frequency (rad/sec</a:t>
            </a:r>
            <a:r>
              <a:rPr lang="en-US" sz="105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)'</a:t>
            </a:r>
            <a:r>
              <a:rPr lang="en-U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105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50" dirty="0">
                <a:solidFill>
                  <a:srgbClr val="A020F0"/>
                </a:solidFill>
                <a:latin typeface="Courier New" panose="02070309020205020404" pitchFamily="49" charset="0"/>
              </a:rPr>
              <a:t>'Phase (rad)'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figure; bode(sys2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,{0.01,20</a:t>
            </a:r>
            <a:r>
              <a:rPr lang="en-U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}); grid </a:t>
            </a:r>
            <a:r>
              <a:rPr lang="en-US" sz="1050" dirty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  <a:r>
              <a:rPr lang="en-U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05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335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Stability Margins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Suppose we look at a system with feedback.  Using </a:t>
            </a:r>
            <a:r>
              <a:rPr lang="en-US" sz="2000" dirty="0" err="1" smtClean="0"/>
              <a:t>Nyquist</a:t>
            </a:r>
            <a:r>
              <a:rPr lang="en-US" sz="2000" dirty="0" smtClean="0"/>
              <a:t> stability theory we can analyze the stability of the Closed Loop system by looking at the Bode diagram of the Open Loop system (Bode of the “loop transfer function”)</a:t>
            </a:r>
          </a:p>
          <a:p>
            <a:r>
              <a:rPr lang="en-US" sz="2000" dirty="0" smtClean="0"/>
              <a:t>In addition, we can analyze stability margins, i.e. how much gain and phase shift are allowed before the closed loop system becomes unstable.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Loop transfer function is: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2000" dirty="0" smtClean="0">
                <a:cs typeface="Times New Roman" panose="02020603050405020304" pitchFamily="18" charset="0"/>
              </a:rPr>
              <a:t>For stability margin analysis you generate the Bode diagram of this system.</a:t>
            </a:r>
          </a:p>
          <a:p>
            <a:r>
              <a:rPr lang="en-US" sz="2000" dirty="0" smtClean="0">
                <a:cs typeface="Times New Roman" panose="02020603050405020304" pitchFamily="18" charset="0"/>
              </a:rPr>
              <a:t>Use the last system we plotted as an example: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348249" y="3029803"/>
            <a:ext cx="633882" cy="614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24232" y="3029803"/>
            <a:ext cx="602777" cy="614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3982131" y="3336878"/>
            <a:ext cx="5421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127009" y="3336877"/>
            <a:ext cx="7210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810602" y="3334602"/>
            <a:ext cx="7210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531659" y="3134435"/>
            <a:ext cx="404884" cy="40488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9" idx="6"/>
            <a:endCxn id="4" idx="1"/>
          </p:cNvCxnSpPr>
          <p:nvPr/>
        </p:nvCxnSpPr>
        <p:spPr>
          <a:xfrm>
            <a:off x="2936543" y="3336877"/>
            <a:ext cx="4117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9" idx="4"/>
          </p:cNvCxnSpPr>
          <p:nvPr/>
        </p:nvCxnSpPr>
        <p:spPr>
          <a:xfrm flipV="1">
            <a:off x="2734101" y="3539319"/>
            <a:ext cx="0" cy="523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34101" y="4062484"/>
            <a:ext cx="2659037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393138" y="3334603"/>
            <a:ext cx="0" cy="727881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73594" y="3612823"/>
            <a:ext cx="144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Compensator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3810" y="3612823"/>
            <a:ext cx="663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40338" y="296981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46394" y="294976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90930" y="2949769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6868" y="2935575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16106" y="2965270"/>
            <a:ext cx="32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66733" y="3441257"/>
            <a:ext cx="32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255587"/>
              </p:ext>
            </p:extLst>
          </p:nvPr>
        </p:nvGraphicFramePr>
        <p:xfrm>
          <a:off x="2000123" y="5478613"/>
          <a:ext cx="45910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2" name="Equation" r:id="rId3" imgW="3060360" imgH="406080" progId="Equation.DSMT4">
                  <p:embed/>
                </p:oleObj>
              </mc:Choice>
              <mc:Fallback>
                <p:oleObj name="Equation" r:id="rId3" imgW="3060360" imgH="40608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0123" y="5478613"/>
                        <a:ext cx="459105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285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Stability Margins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660447"/>
              </p:ext>
            </p:extLst>
          </p:nvPr>
        </p:nvGraphicFramePr>
        <p:xfrm>
          <a:off x="2021005" y="1262592"/>
          <a:ext cx="45910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6" name="Equation" r:id="rId3" imgW="3060360" imgH="406080" progId="Equation.DSMT4">
                  <p:embed/>
                </p:oleObj>
              </mc:Choice>
              <mc:Fallback>
                <p:oleObj name="Equation" r:id="rId3" imgW="3060360" imgH="40608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1005" y="1262592"/>
                        <a:ext cx="459105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648" y="2740357"/>
            <a:ext cx="5334000" cy="400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6078" y="3889612"/>
            <a:ext cx="1542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FF"/>
                </a:solidFill>
              </a:rPr>
              <a:t>Gain Crossover Frequency (magnitude crosses 0 dB)</a:t>
            </a:r>
            <a:endParaRPr lang="en-US" sz="1200" dirty="0">
              <a:solidFill>
                <a:srgbClr val="0000FF"/>
              </a:solidFill>
            </a:endParaRPr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V="1">
            <a:off x="2367532" y="3566615"/>
            <a:ext cx="889734" cy="322997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66740" y="5079242"/>
            <a:ext cx="1542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FF"/>
                </a:solidFill>
              </a:rPr>
              <a:t>Phase Crossover Frequency (phase crosses -180°)</a:t>
            </a:r>
            <a:endParaRPr lang="en-US" sz="1200" dirty="0">
              <a:solidFill>
                <a:srgbClr val="0000FF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076132" y="5368120"/>
            <a:ext cx="633768" cy="250209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55033" y="3566615"/>
            <a:ext cx="154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FF"/>
                </a:solidFill>
              </a:rPr>
              <a:t>Gain Margin</a:t>
            </a:r>
            <a:endParaRPr lang="en-US" sz="1200" dirty="0">
              <a:solidFill>
                <a:srgbClr val="0000FF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076132" y="3705114"/>
            <a:ext cx="395785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69196" y="5365845"/>
            <a:ext cx="1542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FF"/>
                </a:solidFill>
              </a:rPr>
              <a:t>Phase Margin</a:t>
            </a:r>
            <a:endParaRPr lang="en-US" sz="1200" dirty="0">
              <a:solidFill>
                <a:srgbClr val="0000FF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693160" y="5513696"/>
            <a:ext cx="486237" cy="4549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19114" y="4954615"/>
            <a:ext cx="28785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PM = 49.9°, implies we can add up to 49.9° phase lag at the gain crossover frequency and closed loop system will still be stable 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219115" y="3195794"/>
            <a:ext cx="28785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GM = 42.5 dB, implies we can increase gain of loop TF by up to 42.5 dB ( multiply gain by factor 133) and closed loop system will still be stable 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Bode Diagram for: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For this I used the MATLAB margin command which clearly shows the gain and phase margins: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margin(sys2);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90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Stability Margins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059" y="810498"/>
            <a:ext cx="7886700" cy="537120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Stability Margins provide a measure of robustness to the system.  Suppose there is uncertainty in the form of:</a:t>
            </a:r>
          </a:p>
          <a:p>
            <a:endParaRPr lang="en-US" sz="2000" dirty="0" smtClean="0"/>
          </a:p>
          <a:p>
            <a:r>
              <a:rPr lang="en-US" sz="2000" dirty="0" smtClean="0"/>
              <a:t>Where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 smtClean="0"/>
              <a:t> is the gain uncertainty, and </a:t>
            </a:r>
            <a:r>
              <a:rPr lang="en-US" sz="2000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F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 smtClean="0"/>
              <a:t> is the phase uncertainty.  This uncertainty term is in series with the plant and compensator: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The maximum value of </a:t>
            </a:r>
            <a:r>
              <a:rPr lang="en-US" sz="2000" i="1" dirty="0">
                <a:latin typeface="Symbol" panose="05050102010706020507" pitchFamily="18" charset="2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/>
              <a:t> is </a:t>
            </a:r>
            <a:r>
              <a:rPr lang="en-US" sz="2000" dirty="0" smtClean="0"/>
              <a:t>PM/57.3 - note conversion to radians, and the maximum value of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/>
              <a:t> is </a:t>
            </a:r>
            <a:r>
              <a:rPr lang="en-US" sz="2000" dirty="0" smtClean="0"/>
              <a:t>10^(GM/20)  - note the conversion from dB to a gain amplification on linear scale.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516036" y="3061648"/>
            <a:ext cx="730092" cy="614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45361" y="3061648"/>
            <a:ext cx="1045588" cy="6141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490948" y="3368722"/>
            <a:ext cx="7210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174541" y="3366447"/>
            <a:ext cx="7210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895598" y="3166280"/>
            <a:ext cx="404884" cy="40488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9" idx="6"/>
            <a:endCxn id="4" idx="1"/>
          </p:cNvCxnSpPr>
          <p:nvPr/>
        </p:nvCxnSpPr>
        <p:spPr>
          <a:xfrm>
            <a:off x="3300482" y="3368722"/>
            <a:ext cx="21555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9" idx="4"/>
          </p:cNvCxnSpPr>
          <p:nvPr/>
        </p:nvCxnSpPr>
        <p:spPr>
          <a:xfrm flipV="1">
            <a:off x="3098040" y="3571164"/>
            <a:ext cx="0" cy="523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98040" y="4094329"/>
            <a:ext cx="2659037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757077" y="3366448"/>
            <a:ext cx="0" cy="727881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60619" y="3657768"/>
            <a:ext cx="128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Uncertainty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09048" y="3668972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 TF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04277" y="300166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60807" y="296742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80045" y="2997115"/>
            <a:ext cx="32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30672" y="3473102"/>
            <a:ext cx="32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3"/>
            <a:endCxn id="5" idx="1"/>
          </p:cNvCxnSpPr>
          <p:nvPr/>
        </p:nvCxnSpPr>
        <p:spPr>
          <a:xfrm>
            <a:off x="4246128" y="3368723"/>
            <a:ext cx="19923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372519"/>
              </p:ext>
            </p:extLst>
          </p:nvPr>
        </p:nvGraphicFramePr>
        <p:xfrm>
          <a:off x="3570340" y="3118857"/>
          <a:ext cx="666360" cy="495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3" name="Equation" r:id="rId3" imgW="444240" imgH="330120" progId="Equation.DSMT4">
                  <p:embed/>
                </p:oleObj>
              </mc:Choice>
              <mc:Fallback>
                <p:oleObj name="Equation" r:id="rId3" imgW="4442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70340" y="3118857"/>
                        <a:ext cx="666360" cy="495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243132"/>
              </p:ext>
            </p:extLst>
          </p:nvPr>
        </p:nvGraphicFramePr>
        <p:xfrm>
          <a:off x="3520088" y="1395563"/>
          <a:ext cx="666360" cy="495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4" name="Equation" r:id="rId5" imgW="444240" imgH="330120" progId="Equation.DSMT4">
                  <p:embed/>
                </p:oleObj>
              </mc:Choice>
              <mc:Fallback>
                <p:oleObj name="Equation" r:id="rId5" imgW="444240" imgH="330120" progId="Equation.DSMT4">
                  <p:embed/>
                  <p:pic>
                    <p:nvPicPr>
                      <p:cNvPr id="28" name="Object 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0088" y="1395563"/>
                        <a:ext cx="666360" cy="495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5583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176196748B9E458A305F3082D3A89F" ma:contentTypeVersion="10" ma:contentTypeDescription="Create a new document." ma:contentTypeScope="" ma:versionID="1dc142d26eb1daa628c1a7fd4463debb">
  <xsd:schema xmlns:xsd="http://www.w3.org/2001/XMLSchema" xmlns:xs="http://www.w3.org/2001/XMLSchema" xmlns:p="http://schemas.microsoft.com/office/2006/metadata/properties" xmlns:ns3="3813a407-ade3-41a7-ae2b-5abd5c499ef8" targetNamespace="http://schemas.microsoft.com/office/2006/metadata/properties" ma:root="true" ma:fieldsID="93c25ad2b59e5a1882817f51fa956ad6" ns3:_="">
    <xsd:import namespace="3813a407-ade3-41a7-ae2b-5abd5c499ef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13a407-ade3-41a7-ae2b-5abd5c499e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C9D8CA-625C-4554-824E-C1C3D011EC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13a407-ade3-41a7-ae2b-5abd5c499e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599A99-676A-4B25-92BB-05B8D19D14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8AA64F-3BC1-4CC4-9433-744DA7D722DB}">
  <ds:schemaRefs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3813a407-ade3-41a7-ae2b-5abd5c499ef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7834</TotalTime>
  <Words>963</Words>
  <Application>Microsoft Office PowerPoint</Application>
  <PresentationFormat>On-screen Show (4:3)</PresentationFormat>
  <Paragraphs>121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Symbol</vt:lpstr>
      <vt:lpstr>Times New Roman</vt:lpstr>
      <vt:lpstr>Office Theme</vt:lpstr>
      <vt:lpstr>MathType 6.0 Equation</vt:lpstr>
      <vt:lpstr>Frequency Domain Analysis</vt:lpstr>
      <vt:lpstr>Basics of Frequency Response</vt:lpstr>
      <vt:lpstr>Basics of Frequency Response</vt:lpstr>
      <vt:lpstr>Basics of Frequency Response</vt:lpstr>
      <vt:lpstr>Basics of Frequency Response</vt:lpstr>
      <vt:lpstr>MATLAB Code for these examples</vt:lpstr>
      <vt:lpstr>Stability Margins</vt:lpstr>
      <vt:lpstr>Stability Margins</vt:lpstr>
      <vt:lpstr>Stability Margins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Reduced Order Linear Models</dc:title>
  <dc:creator>Horn, Joseph Francis</dc:creator>
  <cp:lastModifiedBy>Horn, Joseph Francis</cp:lastModifiedBy>
  <cp:revision>195</cp:revision>
  <dcterms:created xsi:type="dcterms:W3CDTF">2020-03-15T15:03:59Z</dcterms:created>
  <dcterms:modified xsi:type="dcterms:W3CDTF">2020-04-02T18:45:11Z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0x01010031176196748B9E458A305F3082D3A89F</vt:lpwstr>
  </property>
</Properties>
</file>