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90" r:id="rId5"/>
    <p:sldId id="291" r:id="rId6"/>
    <p:sldId id="310" r:id="rId7"/>
    <p:sldId id="311" r:id="rId8"/>
    <p:sldId id="292" r:id="rId9"/>
    <p:sldId id="293" r:id="rId10"/>
    <p:sldId id="294" r:id="rId11"/>
    <p:sldId id="295" r:id="rId12"/>
    <p:sldId id="296" r:id="rId13"/>
    <p:sldId id="297" r:id="rId14"/>
    <p:sldId id="298" r:id="rId15"/>
    <p:sldId id="299" r:id="rId16"/>
    <p:sldId id="300" r:id="rId17"/>
    <p:sldId id="301" r:id="rId18"/>
    <p:sldId id="302" r:id="rId19"/>
    <p:sldId id="304" r:id="rId20"/>
    <p:sldId id="305" r:id="rId21"/>
    <p:sldId id="306" r:id="rId22"/>
    <p:sldId id="307" r:id="rId23"/>
    <p:sldId id="30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C32471-BB43-4389-AFD7-70C006D90079}" v="25" dt="2022-03-28T19:36:16.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2"/>
    <p:restoredTop sz="94674"/>
  </p:normalViewPr>
  <p:slideViewPr>
    <p:cSldViewPr snapToGrid="0">
      <p:cViewPr varScale="1">
        <p:scale>
          <a:sx n="196" d="100"/>
          <a:sy n="196" d="100"/>
        </p:scale>
        <p:origin x="6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rn, Joseph Francis" userId="f83a568a-c35c-4670-b5cc-f8da1f75de10" providerId="ADAL" clId="{52C32471-BB43-4389-AFD7-70C006D90079}"/>
    <pc:docChg chg="undo custSel addSld delSld modSld">
      <pc:chgData name="Horn, Joseph Francis" userId="f83a568a-c35c-4670-b5cc-f8da1f75de10" providerId="ADAL" clId="{52C32471-BB43-4389-AFD7-70C006D90079}" dt="2022-03-28T19:37:19.379" v="343" actId="33524"/>
      <pc:docMkLst>
        <pc:docMk/>
      </pc:docMkLst>
      <pc:sldChg chg="modSp mod">
        <pc:chgData name="Horn, Joseph Francis" userId="f83a568a-c35c-4670-b5cc-f8da1f75de10" providerId="ADAL" clId="{52C32471-BB43-4389-AFD7-70C006D90079}" dt="2022-03-28T19:36:17.926" v="335" actId="1076"/>
        <pc:sldMkLst>
          <pc:docMk/>
          <pc:sldMk cId="1249005710" sldId="291"/>
        </pc:sldMkLst>
        <pc:spChg chg="mod">
          <ac:chgData name="Horn, Joseph Francis" userId="f83a568a-c35c-4670-b5cc-f8da1f75de10" providerId="ADAL" clId="{52C32471-BB43-4389-AFD7-70C006D90079}" dt="2022-03-28T19:27:32.930" v="218" actId="27636"/>
          <ac:spMkLst>
            <pc:docMk/>
            <pc:sldMk cId="1249005710" sldId="291"/>
            <ac:spMk id="3" creationId="{00000000-0000-0000-0000-000000000000}"/>
          </ac:spMkLst>
        </pc:spChg>
        <pc:graphicFrameChg chg="mod">
          <ac:chgData name="Horn, Joseph Francis" userId="f83a568a-c35c-4670-b5cc-f8da1f75de10" providerId="ADAL" clId="{52C32471-BB43-4389-AFD7-70C006D90079}" dt="2022-03-28T19:36:17.926" v="335" actId="1076"/>
          <ac:graphicFrameMkLst>
            <pc:docMk/>
            <pc:sldMk cId="1249005710" sldId="291"/>
            <ac:graphicFrameMk id="4" creationId="{00000000-0000-0000-0000-000000000000}"/>
          </ac:graphicFrameMkLst>
        </pc:graphicFrameChg>
      </pc:sldChg>
      <pc:sldChg chg="addSp delSp modSp mod">
        <pc:chgData name="Horn, Joseph Francis" userId="f83a568a-c35c-4670-b5cc-f8da1f75de10" providerId="ADAL" clId="{52C32471-BB43-4389-AFD7-70C006D90079}" dt="2022-03-28T19:32:20.164" v="288" actId="404"/>
        <pc:sldMkLst>
          <pc:docMk/>
          <pc:sldMk cId="4043176649" sldId="292"/>
        </pc:sldMkLst>
        <pc:spChg chg="mod">
          <ac:chgData name="Horn, Joseph Francis" userId="f83a568a-c35c-4670-b5cc-f8da1f75de10" providerId="ADAL" clId="{52C32471-BB43-4389-AFD7-70C006D90079}" dt="2022-03-28T19:32:20.164" v="288" actId="404"/>
          <ac:spMkLst>
            <pc:docMk/>
            <pc:sldMk cId="4043176649" sldId="292"/>
            <ac:spMk id="3" creationId="{00000000-0000-0000-0000-000000000000}"/>
          </ac:spMkLst>
        </pc:spChg>
        <pc:spChg chg="add del mod">
          <ac:chgData name="Horn, Joseph Francis" userId="f83a568a-c35c-4670-b5cc-f8da1f75de10" providerId="ADAL" clId="{52C32471-BB43-4389-AFD7-70C006D90079}" dt="2022-03-28T19:31:19.967" v="281"/>
          <ac:spMkLst>
            <pc:docMk/>
            <pc:sldMk cId="4043176649" sldId="292"/>
            <ac:spMk id="6" creationId="{593384A9-A62F-4684-B579-C8AB4537F231}"/>
          </ac:spMkLst>
        </pc:spChg>
        <pc:spChg chg="add del mod">
          <ac:chgData name="Horn, Joseph Francis" userId="f83a568a-c35c-4670-b5cc-f8da1f75de10" providerId="ADAL" clId="{52C32471-BB43-4389-AFD7-70C006D90079}" dt="2022-03-28T19:31:19.967" v="281"/>
          <ac:spMkLst>
            <pc:docMk/>
            <pc:sldMk cId="4043176649" sldId="292"/>
            <ac:spMk id="7" creationId="{BB4C3B1A-7483-4ED8-A1FE-4E254EA2040A}"/>
          </ac:spMkLst>
        </pc:spChg>
        <pc:spChg chg="mod">
          <ac:chgData name="Horn, Joseph Francis" userId="f83a568a-c35c-4670-b5cc-f8da1f75de10" providerId="ADAL" clId="{52C32471-BB43-4389-AFD7-70C006D90079}" dt="2022-03-28T19:31:17.214" v="280"/>
          <ac:spMkLst>
            <pc:docMk/>
            <pc:sldMk cId="4043176649" sldId="292"/>
            <ac:spMk id="9" creationId="{223A5649-27BE-4D94-8B88-F28E556390FD}"/>
          </ac:spMkLst>
        </pc:spChg>
        <pc:spChg chg="mod">
          <ac:chgData name="Horn, Joseph Francis" userId="f83a568a-c35c-4670-b5cc-f8da1f75de10" providerId="ADAL" clId="{52C32471-BB43-4389-AFD7-70C006D90079}" dt="2022-03-28T19:31:17.214" v="280"/>
          <ac:spMkLst>
            <pc:docMk/>
            <pc:sldMk cId="4043176649" sldId="292"/>
            <ac:spMk id="10" creationId="{657E38CE-9A66-45AB-BFEF-5D9C81DBAC8C}"/>
          </ac:spMkLst>
        </pc:spChg>
        <pc:spChg chg="add del mod">
          <ac:chgData name="Horn, Joseph Francis" userId="f83a568a-c35c-4670-b5cc-f8da1f75de10" providerId="ADAL" clId="{52C32471-BB43-4389-AFD7-70C006D90079}" dt="2022-03-28T19:31:19.967" v="281"/>
          <ac:spMkLst>
            <pc:docMk/>
            <pc:sldMk cId="4043176649" sldId="292"/>
            <ac:spMk id="11" creationId="{46716ED2-ED6F-4EB4-A290-AB4E66B6B921}"/>
          </ac:spMkLst>
        </pc:spChg>
        <pc:spChg chg="add del mod">
          <ac:chgData name="Horn, Joseph Francis" userId="f83a568a-c35c-4670-b5cc-f8da1f75de10" providerId="ADAL" clId="{52C32471-BB43-4389-AFD7-70C006D90079}" dt="2022-03-28T19:31:19.967" v="281"/>
          <ac:spMkLst>
            <pc:docMk/>
            <pc:sldMk cId="4043176649" sldId="292"/>
            <ac:spMk id="12" creationId="{6155EF2C-7858-42BE-8F3B-B15363475B24}"/>
          </ac:spMkLst>
        </pc:spChg>
        <pc:spChg chg="mod">
          <ac:chgData name="Horn, Joseph Francis" userId="f83a568a-c35c-4670-b5cc-f8da1f75de10" providerId="ADAL" clId="{52C32471-BB43-4389-AFD7-70C006D90079}" dt="2022-03-28T19:31:44.477" v="285"/>
          <ac:spMkLst>
            <pc:docMk/>
            <pc:sldMk cId="4043176649" sldId="292"/>
            <ac:spMk id="16" creationId="{FFD4C987-C2FE-40E0-A12A-002D393CE83D}"/>
          </ac:spMkLst>
        </pc:spChg>
        <pc:spChg chg="mod">
          <ac:chgData name="Horn, Joseph Francis" userId="f83a568a-c35c-4670-b5cc-f8da1f75de10" providerId="ADAL" clId="{52C32471-BB43-4389-AFD7-70C006D90079}" dt="2022-03-28T19:31:44.477" v="285"/>
          <ac:spMkLst>
            <pc:docMk/>
            <pc:sldMk cId="4043176649" sldId="292"/>
            <ac:spMk id="17" creationId="{48707773-BB88-4F1E-945E-45D8668B2127}"/>
          </ac:spMkLst>
        </pc:spChg>
        <pc:spChg chg="mod">
          <ac:chgData name="Horn, Joseph Francis" userId="f83a568a-c35c-4670-b5cc-f8da1f75de10" providerId="ADAL" clId="{52C32471-BB43-4389-AFD7-70C006D90079}" dt="2022-03-28T19:31:44.477" v="285"/>
          <ac:spMkLst>
            <pc:docMk/>
            <pc:sldMk cId="4043176649" sldId="292"/>
            <ac:spMk id="19" creationId="{02521052-14D1-440D-98CB-DAF6305491FC}"/>
          </ac:spMkLst>
        </pc:spChg>
        <pc:spChg chg="mod">
          <ac:chgData name="Horn, Joseph Francis" userId="f83a568a-c35c-4670-b5cc-f8da1f75de10" providerId="ADAL" clId="{52C32471-BB43-4389-AFD7-70C006D90079}" dt="2022-03-28T19:31:44.477" v="285"/>
          <ac:spMkLst>
            <pc:docMk/>
            <pc:sldMk cId="4043176649" sldId="292"/>
            <ac:spMk id="20" creationId="{5E533F7E-34E7-4187-9247-30EED484A31E}"/>
          </ac:spMkLst>
        </pc:spChg>
        <pc:spChg chg="mod">
          <ac:chgData name="Horn, Joseph Francis" userId="f83a568a-c35c-4670-b5cc-f8da1f75de10" providerId="ADAL" clId="{52C32471-BB43-4389-AFD7-70C006D90079}" dt="2022-03-28T19:31:44.477" v="285"/>
          <ac:spMkLst>
            <pc:docMk/>
            <pc:sldMk cId="4043176649" sldId="292"/>
            <ac:spMk id="21" creationId="{CB0C72A7-D4F3-4DD9-BD44-E0B865324328}"/>
          </ac:spMkLst>
        </pc:spChg>
        <pc:spChg chg="mod">
          <ac:chgData name="Horn, Joseph Francis" userId="f83a568a-c35c-4670-b5cc-f8da1f75de10" providerId="ADAL" clId="{52C32471-BB43-4389-AFD7-70C006D90079}" dt="2022-03-28T19:31:44.477" v="285"/>
          <ac:spMkLst>
            <pc:docMk/>
            <pc:sldMk cId="4043176649" sldId="292"/>
            <ac:spMk id="22" creationId="{4D55BB19-23C7-4D77-9110-6B4DBB7A45A0}"/>
          </ac:spMkLst>
        </pc:spChg>
        <pc:grpChg chg="add del mod">
          <ac:chgData name="Horn, Joseph Francis" userId="f83a568a-c35c-4670-b5cc-f8da1f75de10" providerId="ADAL" clId="{52C32471-BB43-4389-AFD7-70C006D90079}" dt="2022-03-28T19:31:19.967" v="281"/>
          <ac:grpSpMkLst>
            <pc:docMk/>
            <pc:sldMk cId="4043176649" sldId="292"/>
            <ac:grpSpMk id="8" creationId="{0A8085D5-5E62-415A-984A-A72853AA70EA}"/>
          </ac:grpSpMkLst>
        </pc:grpChg>
        <pc:grpChg chg="add mod">
          <ac:chgData name="Horn, Joseph Francis" userId="f83a568a-c35c-4670-b5cc-f8da1f75de10" providerId="ADAL" clId="{52C32471-BB43-4389-AFD7-70C006D90079}" dt="2022-03-28T19:31:48.120" v="286" actId="1076"/>
          <ac:grpSpMkLst>
            <pc:docMk/>
            <pc:sldMk cId="4043176649" sldId="292"/>
            <ac:grpSpMk id="13" creationId="{C8DA8531-5FC2-4B27-8BE0-80090E9777D2}"/>
          </ac:grpSpMkLst>
        </pc:grpChg>
        <pc:grpChg chg="mod">
          <ac:chgData name="Horn, Joseph Francis" userId="f83a568a-c35c-4670-b5cc-f8da1f75de10" providerId="ADAL" clId="{52C32471-BB43-4389-AFD7-70C006D90079}" dt="2022-03-28T19:31:44.477" v="285"/>
          <ac:grpSpMkLst>
            <pc:docMk/>
            <pc:sldMk cId="4043176649" sldId="292"/>
            <ac:grpSpMk id="18" creationId="{DD4EA8E4-DDEA-46C6-B449-65F71625817C}"/>
          </ac:grpSpMkLst>
        </pc:grpChg>
        <pc:cxnChg chg="add del mod">
          <ac:chgData name="Horn, Joseph Francis" userId="f83a568a-c35c-4670-b5cc-f8da1f75de10" providerId="ADAL" clId="{52C32471-BB43-4389-AFD7-70C006D90079}" dt="2022-03-28T19:31:19.967" v="281"/>
          <ac:cxnSpMkLst>
            <pc:docMk/>
            <pc:sldMk cId="4043176649" sldId="292"/>
            <ac:cxnSpMk id="4" creationId="{61E20EB4-BA6A-4404-BE0A-5BC011D41CB7}"/>
          </ac:cxnSpMkLst>
        </pc:cxnChg>
        <pc:cxnChg chg="add del mod">
          <ac:chgData name="Horn, Joseph Francis" userId="f83a568a-c35c-4670-b5cc-f8da1f75de10" providerId="ADAL" clId="{52C32471-BB43-4389-AFD7-70C006D90079}" dt="2022-03-28T19:31:19.967" v="281"/>
          <ac:cxnSpMkLst>
            <pc:docMk/>
            <pc:sldMk cId="4043176649" sldId="292"/>
            <ac:cxnSpMk id="5" creationId="{AA730978-570D-4D2C-8C2A-2517861C2FD0}"/>
          </ac:cxnSpMkLst>
        </pc:cxnChg>
        <pc:cxnChg chg="mod">
          <ac:chgData name="Horn, Joseph Francis" userId="f83a568a-c35c-4670-b5cc-f8da1f75de10" providerId="ADAL" clId="{52C32471-BB43-4389-AFD7-70C006D90079}" dt="2022-03-28T19:31:44.477" v="285"/>
          <ac:cxnSpMkLst>
            <pc:docMk/>
            <pc:sldMk cId="4043176649" sldId="292"/>
            <ac:cxnSpMk id="14" creationId="{8DE009B2-1744-428E-8F11-6DE570E08B26}"/>
          </ac:cxnSpMkLst>
        </pc:cxnChg>
        <pc:cxnChg chg="mod">
          <ac:chgData name="Horn, Joseph Francis" userId="f83a568a-c35c-4670-b5cc-f8da1f75de10" providerId="ADAL" clId="{52C32471-BB43-4389-AFD7-70C006D90079}" dt="2022-03-28T19:31:44.477" v="285"/>
          <ac:cxnSpMkLst>
            <pc:docMk/>
            <pc:sldMk cId="4043176649" sldId="292"/>
            <ac:cxnSpMk id="15" creationId="{F32476EB-A317-4D5B-AFE2-6597023251BF}"/>
          </ac:cxnSpMkLst>
        </pc:cxnChg>
      </pc:sldChg>
      <pc:sldChg chg="modSp mod">
        <pc:chgData name="Horn, Joseph Francis" userId="f83a568a-c35c-4670-b5cc-f8da1f75de10" providerId="ADAL" clId="{52C32471-BB43-4389-AFD7-70C006D90079}" dt="2022-03-28T19:36:47.836" v="342" actId="20577"/>
        <pc:sldMkLst>
          <pc:docMk/>
          <pc:sldMk cId="684314999" sldId="294"/>
        </pc:sldMkLst>
        <pc:spChg chg="mod">
          <ac:chgData name="Horn, Joseph Francis" userId="f83a568a-c35c-4670-b5cc-f8da1f75de10" providerId="ADAL" clId="{52C32471-BB43-4389-AFD7-70C006D90079}" dt="2022-03-28T19:36:47.836" v="342" actId="20577"/>
          <ac:spMkLst>
            <pc:docMk/>
            <pc:sldMk cId="684314999" sldId="294"/>
            <ac:spMk id="3" creationId="{00000000-0000-0000-0000-000000000000}"/>
          </ac:spMkLst>
        </pc:spChg>
      </pc:sldChg>
      <pc:sldChg chg="modSp mod">
        <pc:chgData name="Horn, Joseph Francis" userId="f83a568a-c35c-4670-b5cc-f8da1f75de10" providerId="ADAL" clId="{52C32471-BB43-4389-AFD7-70C006D90079}" dt="2022-03-28T19:37:19.379" v="343" actId="33524"/>
        <pc:sldMkLst>
          <pc:docMk/>
          <pc:sldMk cId="939640237" sldId="295"/>
        </pc:sldMkLst>
        <pc:spChg chg="mod">
          <ac:chgData name="Horn, Joseph Francis" userId="f83a568a-c35c-4670-b5cc-f8da1f75de10" providerId="ADAL" clId="{52C32471-BB43-4389-AFD7-70C006D90079}" dt="2022-03-28T19:37:19.379" v="343" actId="33524"/>
          <ac:spMkLst>
            <pc:docMk/>
            <pc:sldMk cId="939640237" sldId="295"/>
            <ac:spMk id="3" creationId="{00000000-0000-0000-0000-000000000000}"/>
          </ac:spMkLst>
        </pc:spChg>
      </pc:sldChg>
      <pc:sldChg chg="modSp mod">
        <pc:chgData name="Horn, Joseph Francis" userId="f83a568a-c35c-4670-b5cc-f8da1f75de10" providerId="ADAL" clId="{52C32471-BB43-4389-AFD7-70C006D90079}" dt="2022-03-23T14:43:40.020" v="0" actId="33524"/>
        <pc:sldMkLst>
          <pc:docMk/>
          <pc:sldMk cId="906825772" sldId="308"/>
        </pc:sldMkLst>
        <pc:spChg chg="mod">
          <ac:chgData name="Horn, Joseph Francis" userId="f83a568a-c35c-4670-b5cc-f8da1f75de10" providerId="ADAL" clId="{52C32471-BB43-4389-AFD7-70C006D90079}" dt="2022-03-23T14:43:40.020" v="0" actId="33524"/>
          <ac:spMkLst>
            <pc:docMk/>
            <pc:sldMk cId="906825772" sldId="308"/>
            <ac:spMk id="3" creationId="{00000000-0000-0000-0000-000000000000}"/>
          </ac:spMkLst>
        </pc:spChg>
      </pc:sldChg>
      <pc:sldChg chg="addSp delSp modSp new del mod">
        <pc:chgData name="Horn, Joseph Francis" userId="f83a568a-c35c-4670-b5cc-f8da1f75de10" providerId="ADAL" clId="{52C32471-BB43-4389-AFD7-70C006D90079}" dt="2022-03-28T19:32:23.157" v="289" actId="47"/>
        <pc:sldMkLst>
          <pc:docMk/>
          <pc:sldMk cId="2295924018" sldId="309"/>
        </pc:sldMkLst>
        <pc:spChg chg="mod">
          <ac:chgData name="Horn, Joseph Francis" userId="f83a568a-c35c-4670-b5cc-f8da1f75de10" providerId="ADAL" clId="{52C32471-BB43-4389-AFD7-70C006D90079}" dt="2022-03-23T20:41:32.058" v="112" actId="20577"/>
          <ac:spMkLst>
            <pc:docMk/>
            <pc:sldMk cId="2295924018" sldId="309"/>
            <ac:spMk id="2" creationId="{AACF6E0C-6EAC-4238-8F1F-1DBC1CB32EC0}"/>
          </ac:spMkLst>
        </pc:spChg>
        <pc:spChg chg="del">
          <ac:chgData name="Horn, Joseph Francis" userId="f83a568a-c35c-4670-b5cc-f8da1f75de10" providerId="ADAL" clId="{52C32471-BB43-4389-AFD7-70C006D90079}" dt="2022-03-23T19:32:02.264" v="5" actId="478"/>
          <ac:spMkLst>
            <pc:docMk/>
            <pc:sldMk cId="2295924018" sldId="309"/>
            <ac:spMk id="3" creationId="{99880E91-D1C6-4759-8775-F36AE097942F}"/>
          </ac:spMkLst>
        </pc:spChg>
        <pc:spChg chg="add mod">
          <ac:chgData name="Horn, Joseph Francis" userId="f83a568a-c35c-4670-b5cc-f8da1f75de10" providerId="ADAL" clId="{52C32471-BB43-4389-AFD7-70C006D90079}" dt="2022-03-28T19:31:35.523" v="282" actId="164"/>
          <ac:spMkLst>
            <pc:docMk/>
            <pc:sldMk cId="2295924018" sldId="309"/>
            <ac:spMk id="8" creationId="{BC38F03F-6F4F-4B03-89FC-60FD31F1A06D}"/>
          </ac:spMkLst>
        </pc:spChg>
        <pc:spChg chg="add mod">
          <ac:chgData name="Horn, Joseph Francis" userId="f83a568a-c35c-4670-b5cc-f8da1f75de10" providerId="ADAL" clId="{52C32471-BB43-4389-AFD7-70C006D90079}" dt="2022-03-28T19:31:35.523" v="282" actId="164"/>
          <ac:spMkLst>
            <pc:docMk/>
            <pc:sldMk cId="2295924018" sldId="309"/>
            <ac:spMk id="9" creationId="{BC6860A0-5F4C-4FDF-AAE7-02B7EC7387DF}"/>
          </ac:spMkLst>
        </pc:spChg>
        <pc:spChg chg="add mod">
          <ac:chgData name="Horn, Joseph Francis" userId="f83a568a-c35c-4670-b5cc-f8da1f75de10" providerId="ADAL" clId="{52C32471-BB43-4389-AFD7-70C006D90079}" dt="2022-03-23T20:06:09.174" v="100" actId="164"/>
          <ac:spMkLst>
            <pc:docMk/>
            <pc:sldMk cId="2295924018" sldId="309"/>
            <ac:spMk id="10" creationId="{C9A23863-7335-474F-ACE1-43F7B917F5E2}"/>
          </ac:spMkLst>
        </pc:spChg>
        <pc:spChg chg="add mod">
          <ac:chgData name="Horn, Joseph Francis" userId="f83a568a-c35c-4670-b5cc-f8da1f75de10" providerId="ADAL" clId="{52C32471-BB43-4389-AFD7-70C006D90079}" dt="2022-03-23T20:06:09.174" v="100" actId="164"/>
          <ac:spMkLst>
            <pc:docMk/>
            <pc:sldMk cId="2295924018" sldId="309"/>
            <ac:spMk id="11" creationId="{1443CB6D-0A14-4A5C-86D0-ACE2C88470D3}"/>
          </ac:spMkLst>
        </pc:spChg>
        <pc:spChg chg="add del mod">
          <ac:chgData name="Horn, Joseph Francis" userId="f83a568a-c35c-4670-b5cc-f8da1f75de10" providerId="ADAL" clId="{52C32471-BB43-4389-AFD7-70C006D90079}" dt="2022-03-23T20:41:25.041" v="104" actId="478"/>
          <ac:spMkLst>
            <pc:docMk/>
            <pc:sldMk cId="2295924018" sldId="309"/>
            <ac:spMk id="12" creationId="{8FF89D64-649B-41F1-9841-5FC9966CAC99}"/>
          </ac:spMkLst>
        </pc:spChg>
        <pc:spChg chg="add del">
          <ac:chgData name="Horn, Joseph Francis" userId="f83a568a-c35c-4670-b5cc-f8da1f75de10" providerId="ADAL" clId="{52C32471-BB43-4389-AFD7-70C006D90079}" dt="2022-03-23T20:05:44.296" v="94" actId="478"/>
          <ac:spMkLst>
            <pc:docMk/>
            <pc:sldMk cId="2295924018" sldId="309"/>
            <ac:spMk id="13" creationId="{97F5A072-F010-4FCF-B3DF-D24A49AF0D45}"/>
          </ac:spMkLst>
        </pc:spChg>
        <pc:spChg chg="add mod">
          <ac:chgData name="Horn, Joseph Francis" userId="f83a568a-c35c-4670-b5cc-f8da1f75de10" providerId="ADAL" clId="{52C32471-BB43-4389-AFD7-70C006D90079}" dt="2022-03-28T19:31:35.523" v="282" actId="164"/>
          <ac:spMkLst>
            <pc:docMk/>
            <pc:sldMk cId="2295924018" sldId="309"/>
            <ac:spMk id="16" creationId="{3FF0C427-39AD-4CCA-9D42-FDC39CBD6141}"/>
          </ac:spMkLst>
        </pc:spChg>
        <pc:spChg chg="add mod">
          <ac:chgData name="Horn, Joseph Francis" userId="f83a568a-c35c-4670-b5cc-f8da1f75de10" providerId="ADAL" clId="{52C32471-BB43-4389-AFD7-70C006D90079}" dt="2022-03-28T19:31:35.523" v="282" actId="164"/>
          <ac:spMkLst>
            <pc:docMk/>
            <pc:sldMk cId="2295924018" sldId="309"/>
            <ac:spMk id="17" creationId="{82368505-06F0-412E-BE60-18437550DB99}"/>
          </ac:spMkLst>
        </pc:spChg>
        <pc:grpChg chg="add del mod">
          <ac:chgData name="Horn, Joseph Francis" userId="f83a568a-c35c-4670-b5cc-f8da1f75de10" providerId="ADAL" clId="{52C32471-BB43-4389-AFD7-70C006D90079}" dt="2022-03-28T19:31:42.745" v="284" actId="21"/>
          <ac:grpSpMkLst>
            <pc:docMk/>
            <pc:sldMk cId="2295924018" sldId="309"/>
            <ac:grpSpMk id="3" creationId="{3CD267D9-0C5B-40E7-9A6A-D6983DC4616B}"/>
          </ac:grpSpMkLst>
        </pc:grpChg>
        <pc:grpChg chg="add mod">
          <ac:chgData name="Horn, Joseph Francis" userId="f83a568a-c35c-4670-b5cc-f8da1f75de10" providerId="ADAL" clId="{52C32471-BB43-4389-AFD7-70C006D90079}" dt="2022-03-28T19:31:35.523" v="282" actId="164"/>
          <ac:grpSpMkLst>
            <pc:docMk/>
            <pc:sldMk cId="2295924018" sldId="309"/>
            <ac:grpSpMk id="14" creationId="{D471EF5D-D7AF-431D-A436-9C3B8BB17B42}"/>
          </ac:grpSpMkLst>
        </pc:grpChg>
        <pc:cxnChg chg="add mod">
          <ac:chgData name="Horn, Joseph Francis" userId="f83a568a-c35c-4670-b5cc-f8da1f75de10" providerId="ADAL" clId="{52C32471-BB43-4389-AFD7-70C006D90079}" dt="2022-03-28T19:31:35.523" v="282" actId="164"/>
          <ac:cxnSpMkLst>
            <pc:docMk/>
            <pc:sldMk cId="2295924018" sldId="309"/>
            <ac:cxnSpMk id="5" creationId="{280F7466-2513-4C73-808C-162DA74CB747}"/>
          </ac:cxnSpMkLst>
        </pc:cxnChg>
        <pc:cxnChg chg="add mod">
          <ac:chgData name="Horn, Joseph Francis" userId="f83a568a-c35c-4670-b5cc-f8da1f75de10" providerId="ADAL" clId="{52C32471-BB43-4389-AFD7-70C006D90079}" dt="2022-03-28T19:31:35.523" v="282" actId="164"/>
          <ac:cxnSpMkLst>
            <pc:docMk/>
            <pc:sldMk cId="2295924018" sldId="309"/>
            <ac:cxnSpMk id="7" creationId="{F833F8A1-6ED1-43E2-903E-9C73B8CDFECA}"/>
          </ac:cxnSpMkLst>
        </pc:cxnChg>
      </pc:sldChg>
      <pc:sldChg chg="modSp new mod">
        <pc:chgData name="Horn, Joseph Francis" userId="f83a568a-c35c-4670-b5cc-f8da1f75de10" providerId="ADAL" clId="{52C32471-BB43-4389-AFD7-70C006D90079}" dt="2022-03-28T19:28:06.978" v="233" actId="20577"/>
        <pc:sldMkLst>
          <pc:docMk/>
          <pc:sldMk cId="818507061" sldId="310"/>
        </pc:sldMkLst>
        <pc:spChg chg="mod">
          <ac:chgData name="Horn, Joseph Francis" userId="f83a568a-c35c-4670-b5cc-f8da1f75de10" providerId="ADAL" clId="{52C32471-BB43-4389-AFD7-70C006D90079}" dt="2022-03-28T19:27:27.568" v="216" actId="20577"/>
          <ac:spMkLst>
            <pc:docMk/>
            <pc:sldMk cId="818507061" sldId="310"/>
            <ac:spMk id="2" creationId="{8BBA2EB4-071A-49CB-920B-D24FEE0BCFCC}"/>
          </ac:spMkLst>
        </pc:spChg>
        <pc:spChg chg="mod">
          <ac:chgData name="Horn, Joseph Francis" userId="f83a568a-c35c-4670-b5cc-f8da1f75de10" providerId="ADAL" clId="{52C32471-BB43-4389-AFD7-70C006D90079}" dt="2022-03-28T19:28:06.978" v="233" actId="20577"/>
          <ac:spMkLst>
            <pc:docMk/>
            <pc:sldMk cId="818507061" sldId="310"/>
            <ac:spMk id="3" creationId="{C8463A67-06FE-4FC4-AD0D-1310E74E667D}"/>
          </ac:spMkLst>
        </pc:spChg>
      </pc:sldChg>
      <pc:sldChg chg="addSp modSp add mod">
        <pc:chgData name="Horn, Joseph Francis" userId="f83a568a-c35c-4670-b5cc-f8da1f75de10" providerId="ADAL" clId="{52C32471-BB43-4389-AFD7-70C006D90079}" dt="2022-03-28T19:36:05.763" v="333" actId="1076"/>
        <pc:sldMkLst>
          <pc:docMk/>
          <pc:sldMk cId="473155624" sldId="311"/>
        </pc:sldMkLst>
        <pc:spChg chg="mod">
          <ac:chgData name="Horn, Joseph Francis" userId="f83a568a-c35c-4670-b5cc-f8da1f75de10" providerId="ADAL" clId="{52C32471-BB43-4389-AFD7-70C006D90079}" dt="2022-03-28T19:35:18.250" v="314"/>
          <ac:spMkLst>
            <pc:docMk/>
            <pc:sldMk cId="473155624" sldId="311"/>
            <ac:spMk id="3" creationId="{C8463A67-06FE-4FC4-AD0D-1310E74E667D}"/>
          </ac:spMkLst>
        </pc:spChg>
        <pc:spChg chg="mod">
          <ac:chgData name="Horn, Joseph Francis" userId="f83a568a-c35c-4670-b5cc-f8da1f75de10" providerId="ADAL" clId="{52C32471-BB43-4389-AFD7-70C006D90079}" dt="2022-03-28T19:34:39.572" v="300" actId="1076"/>
          <ac:spMkLst>
            <pc:docMk/>
            <pc:sldMk cId="473155624" sldId="311"/>
            <ac:spMk id="5" creationId="{F6861705-F565-487D-92B4-E0AB1ACD100B}"/>
          </ac:spMkLst>
        </pc:spChg>
        <pc:spChg chg="mod">
          <ac:chgData name="Horn, Joseph Francis" userId="f83a568a-c35c-4670-b5cc-f8da1f75de10" providerId="ADAL" clId="{52C32471-BB43-4389-AFD7-70C006D90079}" dt="2022-03-28T19:34:39.572" v="300" actId="1076"/>
          <ac:spMkLst>
            <pc:docMk/>
            <pc:sldMk cId="473155624" sldId="311"/>
            <ac:spMk id="6" creationId="{87C79015-052C-4560-95B5-B83DAE9EE11A}"/>
          </ac:spMkLst>
        </pc:spChg>
        <pc:spChg chg="mod">
          <ac:chgData name="Horn, Joseph Francis" userId="f83a568a-c35c-4670-b5cc-f8da1f75de10" providerId="ADAL" clId="{52C32471-BB43-4389-AFD7-70C006D90079}" dt="2022-03-28T19:34:39.572" v="300" actId="1076"/>
          <ac:spMkLst>
            <pc:docMk/>
            <pc:sldMk cId="473155624" sldId="311"/>
            <ac:spMk id="7" creationId="{C6E4EC61-58E9-432F-9F0B-3E5B9411C36D}"/>
          </ac:spMkLst>
        </pc:spChg>
        <pc:spChg chg="mod">
          <ac:chgData name="Horn, Joseph Francis" userId="f83a568a-c35c-4670-b5cc-f8da1f75de10" providerId="ADAL" clId="{52C32471-BB43-4389-AFD7-70C006D90079}" dt="2022-03-28T19:34:39.572" v="300" actId="1076"/>
          <ac:spMkLst>
            <pc:docMk/>
            <pc:sldMk cId="473155624" sldId="311"/>
            <ac:spMk id="8" creationId="{C63211D0-6486-43C8-B4FB-BE13ED8E4685}"/>
          </ac:spMkLst>
        </pc:spChg>
        <pc:spChg chg="mod">
          <ac:chgData name="Horn, Joseph Francis" userId="f83a568a-c35c-4670-b5cc-f8da1f75de10" providerId="ADAL" clId="{52C32471-BB43-4389-AFD7-70C006D90079}" dt="2022-03-28T19:34:39.572" v="300" actId="1076"/>
          <ac:spMkLst>
            <pc:docMk/>
            <pc:sldMk cId="473155624" sldId="311"/>
            <ac:spMk id="9" creationId="{4C890235-F0EA-4244-9AB3-2F84F27426E0}"/>
          </ac:spMkLst>
        </pc:spChg>
        <pc:spChg chg="mod">
          <ac:chgData name="Horn, Joseph Francis" userId="f83a568a-c35c-4670-b5cc-f8da1f75de10" providerId="ADAL" clId="{52C32471-BB43-4389-AFD7-70C006D90079}" dt="2022-03-28T19:34:39.572" v="300" actId="1076"/>
          <ac:spMkLst>
            <pc:docMk/>
            <pc:sldMk cId="473155624" sldId="311"/>
            <ac:spMk id="10" creationId="{9B40E428-79FE-44B5-A945-5BD712A06A75}"/>
          </ac:spMkLst>
        </pc:spChg>
        <pc:spChg chg="mod">
          <ac:chgData name="Horn, Joseph Francis" userId="f83a568a-c35c-4670-b5cc-f8da1f75de10" providerId="ADAL" clId="{52C32471-BB43-4389-AFD7-70C006D90079}" dt="2022-03-28T19:34:39.572" v="300" actId="1076"/>
          <ac:spMkLst>
            <pc:docMk/>
            <pc:sldMk cId="473155624" sldId="311"/>
            <ac:spMk id="11" creationId="{034901C7-29FF-4A25-8CAA-34784D8CD3C6}"/>
          </ac:spMkLst>
        </pc:spChg>
        <pc:spChg chg="mod">
          <ac:chgData name="Horn, Joseph Francis" userId="f83a568a-c35c-4670-b5cc-f8da1f75de10" providerId="ADAL" clId="{52C32471-BB43-4389-AFD7-70C006D90079}" dt="2022-03-28T19:34:39.572" v="300" actId="1076"/>
          <ac:spMkLst>
            <pc:docMk/>
            <pc:sldMk cId="473155624" sldId="311"/>
            <ac:spMk id="12" creationId="{48D1E1CC-F61E-48A9-8E48-7AFC43C3F6A7}"/>
          </ac:spMkLst>
        </pc:spChg>
        <pc:spChg chg="mod">
          <ac:chgData name="Horn, Joseph Francis" userId="f83a568a-c35c-4670-b5cc-f8da1f75de10" providerId="ADAL" clId="{52C32471-BB43-4389-AFD7-70C006D90079}" dt="2022-03-28T19:34:39.572" v="300" actId="1076"/>
          <ac:spMkLst>
            <pc:docMk/>
            <pc:sldMk cId="473155624" sldId="311"/>
            <ac:spMk id="13" creationId="{9412F00E-76A7-432B-9240-E3A553734C5B}"/>
          </ac:spMkLst>
        </pc:spChg>
        <pc:spChg chg="mod">
          <ac:chgData name="Horn, Joseph Francis" userId="f83a568a-c35c-4670-b5cc-f8da1f75de10" providerId="ADAL" clId="{52C32471-BB43-4389-AFD7-70C006D90079}" dt="2022-03-28T19:34:39.572" v="300" actId="1076"/>
          <ac:spMkLst>
            <pc:docMk/>
            <pc:sldMk cId="473155624" sldId="311"/>
            <ac:spMk id="14" creationId="{A0F8FD50-65C7-4D98-8CAC-4472F4BD62A0}"/>
          </ac:spMkLst>
        </pc:spChg>
        <pc:spChg chg="mod">
          <ac:chgData name="Horn, Joseph Francis" userId="f83a568a-c35c-4670-b5cc-f8da1f75de10" providerId="ADAL" clId="{52C32471-BB43-4389-AFD7-70C006D90079}" dt="2022-03-28T19:34:39.572" v="300" actId="1076"/>
          <ac:spMkLst>
            <pc:docMk/>
            <pc:sldMk cId="473155624" sldId="311"/>
            <ac:spMk id="15" creationId="{539BC642-09D5-4D38-ACCF-AEDF1BF44F4E}"/>
          </ac:spMkLst>
        </pc:spChg>
        <pc:spChg chg="mod">
          <ac:chgData name="Horn, Joseph Francis" userId="f83a568a-c35c-4670-b5cc-f8da1f75de10" providerId="ADAL" clId="{52C32471-BB43-4389-AFD7-70C006D90079}" dt="2022-03-28T19:35:46.202" v="327" actId="20577"/>
          <ac:spMkLst>
            <pc:docMk/>
            <pc:sldMk cId="473155624" sldId="311"/>
            <ac:spMk id="16" creationId="{A6A0B09A-7F78-4278-86FE-85A5A4DE0576}"/>
          </ac:spMkLst>
        </pc:spChg>
        <pc:spChg chg="mod">
          <ac:chgData name="Horn, Joseph Francis" userId="f83a568a-c35c-4670-b5cc-f8da1f75de10" providerId="ADAL" clId="{52C32471-BB43-4389-AFD7-70C006D90079}" dt="2022-03-28T19:34:39.572" v="300" actId="1076"/>
          <ac:spMkLst>
            <pc:docMk/>
            <pc:sldMk cId="473155624" sldId="311"/>
            <ac:spMk id="18" creationId="{89C14F65-9AB0-4370-AE0B-81260382EA6E}"/>
          </ac:spMkLst>
        </pc:spChg>
        <pc:spChg chg="mod">
          <ac:chgData name="Horn, Joseph Francis" userId="f83a568a-c35c-4670-b5cc-f8da1f75de10" providerId="ADAL" clId="{52C32471-BB43-4389-AFD7-70C006D90079}" dt="2022-03-28T19:34:39.572" v="300" actId="1076"/>
          <ac:spMkLst>
            <pc:docMk/>
            <pc:sldMk cId="473155624" sldId="311"/>
            <ac:spMk id="19" creationId="{6A0F023E-5C5A-484E-B275-5BF0AE2476E9}"/>
          </ac:spMkLst>
        </pc:spChg>
        <pc:spChg chg="mod">
          <ac:chgData name="Horn, Joseph Francis" userId="f83a568a-c35c-4670-b5cc-f8da1f75de10" providerId="ADAL" clId="{52C32471-BB43-4389-AFD7-70C006D90079}" dt="2022-03-28T19:34:39.572" v="300" actId="1076"/>
          <ac:spMkLst>
            <pc:docMk/>
            <pc:sldMk cId="473155624" sldId="311"/>
            <ac:spMk id="20" creationId="{A89514F2-247A-4ABB-9648-13BA27ACE87C}"/>
          </ac:spMkLst>
        </pc:spChg>
        <pc:spChg chg="mod">
          <ac:chgData name="Horn, Joseph Francis" userId="f83a568a-c35c-4670-b5cc-f8da1f75de10" providerId="ADAL" clId="{52C32471-BB43-4389-AFD7-70C006D90079}" dt="2022-03-28T19:34:39.572" v="300" actId="1076"/>
          <ac:spMkLst>
            <pc:docMk/>
            <pc:sldMk cId="473155624" sldId="311"/>
            <ac:spMk id="21" creationId="{35C8AD23-2720-41D1-995D-032B6F0720E4}"/>
          </ac:spMkLst>
        </pc:spChg>
        <pc:spChg chg="mod">
          <ac:chgData name="Horn, Joseph Francis" userId="f83a568a-c35c-4670-b5cc-f8da1f75de10" providerId="ADAL" clId="{52C32471-BB43-4389-AFD7-70C006D90079}" dt="2022-03-28T19:34:39.572" v="300" actId="1076"/>
          <ac:spMkLst>
            <pc:docMk/>
            <pc:sldMk cId="473155624" sldId="311"/>
            <ac:spMk id="22" creationId="{1586F9DF-8C65-47E3-8975-E95B20E6B3D0}"/>
          </ac:spMkLst>
        </pc:spChg>
        <pc:spChg chg="mod">
          <ac:chgData name="Horn, Joseph Francis" userId="f83a568a-c35c-4670-b5cc-f8da1f75de10" providerId="ADAL" clId="{52C32471-BB43-4389-AFD7-70C006D90079}" dt="2022-03-28T19:35:18.767" v="315" actId="114"/>
          <ac:spMkLst>
            <pc:docMk/>
            <pc:sldMk cId="473155624" sldId="311"/>
            <ac:spMk id="23" creationId="{4F7953B9-F4E7-4C78-9618-79C57954C694}"/>
          </ac:spMkLst>
        </pc:spChg>
        <pc:spChg chg="mod">
          <ac:chgData name="Horn, Joseph Francis" userId="f83a568a-c35c-4670-b5cc-f8da1f75de10" providerId="ADAL" clId="{52C32471-BB43-4389-AFD7-70C006D90079}" dt="2022-03-28T19:34:39.572" v="300" actId="1076"/>
          <ac:spMkLst>
            <pc:docMk/>
            <pc:sldMk cId="473155624" sldId="311"/>
            <ac:spMk id="24" creationId="{C1CA79DC-1AC3-4AFD-913B-4C74A7DA8ECC}"/>
          </ac:spMkLst>
        </pc:spChg>
        <pc:spChg chg="mod">
          <ac:chgData name="Horn, Joseph Francis" userId="f83a568a-c35c-4670-b5cc-f8da1f75de10" providerId="ADAL" clId="{52C32471-BB43-4389-AFD7-70C006D90079}" dt="2022-03-28T19:34:39.572" v="300" actId="1076"/>
          <ac:spMkLst>
            <pc:docMk/>
            <pc:sldMk cId="473155624" sldId="311"/>
            <ac:spMk id="25" creationId="{60E2583A-70DB-479C-AF7A-E29077ACCB5E}"/>
          </ac:spMkLst>
        </pc:spChg>
        <pc:spChg chg="mod">
          <ac:chgData name="Horn, Joseph Francis" userId="f83a568a-c35c-4670-b5cc-f8da1f75de10" providerId="ADAL" clId="{52C32471-BB43-4389-AFD7-70C006D90079}" dt="2022-03-28T19:34:39.572" v="300" actId="1076"/>
          <ac:spMkLst>
            <pc:docMk/>
            <pc:sldMk cId="473155624" sldId="311"/>
            <ac:spMk id="26" creationId="{B40B16A6-7AE0-4E83-AC9A-EF15A004B09E}"/>
          </ac:spMkLst>
        </pc:spChg>
        <pc:spChg chg="add mod">
          <ac:chgData name="Horn, Joseph Francis" userId="f83a568a-c35c-4670-b5cc-f8da1f75de10" providerId="ADAL" clId="{52C32471-BB43-4389-AFD7-70C006D90079}" dt="2022-03-28T19:36:05.763" v="333" actId="1076"/>
          <ac:spMkLst>
            <pc:docMk/>
            <pc:sldMk cId="473155624" sldId="311"/>
            <ac:spMk id="28" creationId="{25081CBE-3B93-429D-8236-1566575D0CA9}"/>
          </ac:spMkLst>
        </pc:spChg>
        <pc:grpChg chg="add mod">
          <ac:chgData name="Horn, Joseph Francis" userId="f83a568a-c35c-4670-b5cc-f8da1f75de10" providerId="ADAL" clId="{52C32471-BB43-4389-AFD7-70C006D90079}" dt="2022-03-28T19:34:39.572" v="300" actId="1076"/>
          <ac:grpSpMkLst>
            <pc:docMk/>
            <pc:sldMk cId="473155624" sldId="311"/>
            <ac:grpSpMk id="4" creationId="{7CFAC273-E4BB-42A6-973B-EFAEA50A7175}"/>
          </ac:grpSpMkLst>
        </pc:grpChg>
        <pc:grpChg chg="mod">
          <ac:chgData name="Horn, Joseph Francis" userId="f83a568a-c35c-4670-b5cc-f8da1f75de10" providerId="ADAL" clId="{52C32471-BB43-4389-AFD7-70C006D90079}" dt="2022-03-28T19:34:39.572" v="300" actId="1076"/>
          <ac:grpSpMkLst>
            <pc:docMk/>
            <pc:sldMk cId="473155624" sldId="311"/>
            <ac:grpSpMk id="17" creationId="{3E991E89-DFA4-4337-BCB4-6DBAECA5C2EF}"/>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B117A4-3110-4659-A129-55494575642B}"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71192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87344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92604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117A4-3110-4659-A129-55494575642B}"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146604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B117A4-3110-4659-A129-55494575642B}"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2421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849345"/>
            <a:ext cx="3886200" cy="53276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849345"/>
            <a:ext cx="3886200" cy="53276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117A4-3110-4659-A129-55494575642B}" type="datetimeFigureOut">
              <a:rPr lang="en-US" smtClean="0"/>
              <a:t>5/23/23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74778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B117A4-3110-4659-A129-55494575642B}" type="datetimeFigureOut">
              <a:rPr lang="en-US" smtClean="0"/>
              <a:t>5/23/23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31672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B117A4-3110-4659-A129-55494575642B}" type="datetimeFigureOut">
              <a:rPr lang="en-US" smtClean="0"/>
              <a:t>5/23/23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203420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117A4-3110-4659-A129-55494575642B}" type="datetimeFigureOut">
              <a:rPr lang="en-US" smtClean="0"/>
              <a:t>5/23/23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423750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5/23/23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58555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B117A4-3110-4659-A129-55494575642B}" type="datetimeFigureOut">
              <a:rPr lang="en-US" smtClean="0"/>
              <a:t>5/23/23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348A4-AC88-46C7-ACAB-BC068BCC2D4F}" type="slidenum">
              <a:rPr lang="en-US" smtClean="0"/>
              <a:t>‹#›</a:t>
            </a:fld>
            <a:endParaRPr lang="en-US"/>
          </a:p>
        </p:txBody>
      </p:sp>
    </p:spTree>
    <p:extLst>
      <p:ext uri="{BB962C8B-B14F-4D97-AF65-F5344CB8AC3E}">
        <p14:creationId xmlns:p14="http://schemas.microsoft.com/office/powerpoint/2010/main" val="320347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84057"/>
            <a:ext cx="7886700" cy="4859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628650" y="805758"/>
            <a:ext cx="7886700" cy="537120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117A4-3110-4659-A129-55494575642B}" type="datetimeFigureOut">
              <a:rPr lang="en-US" smtClean="0"/>
              <a:t>5/23/23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348A4-AC88-46C7-ACAB-BC068BCC2D4F}" type="slidenum">
              <a:rPr lang="en-US" smtClean="0"/>
              <a:t>‹#›</a:t>
            </a:fld>
            <a:endParaRPr lang="en-US"/>
          </a:p>
        </p:txBody>
      </p:sp>
    </p:spTree>
    <p:extLst>
      <p:ext uri="{BB962C8B-B14F-4D97-AF65-F5344CB8AC3E}">
        <p14:creationId xmlns:p14="http://schemas.microsoft.com/office/powerpoint/2010/main" val="293860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28.wmf"/><Relationship Id="rId4"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Hover Flight Dynamics</a:t>
            </a:r>
          </a:p>
        </p:txBody>
      </p:sp>
      <p:sp>
        <p:nvSpPr>
          <p:cNvPr id="3" name="Content Placeholder 2"/>
          <p:cNvSpPr>
            <a:spLocks noGrp="1"/>
          </p:cNvSpPr>
          <p:nvPr>
            <p:ph idx="1"/>
          </p:nvPr>
        </p:nvSpPr>
        <p:spPr/>
        <p:txBody>
          <a:bodyPr>
            <a:noAutofit/>
          </a:bodyPr>
          <a:lstStyle/>
          <a:p>
            <a:r>
              <a:rPr lang="en-US" sz="2400" dirty="0"/>
              <a:t>Will investigate hover dynamics using the </a:t>
            </a:r>
            <a:r>
              <a:rPr lang="en-US" sz="2400" dirty="0" err="1"/>
              <a:t>HeloSim</a:t>
            </a:r>
            <a:r>
              <a:rPr lang="en-US" sz="2400" dirty="0"/>
              <a:t> UH-60 model as an example</a:t>
            </a:r>
          </a:p>
          <a:p>
            <a:r>
              <a:rPr lang="en-US" sz="2400" dirty="0"/>
              <a:t>Will leverage simplified de-coupled longitudinal / lateral dynamics so we can relate the dynamics directly to specific S&amp;C derivatives</a:t>
            </a:r>
          </a:p>
          <a:p>
            <a:r>
              <a:rPr lang="en-US" sz="2400" dirty="0"/>
              <a:t>Will find that these simplified models are not necessarily very accurate, but they still give some physical insight on the dynamics</a:t>
            </a:r>
          </a:p>
          <a:p>
            <a:r>
              <a:rPr lang="en-US" sz="2400" dirty="0"/>
              <a:t>Later we will upgrade the dynamic models to improve matching with full order models</a:t>
            </a:r>
          </a:p>
          <a:p>
            <a:r>
              <a:rPr lang="en-US" sz="2400" dirty="0"/>
              <a:t>Note that the hover dynamics are really dominated by the main rotor and the tail rotor.  The airframe aerodynamics have a small effect as the dynamic pressure is by definition very small, so lift and drag forces on the airframe components have only a small impact in hover.</a:t>
            </a:r>
          </a:p>
        </p:txBody>
      </p:sp>
    </p:spTree>
    <p:extLst>
      <p:ext uri="{BB962C8B-B14F-4D97-AF65-F5344CB8AC3E}">
        <p14:creationId xmlns:p14="http://schemas.microsoft.com/office/powerpoint/2010/main" val="138695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Longitudinal Dynamics</a:t>
            </a:r>
          </a:p>
        </p:txBody>
      </p:sp>
      <p:sp>
        <p:nvSpPr>
          <p:cNvPr id="3" name="Content Placeholder 2"/>
          <p:cNvSpPr>
            <a:spLocks noGrp="1"/>
          </p:cNvSpPr>
          <p:nvPr>
            <p:ph idx="1"/>
          </p:nvPr>
        </p:nvSpPr>
        <p:spPr/>
        <p:txBody>
          <a:bodyPr>
            <a:normAutofit/>
          </a:bodyPr>
          <a:lstStyle/>
          <a:p>
            <a:r>
              <a:rPr lang="en-US" sz="2000" dirty="0"/>
              <a:t>Stability of the longitudinal response is governed by a 3</a:t>
            </a:r>
            <a:r>
              <a:rPr lang="en-US" sz="2000" baseline="30000" dirty="0"/>
              <a:t>rd</a:t>
            </a:r>
            <a:r>
              <a:rPr lang="en-US" sz="2000" dirty="0"/>
              <a:t> order characteristic equation.  The “hover cubic”:</a:t>
            </a:r>
          </a:p>
          <a:p>
            <a:endParaRPr lang="en-US" sz="2000" dirty="0"/>
          </a:p>
          <a:p>
            <a:endParaRPr lang="en-US" sz="2000" dirty="0"/>
          </a:p>
          <a:p>
            <a:endParaRPr lang="en-US" sz="2000" dirty="0"/>
          </a:p>
          <a:p>
            <a:endParaRPr lang="en-US" sz="2000" dirty="0"/>
          </a:p>
          <a:p>
            <a:endParaRPr lang="en-US" sz="2000" dirty="0"/>
          </a:p>
          <a:p>
            <a:r>
              <a:rPr lang="en-US" sz="2000" dirty="0"/>
              <a:t>Cannot get closed form solution for these roots, but we can use the Routh-Hurwitz criterion to determine if the dynamics are stable</a:t>
            </a:r>
          </a:p>
          <a:p>
            <a:r>
              <a:rPr lang="en-US" sz="2000" dirty="0"/>
              <a:t>Consider 3</a:t>
            </a:r>
            <a:r>
              <a:rPr lang="en-US" sz="2000" baseline="30000" dirty="0"/>
              <a:t>rd</a:t>
            </a:r>
            <a:r>
              <a:rPr lang="en-US" sz="2000" dirty="0"/>
              <a:t> order polynomial:</a:t>
            </a:r>
          </a:p>
          <a:p>
            <a:endParaRPr lang="en-US" sz="2000" dirty="0"/>
          </a:p>
          <a:p>
            <a:r>
              <a:rPr lang="en-US" sz="2000" dirty="0"/>
              <a:t>The RH Criterion necessary condition for stability is that all coefficients of the polynomial must be the same sign.  This implies that they are all positive (since the first coefficient is 1):</a:t>
            </a:r>
          </a:p>
        </p:txBody>
      </p:sp>
      <p:graphicFrame>
        <p:nvGraphicFramePr>
          <p:cNvPr id="4" name="Object 3"/>
          <p:cNvGraphicFramePr>
            <a:graphicFrameLocks noChangeAspect="1"/>
          </p:cNvGraphicFramePr>
          <p:nvPr>
            <p:extLst>
              <p:ext uri="{D42A27DB-BD31-4B8C-83A1-F6EECF244321}">
                <p14:modId xmlns:p14="http://schemas.microsoft.com/office/powerpoint/2010/main" val="754303546"/>
              </p:ext>
            </p:extLst>
          </p:nvPr>
        </p:nvGraphicFramePr>
        <p:xfrm>
          <a:off x="820738" y="1537494"/>
          <a:ext cx="7826375" cy="1809750"/>
        </p:xfrm>
        <a:graphic>
          <a:graphicData uri="http://schemas.openxmlformats.org/presentationml/2006/ole">
            <mc:AlternateContent xmlns:mc="http://schemas.openxmlformats.org/markup-compatibility/2006">
              <mc:Choice xmlns:v="urn:schemas-microsoft-com:vml" Requires="v">
                <p:oleObj name="Equation" r:id="rId2" imgW="4889160" imgH="1130040" progId="Equation.DSMT4">
                  <p:embed/>
                </p:oleObj>
              </mc:Choice>
              <mc:Fallback>
                <p:oleObj name="Equation" r:id="rId2" imgW="4889160" imgH="1130040" progId="Equation.DSMT4">
                  <p:embed/>
                  <p:pic>
                    <p:nvPicPr>
                      <p:cNvPr id="4" name="Object 3"/>
                      <p:cNvPicPr/>
                      <p:nvPr/>
                    </p:nvPicPr>
                    <p:blipFill>
                      <a:blip r:embed="rId3"/>
                      <a:stretch>
                        <a:fillRect/>
                      </a:stretch>
                    </p:blipFill>
                    <p:spPr>
                      <a:xfrm>
                        <a:off x="820738" y="1537494"/>
                        <a:ext cx="7826375" cy="18097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55957165"/>
              </p:ext>
            </p:extLst>
          </p:nvPr>
        </p:nvGraphicFramePr>
        <p:xfrm>
          <a:off x="3273425" y="4572794"/>
          <a:ext cx="1666875" cy="284163"/>
        </p:xfrm>
        <a:graphic>
          <a:graphicData uri="http://schemas.openxmlformats.org/presentationml/2006/ole">
            <mc:AlternateContent xmlns:mc="http://schemas.openxmlformats.org/markup-compatibility/2006">
              <mc:Choice xmlns:v="urn:schemas-microsoft-com:vml" Requires="v">
                <p:oleObj name="Equation" r:id="rId4" imgW="1041120" imgH="177480" progId="Equation.DSMT4">
                  <p:embed/>
                </p:oleObj>
              </mc:Choice>
              <mc:Fallback>
                <p:oleObj name="Equation" r:id="rId4" imgW="1041120" imgH="177480" progId="Equation.DSMT4">
                  <p:embed/>
                  <p:pic>
                    <p:nvPicPr>
                      <p:cNvPr id="5" name="Object 4"/>
                      <p:cNvPicPr/>
                      <p:nvPr/>
                    </p:nvPicPr>
                    <p:blipFill>
                      <a:blip r:embed="rId5"/>
                      <a:stretch>
                        <a:fillRect/>
                      </a:stretch>
                    </p:blipFill>
                    <p:spPr>
                      <a:xfrm>
                        <a:off x="3273425" y="4572794"/>
                        <a:ext cx="1666875" cy="28416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01593114"/>
              </p:ext>
            </p:extLst>
          </p:nvPr>
        </p:nvGraphicFramePr>
        <p:xfrm>
          <a:off x="3384549" y="6034882"/>
          <a:ext cx="1444625" cy="284162"/>
        </p:xfrm>
        <a:graphic>
          <a:graphicData uri="http://schemas.openxmlformats.org/presentationml/2006/ole">
            <mc:AlternateContent xmlns:mc="http://schemas.openxmlformats.org/markup-compatibility/2006">
              <mc:Choice xmlns:v="urn:schemas-microsoft-com:vml" Requires="v">
                <p:oleObj name="Equation" r:id="rId6" imgW="901440" imgH="177480" progId="Equation.DSMT4">
                  <p:embed/>
                </p:oleObj>
              </mc:Choice>
              <mc:Fallback>
                <p:oleObj name="Equation" r:id="rId6" imgW="901440" imgH="177480" progId="Equation.DSMT4">
                  <p:embed/>
                  <p:pic>
                    <p:nvPicPr>
                      <p:cNvPr id="6" name="Object 5"/>
                      <p:cNvPicPr/>
                      <p:nvPr/>
                    </p:nvPicPr>
                    <p:blipFill>
                      <a:blip r:embed="rId7"/>
                      <a:stretch>
                        <a:fillRect/>
                      </a:stretch>
                    </p:blipFill>
                    <p:spPr>
                      <a:xfrm>
                        <a:off x="3384549" y="6034882"/>
                        <a:ext cx="1444625" cy="284162"/>
                      </a:xfrm>
                      <a:prstGeom prst="rect">
                        <a:avLst/>
                      </a:prstGeom>
                    </p:spPr>
                  </p:pic>
                </p:oleObj>
              </mc:Fallback>
            </mc:AlternateContent>
          </a:graphicData>
        </a:graphic>
      </p:graphicFrame>
      <p:sp>
        <p:nvSpPr>
          <p:cNvPr id="7" name="TextBox 6"/>
          <p:cNvSpPr txBox="1"/>
          <p:nvPr/>
        </p:nvSpPr>
        <p:spPr>
          <a:xfrm>
            <a:off x="4440238" y="2845029"/>
            <a:ext cx="4267200" cy="646331"/>
          </a:xfrm>
          <a:prstGeom prst="rect">
            <a:avLst/>
          </a:prstGeom>
          <a:noFill/>
        </p:spPr>
        <p:txBody>
          <a:bodyPr wrap="square" rtlCol="0">
            <a:spAutoFit/>
          </a:bodyPr>
          <a:lstStyle/>
          <a:p>
            <a:r>
              <a:rPr lang="en-US" dirty="0">
                <a:solidFill>
                  <a:srgbClr val="0000FF"/>
                </a:solidFill>
              </a:rPr>
              <a:t>Note: The expression only includes stability derivatives (no control derivatives)</a:t>
            </a:r>
          </a:p>
        </p:txBody>
      </p:sp>
    </p:spTree>
    <p:extLst>
      <p:ext uri="{BB962C8B-B14F-4D97-AF65-F5344CB8AC3E}">
        <p14:creationId xmlns:p14="http://schemas.microsoft.com/office/powerpoint/2010/main" val="172548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Longitudinal Dynamics</a:t>
            </a:r>
          </a:p>
        </p:txBody>
      </p:sp>
      <p:sp>
        <p:nvSpPr>
          <p:cNvPr id="3" name="Content Placeholder 2"/>
          <p:cNvSpPr>
            <a:spLocks noGrp="1"/>
          </p:cNvSpPr>
          <p:nvPr>
            <p:ph idx="1"/>
          </p:nvPr>
        </p:nvSpPr>
        <p:spPr>
          <a:xfrm>
            <a:off x="628650" y="805758"/>
            <a:ext cx="7886700" cy="5890317"/>
          </a:xfrm>
        </p:spPr>
        <p:txBody>
          <a:bodyPr>
            <a:normAutofit/>
          </a:bodyPr>
          <a:lstStyle/>
          <a:p>
            <a:r>
              <a:rPr lang="en-US" sz="2000" dirty="0"/>
              <a:t>The sufficient condition for stability for a third order system is</a:t>
            </a:r>
          </a:p>
          <a:p>
            <a:endParaRPr lang="en-US" sz="2000" dirty="0"/>
          </a:p>
          <a:p>
            <a:r>
              <a:rPr lang="en-US" sz="2000" dirty="0"/>
              <a:t>We can summarize stability requirements in terms of the stability derivatives: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last criteria is often </a:t>
            </a:r>
            <a:r>
              <a:rPr lang="en-US" sz="2000" i="1" dirty="0"/>
              <a:t>not</a:t>
            </a:r>
            <a:r>
              <a:rPr lang="en-US" sz="2000" dirty="0"/>
              <a:t> met.  The term on the right side is usually positive (again because the damping derivatives are &lt;0), but the </a:t>
            </a:r>
            <a:r>
              <a:rPr lang="en-US" sz="2000" i="1" dirty="0">
                <a:latin typeface="Times New Roman" panose="02020603050405020304" pitchFamily="18" charset="0"/>
                <a:cs typeface="Times New Roman" panose="02020603050405020304" pitchFamily="18" charset="0"/>
              </a:rPr>
              <a:t>M</a:t>
            </a:r>
            <a:r>
              <a:rPr lang="en-US" sz="2000" i="1" baseline="-25000" dirty="0">
                <a:latin typeface="Times New Roman" panose="02020603050405020304" pitchFamily="18" charset="0"/>
                <a:cs typeface="Times New Roman" panose="02020603050405020304" pitchFamily="18" charset="0"/>
              </a:rPr>
              <a:t>u</a:t>
            </a:r>
            <a:r>
              <a:rPr lang="en-US" sz="2000" dirty="0"/>
              <a:t> derivative is often too large to meet this requirement. </a:t>
            </a:r>
            <a:endParaRPr lang="en-US" sz="2000" i="1" dirty="0"/>
          </a:p>
        </p:txBody>
      </p:sp>
      <p:graphicFrame>
        <p:nvGraphicFramePr>
          <p:cNvPr id="4" name="Object 3"/>
          <p:cNvGraphicFramePr>
            <a:graphicFrameLocks noChangeAspect="1"/>
          </p:cNvGraphicFramePr>
          <p:nvPr>
            <p:extLst>
              <p:ext uri="{D42A27DB-BD31-4B8C-83A1-F6EECF244321}">
                <p14:modId xmlns:p14="http://schemas.microsoft.com/office/powerpoint/2010/main" val="870660628"/>
              </p:ext>
            </p:extLst>
          </p:nvPr>
        </p:nvGraphicFramePr>
        <p:xfrm>
          <a:off x="3802857" y="1185345"/>
          <a:ext cx="874712" cy="263525"/>
        </p:xfrm>
        <a:graphic>
          <a:graphicData uri="http://schemas.openxmlformats.org/presentationml/2006/ole">
            <mc:AlternateContent xmlns:mc="http://schemas.openxmlformats.org/markup-compatibility/2006">
              <mc:Choice xmlns:v="urn:schemas-microsoft-com:vml" Requires="v">
                <p:oleObj name="Equation" r:id="rId2" imgW="545760" imgH="164880" progId="Equation.DSMT4">
                  <p:embed/>
                </p:oleObj>
              </mc:Choice>
              <mc:Fallback>
                <p:oleObj name="Equation" r:id="rId2" imgW="545760" imgH="164880" progId="Equation.DSMT4">
                  <p:embed/>
                  <p:pic>
                    <p:nvPicPr>
                      <p:cNvPr id="4" name="Object 3"/>
                      <p:cNvPicPr/>
                      <p:nvPr/>
                    </p:nvPicPr>
                    <p:blipFill>
                      <a:blip r:embed="rId3"/>
                      <a:stretch>
                        <a:fillRect/>
                      </a:stretch>
                    </p:blipFill>
                    <p:spPr>
                      <a:xfrm>
                        <a:off x="3802857" y="1185345"/>
                        <a:ext cx="874712" cy="263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32856443"/>
              </p:ext>
            </p:extLst>
          </p:nvPr>
        </p:nvGraphicFramePr>
        <p:xfrm>
          <a:off x="1489075" y="2442267"/>
          <a:ext cx="3597275" cy="2698750"/>
        </p:xfrm>
        <a:graphic>
          <a:graphicData uri="http://schemas.openxmlformats.org/presentationml/2006/ole">
            <mc:AlternateContent xmlns:mc="http://schemas.openxmlformats.org/markup-compatibility/2006">
              <mc:Choice xmlns:v="urn:schemas-microsoft-com:vml" Requires="v">
                <p:oleObj name="Equation" r:id="rId4" imgW="2247840" imgH="1688760" progId="Equation.DSMT4">
                  <p:embed/>
                </p:oleObj>
              </mc:Choice>
              <mc:Fallback>
                <p:oleObj name="Equation" r:id="rId4" imgW="2247840" imgH="1688760" progId="Equation.DSMT4">
                  <p:embed/>
                  <p:pic>
                    <p:nvPicPr>
                      <p:cNvPr id="5" name="Object 4"/>
                      <p:cNvPicPr/>
                      <p:nvPr/>
                    </p:nvPicPr>
                    <p:blipFill>
                      <a:blip r:embed="rId5"/>
                      <a:stretch>
                        <a:fillRect/>
                      </a:stretch>
                    </p:blipFill>
                    <p:spPr>
                      <a:xfrm>
                        <a:off x="1489075" y="2442267"/>
                        <a:ext cx="3597275" cy="2698750"/>
                      </a:xfrm>
                      <a:prstGeom prst="rect">
                        <a:avLst/>
                      </a:prstGeom>
                    </p:spPr>
                  </p:pic>
                </p:oleObj>
              </mc:Fallback>
            </mc:AlternateContent>
          </a:graphicData>
        </a:graphic>
      </p:graphicFrame>
      <p:sp>
        <p:nvSpPr>
          <p:cNvPr id="6" name="TextBox 5"/>
          <p:cNvSpPr txBox="1"/>
          <p:nvPr/>
        </p:nvSpPr>
        <p:spPr>
          <a:xfrm>
            <a:off x="3864670" y="2355506"/>
            <a:ext cx="3724275" cy="646331"/>
          </a:xfrm>
          <a:prstGeom prst="rect">
            <a:avLst/>
          </a:prstGeom>
          <a:noFill/>
        </p:spPr>
        <p:txBody>
          <a:bodyPr wrap="square" rtlCol="0">
            <a:spAutoFit/>
          </a:bodyPr>
          <a:lstStyle/>
          <a:p>
            <a:r>
              <a:rPr lang="en-US" dirty="0">
                <a:solidFill>
                  <a:srgbClr val="00FF00"/>
                </a:solidFill>
              </a:rPr>
              <a:t>These are typically met since these damping derivatives are usually &lt; 0</a:t>
            </a:r>
          </a:p>
        </p:txBody>
      </p:sp>
      <p:cxnSp>
        <p:nvCxnSpPr>
          <p:cNvPr id="11" name="Straight Connector 10"/>
          <p:cNvCxnSpPr/>
          <p:nvPr/>
        </p:nvCxnSpPr>
        <p:spPr>
          <a:xfrm>
            <a:off x="3359944" y="2604923"/>
            <a:ext cx="93663" cy="123825"/>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450431" y="2370665"/>
            <a:ext cx="161926" cy="36195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30972" y="3001837"/>
            <a:ext cx="93663" cy="123825"/>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421459" y="2767579"/>
            <a:ext cx="161926" cy="36195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30972" y="3378970"/>
            <a:ext cx="93663" cy="123825"/>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421459" y="3144712"/>
            <a:ext cx="161926" cy="36195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96073" y="3088598"/>
            <a:ext cx="3724275" cy="646331"/>
          </a:xfrm>
          <a:prstGeom prst="rect">
            <a:avLst/>
          </a:prstGeom>
          <a:noFill/>
        </p:spPr>
        <p:txBody>
          <a:bodyPr wrap="square" rtlCol="0">
            <a:spAutoFit/>
          </a:bodyPr>
          <a:lstStyle/>
          <a:p>
            <a:r>
              <a:rPr lang="en-US" dirty="0">
                <a:solidFill>
                  <a:srgbClr val="00FF00"/>
                </a:solidFill>
              </a:rPr>
              <a:t>This is typically met because usually </a:t>
            </a:r>
            <a:r>
              <a:rPr lang="en-US" i="1" dirty="0">
                <a:solidFill>
                  <a:srgbClr val="00FF00"/>
                </a:solidFill>
                <a:latin typeface="Times New Roman" panose="02020603050405020304" pitchFamily="18" charset="0"/>
                <a:cs typeface="Times New Roman" panose="02020603050405020304" pitchFamily="18" charset="0"/>
              </a:rPr>
              <a:t>M</a:t>
            </a:r>
            <a:r>
              <a:rPr lang="en-US" i="1" baseline="-25000" dirty="0">
                <a:solidFill>
                  <a:srgbClr val="00FF00"/>
                </a:solidFill>
                <a:latin typeface="Times New Roman" panose="02020603050405020304" pitchFamily="18" charset="0"/>
                <a:cs typeface="Times New Roman" panose="02020603050405020304" pitchFamily="18" charset="0"/>
              </a:rPr>
              <a:t>u</a:t>
            </a:r>
            <a:r>
              <a:rPr lang="en-US" dirty="0">
                <a:solidFill>
                  <a:srgbClr val="00FF00"/>
                </a:solidFill>
              </a:rPr>
              <a:t> &gt; 0</a:t>
            </a:r>
          </a:p>
        </p:txBody>
      </p:sp>
      <p:sp>
        <p:nvSpPr>
          <p:cNvPr id="23" name="TextBox 22"/>
          <p:cNvSpPr txBox="1"/>
          <p:nvPr/>
        </p:nvSpPr>
        <p:spPr>
          <a:xfrm>
            <a:off x="4296569" y="4500268"/>
            <a:ext cx="381000" cy="584775"/>
          </a:xfrm>
          <a:prstGeom prst="rect">
            <a:avLst/>
          </a:prstGeom>
          <a:noFill/>
        </p:spPr>
        <p:txBody>
          <a:bodyPr wrap="square" rtlCol="0">
            <a:spAutoFit/>
          </a:bodyPr>
          <a:lstStyle/>
          <a:p>
            <a:r>
              <a:rPr lang="en-US" sz="3200" b="1" dirty="0">
                <a:solidFill>
                  <a:srgbClr val="FF0000"/>
                </a:solidFill>
              </a:rPr>
              <a:t>?</a:t>
            </a:r>
          </a:p>
        </p:txBody>
      </p:sp>
    </p:spTree>
    <p:extLst>
      <p:ext uri="{BB962C8B-B14F-4D97-AF65-F5344CB8AC3E}">
        <p14:creationId xmlns:p14="http://schemas.microsoft.com/office/powerpoint/2010/main" val="381590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Longitudinal Dynamics</a:t>
            </a:r>
          </a:p>
        </p:txBody>
      </p:sp>
      <p:sp>
        <p:nvSpPr>
          <p:cNvPr id="3" name="Content Placeholder 2"/>
          <p:cNvSpPr>
            <a:spLocks noGrp="1"/>
          </p:cNvSpPr>
          <p:nvPr>
            <p:ph idx="1"/>
          </p:nvPr>
        </p:nvSpPr>
        <p:spPr>
          <a:xfrm>
            <a:off x="628650" y="820921"/>
            <a:ext cx="7886700" cy="5371205"/>
          </a:xfrm>
        </p:spPr>
        <p:txBody>
          <a:bodyPr>
            <a:normAutofit/>
          </a:bodyPr>
          <a:lstStyle/>
          <a:p>
            <a:r>
              <a:rPr lang="en-US" sz="2000" dirty="0"/>
              <a:t>Physical analogy of the longitudinal hover </a:t>
            </a:r>
            <a:r>
              <a:rPr lang="en-US" sz="2000" dirty="0" err="1"/>
              <a:t>phugoid</a:t>
            </a:r>
            <a:r>
              <a:rPr lang="en-US" sz="2000" dirty="0"/>
              <a:t> mode – think of a moving cart with the helicopter attached to the cart and free to pivot about its CG</a:t>
            </a:r>
          </a:p>
          <a:p>
            <a:r>
              <a:rPr lang="en-US" sz="2000" dirty="0"/>
              <a:t>The </a:t>
            </a:r>
            <a:r>
              <a:rPr lang="en-US" sz="2000" i="1" dirty="0" err="1">
                <a:latin typeface="Times New Roman" panose="02020603050405020304" pitchFamily="18" charset="0"/>
                <a:cs typeface="Times New Roman" panose="02020603050405020304" pitchFamily="18" charset="0"/>
              </a:rPr>
              <a:t>M</a:t>
            </a:r>
            <a:r>
              <a:rPr lang="en-US" sz="2000" i="1" baseline="-25000" dirty="0" err="1">
                <a:latin typeface="Times New Roman" panose="02020603050405020304" pitchFamily="18" charset="0"/>
                <a:cs typeface="Times New Roman" panose="02020603050405020304" pitchFamily="18" charset="0"/>
              </a:rPr>
              <a:t>q</a:t>
            </a:r>
            <a:r>
              <a:rPr lang="en-US" sz="2000" dirty="0"/>
              <a:t> and </a:t>
            </a:r>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u</a:t>
            </a:r>
            <a:r>
              <a:rPr lang="en-US" sz="2000" dirty="0"/>
              <a:t> derivatives provide damping to the system, but the </a:t>
            </a:r>
            <a:r>
              <a:rPr lang="en-US" sz="2000" i="1" dirty="0">
                <a:latin typeface="Times New Roman" panose="02020603050405020304" pitchFamily="18" charset="0"/>
                <a:cs typeface="Times New Roman" panose="02020603050405020304" pitchFamily="18" charset="0"/>
              </a:rPr>
              <a:t>M</a:t>
            </a:r>
            <a:r>
              <a:rPr lang="en-US" sz="2000" i="1" baseline="-25000" dirty="0">
                <a:latin typeface="Times New Roman" panose="02020603050405020304" pitchFamily="18" charset="0"/>
                <a:cs typeface="Times New Roman" panose="02020603050405020304" pitchFamily="18" charset="0"/>
              </a:rPr>
              <a:t>u</a:t>
            </a:r>
            <a:r>
              <a:rPr lang="en-US" sz="2000" dirty="0"/>
              <a:t> derivative can add energy, leading to instability if it is too large</a:t>
            </a:r>
          </a:p>
        </p:txBody>
      </p:sp>
      <p:sp>
        <p:nvSpPr>
          <p:cNvPr id="9" name="Oval 8"/>
          <p:cNvSpPr/>
          <p:nvPr/>
        </p:nvSpPr>
        <p:spPr>
          <a:xfrm rot="1060119">
            <a:off x="3598562" y="3762374"/>
            <a:ext cx="1314450" cy="5810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a:cxnSpLocks/>
          </p:cNvCxnSpPr>
          <p:nvPr/>
        </p:nvCxnSpPr>
        <p:spPr>
          <a:xfrm>
            <a:off x="4859082" y="4262256"/>
            <a:ext cx="573692" cy="21586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265252" y="4289696"/>
            <a:ext cx="371475" cy="3714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a:cxnSpLocks/>
          </p:cNvCxnSpPr>
          <p:nvPr/>
        </p:nvCxnSpPr>
        <p:spPr>
          <a:xfrm flipV="1">
            <a:off x="4346610" y="3506524"/>
            <a:ext cx="120987" cy="32613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flipH="1" flipV="1">
            <a:off x="3549638" y="3032107"/>
            <a:ext cx="917960" cy="4916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flipH="1" flipV="1">
            <a:off x="4464993" y="3523757"/>
            <a:ext cx="1025196" cy="23000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3267453" y="2948346"/>
            <a:ext cx="2137642" cy="2137642"/>
          </a:xfrm>
          <a:prstGeom prst="arc">
            <a:avLst>
              <a:gd name="adj1" fmla="val 5262563"/>
              <a:gd name="adj2" fmla="val 637776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2793918" y="3682718"/>
                <a:ext cx="37895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𝜃</m:t>
                      </m:r>
                    </m:oMath>
                  </m:oMathPara>
                </a14:m>
                <a:endParaRPr lang="en-US" i="1" dirty="0">
                  <a:latin typeface="Symbol" panose="05050102010706020507" pitchFamily="18" charset="2"/>
                </a:endParaRPr>
              </a:p>
            </p:txBody>
          </p:sp>
        </mc:Choice>
        <mc:Fallback>
          <p:sp>
            <p:nvSpPr>
              <p:cNvPr id="24" name="TextBox 23"/>
              <p:cNvSpPr txBox="1">
                <a:spLocks noRot="1" noChangeAspect="1" noMove="1" noResize="1" noEditPoints="1" noAdjustHandles="1" noChangeArrowheads="1" noChangeShapeType="1" noTextEdit="1"/>
              </p:cNvSpPr>
              <p:nvPr/>
            </p:nvSpPr>
            <p:spPr>
              <a:xfrm>
                <a:off x="2793918" y="3682718"/>
                <a:ext cx="378950" cy="369332"/>
              </a:xfrm>
              <a:prstGeom prst="rect">
                <a:avLst/>
              </a:prstGeom>
              <a:blipFill>
                <a:blip r:embed="rId2"/>
                <a:stretch>
                  <a:fillRect/>
                </a:stretch>
              </a:blipFill>
            </p:spPr>
            <p:txBody>
              <a:bodyPr/>
              <a:lstStyle/>
              <a:p>
                <a:r>
                  <a:rPr lang="en-US">
                    <a:noFill/>
                  </a:rPr>
                  <a:t> </a:t>
                </a:r>
              </a:p>
            </p:txBody>
          </p:sp>
        </mc:Fallback>
      </mc:AlternateContent>
      <p:grpSp>
        <p:nvGrpSpPr>
          <p:cNvPr id="31" name="Group 20"/>
          <p:cNvGrpSpPr>
            <a:grpSpLocks/>
          </p:cNvGrpSpPr>
          <p:nvPr/>
        </p:nvGrpSpPr>
        <p:grpSpPr bwMode="auto">
          <a:xfrm flipH="1">
            <a:off x="4218602" y="3981448"/>
            <a:ext cx="142876" cy="142876"/>
            <a:chOff x="2112" y="1208"/>
            <a:chExt cx="96" cy="96"/>
          </a:xfrm>
        </p:grpSpPr>
        <p:sp>
          <p:nvSpPr>
            <p:cNvPr id="32" name="Oval 21"/>
            <p:cNvSpPr>
              <a:spLocks noChangeArrowheads="1"/>
            </p:cNvSpPr>
            <p:nvPr/>
          </p:nvSpPr>
          <p:spPr bwMode="auto">
            <a:xfrm>
              <a:off x="2112" y="1208"/>
              <a:ext cx="96" cy="9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Arc 22"/>
            <p:cNvSpPr>
              <a:spLocks/>
            </p:cNvSpPr>
            <p:nvPr/>
          </p:nvSpPr>
          <p:spPr bwMode="auto">
            <a:xfrm>
              <a:off x="2160" y="1208"/>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Arc 23"/>
            <p:cNvSpPr>
              <a:spLocks/>
            </p:cNvSpPr>
            <p:nvPr/>
          </p:nvSpPr>
          <p:spPr bwMode="auto">
            <a:xfrm rot="5400000" flipV="1">
              <a:off x="2112" y="1256"/>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 name="Freeform 35"/>
          <p:cNvSpPr/>
          <p:nvPr/>
        </p:nvSpPr>
        <p:spPr>
          <a:xfrm>
            <a:off x="4018358" y="3907054"/>
            <a:ext cx="543363" cy="981776"/>
          </a:xfrm>
          <a:custGeom>
            <a:avLst/>
            <a:gdLst>
              <a:gd name="connsiteX0" fmla="*/ 0 w 735495"/>
              <a:gd name="connsiteY0" fmla="*/ 896306 h 896306"/>
              <a:gd name="connsiteX1" fmla="*/ 198782 w 735495"/>
              <a:gd name="connsiteY1" fmla="*/ 140932 h 896306"/>
              <a:gd name="connsiteX2" fmla="*/ 377687 w 735495"/>
              <a:gd name="connsiteY2" fmla="*/ 1785 h 896306"/>
              <a:gd name="connsiteX3" fmla="*/ 536713 w 735495"/>
              <a:gd name="connsiteY3" fmla="*/ 170750 h 896306"/>
              <a:gd name="connsiteX4" fmla="*/ 735495 w 735495"/>
              <a:gd name="connsiteY4" fmla="*/ 896306 h 89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495" h="896306">
                <a:moveTo>
                  <a:pt x="0" y="896306"/>
                </a:moveTo>
                <a:cubicBezTo>
                  <a:pt x="67917" y="593162"/>
                  <a:pt x="135834" y="290019"/>
                  <a:pt x="198782" y="140932"/>
                </a:cubicBezTo>
                <a:cubicBezTo>
                  <a:pt x="261730" y="-8155"/>
                  <a:pt x="321365" y="-3185"/>
                  <a:pt x="377687" y="1785"/>
                </a:cubicBezTo>
                <a:cubicBezTo>
                  <a:pt x="434009" y="6755"/>
                  <a:pt x="477078" y="21663"/>
                  <a:pt x="536713" y="170750"/>
                </a:cubicBezTo>
                <a:cubicBezTo>
                  <a:pt x="596348" y="319837"/>
                  <a:pt x="665921" y="608071"/>
                  <a:pt x="735495" y="896306"/>
                </a:cubicBezTo>
              </a:path>
            </a:pathLst>
          </a:custGeom>
          <a:solidFill>
            <a:srgbClr val="D9D9D9">
              <a:alpha val="41961"/>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6" idx="1"/>
          </p:cNvCxnSpPr>
          <p:nvPr/>
        </p:nvCxnSpPr>
        <p:spPr>
          <a:xfrm flipV="1">
            <a:off x="3053015" y="4061425"/>
            <a:ext cx="1112198" cy="115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541390" y="4888830"/>
            <a:ext cx="1452870" cy="46422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749935" y="5350378"/>
            <a:ext cx="257175" cy="2571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609239" y="5360263"/>
            <a:ext cx="257175" cy="2571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cxnSpLocks/>
          </p:cNvCxnSpPr>
          <p:nvPr/>
        </p:nvCxnSpPr>
        <p:spPr>
          <a:xfrm>
            <a:off x="2672299" y="5607553"/>
            <a:ext cx="329617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117906" y="3639162"/>
            <a:ext cx="1064800" cy="384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3077811" y="5120940"/>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2783848" y="4907434"/>
                <a:ext cx="30419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cs typeface="Times New Roman" panose="02020603050405020304" pitchFamily="18" charset="0"/>
                        </a:rPr>
                        <m:t>𝑢</m:t>
                      </m:r>
                    </m:oMath>
                  </m:oMathPara>
                </a14:m>
                <a:endParaRPr lang="en-US" i="1" dirty="0">
                  <a:latin typeface="Times New Roman" panose="02020603050405020304" pitchFamily="18" charset="0"/>
                  <a:cs typeface="Times New Roman" panose="02020603050405020304" pitchFamily="18" charset="0"/>
                </a:endParaRPr>
              </a:p>
            </p:txBody>
          </p:sp>
        </mc:Choice>
        <mc:Fallback>
          <p:sp>
            <p:nvSpPr>
              <p:cNvPr id="55" name="TextBox 54"/>
              <p:cNvSpPr txBox="1">
                <a:spLocks noRot="1" noChangeAspect="1" noMove="1" noResize="1" noEditPoints="1" noAdjustHandles="1" noChangeArrowheads="1" noChangeShapeType="1" noTextEdit="1"/>
              </p:cNvSpPr>
              <p:nvPr/>
            </p:nvSpPr>
            <p:spPr>
              <a:xfrm>
                <a:off x="2783848" y="4907434"/>
                <a:ext cx="304190" cy="369332"/>
              </a:xfrm>
              <a:prstGeom prst="rect">
                <a:avLst/>
              </a:prstGeom>
              <a:blipFill>
                <a:blip r:embed="rId3"/>
                <a:stretch>
                  <a:fillRect/>
                </a:stretch>
              </a:blipFill>
            </p:spPr>
            <p:txBody>
              <a:bodyPr/>
              <a:lstStyle/>
              <a:p>
                <a:r>
                  <a:rPr lang="en-US">
                    <a:noFill/>
                  </a:rPr>
                  <a:t> </a:t>
                </a:r>
              </a:p>
            </p:txBody>
          </p:sp>
        </mc:Fallback>
      </mc:AlternateContent>
      <p:cxnSp>
        <p:nvCxnSpPr>
          <p:cNvPr id="56" name="Straight Arrow Connector 55"/>
          <p:cNvCxnSpPr>
            <a:cxnSpLocks/>
          </p:cNvCxnSpPr>
          <p:nvPr/>
        </p:nvCxnSpPr>
        <p:spPr>
          <a:xfrm flipV="1">
            <a:off x="4475358" y="2838452"/>
            <a:ext cx="232922" cy="668071"/>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TextBox 58"/>
              <p:cNvSpPr txBox="1"/>
              <p:nvPr/>
            </p:nvSpPr>
            <p:spPr>
              <a:xfrm>
                <a:off x="4195447" y="2469459"/>
                <a:ext cx="102566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00FF"/>
                          </a:solidFill>
                          <a:latin typeface="Cambria Math" panose="02040503050406030204" pitchFamily="18" charset="0"/>
                          <a:cs typeface="Times New Roman" panose="02020603050405020304" pitchFamily="18" charset="0"/>
                        </a:rPr>
                        <m:t>𝑇</m:t>
                      </m:r>
                      <m:r>
                        <a:rPr lang="en-US" i="1" dirty="0" smtClean="0">
                          <a:solidFill>
                            <a:srgbClr val="0000FF"/>
                          </a:solidFill>
                          <a:latin typeface="Cambria Math" panose="02040503050406030204" pitchFamily="18" charset="0"/>
                          <a:cs typeface="Times New Roman" panose="02020603050405020304" pitchFamily="18" charset="0"/>
                        </a:rPr>
                        <m:t>=</m:t>
                      </m:r>
                      <m:r>
                        <a:rPr lang="en-US" i="1" dirty="0" smtClean="0">
                          <a:solidFill>
                            <a:srgbClr val="0000FF"/>
                          </a:solidFill>
                          <a:latin typeface="Cambria Math" panose="02040503050406030204" pitchFamily="18" charset="0"/>
                          <a:cs typeface="Times New Roman" panose="02020603050405020304" pitchFamily="18" charset="0"/>
                        </a:rPr>
                        <m:t>𝑚𝑔</m:t>
                      </m:r>
                    </m:oMath>
                  </m:oMathPara>
                </a14:m>
                <a:endParaRPr lang="en-US" i="1" dirty="0">
                  <a:solidFill>
                    <a:srgbClr val="0000FF"/>
                  </a:solidFill>
                  <a:latin typeface="Times New Roman" panose="02020603050405020304" pitchFamily="18" charset="0"/>
                  <a:cs typeface="Times New Roman" panose="02020603050405020304" pitchFamily="18" charset="0"/>
                </a:endParaRPr>
              </a:p>
            </p:txBody>
          </p:sp>
        </mc:Choice>
        <mc:Fallback>
          <p:sp>
            <p:nvSpPr>
              <p:cNvPr id="59" name="TextBox 58"/>
              <p:cNvSpPr txBox="1">
                <a:spLocks noRot="1" noChangeAspect="1" noMove="1" noResize="1" noEditPoints="1" noAdjustHandles="1" noChangeArrowheads="1" noChangeShapeType="1" noTextEdit="1"/>
              </p:cNvSpPr>
              <p:nvPr/>
            </p:nvSpPr>
            <p:spPr>
              <a:xfrm>
                <a:off x="4195447" y="2469459"/>
                <a:ext cx="1025665" cy="369332"/>
              </a:xfrm>
              <a:prstGeom prst="rect">
                <a:avLst/>
              </a:prstGeom>
              <a:blipFill>
                <a:blip r:embed="rId4"/>
                <a:stretch>
                  <a:fillRect b="-6667"/>
                </a:stretch>
              </a:blipFill>
            </p:spPr>
            <p:txBody>
              <a:bodyPr/>
              <a:lstStyle/>
              <a:p>
                <a:r>
                  <a:rPr lang="en-US">
                    <a:noFill/>
                  </a:rPr>
                  <a:t> </a:t>
                </a:r>
              </a:p>
            </p:txBody>
          </p:sp>
        </mc:Fallback>
      </mc:AlternateContent>
      <p:sp>
        <p:nvSpPr>
          <p:cNvPr id="60" name="Arc 59"/>
          <p:cNvSpPr/>
          <p:nvPr/>
        </p:nvSpPr>
        <p:spPr>
          <a:xfrm rot="5400000">
            <a:off x="3284199" y="3110983"/>
            <a:ext cx="2011680" cy="1920240"/>
          </a:xfrm>
          <a:prstGeom prst="arc">
            <a:avLst>
              <a:gd name="adj1" fmla="val 11119535"/>
              <a:gd name="adj2" fmla="val 12812523"/>
            </a:avLst>
          </a:prstGeom>
          <a:ln w="254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Arc 60"/>
          <p:cNvSpPr/>
          <p:nvPr/>
        </p:nvSpPr>
        <p:spPr>
          <a:xfrm rot="5400000">
            <a:off x="3467079" y="3230301"/>
            <a:ext cx="1645920" cy="1645920"/>
          </a:xfrm>
          <a:prstGeom prst="arc">
            <a:avLst>
              <a:gd name="adj1" fmla="val 11236649"/>
              <a:gd name="adj2" fmla="val 13067358"/>
            </a:avLst>
          </a:prstGeom>
          <a:ln w="254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2" name="Straight Arrow Connector 61"/>
          <p:cNvCxnSpPr/>
          <p:nvPr/>
        </p:nvCxnSpPr>
        <p:spPr>
          <a:xfrm>
            <a:off x="4993984" y="5120940"/>
            <a:ext cx="457200" cy="0"/>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5441600" y="4932188"/>
                <a:ext cx="55316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00FF"/>
                          </a:solidFill>
                          <a:latin typeface="Cambria Math" panose="02040503050406030204" pitchFamily="18" charset="0"/>
                          <a:cs typeface="Times New Roman" panose="02020603050405020304" pitchFamily="18" charset="0"/>
                        </a:rPr>
                        <m:t>𝑋</m:t>
                      </m:r>
                      <m:r>
                        <a:rPr lang="en-US" i="1" baseline="-25000" dirty="0">
                          <a:solidFill>
                            <a:srgbClr val="0000FF"/>
                          </a:solidFill>
                          <a:latin typeface="Cambria Math" panose="02040503050406030204" pitchFamily="18" charset="0"/>
                          <a:cs typeface="Times New Roman" panose="02020603050405020304" pitchFamily="18" charset="0"/>
                        </a:rPr>
                        <m:t>𝑢</m:t>
                      </m:r>
                      <m:r>
                        <a:rPr lang="en-US" i="1" dirty="0">
                          <a:solidFill>
                            <a:srgbClr val="0000FF"/>
                          </a:solidFill>
                          <a:latin typeface="Cambria Math" panose="02040503050406030204" pitchFamily="18" charset="0"/>
                          <a:cs typeface="Times New Roman" panose="02020603050405020304" pitchFamily="18" charset="0"/>
                        </a:rPr>
                        <m:t>𝑢</m:t>
                      </m:r>
                    </m:oMath>
                  </m:oMathPara>
                </a14:m>
                <a:endParaRPr lang="en-US" i="1" dirty="0">
                  <a:solidFill>
                    <a:srgbClr val="0000FF"/>
                  </a:solidFill>
                  <a:latin typeface="Times New Roman" panose="02020603050405020304" pitchFamily="18" charset="0"/>
                  <a:cs typeface="Times New Roman" panose="02020603050405020304" pitchFamily="18" charset="0"/>
                </a:endParaRPr>
              </a:p>
            </p:txBody>
          </p:sp>
        </mc:Choice>
        <mc:Fallback>
          <p:sp>
            <p:nvSpPr>
              <p:cNvPr id="64" name="TextBox 63"/>
              <p:cNvSpPr txBox="1">
                <a:spLocks noRot="1" noChangeAspect="1" noMove="1" noResize="1" noEditPoints="1" noAdjustHandles="1" noChangeArrowheads="1" noChangeShapeType="1" noTextEdit="1"/>
              </p:cNvSpPr>
              <p:nvPr/>
            </p:nvSpPr>
            <p:spPr>
              <a:xfrm>
                <a:off x="5441600" y="4932188"/>
                <a:ext cx="55316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4862261" y="3089989"/>
                <a:ext cx="66659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cs typeface="Times New Roman" panose="02020603050405020304" pitchFamily="18" charset="0"/>
                        </a:rPr>
                        <m:t>𝑀</m:t>
                      </m:r>
                      <m:r>
                        <a:rPr lang="en-US" i="1" baseline="-25000" dirty="0">
                          <a:solidFill>
                            <a:srgbClr val="FF0000"/>
                          </a:solidFill>
                          <a:latin typeface="Cambria Math" panose="02040503050406030204" pitchFamily="18" charset="0"/>
                          <a:cs typeface="Times New Roman" panose="02020603050405020304" pitchFamily="18" charset="0"/>
                        </a:rPr>
                        <m:t>𝑢</m:t>
                      </m:r>
                      <m:r>
                        <a:rPr lang="en-US" i="1" dirty="0">
                          <a:solidFill>
                            <a:srgbClr val="FF0000"/>
                          </a:solidFill>
                          <a:latin typeface="Cambria Math" panose="02040503050406030204" pitchFamily="18" charset="0"/>
                          <a:cs typeface="Times New Roman" panose="02020603050405020304" pitchFamily="18" charset="0"/>
                        </a:rPr>
                        <m:t>𝑢</m:t>
                      </m:r>
                    </m:oMath>
                  </m:oMathPara>
                </a14:m>
                <a:endParaRPr lang="en-US" i="1" dirty="0">
                  <a:solidFill>
                    <a:srgbClr val="FF0000"/>
                  </a:solidFill>
                  <a:latin typeface="Times New Roman" panose="02020603050405020304" pitchFamily="18" charset="0"/>
                  <a:cs typeface="Times New Roman" panose="02020603050405020304" pitchFamily="18" charset="0"/>
                </a:endParaRPr>
              </a:p>
            </p:txBody>
          </p:sp>
        </mc:Choice>
        <mc:Fallback>
          <p:sp>
            <p:nvSpPr>
              <p:cNvPr id="65" name="TextBox 64"/>
              <p:cNvSpPr txBox="1">
                <a:spLocks noRot="1" noChangeAspect="1" noMove="1" noResize="1" noEditPoints="1" noAdjustHandles="1" noChangeArrowheads="1" noChangeShapeType="1" noTextEdit="1"/>
              </p:cNvSpPr>
              <p:nvPr/>
            </p:nvSpPr>
            <p:spPr>
              <a:xfrm>
                <a:off x="4862261" y="3089989"/>
                <a:ext cx="66659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TextBox 65"/>
              <p:cNvSpPr txBox="1"/>
              <p:nvPr/>
            </p:nvSpPr>
            <p:spPr>
              <a:xfrm>
                <a:off x="3812237" y="2807985"/>
                <a:ext cx="65492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0000FF"/>
                          </a:solidFill>
                          <a:latin typeface="Cambria Math" panose="02040503050406030204" pitchFamily="18" charset="0"/>
                          <a:cs typeface="Times New Roman" panose="02020603050405020304" pitchFamily="18" charset="0"/>
                        </a:rPr>
                        <m:t>𝑀</m:t>
                      </m:r>
                      <m:r>
                        <a:rPr lang="en-US" i="1" baseline="-25000" dirty="0">
                          <a:solidFill>
                            <a:srgbClr val="0000FF"/>
                          </a:solidFill>
                          <a:latin typeface="Cambria Math" panose="02040503050406030204" pitchFamily="18" charset="0"/>
                          <a:cs typeface="Times New Roman" panose="02020603050405020304" pitchFamily="18" charset="0"/>
                        </a:rPr>
                        <m:t>𝑞</m:t>
                      </m:r>
                      <m:r>
                        <a:rPr lang="en-US" i="1" dirty="0">
                          <a:solidFill>
                            <a:srgbClr val="0000FF"/>
                          </a:solidFill>
                          <a:latin typeface="Cambria Math" panose="02040503050406030204" pitchFamily="18" charset="0"/>
                          <a:cs typeface="Times New Roman" panose="02020603050405020304" pitchFamily="18" charset="0"/>
                        </a:rPr>
                        <m:t>𝑞</m:t>
                      </m:r>
                    </m:oMath>
                  </m:oMathPara>
                </a14:m>
                <a:endParaRPr lang="en-US" i="1" dirty="0">
                  <a:solidFill>
                    <a:srgbClr val="0000FF"/>
                  </a:solidFill>
                  <a:latin typeface="Times New Roman" panose="02020603050405020304" pitchFamily="18" charset="0"/>
                  <a:cs typeface="Times New Roman" panose="02020603050405020304" pitchFamily="18" charset="0"/>
                </a:endParaRPr>
              </a:p>
            </p:txBody>
          </p:sp>
        </mc:Choice>
        <mc:Fallback>
          <p:sp>
            <p:nvSpPr>
              <p:cNvPr id="66" name="TextBox 65"/>
              <p:cNvSpPr txBox="1">
                <a:spLocks noRot="1" noChangeAspect="1" noMove="1" noResize="1" noEditPoints="1" noAdjustHandles="1" noChangeArrowheads="1" noChangeShapeType="1" noTextEdit="1"/>
              </p:cNvSpPr>
              <p:nvPr/>
            </p:nvSpPr>
            <p:spPr>
              <a:xfrm>
                <a:off x="3812237" y="2807985"/>
                <a:ext cx="654923" cy="369332"/>
              </a:xfrm>
              <a:prstGeom prst="rect">
                <a:avLst/>
              </a:prstGeom>
              <a:blipFill>
                <a:blip r:embed="rId7"/>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368166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Hover Longitudinal Dynamics of </a:t>
            </a:r>
            <a:r>
              <a:rPr lang="en-US" sz="2800" dirty="0" err="1"/>
              <a:t>HeloSim</a:t>
            </a:r>
            <a:r>
              <a:rPr lang="en-US" sz="2800" dirty="0"/>
              <a:t> UH-60</a:t>
            </a:r>
          </a:p>
        </p:txBody>
      </p:sp>
      <p:sp>
        <p:nvSpPr>
          <p:cNvPr id="3" name="Content Placeholder 2"/>
          <p:cNvSpPr>
            <a:spLocks noGrp="1"/>
          </p:cNvSpPr>
          <p:nvPr>
            <p:ph idx="1"/>
          </p:nvPr>
        </p:nvSpPr>
        <p:spPr/>
        <p:txBody>
          <a:bodyPr>
            <a:normAutofit lnSpcReduction="10000"/>
          </a:bodyPr>
          <a:lstStyle/>
          <a:p>
            <a:r>
              <a:rPr lang="en-US" sz="2000" dirty="0"/>
              <a:t>Extract the 4 state longitudinal model of UH-60:</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Can see the unstable </a:t>
            </a:r>
            <a:r>
              <a:rPr lang="en-US" sz="2000" dirty="0" err="1"/>
              <a:t>phugoid</a:t>
            </a:r>
            <a:r>
              <a:rPr lang="en-US" sz="2000" dirty="0"/>
              <a:t>, pitch subsidence, and heave subsidence modes (somewhat different from full order model, but similar)</a:t>
            </a:r>
          </a:p>
          <a:p>
            <a:r>
              <a:rPr lang="en-US" sz="2000" dirty="0"/>
              <a:t>A good way to see the de-coupling of the heave dynamics and the longitudinal dynamics is to look at the transfer functions for particular input / output pairs.</a:t>
            </a:r>
          </a:p>
          <a:p>
            <a:r>
              <a:rPr lang="en-US" sz="2000" dirty="0"/>
              <a:t>If we show certain transfer functions in zero-pole-gain (</a:t>
            </a:r>
            <a:r>
              <a:rPr lang="en-US" sz="2000" dirty="0" err="1"/>
              <a:t>zpk</a:t>
            </a:r>
            <a:r>
              <a:rPr lang="en-US" sz="2000" dirty="0"/>
              <a:t>) form, then we can see approximate pole-zero cancellations.  This is the mathematical equivalent of approximate de-coupling</a:t>
            </a:r>
          </a:p>
        </p:txBody>
      </p:sp>
      <p:sp>
        <p:nvSpPr>
          <p:cNvPr id="5" name="Rectangle 4"/>
          <p:cNvSpPr/>
          <p:nvPr/>
        </p:nvSpPr>
        <p:spPr>
          <a:xfrm>
            <a:off x="1809749" y="1158183"/>
            <a:ext cx="5781675" cy="2462213"/>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Along =</a:t>
            </a:r>
          </a:p>
          <a:p>
            <a:r>
              <a:rPr lang="en-US" sz="1400" dirty="0">
                <a:latin typeface="Courier New" panose="02070309020205020404" pitchFamily="49" charset="0"/>
                <a:cs typeface="Courier New" panose="02070309020205020404" pitchFamily="49" charset="0"/>
              </a:rPr>
              <a:t>   -0.0261    0.0163    2.1589  -32.1526</a:t>
            </a:r>
          </a:p>
          <a:p>
            <a:r>
              <a:rPr lang="en-US" sz="1400" dirty="0">
                <a:latin typeface="Courier New" panose="02070309020205020404" pitchFamily="49" charset="0"/>
                <a:cs typeface="Courier New" panose="02070309020205020404" pitchFamily="49" charset="0"/>
              </a:rPr>
              <a:t>    0.0111   -0.3477    0.2881   -1.0558</a:t>
            </a:r>
          </a:p>
          <a:p>
            <a:r>
              <a:rPr lang="en-US" sz="1400" dirty="0">
                <a:latin typeface="Courier New" panose="02070309020205020404" pitchFamily="49" charset="0"/>
                <a:cs typeface="Courier New" panose="02070309020205020404" pitchFamily="49" charset="0"/>
              </a:rPr>
              <a:t>    0.0109    0.0036   -0.8136         0</a:t>
            </a:r>
          </a:p>
          <a:p>
            <a:r>
              <a:rPr lang="en-US" sz="1400" dirty="0">
                <a:latin typeface="Courier New" panose="02070309020205020404" pitchFamily="49" charset="0"/>
                <a:cs typeface="Courier New" panose="02070309020205020404" pitchFamily="49" charset="0"/>
              </a:rPr>
              <a:t>         0         0    0.9988         0</a:t>
            </a:r>
          </a:p>
          <a:p>
            <a:endParaRPr lang="nn-NO" sz="1400" dirty="0">
              <a:latin typeface="Courier New" panose="02070309020205020404" pitchFamily="49" charset="0"/>
              <a:cs typeface="Courier New" panose="02070309020205020404" pitchFamily="49" charset="0"/>
            </a:endParaRPr>
          </a:p>
          <a:p>
            <a:r>
              <a:rPr lang="nn-NO" sz="1400" dirty="0">
                <a:latin typeface="Courier New" panose="02070309020205020404" pitchFamily="49" charset="0"/>
                <a:cs typeface="Courier New" panose="02070309020205020404" pitchFamily="49" charset="0"/>
              </a:rPr>
              <a:t>eig(Along)</a:t>
            </a:r>
          </a:p>
          <a:p>
            <a:r>
              <a:rPr lang="nn-NO" sz="1400" dirty="0">
                <a:latin typeface="Courier New" panose="02070309020205020404" pitchFamily="49" charset="0"/>
                <a:cs typeface="Courier New" panose="02070309020205020404" pitchFamily="49" charset="0"/>
              </a:rPr>
              <a:t>  -1.1230 + 0.0000i</a:t>
            </a:r>
          </a:p>
          <a:p>
            <a:r>
              <a:rPr lang="nn-NO" sz="1400" dirty="0">
                <a:latin typeface="Courier New" panose="02070309020205020404" pitchFamily="49" charset="0"/>
                <a:cs typeface="Courier New" panose="02070309020205020404" pitchFamily="49" charset="0"/>
              </a:rPr>
              <a:t>   0.1420 + 0.5431i</a:t>
            </a:r>
          </a:p>
          <a:p>
            <a:r>
              <a:rPr lang="nn-NO" sz="1400" dirty="0">
                <a:latin typeface="Courier New" panose="02070309020205020404" pitchFamily="49" charset="0"/>
                <a:cs typeface="Courier New" panose="02070309020205020404" pitchFamily="49" charset="0"/>
              </a:rPr>
              <a:t>   0.1420 - 0.5431i</a:t>
            </a:r>
          </a:p>
          <a:p>
            <a:r>
              <a:rPr lang="nn-NO" sz="1400" dirty="0">
                <a:latin typeface="Courier New" panose="02070309020205020404" pitchFamily="49" charset="0"/>
                <a:cs typeface="Courier New" panose="02070309020205020404" pitchFamily="49" charset="0"/>
              </a:rPr>
              <a:t>  -0.3482 + 0.0000i</a:t>
            </a:r>
            <a:endParaRPr lang="en-US" sz="1400" dirty="0">
              <a:latin typeface="Courier New" panose="02070309020205020404" pitchFamily="49" charset="0"/>
              <a:cs typeface="Courier New" panose="02070309020205020404" pitchFamily="49" charset="0"/>
            </a:endParaRPr>
          </a:p>
        </p:txBody>
      </p:sp>
      <p:sp>
        <p:nvSpPr>
          <p:cNvPr id="6" name="TextBox 5"/>
          <p:cNvSpPr txBox="1"/>
          <p:nvPr/>
        </p:nvSpPr>
        <p:spPr>
          <a:xfrm>
            <a:off x="4024312" y="2666289"/>
            <a:ext cx="2686050" cy="954107"/>
          </a:xfrm>
          <a:prstGeom prst="rect">
            <a:avLst/>
          </a:prstGeom>
          <a:noFill/>
        </p:spPr>
        <p:txBody>
          <a:bodyPr wrap="square" rtlCol="0">
            <a:spAutoFit/>
          </a:bodyPr>
          <a:lstStyle/>
          <a:p>
            <a:r>
              <a:rPr lang="en-US" sz="1400" dirty="0">
                <a:solidFill>
                  <a:srgbClr val="0000FF"/>
                </a:solidFill>
              </a:rPr>
              <a:t>Pitch Subsidence</a:t>
            </a:r>
          </a:p>
          <a:p>
            <a:r>
              <a:rPr lang="en-US" sz="1400" dirty="0">
                <a:solidFill>
                  <a:srgbClr val="0000FF"/>
                </a:solidFill>
              </a:rPr>
              <a:t>Unstable Hover </a:t>
            </a:r>
            <a:r>
              <a:rPr lang="en-US" sz="1400" dirty="0" err="1">
                <a:solidFill>
                  <a:srgbClr val="0000FF"/>
                </a:solidFill>
              </a:rPr>
              <a:t>Phugoid</a:t>
            </a:r>
            <a:endParaRPr lang="en-US" sz="1400" dirty="0">
              <a:solidFill>
                <a:srgbClr val="0000FF"/>
              </a:solidFill>
            </a:endParaRPr>
          </a:p>
          <a:p>
            <a:endParaRPr lang="en-US" sz="1400" dirty="0">
              <a:solidFill>
                <a:srgbClr val="0000FF"/>
              </a:solidFill>
            </a:endParaRPr>
          </a:p>
          <a:p>
            <a:r>
              <a:rPr lang="en-US" sz="1400" dirty="0">
                <a:solidFill>
                  <a:srgbClr val="0000FF"/>
                </a:solidFill>
              </a:rPr>
              <a:t>Heave Subsidence</a:t>
            </a:r>
          </a:p>
        </p:txBody>
      </p:sp>
    </p:spTree>
    <p:extLst>
      <p:ext uri="{BB962C8B-B14F-4D97-AF65-F5344CB8AC3E}">
        <p14:creationId xmlns:p14="http://schemas.microsoft.com/office/powerpoint/2010/main" val="2502121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Hover Longitudinal Dynamics of </a:t>
            </a:r>
            <a:r>
              <a:rPr lang="en-US" sz="2800" dirty="0" err="1"/>
              <a:t>HeloSim</a:t>
            </a:r>
            <a:r>
              <a:rPr lang="en-US" sz="2800" dirty="0"/>
              <a:t> UH-60</a:t>
            </a:r>
          </a:p>
        </p:txBody>
      </p:sp>
      <p:sp>
        <p:nvSpPr>
          <p:cNvPr id="3" name="Content Placeholder 2"/>
          <p:cNvSpPr>
            <a:spLocks noGrp="1"/>
          </p:cNvSpPr>
          <p:nvPr>
            <p:ph idx="1"/>
          </p:nvPr>
        </p:nvSpPr>
        <p:spPr/>
        <p:txBody>
          <a:bodyPr>
            <a:normAutofit/>
          </a:bodyPr>
          <a:lstStyle/>
          <a:p>
            <a:r>
              <a:rPr lang="en-US" sz="2000" dirty="0"/>
              <a:t>LTI system for longitudinal dynamics:</a:t>
            </a:r>
          </a:p>
          <a:p>
            <a:endParaRPr lang="en-US" sz="2000" dirty="0"/>
          </a:p>
          <a:p>
            <a:r>
              <a:rPr lang="en-US" sz="2000" dirty="0"/>
              <a:t>Get </a:t>
            </a:r>
            <a:r>
              <a:rPr lang="en-US" sz="2000" dirty="0" err="1"/>
              <a:t>zpk</a:t>
            </a:r>
            <a:r>
              <a:rPr lang="en-US" sz="2000" dirty="0"/>
              <a:t> form of the vertical velocity response to collective: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We can see the approximate pole zero cancellations.  Can use the </a:t>
            </a:r>
            <a:r>
              <a:rPr lang="en-US" sz="2000" dirty="0" err="1"/>
              <a:t>minreal</a:t>
            </a:r>
            <a:r>
              <a:rPr lang="en-US" sz="2000" dirty="0"/>
              <a:t> function (minimum realization) to extract this in MATLAB.  Need to use a tolerance for the approximate pole zero cancellations.</a:t>
            </a:r>
          </a:p>
        </p:txBody>
      </p:sp>
      <p:sp>
        <p:nvSpPr>
          <p:cNvPr id="4" name="Rectangle 3"/>
          <p:cNvSpPr/>
          <p:nvPr/>
        </p:nvSpPr>
        <p:spPr>
          <a:xfrm>
            <a:off x="1385594" y="1196459"/>
            <a:ext cx="4695516" cy="307777"/>
          </a:xfrm>
          <a:prstGeom prst="rect">
            <a:avLst/>
          </a:prstGeom>
        </p:spPr>
        <p:txBody>
          <a:bodyPr wrap="none">
            <a:spAutoFit/>
          </a:bodyPr>
          <a:lstStyle/>
          <a:p>
            <a:r>
              <a:rPr lang="en-US" sz="1400">
                <a:latin typeface="Courier New" panose="02070309020205020404" pitchFamily="49" charset="0"/>
                <a:cs typeface="Courier New" panose="02070309020205020404" pitchFamily="49" charset="0"/>
              </a:rPr>
              <a:t>syslong=ss(Along,Blong,eye(4),zeros(4,2));</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1045396" y="2125503"/>
            <a:ext cx="5232523" cy="2246769"/>
          </a:xfrm>
          <a:prstGeom prst="rect">
            <a:avLst/>
          </a:prstGeom>
        </p:spPr>
        <p:txBody>
          <a:bodyPr wrap="none">
            <a:spAutoFit/>
          </a:bodyPr>
          <a:lstStyle/>
          <a:p>
            <a:r>
              <a:rPr lang="en-US" sz="1400" dirty="0" err="1">
                <a:latin typeface="Courier New" panose="02070309020205020404" pitchFamily="49" charset="0"/>
                <a:cs typeface="Courier New" panose="02070309020205020404" pitchFamily="49" charset="0"/>
              </a:rPr>
              <a:t>sys_wdcol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syslong</a:t>
            </a:r>
            <a:r>
              <a:rPr lang="en-US" sz="1400" dirty="0">
                <a:latin typeface="Courier New" panose="02070309020205020404" pitchFamily="49" charset="0"/>
                <a:cs typeface="Courier New" panose="02070309020205020404" pitchFamily="49" charset="0"/>
              </a:rPr>
              <a:t>(2,2);</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sys_wdcol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zpk</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sys_wdcol</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sys_wdcol</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-0.79323 (s+1.123) (s^2 - 0.2829s + 0.3112)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(s+1.123) (s+0.3482) (s^2 - 0.2839s + 0.3151)</a:t>
            </a:r>
          </a:p>
        </p:txBody>
      </p:sp>
      <p:sp>
        <p:nvSpPr>
          <p:cNvPr id="6" name="TextBox 5"/>
          <p:cNvSpPr txBox="1"/>
          <p:nvPr/>
        </p:nvSpPr>
        <p:spPr>
          <a:xfrm>
            <a:off x="3905377" y="2105430"/>
            <a:ext cx="3964034" cy="369332"/>
          </a:xfrm>
          <a:prstGeom prst="rect">
            <a:avLst/>
          </a:prstGeom>
          <a:noFill/>
        </p:spPr>
        <p:txBody>
          <a:bodyPr wrap="none" rtlCol="0">
            <a:spAutoFit/>
          </a:bodyPr>
          <a:lstStyle/>
          <a:p>
            <a:r>
              <a:rPr lang="en-US" dirty="0">
                <a:solidFill>
                  <a:srgbClr val="0000FF"/>
                </a:solidFill>
              </a:rPr>
              <a:t>Extracts system from input 2 to output 2</a:t>
            </a:r>
          </a:p>
        </p:txBody>
      </p:sp>
      <p:sp>
        <p:nvSpPr>
          <p:cNvPr id="7" name="TextBox 6"/>
          <p:cNvSpPr txBox="1"/>
          <p:nvPr/>
        </p:nvSpPr>
        <p:spPr>
          <a:xfrm>
            <a:off x="3959077" y="2748062"/>
            <a:ext cx="4281428" cy="369332"/>
          </a:xfrm>
          <a:prstGeom prst="rect">
            <a:avLst/>
          </a:prstGeom>
          <a:noFill/>
        </p:spPr>
        <p:txBody>
          <a:bodyPr wrap="none" rtlCol="0">
            <a:spAutoFit/>
          </a:bodyPr>
          <a:lstStyle/>
          <a:p>
            <a:r>
              <a:rPr lang="en-US" dirty="0">
                <a:solidFill>
                  <a:srgbClr val="0000FF"/>
                </a:solidFill>
              </a:rPr>
              <a:t>Converts to zero-pole-gain transfer function</a:t>
            </a:r>
          </a:p>
        </p:txBody>
      </p:sp>
      <p:graphicFrame>
        <p:nvGraphicFramePr>
          <p:cNvPr id="8" name="Object 7"/>
          <p:cNvGraphicFramePr>
            <a:graphicFrameLocks noChangeAspect="1"/>
          </p:cNvGraphicFramePr>
          <p:nvPr>
            <p:extLst>
              <p:ext uri="{D42A27DB-BD31-4B8C-83A1-F6EECF244321}">
                <p14:modId xmlns:p14="http://schemas.microsoft.com/office/powerpoint/2010/main" val="3017196859"/>
              </p:ext>
            </p:extLst>
          </p:nvPr>
        </p:nvGraphicFramePr>
        <p:xfrm>
          <a:off x="6645797" y="3605213"/>
          <a:ext cx="852488" cy="609600"/>
        </p:xfrm>
        <a:graphic>
          <a:graphicData uri="http://schemas.openxmlformats.org/presentationml/2006/ole">
            <mc:AlternateContent xmlns:mc="http://schemas.openxmlformats.org/markup-compatibility/2006">
              <mc:Choice xmlns:v="urn:schemas-microsoft-com:vml" Requires="v">
                <p:oleObj name="Equation" r:id="rId2" imgW="533160" imgH="380880" progId="Equation.DSMT4">
                  <p:embed/>
                </p:oleObj>
              </mc:Choice>
              <mc:Fallback>
                <p:oleObj name="Equation" r:id="rId2" imgW="533160" imgH="380880" progId="Equation.DSMT4">
                  <p:embed/>
                  <p:pic>
                    <p:nvPicPr>
                      <p:cNvPr id="8" name="Object 7"/>
                      <p:cNvPicPr/>
                      <p:nvPr/>
                    </p:nvPicPr>
                    <p:blipFill>
                      <a:blip r:embed="rId3"/>
                      <a:stretch>
                        <a:fillRect/>
                      </a:stretch>
                    </p:blipFill>
                    <p:spPr>
                      <a:xfrm>
                        <a:off x="6645797" y="3605213"/>
                        <a:ext cx="852488" cy="609600"/>
                      </a:xfrm>
                      <a:prstGeom prst="rect">
                        <a:avLst/>
                      </a:prstGeom>
                    </p:spPr>
                  </p:pic>
                </p:oleObj>
              </mc:Fallback>
            </mc:AlternateContent>
          </a:graphicData>
        </a:graphic>
      </p:graphicFrame>
      <p:cxnSp>
        <p:nvCxnSpPr>
          <p:cNvPr id="12" name="Straight Connector 11"/>
          <p:cNvCxnSpPr/>
          <p:nvPr/>
        </p:nvCxnSpPr>
        <p:spPr>
          <a:xfrm>
            <a:off x="3610611" y="4197360"/>
            <a:ext cx="24891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145251" y="5321617"/>
            <a:ext cx="4572000" cy="1384995"/>
          </a:xfrm>
          <a:prstGeom prst="rect">
            <a:avLst/>
          </a:prstGeom>
        </p:spPr>
        <p:txBody>
          <a:bodyPr>
            <a:spAutoFit/>
          </a:bodyPr>
          <a:lstStyle/>
          <a:p>
            <a:r>
              <a:rPr lang="en-US" sz="1400" dirty="0" err="1">
                <a:latin typeface="Courier New" panose="02070309020205020404" pitchFamily="49" charset="0"/>
                <a:cs typeface="Courier New" panose="02070309020205020404" pitchFamily="49" charset="0"/>
              </a:rPr>
              <a:t>minreal</a:t>
            </a:r>
            <a:r>
              <a:rPr lang="en-US" sz="1400" dirty="0">
                <a:latin typeface="Courier New" panose="02070309020205020404" pitchFamily="49" charset="0"/>
                <a:cs typeface="Courier New" panose="02070309020205020404" pitchFamily="49" charset="0"/>
              </a:rPr>
              <a:t>(sys_wdcol,0.01)</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-0.79323</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(s+0.3482)</a:t>
            </a:r>
          </a:p>
        </p:txBody>
      </p:sp>
      <p:graphicFrame>
        <p:nvGraphicFramePr>
          <p:cNvPr id="21" name="Object 20"/>
          <p:cNvGraphicFramePr>
            <a:graphicFrameLocks noChangeAspect="1"/>
          </p:cNvGraphicFramePr>
          <p:nvPr>
            <p:extLst>
              <p:ext uri="{D42A27DB-BD31-4B8C-83A1-F6EECF244321}">
                <p14:modId xmlns:p14="http://schemas.microsoft.com/office/powerpoint/2010/main" val="2067014634"/>
              </p:ext>
            </p:extLst>
          </p:nvPr>
        </p:nvGraphicFramePr>
        <p:xfrm>
          <a:off x="2809169" y="5998696"/>
          <a:ext cx="852488" cy="609600"/>
        </p:xfrm>
        <a:graphic>
          <a:graphicData uri="http://schemas.openxmlformats.org/presentationml/2006/ole">
            <mc:AlternateContent xmlns:mc="http://schemas.openxmlformats.org/markup-compatibility/2006">
              <mc:Choice xmlns:v="urn:schemas-microsoft-com:vml" Requires="v">
                <p:oleObj name="Equation" r:id="rId4" imgW="533160" imgH="380880" progId="Equation.DSMT4">
                  <p:embed/>
                </p:oleObj>
              </mc:Choice>
              <mc:Fallback>
                <p:oleObj name="Equation" r:id="rId4" imgW="533160" imgH="380880" progId="Equation.DSMT4">
                  <p:embed/>
                  <p:pic>
                    <p:nvPicPr>
                      <p:cNvPr id="21" name="Object 20"/>
                      <p:cNvPicPr/>
                      <p:nvPr/>
                    </p:nvPicPr>
                    <p:blipFill>
                      <a:blip r:embed="rId5"/>
                      <a:stretch>
                        <a:fillRect/>
                      </a:stretch>
                    </p:blipFill>
                    <p:spPr>
                      <a:xfrm>
                        <a:off x="2809169" y="5998696"/>
                        <a:ext cx="852488" cy="609600"/>
                      </a:xfrm>
                      <a:prstGeom prst="rect">
                        <a:avLst/>
                      </a:prstGeom>
                    </p:spPr>
                  </p:pic>
                </p:oleObj>
              </mc:Fallback>
            </mc:AlternateContent>
          </a:graphicData>
        </a:graphic>
      </p:graphicFrame>
      <p:cxnSp>
        <p:nvCxnSpPr>
          <p:cNvPr id="24" name="Straight Connector 23"/>
          <p:cNvCxnSpPr/>
          <p:nvPr/>
        </p:nvCxnSpPr>
        <p:spPr>
          <a:xfrm>
            <a:off x="3505836" y="3778260"/>
            <a:ext cx="24891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30161" y="3765570"/>
            <a:ext cx="7052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78286" y="4197390"/>
            <a:ext cx="7052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81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Hover Longitudinal Dynamics of </a:t>
            </a:r>
            <a:r>
              <a:rPr lang="en-US" sz="2800" dirty="0" err="1"/>
              <a:t>HeloSim</a:t>
            </a:r>
            <a:r>
              <a:rPr lang="en-US" sz="2800" dirty="0"/>
              <a:t> UH-60</a:t>
            </a:r>
          </a:p>
        </p:txBody>
      </p:sp>
      <p:sp>
        <p:nvSpPr>
          <p:cNvPr id="3" name="Content Placeholder 2"/>
          <p:cNvSpPr>
            <a:spLocks noGrp="1"/>
          </p:cNvSpPr>
          <p:nvPr>
            <p:ph idx="1"/>
          </p:nvPr>
        </p:nvSpPr>
        <p:spPr>
          <a:xfrm>
            <a:off x="628650" y="805758"/>
            <a:ext cx="7886700" cy="5595042"/>
          </a:xfrm>
        </p:spPr>
        <p:txBody>
          <a:bodyPr>
            <a:normAutofit fontScale="92500" lnSpcReduction="10000"/>
          </a:bodyPr>
          <a:lstStyle/>
          <a:p>
            <a:r>
              <a:rPr lang="en-US" sz="2000" dirty="0"/>
              <a:t>Now do a similar process for longitudinal velocity response to longitudinal input:</a:t>
            </a:r>
          </a:p>
          <a:p>
            <a:endParaRPr lang="en-US" sz="2000" dirty="0"/>
          </a:p>
          <a:p>
            <a:endParaRPr lang="en-US" sz="2000" dirty="0"/>
          </a:p>
          <a:p>
            <a:endParaRPr lang="en-US" sz="2000" dirty="0"/>
          </a:p>
          <a:p>
            <a:endParaRPr lang="en-US" sz="2000" dirty="0"/>
          </a:p>
          <a:p>
            <a:r>
              <a:rPr lang="en-US" sz="2000" dirty="0"/>
              <a:t>Again we see approximate pole-zero cancellation, this time the heave subsidence mode is  cancelled and we are left with </a:t>
            </a:r>
            <a:r>
              <a:rPr lang="en-US" sz="2000" dirty="0" err="1"/>
              <a:t>thw</a:t>
            </a:r>
            <a:r>
              <a:rPr lang="en-US" sz="2000" dirty="0"/>
              <a:t> pitch subsidence and </a:t>
            </a:r>
            <a:r>
              <a:rPr lang="en-US" sz="2000" dirty="0" err="1"/>
              <a:t>phugoid</a:t>
            </a:r>
            <a:r>
              <a:rPr lang="en-US" sz="2000" dirty="0"/>
              <a:t> modes:</a:t>
            </a:r>
          </a:p>
          <a:p>
            <a:endParaRPr lang="en-US" sz="2000" dirty="0"/>
          </a:p>
          <a:p>
            <a:endParaRPr lang="en-US" sz="2000" dirty="0"/>
          </a:p>
          <a:p>
            <a:endParaRPr lang="en-US" sz="2000" dirty="0"/>
          </a:p>
          <a:p>
            <a:endParaRPr lang="en-US" sz="2000" dirty="0"/>
          </a:p>
          <a:p>
            <a:endParaRPr lang="en-US" sz="2000" dirty="0"/>
          </a:p>
          <a:p>
            <a:r>
              <a:rPr lang="en-US" sz="2000" dirty="0"/>
              <a:t>Now we will move on to lateral-directional dynamics.  In hover, the lateral / directional dynamics have a lot of analogies to longitudinal / vertical dynamics</a:t>
            </a:r>
          </a:p>
          <a:p>
            <a:endParaRPr lang="en-US" sz="2000" dirty="0"/>
          </a:p>
          <a:p>
            <a:endParaRPr lang="en-US" sz="2000" dirty="0"/>
          </a:p>
          <a:p>
            <a:endParaRPr lang="en-US" sz="2000" dirty="0"/>
          </a:p>
          <a:p>
            <a:endParaRPr lang="en-US" sz="2000" dirty="0"/>
          </a:p>
        </p:txBody>
      </p:sp>
      <p:sp>
        <p:nvSpPr>
          <p:cNvPr id="4" name="TextBox 3"/>
          <p:cNvSpPr txBox="1"/>
          <p:nvPr/>
        </p:nvSpPr>
        <p:spPr>
          <a:xfrm>
            <a:off x="1095375" y="1419225"/>
            <a:ext cx="5232523" cy="3754874"/>
          </a:xfrm>
          <a:prstGeom prst="rect">
            <a:avLst/>
          </a:prstGeom>
          <a:noFill/>
        </p:spPr>
        <p:txBody>
          <a:bodyPr wrap="none" rtlCol="0">
            <a:spAutoFit/>
          </a:bodyPr>
          <a:lstStyle/>
          <a:p>
            <a:r>
              <a:rPr lang="en-US" sz="1400" dirty="0" err="1">
                <a:latin typeface="Courier New" panose="02070309020205020404" pitchFamily="49" charset="0"/>
                <a:cs typeface="Courier New" panose="02070309020205020404" pitchFamily="49" charset="0"/>
              </a:rPr>
              <a:t>sys_udlong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syslong</a:t>
            </a:r>
            <a:r>
              <a:rPr lang="en-US" sz="1400" dirty="0">
                <a:latin typeface="Courier New" panose="02070309020205020404" pitchFamily="49" charset="0"/>
                <a:cs typeface="Courier New" panose="02070309020205020404" pitchFamily="49" charset="0"/>
              </a:rPr>
              <a:t>(1,1);</a:t>
            </a:r>
          </a:p>
          <a:p>
            <a:r>
              <a:rPr lang="en-US" sz="1400" dirty="0" err="1">
                <a:latin typeface="Courier New" panose="02070309020205020404" pitchFamily="49" charset="0"/>
                <a:cs typeface="Courier New" panose="02070309020205020404" pitchFamily="49" charset="0"/>
              </a:rPr>
              <a:t>sys_udlong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zpk</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sys_udlong</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-0.17048 (s+0.3478) (s^2 + 0.3362s + 7.112)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(s+1.123) (s+0.3482) (s^2 - 0.2839s + 0.3151)</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sys_udlong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minreal</a:t>
            </a:r>
            <a:r>
              <a:rPr lang="en-US" sz="1400" dirty="0">
                <a:latin typeface="Courier New" panose="02070309020205020404" pitchFamily="49" charset="0"/>
                <a:cs typeface="Courier New" panose="02070309020205020404" pitchFamily="49" charset="0"/>
              </a:rPr>
              <a:t>(sys_udlong,0.01)</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-0.17048 (s^2 + 0.3362s + 7.112)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(s+1.123) (s^2 - 0.2839s + 0.3151)</a:t>
            </a:r>
          </a:p>
        </p:txBody>
      </p:sp>
      <p:cxnSp>
        <p:nvCxnSpPr>
          <p:cNvPr id="5" name="Straight Connector 4"/>
          <p:cNvCxnSpPr/>
          <p:nvPr/>
        </p:nvCxnSpPr>
        <p:spPr>
          <a:xfrm>
            <a:off x="2292036" y="2232045"/>
            <a:ext cx="7052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44662" y="2644815"/>
            <a:ext cx="7052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2580646865"/>
              </p:ext>
            </p:extLst>
          </p:nvPr>
        </p:nvGraphicFramePr>
        <p:xfrm>
          <a:off x="5275263" y="4475163"/>
          <a:ext cx="893762" cy="630237"/>
        </p:xfrm>
        <a:graphic>
          <a:graphicData uri="http://schemas.openxmlformats.org/presentationml/2006/ole">
            <mc:AlternateContent xmlns:mc="http://schemas.openxmlformats.org/markup-compatibility/2006">
              <mc:Choice xmlns:v="urn:schemas-microsoft-com:vml" Requires="v">
                <p:oleObj name="Equation" r:id="rId2" imgW="558720" imgH="393480" progId="Equation.DSMT4">
                  <p:embed/>
                </p:oleObj>
              </mc:Choice>
              <mc:Fallback>
                <p:oleObj name="Equation" r:id="rId2" imgW="558720" imgH="393480" progId="Equation.DSMT4">
                  <p:embed/>
                  <p:pic>
                    <p:nvPicPr>
                      <p:cNvPr id="7" name="Object 6"/>
                      <p:cNvPicPr/>
                      <p:nvPr/>
                    </p:nvPicPr>
                    <p:blipFill>
                      <a:blip r:embed="rId3"/>
                      <a:stretch>
                        <a:fillRect/>
                      </a:stretch>
                    </p:blipFill>
                    <p:spPr>
                      <a:xfrm>
                        <a:off x="5275263" y="4475163"/>
                        <a:ext cx="893762" cy="63023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90776921"/>
              </p:ext>
            </p:extLst>
          </p:nvPr>
        </p:nvGraphicFramePr>
        <p:xfrm>
          <a:off x="6527862" y="2093913"/>
          <a:ext cx="893762" cy="630237"/>
        </p:xfrm>
        <a:graphic>
          <a:graphicData uri="http://schemas.openxmlformats.org/presentationml/2006/ole">
            <mc:AlternateContent xmlns:mc="http://schemas.openxmlformats.org/markup-compatibility/2006">
              <mc:Choice xmlns:v="urn:schemas-microsoft-com:vml" Requires="v">
                <p:oleObj name="Equation" r:id="rId4" imgW="558720" imgH="393480" progId="Equation.DSMT4">
                  <p:embed/>
                </p:oleObj>
              </mc:Choice>
              <mc:Fallback>
                <p:oleObj name="Equation" r:id="rId4" imgW="558720" imgH="393480" progId="Equation.DSMT4">
                  <p:embed/>
                  <p:pic>
                    <p:nvPicPr>
                      <p:cNvPr id="8" name="Object 7"/>
                      <p:cNvPicPr/>
                      <p:nvPr/>
                    </p:nvPicPr>
                    <p:blipFill>
                      <a:blip r:embed="rId5"/>
                      <a:stretch>
                        <a:fillRect/>
                      </a:stretch>
                    </p:blipFill>
                    <p:spPr>
                      <a:xfrm>
                        <a:off x="6527862" y="2093913"/>
                        <a:ext cx="893762" cy="630237"/>
                      </a:xfrm>
                      <a:prstGeom prst="rect">
                        <a:avLst/>
                      </a:prstGeom>
                    </p:spPr>
                  </p:pic>
                </p:oleObj>
              </mc:Fallback>
            </mc:AlternateContent>
          </a:graphicData>
        </a:graphic>
      </p:graphicFrame>
    </p:spTree>
    <p:extLst>
      <p:ext uri="{BB962C8B-B14F-4D97-AF65-F5344CB8AC3E}">
        <p14:creationId xmlns:p14="http://schemas.microsoft.com/office/powerpoint/2010/main" val="77121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Lateral-Dir. Dynamics in Hover</a:t>
            </a:r>
          </a:p>
        </p:txBody>
      </p:sp>
      <p:sp>
        <p:nvSpPr>
          <p:cNvPr id="3" name="Content Placeholder 2"/>
          <p:cNvSpPr>
            <a:spLocks noGrp="1"/>
          </p:cNvSpPr>
          <p:nvPr>
            <p:ph idx="1"/>
          </p:nvPr>
        </p:nvSpPr>
        <p:spPr>
          <a:xfrm>
            <a:off x="628650" y="669956"/>
            <a:ext cx="7886700" cy="6131177"/>
          </a:xfrm>
        </p:spPr>
        <p:txBody>
          <a:bodyPr>
            <a:normAutofit lnSpcReduction="10000"/>
          </a:bodyPr>
          <a:lstStyle/>
          <a:p>
            <a:r>
              <a:rPr lang="en-US" sz="2000" dirty="0"/>
              <a:t>Start with our de-coupled linear model of lat.-dir. dynamics, with small angle assumption. In hover, the equilibrium velocities are obviously 0, so those terms can be eliminated:</a:t>
            </a:r>
          </a:p>
          <a:p>
            <a:endParaRPr lang="en-US" sz="2000" dirty="0"/>
          </a:p>
          <a:p>
            <a:endParaRPr lang="en-US" sz="2000" dirty="0"/>
          </a:p>
          <a:p>
            <a:endParaRPr lang="en-US" sz="2000" dirty="0"/>
          </a:p>
          <a:p>
            <a:r>
              <a:rPr lang="en-US" sz="2000" dirty="0"/>
              <a:t>An important thing to remember about hover – the main rotor system is axis-symmetric.  So it will behave the same way in sideward translation and roll as it does in longitudinal translation and pitch.</a:t>
            </a:r>
          </a:p>
          <a:p>
            <a:r>
              <a:rPr lang="en-US" sz="2000" dirty="0"/>
              <a:t>Recall we had a hub-wind axis transformation for the main rotor model, such that the same equations could be used with the local in plane velocity coming from any direction</a:t>
            </a:r>
          </a:p>
          <a:p>
            <a:r>
              <a:rPr lang="en-US" sz="2000" dirty="0"/>
              <a:t>So we will see a lot of analogous behavior in lateral dynamics with a few key differences</a:t>
            </a:r>
          </a:p>
          <a:p>
            <a:pPr lvl="1"/>
            <a:r>
              <a:rPr lang="en-US" sz="1600" dirty="0"/>
              <a:t>The sign convention is different – positive roll attitude causes positive lateral velocity, whereas it is the opposite with pitch and longitudinal velocity.  There is no difference in physics here, but in the equations some of the key terms have different signs</a:t>
            </a:r>
          </a:p>
          <a:p>
            <a:pPr lvl="1"/>
            <a:r>
              <a:rPr lang="en-US" sz="1600" dirty="0"/>
              <a:t>The tail rotor has significant effects in hover and causes some differences.</a:t>
            </a:r>
          </a:p>
          <a:p>
            <a:pPr lvl="1"/>
            <a:r>
              <a:rPr lang="en-US" sz="1600" dirty="0"/>
              <a:t>The moments of inertia are often quite different in roll compared to pitch.  For example on UH-60, the roll inertia is order of magnitude smaller than pitch inertia.  This is conventional for conventional helicopters.  For tilt-rotors it can be very different – roll inertia is often the largest</a:t>
            </a:r>
          </a:p>
          <a:p>
            <a:endParaRPr lang="en-US" sz="2000" dirty="0"/>
          </a:p>
          <a:p>
            <a:endParaRPr lang="en-US" sz="2000" dirty="0"/>
          </a:p>
          <a:p>
            <a:endParaRPr lang="en-US" sz="2000" dirty="0"/>
          </a:p>
          <a:p>
            <a:endParaRPr lang="en-US" sz="2000" dirty="0"/>
          </a:p>
          <a:p>
            <a:pPr marL="457200" lvl="1" indent="0">
              <a:buNone/>
            </a:pPr>
            <a:endParaRPr lang="en-US" sz="1600" i="1" dirty="0">
              <a:cs typeface="Times New Roman" panose="02020603050405020304" pitchFamily="18" charset="0"/>
            </a:endParaRPr>
          </a:p>
          <a:p>
            <a:pPr marL="457200" lvl="1" indent="0">
              <a:buNone/>
            </a:pPr>
            <a:endParaRPr lang="en-US" sz="1600" i="1" dirty="0">
              <a:cs typeface="Times New Roman" panose="02020603050405020304" pitchFamily="18" charset="0"/>
            </a:endParaRPr>
          </a:p>
          <a:p>
            <a:endParaRPr lang="en-US" sz="2000" dirty="0"/>
          </a:p>
          <a:p>
            <a:endParaRPr lang="en-US" sz="2000" dirty="0"/>
          </a:p>
          <a:p>
            <a:endParaRPr lang="en-US" sz="2000" dirty="0"/>
          </a:p>
          <a:p>
            <a:endParaRPr lang="en-US" sz="2000" dirty="0"/>
          </a:p>
          <a:p>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4189257339"/>
              </p:ext>
            </p:extLst>
          </p:nvPr>
        </p:nvGraphicFramePr>
        <p:xfrm>
          <a:off x="2407313" y="1354801"/>
          <a:ext cx="4165600" cy="1403350"/>
        </p:xfrm>
        <a:graphic>
          <a:graphicData uri="http://schemas.openxmlformats.org/presentationml/2006/ole">
            <mc:AlternateContent xmlns:mc="http://schemas.openxmlformats.org/markup-compatibility/2006">
              <mc:Choice xmlns:v="urn:schemas-microsoft-com:vml" Requires="v">
                <p:oleObj name="Equation" r:id="rId2" imgW="2603160" imgH="876240" progId="Equation.DSMT4">
                  <p:embed/>
                </p:oleObj>
              </mc:Choice>
              <mc:Fallback>
                <p:oleObj name="Equation" r:id="rId2" imgW="2603160" imgH="876240" progId="Equation.DSMT4">
                  <p:embed/>
                  <p:pic>
                    <p:nvPicPr>
                      <p:cNvPr id="4" name="Object 3"/>
                      <p:cNvPicPr/>
                      <p:nvPr/>
                    </p:nvPicPr>
                    <p:blipFill>
                      <a:blip r:embed="rId3"/>
                      <a:stretch>
                        <a:fillRect/>
                      </a:stretch>
                    </p:blipFill>
                    <p:spPr>
                      <a:xfrm>
                        <a:off x="2407313" y="1354801"/>
                        <a:ext cx="4165600" cy="1403350"/>
                      </a:xfrm>
                      <a:prstGeom prst="rect">
                        <a:avLst/>
                      </a:prstGeom>
                    </p:spPr>
                  </p:pic>
                </p:oleObj>
              </mc:Fallback>
            </mc:AlternateContent>
          </a:graphicData>
        </a:graphic>
      </p:graphicFrame>
    </p:spTree>
    <p:extLst>
      <p:ext uri="{BB962C8B-B14F-4D97-AF65-F5344CB8AC3E}">
        <p14:creationId xmlns:p14="http://schemas.microsoft.com/office/powerpoint/2010/main" val="4069843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Lat.-Dir. Dynamics in Hover</a:t>
            </a:r>
          </a:p>
        </p:txBody>
      </p:sp>
      <p:sp>
        <p:nvSpPr>
          <p:cNvPr id="3" name="Content Placeholder 2"/>
          <p:cNvSpPr>
            <a:spLocks noGrp="1"/>
          </p:cNvSpPr>
          <p:nvPr>
            <p:ph idx="1"/>
          </p:nvPr>
        </p:nvSpPr>
        <p:spPr>
          <a:xfrm>
            <a:off x="628650" y="805758"/>
            <a:ext cx="7886700" cy="5823642"/>
          </a:xfrm>
        </p:spPr>
        <p:txBody>
          <a:bodyPr>
            <a:normAutofit fontScale="92500" lnSpcReduction="10000"/>
          </a:bodyPr>
          <a:lstStyle/>
          <a:p>
            <a:r>
              <a:rPr lang="en-US" sz="2000" dirty="0"/>
              <a:t>Now lets summarize the S&amp;C derivatives, what contributes to them physically and their relative importance.  We will start with the important stability derivatives:</a:t>
            </a:r>
          </a:p>
          <a:p>
            <a:pPr marL="457200" lvl="1" indent="0">
              <a:buNone/>
            </a:pPr>
            <a:r>
              <a:rPr lang="en-US" sz="1600" i="1" dirty="0" err="1">
                <a:latin typeface="Times New Roman" panose="02020603050405020304" pitchFamily="18" charset="0"/>
                <a:cs typeface="Times New Roman" panose="02020603050405020304" pitchFamily="18" charset="0"/>
              </a:rPr>
              <a:t>Y</a:t>
            </a:r>
            <a:r>
              <a:rPr lang="en-US" sz="1600" i="1" baseline="-25000" dirty="0" err="1">
                <a:latin typeface="Times New Roman" panose="02020603050405020304" pitchFamily="18" charset="0"/>
                <a:cs typeface="Times New Roman" panose="02020603050405020304" pitchFamily="18" charset="0"/>
              </a:rPr>
              <a:t>v</a:t>
            </a:r>
            <a:r>
              <a:rPr lang="en-US" sz="1600" dirty="0">
                <a:latin typeface="Times New Roman" panose="02020603050405020304" pitchFamily="18" charset="0"/>
                <a:cs typeface="Times New Roman" panose="02020603050405020304" pitchFamily="18" charset="0"/>
              </a:rPr>
              <a:t> :   </a:t>
            </a:r>
            <a:r>
              <a:rPr lang="en-US" sz="1600" dirty="0">
                <a:cs typeface="Times New Roman" panose="02020603050405020304" pitchFamily="18" charset="0"/>
              </a:rPr>
              <a:t>Analogous to </a:t>
            </a:r>
            <a:r>
              <a:rPr lang="en-US" sz="1600" i="1" dirty="0">
                <a:latin typeface="Times New Roman" panose="02020603050405020304" pitchFamily="18" charset="0"/>
                <a:cs typeface="Times New Roman" panose="02020603050405020304" pitchFamily="18" charset="0"/>
              </a:rPr>
              <a:t>X</a:t>
            </a:r>
            <a:r>
              <a:rPr lang="en-US" sz="1600" i="1" baseline="-25000" dirty="0">
                <a:latin typeface="Times New Roman" panose="02020603050405020304" pitchFamily="18" charset="0"/>
                <a:cs typeface="Times New Roman" panose="02020603050405020304" pitchFamily="18" charset="0"/>
              </a:rPr>
              <a:t>u</a:t>
            </a:r>
            <a:r>
              <a:rPr lang="en-US" sz="1600" dirty="0">
                <a:cs typeface="Times New Roman" panose="02020603050405020304" pitchFamily="18" charset="0"/>
              </a:rPr>
              <a:t>, as lateral airspeed increases or decreases, the rotor will tend to flap laterally (“rotor blow back”) generating a force in the opposite direction</a:t>
            </a:r>
          </a:p>
          <a:p>
            <a:pPr marL="457200" lvl="1" indent="0">
              <a:buNone/>
            </a:pPr>
            <a:r>
              <a:rPr lang="en-US" sz="1600" i="1" dirty="0" err="1">
                <a:latin typeface="Times New Roman" panose="02020603050405020304" pitchFamily="18" charset="0"/>
                <a:cs typeface="Times New Roman" panose="02020603050405020304" pitchFamily="18" charset="0"/>
              </a:rPr>
              <a:t>L</a:t>
            </a:r>
            <a:r>
              <a:rPr lang="en-US" sz="1600" i="1" baseline="-25000" dirty="0" err="1">
                <a:latin typeface="Times New Roman" panose="02020603050405020304" pitchFamily="18" charset="0"/>
                <a:cs typeface="Times New Roman" panose="02020603050405020304" pitchFamily="18" charset="0"/>
              </a:rPr>
              <a:t>v</a:t>
            </a:r>
            <a:r>
              <a:rPr lang="en-US" sz="1600" dirty="0">
                <a:latin typeface="Times New Roman" panose="02020603050405020304" pitchFamily="18" charset="0"/>
                <a:cs typeface="Times New Roman" panose="02020603050405020304" pitchFamily="18" charset="0"/>
              </a:rPr>
              <a:t> :   </a:t>
            </a:r>
            <a:r>
              <a:rPr lang="en-US" sz="1600" dirty="0">
                <a:cs typeface="Times New Roman" panose="02020603050405020304" pitchFamily="18" charset="0"/>
              </a:rPr>
              <a:t>The “rotor blow back” described above will also generating a rolling moment which will tend to roll the aircraft left when it starts to move to the right.  This term is analogous to </a:t>
            </a:r>
            <a:r>
              <a:rPr lang="en-US" sz="1600" i="1" dirty="0">
                <a:latin typeface="Times New Roman" panose="02020603050405020304" pitchFamily="18" charset="0"/>
                <a:cs typeface="Times New Roman" panose="02020603050405020304" pitchFamily="18" charset="0"/>
              </a:rPr>
              <a:t>M</a:t>
            </a:r>
            <a:r>
              <a:rPr lang="en-US" sz="1600" i="1" baseline="-25000" dirty="0">
                <a:latin typeface="Times New Roman" panose="02020603050405020304" pitchFamily="18" charset="0"/>
                <a:cs typeface="Times New Roman" panose="02020603050405020304" pitchFamily="18" charset="0"/>
              </a:rPr>
              <a:t>u</a:t>
            </a:r>
            <a:r>
              <a:rPr lang="en-US" sz="1600" dirty="0">
                <a:cs typeface="Times New Roman" panose="02020603050405020304" pitchFamily="18" charset="0"/>
              </a:rPr>
              <a:t> , but because of differences in sign convention this the value is </a:t>
            </a:r>
            <a:r>
              <a:rPr lang="en-US" sz="1600" b="1" i="1" dirty="0">
                <a:cs typeface="Times New Roman" panose="02020603050405020304" pitchFamily="18" charset="0"/>
              </a:rPr>
              <a:t>negative instead of positive</a:t>
            </a:r>
          </a:p>
          <a:p>
            <a:pPr marL="457200" lvl="1" indent="0">
              <a:buNone/>
            </a:pPr>
            <a:r>
              <a:rPr lang="en-US" sz="1600" i="1" dirty="0" err="1">
                <a:latin typeface="Times New Roman" panose="02020603050405020304" pitchFamily="18" charset="0"/>
                <a:cs typeface="Times New Roman" panose="02020603050405020304" pitchFamily="18" charset="0"/>
              </a:rPr>
              <a:t>L</a:t>
            </a:r>
            <a:r>
              <a:rPr lang="en-US" sz="1600" i="1" baseline="-25000" dirty="0" err="1">
                <a:latin typeface="Times New Roman" panose="02020603050405020304" pitchFamily="18" charset="0"/>
                <a:cs typeface="Times New Roman" panose="02020603050405020304" pitchFamily="18" charset="0"/>
              </a:rPr>
              <a:t>p</a:t>
            </a:r>
            <a:r>
              <a:rPr lang="en-US" sz="1600" dirty="0">
                <a:latin typeface="Times New Roman" panose="02020603050405020304" pitchFamily="18" charset="0"/>
                <a:cs typeface="Times New Roman" panose="02020603050405020304" pitchFamily="18" charset="0"/>
              </a:rPr>
              <a:t> :   </a:t>
            </a:r>
            <a:r>
              <a:rPr lang="en-US" sz="1600" dirty="0">
                <a:cs typeface="Times New Roman" panose="02020603050405020304" pitchFamily="18" charset="0"/>
              </a:rPr>
              <a:t>Roll damping, analogous to </a:t>
            </a:r>
            <a:r>
              <a:rPr lang="en-US" sz="1600" i="1" dirty="0" err="1">
                <a:latin typeface="Times New Roman" panose="02020603050405020304" pitchFamily="18" charset="0"/>
                <a:cs typeface="Times New Roman" panose="02020603050405020304" pitchFamily="18" charset="0"/>
              </a:rPr>
              <a:t>M</a:t>
            </a:r>
            <a:r>
              <a:rPr lang="en-US" sz="1600" i="1" baseline="-25000" dirty="0" err="1">
                <a:latin typeface="Times New Roman" panose="02020603050405020304" pitchFamily="18" charset="0"/>
                <a:cs typeface="Times New Roman" panose="02020603050405020304" pitchFamily="18" charset="0"/>
              </a:rPr>
              <a:t>q</a:t>
            </a:r>
            <a:endParaRPr lang="en-US" sz="1600" dirty="0">
              <a:cs typeface="Times New Roman" panose="02020603050405020304" pitchFamily="18" charset="0"/>
            </a:endParaRPr>
          </a:p>
          <a:p>
            <a:pPr marL="457200" lvl="1" indent="0">
              <a:buNone/>
            </a:pPr>
            <a:r>
              <a:rPr lang="en-US" sz="1600" i="1" dirty="0" err="1">
                <a:latin typeface="Times New Roman" panose="02020603050405020304" pitchFamily="18" charset="0"/>
                <a:cs typeface="Times New Roman" panose="02020603050405020304" pitchFamily="18" charset="0"/>
              </a:rPr>
              <a:t>N</a:t>
            </a:r>
            <a:r>
              <a:rPr lang="en-US" sz="1600" i="1" baseline="-25000" dirty="0" err="1">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   </a:t>
            </a:r>
            <a:r>
              <a:rPr lang="en-US" sz="1600" dirty="0">
                <a:cs typeface="Times New Roman" panose="02020603050405020304" pitchFamily="18" charset="0"/>
              </a:rPr>
              <a:t>Yaw damping, this comes mainly form the tail rotor, tends to resist rotations in yaw</a:t>
            </a:r>
          </a:p>
          <a:p>
            <a:r>
              <a:rPr lang="en-US" sz="2000" dirty="0"/>
              <a:t>Important control derivatives:</a:t>
            </a:r>
          </a:p>
          <a:p>
            <a:pPr marL="457200" lvl="1" indent="0">
              <a:buNone/>
            </a:pPr>
            <a:r>
              <a:rPr lang="en-US" sz="1600" i="1" dirty="0" err="1">
                <a:latin typeface="Times New Roman" panose="02020603050405020304" pitchFamily="18" charset="0"/>
                <a:cs typeface="Times New Roman" panose="02020603050405020304" pitchFamily="18" charset="0"/>
              </a:rPr>
              <a:t>Y</a:t>
            </a:r>
            <a:r>
              <a:rPr lang="en-US" sz="1600" i="1" baseline="-25000" dirty="0" err="1">
                <a:latin typeface="Symbol" panose="05050102010706020507" pitchFamily="18" charset="2"/>
                <a:cs typeface="Times New Roman" panose="02020603050405020304" pitchFamily="18" charset="0"/>
              </a:rPr>
              <a:t>d</a:t>
            </a:r>
            <a:r>
              <a:rPr lang="en-US" sz="1600" i="1" baseline="-25000" dirty="0">
                <a:latin typeface="Symbol" panose="05050102010706020507" pitchFamily="18" charset="2"/>
                <a:cs typeface="Times New Roman" panose="02020603050405020304" pitchFamily="18" charset="0"/>
              </a:rPr>
              <a:t> </a:t>
            </a:r>
            <a:r>
              <a:rPr lang="en-US" sz="1600" i="1" baseline="-25000" dirty="0" err="1">
                <a:latin typeface="Times New Roman" panose="02020603050405020304" pitchFamily="18" charset="0"/>
                <a:cs typeface="Times New Roman" panose="02020603050405020304" pitchFamily="18" charset="0"/>
              </a:rPr>
              <a:t>lat</a:t>
            </a:r>
            <a:r>
              <a:rPr lang="en-US" sz="1600" dirty="0">
                <a:latin typeface="Times New Roman" panose="02020603050405020304" pitchFamily="18" charset="0"/>
                <a:cs typeface="Times New Roman" panose="02020603050405020304" pitchFamily="18" charset="0"/>
              </a:rPr>
              <a:t> , </a:t>
            </a:r>
            <a:r>
              <a:rPr lang="en-US" sz="1600" i="1" dirty="0" err="1">
                <a:latin typeface="Times New Roman" panose="02020603050405020304" pitchFamily="18" charset="0"/>
                <a:cs typeface="Times New Roman" panose="02020603050405020304" pitchFamily="18" charset="0"/>
              </a:rPr>
              <a:t>L</a:t>
            </a:r>
            <a:r>
              <a:rPr lang="en-US" sz="1600" i="1" baseline="-25000" dirty="0" err="1">
                <a:latin typeface="Symbol" panose="05050102010706020507" pitchFamily="18" charset="2"/>
                <a:cs typeface="Times New Roman" panose="02020603050405020304" pitchFamily="18" charset="0"/>
              </a:rPr>
              <a:t>d</a:t>
            </a:r>
            <a:r>
              <a:rPr lang="en-US" sz="1600" i="1" baseline="-25000" dirty="0">
                <a:latin typeface="Symbol" panose="05050102010706020507" pitchFamily="18" charset="2"/>
                <a:cs typeface="Times New Roman" panose="02020603050405020304" pitchFamily="18" charset="0"/>
              </a:rPr>
              <a:t> </a:t>
            </a:r>
            <a:r>
              <a:rPr lang="en-US" sz="1600" i="1" baseline="-25000" dirty="0" err="1">
                <a:latin typeface="Times New Roman" panose="02020603050405020304" pitchFamily="18" charset="0"/>
                <a:cs typeface="Times New Roman" panose="02020603050405020304" pitchFamily="18" charset="0"/>
              </a:rPr>
              <a:t>lat</a:t>
            </a:r>
            <a:r>
              <a:rPr lang="en-US" sz="1600" dirty="0">
                <a:latin typeface="Times New Roman" panose="02020603050405020304" pitchFamily="18" charset="0"/>
                <a:cs typeface="Times New Roman" panose="02020603050405020304" pitchFamily="18" charset="0"/>
              </a:rPr>
              <a:t> , </a:t>
            </a:r>
            <a:r>
              <a:rPr lang="en-US" sz="1600" i="1" dirty="0" err="1">
                <a:latin typeface="Times New Roman" panose="02020603050405020304" pitchFamily="18" charset="0"/>
                <a:cs typeface="Times New Roman" panose="02020603050405020304" pitchFamily="18" charset="0"/>
              </a:rPr>
              <a:t>N</a:t>
            </a:r>
            <a:r>
              <a:rPr lang="en-US" sz="1600" i="1" baseline="-25000" dirty="0" err="1">
                <a:latin typeface="Symbol" panose="05050102010706020507" pitchFamily="18" charset="2"/>
                <a:cs typeface="Times New Roman" panose="02020603050405020304" pitchFamily="18" charset="0"/>
              </a:rPr>
              <a:t>d</a:t>
            </a:r>
            <a:r>
              <a:rPr lang="en-US" sz="1600" i="1" baseline="-25000" dirty="0">
                <a:latin typeface="Symbol" panose="05050102010706020507" pitchFamily="18" charset="2"/>
                <a:cs typeface="Times New Roman" panose="02020603050405020304" pitchFamily="18" charset="0"/>
              </a:rPr>
              <a:t> </a:t>
            </a:r>
            <a:r>
              <a:rPr lang="en-US" sz="1600" i="1" baseline="-25000" dirty="0" err="1">
                <a:latin typeface="Times New Roman" panose="02020603050405020304" pitchFamily="18" charset="0"/>
                <a:cs typeface="Times New Roman" panose="02020603050405020304" pitchFamily="18" charset="0"/>
              </a:rPr>
              <a:t>ped</a:t>
            </a:r>
            <a:r>
              <a:rPr lang="en-US" sz="1600" dirty="0">
                <a:latin typeface="Times New Roman" panose="02020603050405020304" pitchFamily="18" charset="0"/>
                <a:cs typeface="Times New Roman" panose="02020603050405020304" pitchFamily="18" charset="0"/>
              </a:rPr>
              <a:t> :  </a:t>
            </a:r>
            <a:r>
              <a:rPr lang="en-US" sz="1600" dirty="0">
                <a:cs typeface="Times New Roman" panose="02020603050405020304" pitchFamily="18" charset="0"/>
              </a:rPr>
              <a:t>These are primary control derivative, very much analogous to the control derivatives kept in the longitudinal case</a:t>
            </a:r>
          </a:p>
          <a:p>
            <a:r>
              <a:rPr lang="en-US" sz="2000" dirty="0">
                <a:cs typeface="Times New Roman" panose="02020603050405020304" pitchFamily="18" charset="0"/>
              </a:rPr>
              <a:t>The following S&amp;C derivatives can be neglected with a reasonable level of accuracy in the hover flight condition:</a:t>
            </a:r>
          </a:p>
          <a:p>
            <a:pPr marL="457200" lvl="1" indent="0">
              <a:buNone/>
            </a:pPr>
            <a:r>
              <a:rPr lang="en-US" sz="1600" i="1" dirty="0" err="1">
                <a:latin typeface="Times New Roman" panose="02020603050405020304" pitchFamily="18" charset="0"/>
                <a:cs typeface="Times New Roman" panose="02020603050405020304" pitchFamily="18" charset="0"/>
              </a:rPr>
              <a:t>N</a:t>
            </a:r>
            <a:r>
              <a:rPr lang="en-US" sz="1600" i="1" baseline="-25000" dirty="0" err="1">
                <a:latin typeface="Times New Roman" panose="02020603050405020304" pitchFamily="18" charset="0"/>
                <a:cs typeface="Times New Roman" panose="02020603050405020304" pitchFamily="18" charset="0"/>
              </a:rPr>
              <a:t>v</a:t>
            </a:r>
            <a:r>
              <a:rPr lang="en-US" sz="1600" dirty="0">
                <a:latin typeface="Times New Roman" panose="02020603050405020304" pitchFamily="18" charset="0"/>
                <a:cs typeface="Times New Roman" panose="02020603050405020304" pitchFamily="18" charset="0"/>
              </a:rPr>
              <a:t> :   </a:t>
            </a:r>
            <a:r>
              <a:rPr lang="en-US" sz="1600" dirty="0">
                <a:cs typeface="Times New Roman" panose="02020603050405020304" pitchFamily="18" charset="0"/>
              </a:rPr>
              <a:t>It is a fairly rough approximation to neglect this term.  This is the directional stability term that will arise due to changes in inflow of the tail rotor in sideward flight.  It will tend to have a positive value such that it turns the aircraft into the relative air flow.  However, we will neglect it to simplify hover dynamics.</a:t>
            </a:r>
          </a:p>
          <a:p>
            <a:pPr marL="457200" lvl="1" indent="0">
              <a:buNone/>
            </a:pPr>
            <a:r>
              <a:rPr lang="en-US" sz="1600" i="1" dirty="0" err="1">
                <a:latin typeface="Times New Roman" panose="02020603050405020304" pitchFamily="18" charset="0"/>
                <a:cs typeface="Times New Roman" panose="02020603050405020304" pitchFamily="18" charset="0"/>
              </a:rPr>
              <a:t>Y</a:t>
            </a:r>
            <a:r>
              <a:rPr lang="en-US" sz="1600" i="1" baseline="-25000" dirty="0" err="1">
                <a:latin typeface="Times New Roman" panose="02020603050405020304" pitchFamily="18" charset="0"/>
                <a:cs typeface="Times New Roman" panose="02020603050405020304" pitchFamily="18" charset="0"/>
              </a:rPr>
              <a:t>r</a:t>
            </a:r>
            <a:r>
              <a:rPr lang="en-US" sz="1600" i="1" baseline="-250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Y</a:t>
            </a:r>
            <a:r>
              <a:rPr lang="en-US" sz="1600" i="1" baseline="-25000" dirty="0" err="1">
                <a:latin typeface="Times New Roman" panose="02020603050405020304" pitchFamily="18" charset="0"/>
                <a:cs typeface="Times New Roman" panose="02020603050405020304" pitchFamily="18" charset="0"/>
              </a:rPr>
              <a:t>p</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L</a:t>
            </a:r>
            <a:r>
              <a:rPr lang="en-US" sz="1600" i="1" baseline="-25000" dirty="0" err="1">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N</a:t>
            </a:r>
            <a:r>
              <a:rPr lang="en-US" sz="1600" i="1" baseline="-25000" dirty="0">
                <a:latin typeface="Times New Roman" panose="02020603050405020304" pitchFamily="18" charset="0"/>
                <a:cs typeface="Times New Roman" panose="02020603050405020304" pitchFamily="18" charset="0"/>
              </a:rPr>
              <a:t>p </a:t>
            </a:r>
            <a:r>
              <a:rPr lang="en-US" sz="1600" dirty="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These are relatively small stability derivatives that have little impact on hover dynamics.</a:t>
            </a:r>
          </a:p>
          <a:p>
            <a:pPr marL="457200" lvl="1" indent="0">
              <a:buNone/>
            </a:pPr>
            <a:r>
              <a:rPr lang="en-US" sz="1600" i="1" dirty="0" err="1">
                <a:latin typeface="Times New Roman" panose="02020603050405020304" pitchFamily="18" charset="0"/>
                <a:cs typeface="Times New Roman" panose="02020603050405020304" pitchFamily="18" charset="0"/>
              </a:rPr>
              <a:t>Y</a:t>
            </a:r>
            <a:r>
              <a:rPr lang="en-US" sz="1600" i="1" baseline="-25000" dirty="0" err="1">
                <a:latin typeface="Symbol" panose="05050102010706020507" pitchFamily="18" charset="2"/>
                <a:cs typeface="Times New Roman" panose="02020603050405020304" pitchFamily="18" charset="0"/>
              </a:rPr>
              <a:t>d</a:t>
            </a:r>
            <a:r>
              <a:rPr lang="en-US" sz="1600" i="1" baseline="-25000" dirty="0">
                <a:latin typeface="Symbol" panose="05050102010706020507" pitchFamily="18" charset="2"/>
                <a:cs typeface="Times New Roman" panose="02020603050405020304" pitchFamily="18" charset="0"/>
              </a:rPr>
              <a:t> </a:t>
            </a:r>
            <a:r>
              <a:rPr lang="en-US" sz="1600" i="1" baseline="-25000" dirty="0" err="1">
                <a:latin typeface="Times New Roman" panose="02020603050405020304" pitchFamily="18" charset="0"/>
                <a:cs typeface="Times New Roman" panose="02020603050405020304" pitchFamily="18" charset="0"/>
              </a:rPr>
              <a:t>ped</a:t>
            </a:r>
            <a:r>
              <a:rPr lang="en-US" sz="1600"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L</a:t>
            </a:r>
            <a:r>
              <a:rPr lang="en-US" sz="1600" i="1" baseline="-25000" dirty="0" err="1">
                <a:latin typeface="Symbol" panose="05050102010706020507" pitchFamily="18" charset="2"/>
                <a:cs typeface="Times New Roman" panose="02020603050405020304" pitchFamily="18" charset="0"/>
              </a:rPr>
              <a:t>d</a:t>
            </a:r>
            <a:r>
              <a:rPr lang="en-US" sz="1600" i="1" baseline="-25000" dirty="0">
                <a:latin typeface="Symbol" panose="05050102010706020507" pitchFamily="18" charset="2"/>
                <a:cs typeface="Times New Roman" panose="02020603050405020304" pitchFamily="18" charset="0"/>
              </a:rPr>
              <a:t> </a:t>
            </a:r>
            <a:r>
              <a:rPr lang="en-US" sz="1600" i="1" baseline="-25000" dirty="0" err="1">
                <a:latin typeface="Times New Roman" panose="02020603050405020304" pitchFamily="18" charset="0"/>
                <a:cs typeface="Times New Roman" panose="02020603050405020304" pitchFamily="18" charset="0"/>
              </a:rPr>
              <a:t>ped</a:t>
            </a:r>
            <a:r>
              <a:rPr lang="en-US" sz="1600" dirty="0">
                <a:latin typeface="Times New Roman" panose="02020603050405020304" pitchFamily="18" charset="0"/>
                <a:cs typeface="Times New Roman" panose="02020603050405020304" pitchFamily="18" charset="0"/>
              </a:rPr>
              <a:t> :   </a:t>
            </a:r>
            <a:r>
              <a:rPr lang="en-US" sz="1600" dirty="0">
                <a:cs typeface="Times New Roman" panose="02020603050405020304" pitchFamily="18" charset="0"/>
              </a:rPr>
              <a:t>These terms have a significant value (due lateral force from the tail rotor), but they can be neglected to simplify hover dynamics.</a:t>
            </a:r>
          </a:p>
          <a:p>
            <a:pPr marL="457200" lvl="1" indent="0">
              <a:buNone/>
            </a:pPr>
            <a:r>
              <a:rPr lang="en-US" sz="1600" i="1" dirty="0" err="1">
                <a:latin typeface="Times New Roman" panose="02020603050405020304" pitchFamily="18" charset="0"/>
                <a:cs typeface="Times New Roman" panose="02020603050405020304" pitchFamily="18" charset="0"/>
              </a:rPr>
              <a:t>N</a:t>
            </a:r>
            <a:r>
              <a:rPr lang="en-US" sz="1600" i="1" baseline="-25000" dirty="0" err="1">
                <a:latin typeface="Symbol" panose="05050102010706020507" pitchFamily="18" charset="2"/>
                <a:cs typeface="Times New Roman" panose="02020603050405020304" pitchFamily="18" charset="0"/>
              </a:rPr>
              <a:t>d</a:t>
            </a:r>
            <a:r>
              <a:rPr lang="en-US" sz="1600" i="1" baseline="-25000" dirty="0">
                <a:latin typeface="Symbol" panose="05050102010706020507" pitchFamily="18" charset="2"/>
                <a:cs typeface="Times New Roman" panose="02020603050405020304" pitchFamily="18" charset="0"/>
              </a:rPr>
              <a:t> </a:t>
            </a:r>
            <a:r>
              <a:rPr lang="en-US" sz="1600" i="1" baseline="-25000" dirty="0" err="1">
                <a:latin typeface="Times New Roman" panose="02020603050405020304" pitchFamily="18" charset="0"/>
                <a:cs typeface="Times New Roman" panose="02020603050405020304" pitchFamily="18" charset="0"/>
              </a:rPr>
              <a:t>lat</a:t>
            </a:r>
            <a:r>
              <a:rPr lang="en-US" sz="1600" dirty="0">
                <a:latin typeface="Times New Roman" panose="02020603050405020304" pitchFamily="18" charset="0"/>
                <a:cs typeface="Times New Roman" panose="02020603050405020304" pitchFamily="18" charset="0"/>
              </a:rPr>
              <a:t> :   </a:t>
            </a:r>
            <a:r>
              <a:rPr lang="en-US" sz="1600" dirty="0">
                <a:cs typeface="Times New Roman" panose="02020603050405020304" pitchFamily="18" charset="0"/>
              </a:rPr>
              <a:t>Not usually a significant control derivative</a:t>
            </a:r>
          </a:p>
          <a:p>
            <a:pPr marL="457200" lvl="1" indent="0">
              <a:buNone/>
            </a:pPr>
            <a:endParaRPr lang="en-US" sz="1600" dirty="0">
              <a:cs typeface="Times New Roman" panose="02020603050405020304" pitchFamily="18" charset="0"/>
            </a:endParaRPr>
          </a:p>
          <a:p>
            <a:pPr marL="457200" lvl="1" indent="0">
              <a:buNone/>
            </a:pPr>
            <a:endParaRPr lang="en-US" sz="1600" dirty="0">
              <a:cs typeface="Times New Roman" panose="02020603050405020304" pitchFamily="18" charset="0"/>
            </a:endParaRPr>
          </a:p>
          <a:p>
            <a:pPr marL="457200" lvl="1" indent="0">
              <a:buNone/>
            </a:pPr>
            <a:endParaRPr lang="en-US" sz="1600" i="1" dirty="0">
              <a:cs typeface="Times New Roman" panose="02020603050405020304" pitchFamily="18" charset="0"/>
            </a:endParaRP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55128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Lat.-Dir. Dynamics in Hover</a:t>
            </a:r>
          </a:p>
        </p:txBody>
      </p:sp>
      <p:sp>
        <p:nvSpPr>
          <p:cNvPr id="3" name="Content Placeholder 2"/>
          <p:cNvSpPr>
            <a:spLocks noGrp="1"/>
          </p:cNvSpPr>
          <p:nvPr>
            <p:ph idx="1"/>
          </p:nvPr>
        </p:nvSpPr>
        <p:spPr>
          <a:xfrm>
            <a:off x="628650" y="805758"/>
            <a:ext cx="7886700" cy="5823642"/>
          </a:xfrm>
        </p:spPr>
        <p:txBody>
          <a:bodyPr>
            <a:normAutofit/>
          </a:bodyPr>
          <a:lstStyle/>
          <a:p>
            <a:r>
              <a:rPr lang="en-US" sz="2000" dirty="0"/>
              <a:t>With neglected S&amp;C derivatives removed:</a:t>
            </a:r>
          </a:p>
          <a:p>
            <a:endParaRPr lang="en-US" sz="2000" dirty="0"/>
          </a:p>
          <a:p>
            <a:endParaRPr lang="en-US" sz="2000" dirty="0"/>
          </a:p>
          <a:p>
            <a:endParaRPr lang="en-US" sz="2000" dirty="0"/>
          </a:p>
          <a:p>
            <a:endParaRPr lang="en-US" sz="2000" dirty="0"/>
          </a:p>
          <a:p>
            <a:r>
              <a:rPr lang="en-US" sz="2000" dirty="0"/>
              <a:t>Once again it is </a:t>
            </a:r>
            <a:r>
              <a:rPr lang="en-US" sz="2000" dirty="0">
                <a:cs typeface="Times New Roman" panose="02020603050405020304" pitchFamily="18" charset="0"/>
              </a:rPr>
              <a:t>decoupled  into a 1</a:t>
            </a:r>
            <a:r>
              <a:rPr lang="en-US" sz="2000" baseline="30000" dirty="0">
                <a:cs typeface="Times New Roman" panose="02020603050405020304" pitchFamily="18" charset="0"/>
              </a:rPr>
              <a:t>st</a:t>
            </a:r>
            <a:r>
              <a:rPr lang="en-US" sz="2000" dirty="0">
                <a:cs typeface="Times New Roman" panose="02020603050405020304" pitchFamily="18" charset="0"/>
              </a:rPr>
              <a:t> order and a 3</a:t>
            </a:r>
            <a:r>
              <a:rPr lang="en-US" sz="2000" baseline="30000" dirty="0">
                <a:cs typeface="Times New Roman" panose="02020603050405020304" pitchFamily="18" charset="0"/>
              </a:rPr>
              <a:t>rd</a:t>
            </a:r>
            <a:r>
              <a:rPr lang="en-US" sz="2000" dirty="0">
                <a:cs typeface="Times New Roman" panose="02020603050405020304" pitchFamily="18" charset="0"/>
              </a:rPr>
              <a:t> order linear model</a:t>
            </a:r>
            <a:r>
              <a:rPr lang="en-US" sz="2000" dirty="0"/>
              <a:t>.</a:t>
            </a:r>
          </a:p>
          <a:p>
            <a:r>
              <a:rPr lang="en-US" sz="2000" dirty="0">
                <a:cs typeface="Times New Roman" panose="02020603050405020304" pitchFamily="18" charset="0"/>
              </a:rPr>
              <a:t>First order yaw dynamics:</a:t>
            </a:r>
          </a:p>
          <a:p>
            <a:endParaRPr lang="en-US" sz="2000" dirty="0">
              <a:cs typeface="Times New Roman" panose="02020603050405020304" pitchFamily="18" charset="0"/>
            </a:endParaRPr>
          </a:p>
          <a:p>
            <a:r>
              <a:rPr lang="en-US" sz="2000" dirty="0">
                <a:cs typeface="Times New Roman" panose="02020603050405020304" pitchFamily="18" charset="0"/>
              </a:rPr>
              <a:t>3</a:t>
            </a:r>
            <a:r>
              <a:rPr lang="en-US" sz="2000" baseline="30000" dirty="0">
                <a:cs typeface="Times New Roman" panose="02020603050405020304" pitchFamily="18" charset="0"/>
              </a:rPr>
              <a:t>rd</a:t>
            </a:r>
            <a:r>
              <a:rPr lang="en-US" sz="2000" dirty="0">
                <a:cs typeface="Times New Roman" panose="02020603050405020304" pitchFamily="18" charset="0"/>
              </a:rPr>
              <a:t> order lateral dynamics (dropping “prime” notation):</a:t>
            </a:r>
          </a:p>
          <a:p>
            <a:endParaRPr lang="en-US" sz="1600" dirty="0">
              <a:cs typeface="Times New Roman" panose="02020603050405020304" pitchFamily="18" charset="0"/>
            </a:endParaRPr>
          </a:p>
          <a:p>
            <a:pPr marL="457200" lvl="1" indent="0">
              <a:buNone/>
            </a:pPr>
            <a:endParaRPr lang="en-US" sz="1600" dirty="0">
              <a:cs typeface="Times New Roman" panose="02020603050405020304" pitchFamily="18" charset="0"/>
            </a:endParaRPr>
          </a:p>
          <a:p>
            <a:pPr marL="457200" lvl="1" indent="0">
              <a:buNone/>
            </a:pPr>
            <a:endParaRPr lang="en-US" sz="1600" i="1" dirty="0">
              <a:cs typeface="Times New Roman" panose="02020603050405020304" pitchFamily="18" charset="0"/>
            </a:endParaRPr>
          </a:p>
          <a:p>
            <a:endParaRPr lang="en-US" sz="2000" dirty="0"/>
          </a:p>
          <a:p>
            <a:endParaRPr lang="en-US" sz="2000" dirty="0"/>
          </a:p>
          <a:p>
            <a:endParaRPr lang="en-US" sz="2000" dirty="0"/>
          </a:p>
          <a:p>
            <a:endParaRPr lang="en-US" sz="2000" dirty="0"/>
          </a:p>
          <a:p>
            <a:endParaRPr lang="en-US"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1590874749"/>
              </p:ext>
            </p:extLst>
          </p:nvPr>
        </p:nvGraphicFramePr>
        <p:xfrm>
          <a:off x="3503613" y="3620292"/>
          <a:ext cx="1563687" cy="346075"/>
        </p:xfrm>
        <a:graphic>
          <a:graphicData uri="http://schemas.openxmlformats.org/presentationml/2006/ole">
            <mc:AlternateContent xmlns:mc="http://schemas.openxmlformats.org/markup-compatibility/2006">
              <mc:Choice xmlns:v="urn:schemas-microsoft-com:vml" Requires="v">
                <p:oleObj name="Equation" r:id="rId2" imgW="977760" imgH="215640" progId="Equation.DSMT4">
                  <p:embed/>
                </p:oleObj>
              </mc:Choice>
              <mc:Fallback>
                <p:oleObj name="Equation" r:id="rId2" imgW="977760" imgH="215640" progId="Equation.DSMT4">
                  <p:embed/>
                  <p:pic>
                    <p:nvPicPr>
                      <p:cNvPr id="5" name="Object 4"/>
                      <p:cNvPicPr/>
                      <p:nvPr/>
                    </p:nvPicPr>
                    <p:blipFill>
                      <a:blip r:embed="rId3"/>
                      <a:stretch>
                        <a:fillRect/>
                      </a:stretch>
                    </p:blipFill>
                    <p:spPr>
                      <a:xfrm>
                        <a:off x="3503613" y="3620292"/>
                        <a:ext cx="1563687" cy="3460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51378457"/>
              </p:ext>
            </p:extLst>
          </p:nvPr>
        </p:nvGraphicFramePr>
        <p:xfrm>
          <a:off x="3047206" y="4519613"/>
          <a:ext cx="3049587" cy="1038225"/>
        </p:xfrm>
        <a:graphic>
          <a:graphicData uri="http://schemas.openxmlformats.org/presentationml/2006/ole">
            <mc:AlternateContent xmlns:mc="http://schemas.openxmlformats.org/markup-compatibility/2006">
              <mc:Choice xmlns:v="urn:schemas-microsoft-com:vml" Requires="v">
                <p:oleObj name="Equation" r:id="rId4" imgW="1904760" imgH="647640" progId="Equation.DSMT4">
                  <p:embed/>
                </p:oleObj>
              </mc:Choice>
              <mc:Fallback>
                <p:oleObj name="Equation" r:id="rId4" imgW="1904760" imgH="647640" progId="Equation.DSMT4">
                  <p:embed/>
                  <p:pic>
                    <p:nvPicPr>
                      <p:cNvPr id="6" name="Object 5"/>
                      <p:cNvPicPr/>
                      <p:nvPr/>
                    </p:nvPicPr>
                    <p:blipFill>
                      <a:blip r:embed="rId5"/>
                      <a:stretch>
                        <a:fillRect/>
                      </a:stretch>
                    </p:blipFill>
                    <p:spPr>
                      <a:xfrm>
                        <a:off x="3047206" y="4519613"/>
                        <a:ext cx="3049587" cy="10382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69364906"/>
              </p:ext>
            </p:extLst>
          </p:nvPr>
        </p:nvGraphicFramePr>
        <p:xfrm>
          <a:off x="2366963" y="1285875"/>
          <a:ext cx="4044950" cy="1362075"/>
        </p:xfrm>
        <a:graphic>
          <a:graphicData uri="http://schemas.openxmlformats.org/presentationml/2006/ole">
            <mc:AlternateContent xmlns:mc="http://schemas.openxmlformats.org/markup-compatibility/2006">
              <mc:Choice xmlns:v="urn:schemas-microsoft-com:vml" Requires="v">
                <p:oleObj name="Equation" r:id="rId6" imgW="2527200" imgH="850680" progId="Equation.DSMT4">
                  <p:embed/>
                </p:oleObj>
              </mc:Choice>
              <mc:Fallback>
                <p:oleObj name="Equation" r:id="rId6" imgW="2527200" imgH="850680" progId="Equation.DSMT4">
                  <p:embed/>
                  <p:pic>
                    <p:nvPicPr>
                      <p:cNvPr id="7" name="Object 6"/>
                      <p:cNvPicPr/>
                      <p:nvPr/>
                    </p:nvPicPr>
                    <p:blipFill>
                      <a:blip r:embed="rId7"/>
                      <a:stretch>
                        <a:fillRect/>
                      </a:stretch>
                    </p:blipFill>
                    <p:spPr>
                      <a:xfrm>
                        <a:off x="2366963" y="1285875"/>
                        <a:ext cx="4044950" cy="1362075"/>
                      </a:xfrm>
                      <a:prstGeom prst="rect">
                        <a:avLst/>
                      </a:prstGeom>
                    </p:spPr>
                  </p:pic>
                </p:oleObj>
              </mc:Fallback>
            </mc:AlternateContent>
          </a:graphicData>
        </a:graphic>
      </p:graphicFrame>
    </p:spTree>
    <p:extLst>
      <p:ext uri="{BB962C8B-B14F-4D97-AF65-F5344CB8AC3E}">
        <p14:creationId xmlns:p14="http://schemas.microsoft.com/office/powerpoint/2010/main" val="320750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Lateral-Directional Analysis</a:t>
            </a:r>
          </a:p>
        </p:txBody>
      </p:sp>
      <p:sp>
        <p:nvSpPr>
          <p:cNvPr id="3" name="Content Placeholder 2"/>
          <p:cNvSpPr>
            <a:spLocks noGrp="1"/>
          </p:cNvSpPr>
          <p:nvPr>
            <p:ph idx="1"/>
          </p:nvPr>
        </p:nvSpPr>
        <p:spPr/>
        <p:txBody>
          <a:bodyPr>
            <a:normAutofit/>
          </a:bodyPr>
          <a:lstStyle/>
          <a:p>
            <a:r>
              <a:rPr lang="en-US" sz="2000" dirty="0"/>
              <a:t>Yaw dynamics are first order, and analogous to heave (rotation about vertical axis instead of translation).  Time constant and control sensitivity are directly related to yaw damping and the control derivative</a:t>
            </a:r>
          </a:p>
          <a:p>
            <a:r>
              <a:rPr lang="en-US" sz="2000" dirty="0"/>
              <a:t>Lateral dynamics are very much analogous to the longitudinal dynamics.  The dynamics result in a roll subsidence mode and a lateral </a:t>
            </a:r>
            <a:r>
              <a:rPr lang="en-US" sz="2000" dirty="0" err="1"/>
              <a:t>phugoid</a:t>
            </a:r>
            <a:r>
              <a:rPr lang="en-US" sz="2000" dirty="0"/>
              <a:t>.  Note that there different sign conventions in lateral dynamics, e.g. positive roll leads to positive to lateral velocity (where as positive pitch leads to negative longitudinal velocity).   This is reflected in the sign of the gravity term.  So note the sign differences below:</a:t>
            </a:r>
          </a:p>
          <a:p>
            <a:endParaRPr lang="en-US" sz="2000" dirty="0"/>
          </a:p>
          <a:p>
            <a:endParaRPr lang="en-US" sz="2000" dirty="0"/>
          </a:p>
          <a:p>
            <a:endParaRPr lang="en-US" sz="2000" dirty="0"/>
          </a:p>
          <a:p>
            <a:endParaRPr lang="en-US" sz="2000" dirty="0"/>
          </a:p>
          <a:p>
            <a:endParaRPr lang="en-US" sz="2000" dirty="0"/>
          </a:p>
          <a:p>
            <a:r>
              <a:rPr lang="en-US" sz="2000" dirty="0"/>
              <a:t>Can apply Routh-Hurwitz again to find criteria for stability</a:t>
            </a:r>
          </a:p>
        </p:txBody>
      </p:sp>
      <p:graphicFrame>
        <p:nvGraphicFramePr>
          <p:cNvPr id="4" name="Object 3"/>
          <p:cNvGraphicFramePr>
            <a:graphicFrameLocks noChangeAspect="1"/>
          </p:cNvGraphicFramePr>
          <p:nvPr>
            <p:extLst>
              <p:ext uri="{D42A27DB-BD31-4B8C-83A1-F6EECF244321}">
                <p14:modId xmlns:p14="http://schemas.microsoft.com/office/powerpoint/2010/main" val="73073640"/>
              </p:ext>
            </p:extLst>
          </p:nvPr>
        </p:nvGraphicFramePr>
        <p:xfrm>
          <a:off x="1327150" y="3597275"/>
          <a:ext cx="6870700" cy="1768475"/>
        </p:xfrm>
        <a:graphic>
          <a:graphicData uri="http://schemas.openxmlformats.org/presentationml/2006/ole">
            <mc:AlternateContent xmlns:mc="http://schemas.openxmlformats.org/markup-compatibility/2006">
              <mc:Choice xmlns:v="urn:schemas-microsoft-com:vml" Requires="v">
                <p:oleObj name="Equation" r:id="rId2" imgW="4292280" imgH="1104840" progId="Equation.DSMT4">
                  <p:embed/>
                </p:oleObj>
              </mc:Choice>
              <mc:Fallback>
                <p:oleObj name="Equation" r:id="rId2" imgW="4292280" imgH="1104840" progId="Equation.DSMT4">
                  <p:embed/>
                  <p:pic>
                    <p:nvPicPr>
                      <p:cNvPr id="4" name="Object 3"/>
                      <p:cNvPicPr/>
                      <p:nvPr/>
                    </p:nvPicPr>
                    <p:blipFill>
                      <a:blip r:embed="rId3"/>
                      <a:stretch>
                        <a:fillRect/>
                      </a:stretch>
                    </p:blipFill>
                    <p:spPr>
                      <a:xfrm>
                        <a:off x="1327150" y="3597275"/>
                        <a:ext cx="6870700" cy="1768475"/>
                      </a:xfrm>
                      <a:prstGeom prst="rect">
                        <a:avLst/>
                      </a:prstGeom>
                    </p:spPr>
                  </p:pic>
                </p:oleObj>
              </mc:Fallback>
            </mc:AlternateContent>
          </a:graphicData>
        </a:graphic>
      </p:graphicFrame>
    </p:spTree>
    <p:extLst>
      <p:ext uri="{BB962C8B-B14F-4D97-AF65-F5344CB8AC3E}">
        <p14:creationId xmlns:p14="http://schemas.microsoft.com/office/powerpoint/2010/main" val="151087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Longitudinal Dynamics in Hover</a:t>
            </a:r>
          </a:p>
        </p:txBody>
      </p:sp>
      <p:sp>
        <p:nvSpPr>
          <p:cNvPr id="3" name="Content Placeholder 2"/>
          <p:cNvSpPr>
            <a:spLocks noGrp="1"/>
          </p:cNvSpPr>
          <p:nvPr>
            <p:ph idx="1"/>
          </p:nvPr>
        </p:nvSpPr>
        <p:spPr>
          <a:xfrm>
            <a:off x="628650" y="805758"/>
            <a:ext cx="7886700" cy="5823642"/>
          </a:xfrm>
        </p:spPr>
        <p:txBody>
          <a:bodyPr>
            <a:normAutofit/>
          </a:bodyPr>
          <a:lstStyle/>
          <a:p>
            <a:r>
              <a:rPr lang="en-US" sz="2000" dirty="0"/>
              <a:t>Start with our de-coupled linear model of longitudinal dynamics, with small angle assumption. In hover, the equilibrium velocities are obviously 0, so those terms can be eliminated:</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8433821"/>
              </p:ext>
            </p:extLst>
          </p:nvPr>
        </p:nvGraphicFramePr>
        <p:xfrm>
          <a:off x="1631421" y="2110317"/>
          <a:ext cx="5505400" cy="1653116"/>
        </p:xfrm>
        <a:graphic>
          <a:graphicData uri="http://schemas.openxmlformats.org/presentationml/2006/ole">
            <mc:AlternateContent xmlns:mc="http://schemas.openxmlformats.org/markup-compatibility/2006">
              <mc:Choice xmlns:v="urn:schemas-microsoft-com:vml" Requires="v">
                <p:oleObj name="Equation" r:id="rId2" imgW="2920680" imgH="876240" progId="Equation.DSMT4">
                  <p:embed/>
                </p:oleObj>
              </mc:Choice>
              <mc:Fallback>
                <p:oleObj name="Equation" r:id="rId2" imgW="2920680" imgH="876240" progId="Equation.DSMT4">
                  <p:embed/>
                  <p:pic>
                    <p:nvPicPr>
                      <p:cNvPr id="4" name="Object 3"/>
                      <p:cNvPicPr/>
                      <p:nvPr/>
                    </p:nvPicPr>
                    <p:blipFill>
                      <a:blip r:embed="rId3"/>
                      <a:stretch>
                        <a:fillRect/>
                      </a:stretch>
                    </p:blipFill>
                    <p:spPr>
                      <a:xfrm>
                        <a:off x="1631421" y="2110317"/>
                        <a:ext cx="5505400" cy="1653116"/>
                      </a:xfrm>
                      <a:prstGeom prst="rect">
                        <a:avLst/>
                      </a:prstGeom>
                    </p:spPr>
                  </p:pic>
                </p:oleObj>
              </mc:Fallback>
            </mc:AlternateContent>
          </a:graphicData>
        </a:graphic>
      </p:graphicFrame>
    </p:spTree>
    <p:extLst>
      <p:ext uri="{BB962C8B-B14F-4D97-AF65-F5344CB8AC3E}">
        <p14:creationId xmlns:p14="http://schemas.microsoft.com/office/powerpoint/2010/main" val="1249005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Lateral-Directional Analysis</a:t>
            </a:r>
          </a:p>
        </p:txBody>
      </p:sp>
      <p:sp>
        <p:nvSpPr>
          <p:cNvPr id="3" name="Content Placeholder 2"/>
          <p:cNvSpPr>
            <a:spLocks noGrp="1"/>
          </p:cNvSpPr>
          <p:nvPr>
            <p:ph idx="1"/>
          </p:nvPr>
        </p:nvSpPr>
        <p:spPr>
          <a:xfrm>
            <a:off x="628650" y="805758"/>
            <a:ext cx="7886700" cy="5890317"/>
          </a:xfrm>
        </p:spPr>
        <p:txBody>
          <a:bodyPr>
            <a:normAutofit/>
          </a:bodyPr>
          <a:lstStyle/>
          <a:p>
            <a:r>
              <a:rPr lang="en-US" sz="2000" dirty="0"/>
              <a:t>We can summarize stability requirements: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In the case of the lateral-directional dynamics, the last criteria is sometimes met, but sometimes not.  For most helicopters, the roll inertia is significantly lower than the pitch inertia.  As a result, the roll damping is a lot larger than the pitch damping.   This causes the term on the right to be more negative than the term on the left.  This is the case for the UH-60.  However, it is configuration dependent.</a:t>
            </a:r>
          </a:p>
          <a:p>
            <a:endParaRPr lang="en-US" sz="2000" i="1" dirty="0"/>
          </a:p>
          <a:p>
            <a:pPr marL="0" indent="0">
              <a:buNone/>
            </a:pPr>
            <a:endParaRPr lang="en-US" sz="2000" i="1" dirty="0"/>
          </a:p>
          <a:p>
            <a:endParaRPr lang="en-US" sz="2000" i="1" dirty="0"/>
          </a:p>
        </p:txBody>
      </p:sp>
      <p:graphicFrame>
        <p:nvGraphicFramePr>
          <p:cNvPr id="5" name="Object 4"/>
          <p:cNvGraphicFramePr>
            <a:graphicFrameLocks noChangeAspect="1"/>
          </p:cNvGraphicFramePr>
          <p:nvPr>
            <p:extLst>
              <p:ext uri="{D42A27DB-BD31-4B8C-83A1-F6EECF244321}">
                <p14:modId xmlns:p14="http://schemas.microsoft.com/office/powerpoint/2010/main" val="1184433029"/>
              </p:ext>
            </p:extLst>
          </p:nvPr>
        </p:nvGraphicFramePr>
        <p:xfrm>
          <a:off x="1740249" y="1344613"/>
          <a:ext cx="1625600" cy="2009775"/>
        </p:xfrm>
        <a:graphic>
          <a:graphicData uri="http://schemas.openxmlformats.org/presentationml/2006/ole">
            <mc:AlternateContent xmlns:mc="http://schemas.openxmlformats.org/markup-compatibility/2006">
              <mc:Choice xmlns:v="urn:schemas-microsoft-com:vml" Requires="v">
                <p:oleObj name="Equation" r:id="rId2" imgW="1015920" imgH="1257120" progId="Equation.DSMT4">
                  <p:embed/>
                </p:oleObj>
              </mc:Choice>
              <mc:Fallback>
                <p:oleObj name="Equation" r:id="rId2" imgW="1015920" imgH="1257120" progId="Equation.DSMT4">
                  <p:embed/>
                  <p:pic>
                    <p:nvPicPr>
                      <p:cNvPr id="5" name="Object 4"/>
                      <p:cNvPicPr/>
                      <p:nvPr/>
                    </p:nvPicPr>
                    <p:blipFill>
                      <a:blip r:embed="rId3"/>
                      <a:stretch>
                        <a:fillRect/>
                      </a:stretch>
                    </p:blipFill>
                    <p:spPr>
                      <a:xfrm>
                        <a:off x="1740249" y="1344613"/>
                        <a:ext cx="1625600" cy="2009775"/>
                      </a:xfrm>
                      <a:prstGeom prst="rect">
                        <a:avLst/>
                      </a:prstGeom>
                    </p:spPr>
                  </p:pic>
                </p:oleObj>
              </mc:Fallback>
            </mc:AlternateContent>
          </a:graphicData>
        </a:graphic>
      </p:graphicFrame>
      <p:sp>
        <p:nvSpPr>
          <p:cNvPr id="6" name="TextBox 5"/>
          <p:cNvSpPr txBox="1"/>
          <p:nvPr/>
        </p:nvSpPr>
        <p:spPr>
          <a:xfrm>
            <a:off x="3655120" y="1264125"/>
            <a:ext cx="3724275" cy="646331"/>
          </a:xfrm>
          <a:prstGeom prst="rect">
            <a:avLst/>
          </a:prstGeom>
          <a:noFill/>
        </p:spPr>
        <p:txBody>
          <a:bodyPr wrap="square" rtlCol="0">
            <a:spAutoFit/>
          </a:bodyPr>
          <a:lstStyle/>
          <a:p>
            <a:r>
              <a:rPr lang="en-US" dirty="0">
                <a:solidFill>
                  <a:srgbClr val="00FF00"/>
                </a:solidFill>
              </a:rPr>
              <a:t>These are typically met since these damping derivatives are usually &lt; 0</a:t>
            </a:r>
          </a:p>
        </p:txBody>
      </p:sp>
      <p:cxnSp>
        <p:nvCxnSpPr>
          <p:cNvPr id="11" name="Straight Connector 10"/>
          <p:cNvCxnSpPr/>
          <p:nvPr/>
        </p:nvCxnSpPr>
        <p:spPr>
          <a:xfrm>
            <a:off x="3150394" y="1513542"/>
            <a:ext cx="93663" cy="123825"/>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240881" y="1279284"/>
            <a:ext cx="161926" cy="36195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21422" y="1910456"/>
            <a:ext cx="93663" cy="123825"/>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211909" y="1676198"/>
            <a:ext cx="161926" cy="36195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21422" y="2287589"/>
            <a:ext cx="93663" cy="123825"/>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211909" y="2053331"/>
            <a:ext cx="161926" cy="36195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86523" y="1997217"/>
            <a:ext cx="3724275" cy="646331"/>
          </a:xfrm>
          <a:prstGeom prst="rect">
            <a:avLst/>
          </a:prstGeom>
          <a:noFill/>
        </p:spPr>
        <p:txBody>
          <a:bodyPr wrap="square" rtlCol="0">
            <a:spAutoFit/>
          </a:bodyPr>
          <a:lstStyle/>
          <a:p>
            <a:r>
              <a:rPr lang="en-US" dirty="0">
                <a:solidFill>
                  <a:srgbClr val="00FF00"/>
                </a:solidFill>
              </a:rPr>
              <a:t>This is typically met because usually </a:t>
            </a:r>
            <a:r>
              <a:rPr lang="en-US" i="1" dirty="0" err="1">
                <a:solidFill>
                  <a:srgbClr val="00FF00"/>
                </a:solidFill>
                <a:latin typeface="Times New Roman" panose="02020603050405020304" pitchFamily="18" charset="0"/>
                <a:cs typeface="Times New Roman" panose="02020603050405020304" pitchFamily="18" charset="0"/>
              </a:rPr>
              <a:t>L</a:t>
            </a:r>
            <a:r>
              <a:rPr lang="en-US" i="1" baseline="-25000" dirty="0" err="1">
                <a:solidFill>
                  <a:srgbClr val="00FF00"/>
                </a:solidFill>
                <a:latin typeface="Times New Roman" panose="02020603050405020304" pitchFamily="18" charset="0"/>
                <a:cs typeface="Times New Roman" panose="02020603050405020304" pitchFamily="18" charset="0"/>
              </a:rPr>
              <a:t>v</a:t>
            </a:r>
            <a:r>
              <a:rPr lang="en-US" dirty="0">
                <a:solidFill>
                  <a:srgbClr val="00FF00"/>
                </a:solidFill>
              </a:rPr>
              <a:t> &lt; 0</a:t>
            </a:r>
          </a:p>
        </p:txBody>
      </p:sp>
      <p:sp>
        <p:nvSpPr>
          <p:cNvPr id="17" name="TextBox 16"/>
          <p:cNvSpPr txBox="1"/>
          <p:nvPr/>
        </p:nvSpPr>
        <p:spPr>
          <a:xfrm>
            <a:off x="3655119" y="2708057"/>
            <a:ext cx="4492594" cy="646331"/>
          </a:xfrm>
          <a:prstGeom prst="rect">
            <a:avLst/>
          </a:prstGeom>
          <a:noFill/>
        </p:spPr>
        <p:txBody>
          <a:bodyPr wrap="square" rtlCol="0">
            <a:spAutoFit/>
          </a:bodyPr>
          <a:lstStyle/>
          <a:p>
            <a:r>
              <a:rPr lang="en-US" dirty="0">
                <a:solidFill>
                  <a:srgbClr val="FF0000"/>
                </a:solidFill>
              </a:rPr>
              <a:t>Note that </a:t>
            </a:r>
            <a:r>
              <a:rPr lang="en-US" i="1" dirty="0" err="1">
                <a:solidFill>
                  <a:srgbClr val="FF0000"/>
                </a:solidFill>
                <a:latin typeface="Times New Roman" panose="02020603050405020304" pitchFamily="18" charset="0"/>
                <a:cs typeface="Times New Roman" panose="02020603050405020304" pitchFamily="18" charset="0"/>
              </a:rPr>
              <a:t>L</a:t>
            </a:r>
            <a:r>
              <a:rPr lang="en-US" i="1" baseline="-25000" dirty="0" err="1">
                <a:solidFill>
                  <a:srgbClr val="FF0000"/>
                </a:solidFill>
                <a:latin typeface="Times New Roman" panose="02020603050405020304" pitchFamily="18" charset="0"/>
                <a:cs typeface="Times New Roman" panose="02020603050405020304" pitchFamily="18" charset="0"/>
              </a:rPr>
              <a:t>v</a:t>
            </a:r>
            <a:r>
              <a:rPr lang="en-US" dirty="0">
                <a:solidFill>
                  <a:srgbClr val="FF0000"/>
                </a:solidFill>
              </a:rPr>
              <a:t> &lt; 0, and this criterion is stipulating that </a:t>
            </a:r>
            <a:r>
              <a:rPr lang="en-US" i="1" dirty="0" err="1">
                <a:solidFill>
                  <a:srgbClr val="FF0000"/>
                </a:solidFill>
                <a:latin typeface="Times New Roman" panose="02020603050405020304" pitchFamily="18" charset="0"/>
                <a:cs typeface="Times New Roman" panose="02020603050405020304" pitchFamily="18" charset="0"/>
              </a:rPr>
              <a:t>L</a:t>
            </a:r>
            <a:r>
              <a:rPr lang="en-US" i="1" baseline="-25000" dirty="0" err="1">
                <a:solidFill>
                  <a:srgbClr val="FF0000"/>
                </a:solidFill>
                <a:latin typeface="Times New Roman" panose="02020603050405020304" pitchFamily="18" charset="0"/>
                <a:cs typeface="Times New Roman" panose="02020603050405020304" pitchFamily="18" charset="0"/>
              </a:rPr>
              <a:t>v</a:t>
            </a:r>
            <a:r>
              <a:rPr lang="en-US" dirty="0">
                <a:solidFill>
                  <a:srgbClr val="FF0000"/>
                </a:solidFill>
              </a:rPr>
              <a:t> cannot be </a:t>
            </a:r>
            <a:r>
              <a:rPr lang="en-US" i="1" dirty="0">
                <a:solidFill>
                  <a:srgbClr val="FF0000"/>
                </a:solidFill>
              </a:rPr>
              <a:t>too negative </a:t>
            </a:r>
          </a:p>
        </p:txBody>
      </p:sp>
    </p:spTree>
    <p:extLst>
      <p:ext uri="{BB962C8B-B14F-4D97-AF65-F5344CB8AC3E}">
        <p14:creationId xmlns:p14="http://schemas.microsoft.com/office/powerpoint/2010/main" val="90682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2EB4-071A-49CB-920B-D24FEE0BCFCC}"/>
              </a:ext>
            </a:extLst>
          </p:cNvPr>
          <p:cNvSpPr>
            <a:spLocks noGrp="1"/>
          </p:cNvSpPr>
          <p:nvPr>
            <p:ph type="title"/>
          </p:nvPr>
        </p:nvSpPr>
        <p:spPr/>
        <p:txBody>
          <a:bodyPr/>
          <a:lstStyle/>
          <a:p>
            <a:r>
              <a:rPr lang="en-US" dirty="0"/>
              <a:t>Longitudinal S&amp;C Derivatives</a:t>
            </a:r>
          </a:p>
        </p:txBody>
      </p:sp>
      <p:sp>
        <p:nvSpPr>
          <p:cNvPr id="3" name="Content Placeholder 2">
            <a:extLst>
              <a:ext uri="{FF2B5EF4-FFF2-40B4-BE49-F238E27FC236}">
                <a16:creationId xmlns:a16="http://schemas.microsoft.com/office/drawing/2014/main" id="{C8463A67-06FE-4FC4-AD0D-1310E74E667D}"/>
              </a:ext>
            </a:extLst>
          </p:cNvPr>
          <p:cNvSpPr>
            <a:spLocks noGrp="1"/>
          </p:cNvSpPr>
          <p:nvPr>
            <p:ph idx="1"/>
          </p:nvPr>
        </p:nvSpPr>
        <p:spPr/>
        <p:txBody>
          <a:bodyPr>
            <a:normAutofit/>
          </a:bodyPr>
          <a:lstStyle/>
          <a:p>
            <a:r>
              <a:rPr lang="en-US" sz="2400" dirty="0"/>
              <a:t>Look at the S&amp;C derivatives, what contributes to them physically and their relative importance. </a:t>
            </a:r>
          </a:p>
          <a:p>
            <a:r>
              <a:rPr lang="en-US" sz="2400" dirty="0"/>
              <a:t>Start with the important stability derivatives:</a:t>
            </a:r>
          </a:p>
          <a:p>
            <a:pPr marL="457200" lvl="1" indent="0">
              <a:buNone/>
            </a:pPr>
            <a:r>
              <a:rPr lang="en-US" sz="1800" i="1" dirty="0">
                <a:latin typeface="Times New Roman" panose="02020603050405020304" pitchFamily="18" charset="0"/>
                <a:cs typeface="Times New Roman" panose="02020603050405020304" pitchFamily="18" charset="0"/>
              </a:rPr>
              <a:t>X</a:t>
            </a:r>
            <a:r>
              <a:rPr lang="en-US" sz="1800" i="1" baseline="-25000"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 :   </a:t>
            </a:r>
            <a:r>
              <a:rPr lang="en-US" sz="1800" dirty="0">
                <a:cs typeface="Times New Roman" panose="02020603050405020304" pitchFamily="18" charset="0"/>
              </a:rPr>
              <a:t>As airspeed increases or decreases, the rotor will tend to experience longitudinal flapping (“rotor blow back”) such that the tilt of the rotor tip path plane generates a force in the opposite direction of the velocity</a:t>
            </a:r>
          </a:p>
          <a:p>
            <a:pPr marL="457200" lvl="1" indent="0">
              <a:buNone/>
            </a:pPr>
            <a:r>
              <a:rPr lang="en-US" sz="1800" i="1" dirty="0">
                <a:latin typeface="Times New Roman" panose="02020603050405020304" pitchFamily="18" charset="0"/>
                <a:cs typeface="Times New Roman" panose="02020603050405020304" pitchFamily="18" charset="0"/>
              </a:rPr>
              <a:t>M</a:t>
            </a:r>
            <a:r>
              <a:rPr lang="en-US" sz="1800" i="1" baseline="-25000"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 :   </a:t>
            </a:r>
            <a:r>
              <a:rPr lang="en-US" sz="1800" dirty="0">
                <a:cs typeface="Times New Roman" panose="02020603050405020304" pitchFamily="18" charset="0"/>
              </a:rPr>
              <a:t>The “rotor blow back” described above will also generating a pitching moment which will tend to pitch the aircraft nose up when it starts to move forward and nose down with rearward motion</a:t>
            </a:r>
          </a:p>
          <a:p>
            <a:pPr marL="457200" lvl="1" indent="0">
              <a:buNone/>
            </a:pPr>
            <a:r>
              <a:rPr lang="en-US" sz="1800" i="1" dirty="0" err="1">
                <a:latin typeface="Times New Roman" panose="02020603050405020304" pitchFamily="18" charset="0"/>
                <a:cs typeface="Times New Roman" panose="02020603050405020304" pitchFamily="18" charset="0"/>
              </a:rPr>
              <a:t>M</a:t>
            </a:r>
            <a:r>
              <a:rPr lang="en-US" sz="1800" i="1" baseline="-25000" dirty="0" err="1">
                <a:latin typeface="Times New Roman" panose="02020603050405020304" pitchFamily="18" charset="0"/>
                <a:cs typeface="Times New Roman" panose="02020603050405020304" pitchFamily="18" charset="0"/>
              </a:rPr>
              <a:t>q</a:t>
            </a:r>
            <a:r>
              <a:rPr lang="en-US" sz="1800" dirty="0">
                <a:latin typeface="Times New Roman" panose="02020603050405020304" pitchFamily="18" charset="0"/>
                <a:cs typeface="Times New Roman" panose="02020603050405020304" pitchFamily="18" charset="0"/>
              </a:rPr>
              <a:t> :   </a:t>
            </a:r>
            <a:r>
              <a:rPr lang="en-US" sz="1800" dirty="0">
                <a:cs typeface="Times New Roman" panose="02020603050405020304" pitchFamily="18" charset="0"/>
              </a:rPr>
              <a:t>This is the pitch damping derivative.  If the aircraft begins to rotate nose up or nose down, the gyroscopic precession of the rotor will cause longitudinal flapping that generates a moment that tends to resist the rotation</a:t>
            </a:r>
          </a:p>
          <a:p>
            <a:pPr marL="457200" lvl="1" indent="0">
              <a:buNone/>
            </a:pPr>
            <a:r>
              <a:rPr lang="en-US" sz="1800" i="1" dirty="0" err="1">
                <a:latin typeface="Times New Roman" panose="02020603050405020304" pitchFamily="18" charset="0"/>
                <a:cs typeface="Times New Roman" panose="02020603050405020304" pitchFamily="18" charset="0"/>
              </a:rPr>
              <a:t>Z</a:t>
            </a:r>
            <a:r>
              <a:rPr lang="en-US" sz="1800" i="1" baseline="-25000" dirty="0" err="1">
                <a:latin typeface="Times New Roman" panose="02020603050405020304" pitchFamily="18" charset="0"/>
                <a:cs typeface="Times New Roman" panose="02020603050405020304" pitchFamily="18" charset="0"/>
              </a:rPr>
              <a:t>w</a:t>
            </a:r>
            <a:r>
              <a:rPr lang="en-US" sz="1800" dirty="0">
                <a:latin typeface="Times New Roman" panose="02020603050405020304" pitchFamily="18" charset="0"/>
                <a:cs typeface="Times New Roman" panose="02020603050405020304" pitchFamily="18" charset="0"/>
              </a:rPr>
              <a:t> :   </a:t>
            </a:r>
            <a:r>
              <a:rPr lang="en-US" sz="1800" dirty="0">
                <a:cs typeface="Times New Roman" panose="02020603050405020304" pitchFamily="18" charset="0"/>
              </a:rPr>
              <a:t>Heave damping: If the aircraft translates up or down it changes the inflow to the main rotor, which will change the rotor thrust in such a way that it resists this motion</a:t>
            </a:r>
          </a:p>
          <a:p>
            <a:pPr marL="457200" lvl="1" indent="0">
              <a:buNone/>
            </a:pPr>
            <a:endParaRPr lang="en-US" sz="1800" i="1" dirty="0">
              <a:cs typeface="Times New Roman" panose="02020603050405020304" pitchFamily="18" charset="0"/>
            </a:endParaRPr>
          </a:p>
          <a:p>
            <a:pPr marL="457200" lvl="1" indent="0">
              <a:buNone/>
            </a:pPr>
            <a:endParaRPr lang="en-US" sz="1800" i="1" dirty="0">
              <a:cs typeface="Times New Roman" panose="02020603050405020304" pitchFamily="18" charset="0"/>
            </a:endParaRPr>
          </a:p>
          <a:p>
            <a:endParaRPr lang="en-US" sz="3200" dirty="0"/>
          </a:p>
        </p:txBody>
      </p:sp>
    </p:spTree>
    <p:extLst>
      <p:ext uri="{BB962C8B-B14F-4D97-AF65-F5344CB8AC3E}">
        <p14:creationId xmlns:p14="http://schemas.microsoft.com/office/powerpoint/2010/main" val="81850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2EB4-071A-49CB-920B-D24FEE0BCFCC}"/>
              </a:ext>
            </a:extLst>
          </p:cNvPr>
          <p:cNvSpPr>
            <a:spLocks noGrp="1"/>
          </p:cNvSpPr>
          <p:nvPr>
            <p:ph type="title"/>
          </p:nvPr>
        </p:nvSpPr>
        <p:spPr/>
        <p:txBody>
          <a:bodyPr/>
          <a:lstStyle/>
          <a:p>
            <a:r>
              <a:rPr lang="en-US" dirty="0"/>
              <a:t>Longitudinal S&amp;C Derivatives</a:t>
            </a:r>
          </a:p>
        </p:txBody>
      </p:sp>
      <p:sp>
        <p:nvSpPr>
          <p:cNvPr id="3" name="Content Placeholder 2">
            <a:extLst>
              <a:ext uri="{FF2B5EF4-FFF2-40B4-BE49-F238E27FC236}">
                <a16:creationId xmlns:a16="http://schemas.microsoft.com/office/drawing/2014/main" id="{C8463A67-06FE-4FC4-AD0D-1310E74E667D}"/>
              </a:ext>
            </a:extLst>
          </p:cNvPr>
          <p:cNvSpPr>
            <a:spLocks noGrp="1"/>
          </p:cNvSpPr>
          <p:nvPr>
            <p:ph idx="1"/>
          </p:nvPr>
        </p:nvSpPr>
        <p:spPr/>
        <p:txBody>
          <a:bodyPr>
            <a:normAutofit/>
          </a:bodyPr>
          <a:lstStyle/>
          <a:p>
            <a:r>
              <a:rPr lang="en-US" dirty="0"/>
              <a:t>Control derivatives:</a:t>
            </a:r>
          </a:p>
          <a:p>
            <a:pPr marL="457200" lvl="1" indent="0">
              <a:buNone/>
            </a:pP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Symbol" panose="05050102010706020507" pitchFamily="18" charset="2"/>
                <a:cs typeface="Times New Roman" panose="02020603050405020304" pitchFamily="18" charset="0"/>
              </a:rPr>
              <a:t>d</a:t>
            </a:r>
            <a:r>
              <a:rPr lang="en-US" sz="2000" i="1" baseline="-25000" dirty="0">
                <a:latin typeface="Symbol" panose="05050102010706020507" pitchFamily="18" charset="2"/>
                <a:cs typeface="Times New Roman" panose="02020603050405020304" pitchFamily="18" charset="0"/>
              </a:rPr>
              <a:t> </a:t>
            </a:r>
            <a:r>
              <a:rPr lang="en-US" sz="2000" i="1" baseline="-25000" dirty="0">
                <a:latin typeface="Times New Roman" panose="02020603050405020304" pitchFamily="18" charset="0"/>
                <a:cs typeface="Times New Roman" panose="02020603050405020304" pitchFamily="18" charset="0"/>
              </a:rPr>
              <a:t>long</a:t>
            </a:r>
            <a:r>
              <a:rPr lang="en-US" sz="2000" dirty="0">
                <a:latin typeface="Times New Roman" panose="02020603050405020304" pitchFamily="18" charset="0"/>
                <a:cs typeface="Times New Roman" panose="02020603050405020304" pitchFamily="18" charset="0"/>
              </a:rPr>
              <a:t> :   </a:t>
            </a:r>
            <a:r>
              <a:rPr lang="en-US" sz="2000" dirty="0">
                <a:cs typeface="Times New Roman" panose="02020603050405020304" pitchFamily="18" charset="0"/>
              </a:rPr>
              <a:t>A longitudinal cyclic input will cause longitudinal flapping that generates  forward or aft force</a:t>
            </a:r>
          </a:p>
          <a:p>
            <a:pPr marL="457200" lvl="1" indent="0">
              <a:buNone/>
            </a:pPr>
            <a:r>
              <a:rPr lang="en-US" sz="2000" i="1" dirty="0">
                <a:latin typeface="Times New Roman" panose="02020603050405020304" pitchFamily="18" charset="0"/>
                <a:cs typeface="Times New Roman" panose="02020603050405020304" pitchFamily="18" charset="0"/>
              </a:rPr>
              <a:t>M</a:t>
            </a:r>
            <a:r>
              <a:rPr lang="en-US" sz="2000" i="1" baseline="-25000" dirty="0">
                <a:latin typeface="Symbol" panose="05050102010706020507" pitchFamily="18" charset="2"/>
                <a:cs typeface="Times New Roman" panose="02020603050405020304" pitchFamily="18" charset="0"/>
              </a:rPr>
              <a:t>d </a:t>
            </a:r>
            <a:r>
              <a:rPr lang="en-US" sz="2000" i="1" baseline="-25000" dirty="0">
                <a:latin typeface="Times New Roman" panose="02020603050405020304" pitchFamily="18" charset="0"/>
                <a:cs typeface="Times New Roman" panose="02020603050405020304" pitchFamily="18" charset="0"/>
              </a:rPr>
              <a:t>long</a:t>
            </a:r>
            <a:r>
              <a:rPr lang="en-US" sz="2000" dirty="0">
                <a:latin typeface="Times New Roman" panose="02020603050405020304" pitchFamily="18" charset="0"/>
                <a:cs typeface="Times New Roman" panose="02020603050405020304" pitchFamily="18" charset="0"/>
              </a:rPr>
              <a:t> :  </a:t>
            </a:r>
            <a:r>
              <a:rPr lang="en-US" sz="2000" dirty="0">
                <a:cs typeface="Times New Roman" panose="02020603050405020304" pitchFamily="18" charset="0"/>
              </a:rPr>
              <a:t>This is the primary longitudinal control derivative.  The flapping described above will likewise generate a pitching moment.</a:t>
            </a:r>
          </a:p>
          <a:p>
            <a:pPr marL="457200" lvl="1" indent="0">
              <a:buNone/>
            </a:pPr>
            <a:r>
              <a:rPr lang="en-US" sz="2000" i="1" dirty="0" err="1">
                <a:latin typeface="Times New Roman" panose="02020603050405020304" pitchFamily="18" charset="0"/>
                <a:cs typeface="Times New Roman" panose="02020603050405020304" pitchFamily="18" charset="0"/>
              </a:rPr>
              <a:t>Z</a:t>
            </a:r>
            <a:r>
              <a:rPr lang="en-US" sz="2000" i="1" baseline="-25000" dirty="0" err="1">
                <a:latin typeface="Symbol" panose="05050102010706020507" pitchFamily="18" charset="2"/>
                <a:cs typeface="Times New Roman" panose="02020603050405020304" pitchFamily="18" charset="0"/>
              </a:rPr>
              <a:t>d</a:t>
            </a:r>
            <a:r>
              <a:rPr lang="en-US" sz="2000" i="1" baseline="-25000" dirty="0">
                <a:latin typeface="Symbol" panose="05050102010706020507" pitchFamily="18" charset="2"/>
                <a:cs typeface="Times New Roman" panose="02020603050405020304" pitchFamily="18" charset="0"/>
              </a:rPr>
              <a:t> </a:t>
            </a:r>
            <a:r>
              <a:rPr lang="en-US" sz="2000" i="1" baseline="-25000" dirty="0" err="1">
                <a:latin typeface="Times New Roman" panose="02020603050405020304" pitchFamily="18" charset="0"/>
                <a:cs typeface="Times New Roman" panose="02020603050405020304" pitchFamily="18" charset="0"/>
              </a:rPr>
              <a:t>coll</a:t>
            </a:r>
            <a:r>
              <a:rPr lang="en-US" sz="2000" dirty="0">
                <a:latin typeface="Times New Roman" panose="02020603050405020304" pitchFamily="18" charset="0"/>
                <a:cs typeface="Times New Roman" panose="02020603050405020304" pitchFamily="18" charset="0"/>
              </a:rPr>
              <a:t> :  </a:t>
            </a:r>
            <a:r>
              <a:rPr lang="en-US" sz="2000" dirty="0">
                <a:cs typeface="Times New Roman" panose="02020603050405020304" pitchFamily="18" charset="0"/>
              </a:rPr>
              <a:t>This is the primary collective control derivative.  Changes in collective pitch will change the rotor thrust.</a:t>
            </a:r>
          </a:p>
          <a:p>
            <a:pPr marL="457200" lvl="1" indent="0">
              <a:buNone/>
            </a:pPr>
            <a:endParaRPr lang="en-US" i="1" dirty="0">
              <a:cs typeface="Times New Roman" panose="02020603050405020304" pitchFamily="18" charset="0"/>
            </a:endParaRPr>
          </a:p>
          <a:p>
            <a:pPr marL="457200" lvl="1" indent="0">
              <a:buNone/>
            </a:pPr>
            <a:endParaRPr lang="en-US" i="1" dirty="0">
              <a:cs typeface="Times New Roman" panose="02020603050405020304" pitchFamily="18" charset="0"/>
            </a:endParaRPr>
          </a:p>
          <a:p>
            <a:endParaRPr lang="en-US" sz="4000" dirty="0"/>
          </a:p>
        </p:txBody>
      </p:sp>
      <p:grpSp>
        <p:nvGrpSpPr>
          <p:cNvPr id="4" name="Group 3">
            <a:extLst>
              <a:ext uri="{FF2B5EF4-FFF2-40B4-BE49-F238E27FC236}">
                <a16:creationId xmlns:a16="http://schemas.microsoft.com/office/drawing/2014/main" id="{7CFAC273-E4BB-42A6-973B-EFAEA50A7175}"/>
              </a:ext>
            </a:extLst>
          </p:cNvPr>
          <p:cNvGrpSpPr/>
          <p:nvPr/>
        </p:nvGrpSpPr>
        <p:grpSpPr>
          <a:xfrm>
            <a:off x="1348454" y="3429000"/>
            <a:ext cx="5837285" cy="2583920"/>
            <a:chOff x="172217" y="1925657"/>
            <a:chExt cx="8191042" cy="3625829"/>
          </a:xfrm>
        </p:grpSpPr>
        <p:sp>
          <p:nvSpPr>
            <p:cNvPr id="5" name="Line 23">
              <a:extLst>
                <a:ext uri="{FF2B5EF4-FFF2-40B4-BE49-F238E27FC236}">
                  <a16:creationId xmlns:a16="http://schemas.microsoft.com/office/drawing/2014/main" id="{F6861705-F565-487D-92B4-E0AB1ACD100B}"/>
                </a:ext>
              </a:extLst>
            </p:cNvPr>
            <p:cNvSpPr>
              <a:spLocks noChangeShapeType="1"/>
            </p:cNvSpPr>
            <p:nvPr/>
          </p:nvSpPr>
          <p:spPr bwMode="auto">
            <a:xfrm flipV="1">
              <a:off x="3509437" y="3602562"/>
              <a:ext cx="0" cy="228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24">
              <a:extLst>
                <a:ext uri="{FF2B5EF4-FFF2-40B4-BE49-F238E27FC236}">
                  <a16:creationId xmlns:a16="http://schemas.microsoft.com/office/drawing/2014/main" id="{87C79015-052C-4560-95B5-B83DAE9EE11A}"/>
                </a:ext>
              </a:extLst>
            </p:cNvPr>
            <p:cNvSpPr>
              <a:spLocks noChangeShapeType="1"/>
            </p:cNvSpPr>
            <p:nvPr/>
          </p:nvSpPr>
          <p:spPr bwMode="auto">
            <a:xfrm>
              <a:off x="4195237" y="3848094"/>
              <a:ext cx="0" cy="228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15">
              <a:extLst>
                <a:ext uri="{FF2B5EF4-FFF2-40B4-BE49-F238E27FC236}">
                  <a16:creationId xmlns:a16="http://schemas.microsoft.com/office/drawing/2014/main" id="{C6E4EC61-58E9-432F-9F0B-3E5B9411C36D}"/>
                </a:ext>
              </a:extLst>
            </p:cNvPr>
            <p:cNvSpPr>
              <a:spLocks noChangeShapeType="1"/>
            </p:cNvSpPr>
            <p:nvPr/>
          </p:nvSpPr>
          <p:spPr bwMode="auto">
            <a:xfrm>
              <a:off x="2057400" y="3276600"/>
              <a:ext cx="1463149" cy="554565"/>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3">
              <a:extLst>
                <a:ext uri="{FF2B5EF4-FFF2-40B4-BE49-F238E27FC236}">
                  <a16:creationId xmlns:a16="http://schemas.microsoft.com/office/drawing/2014/main" id="{C63211D0-6486-43C8-B4FB-BE13ED8E4685}"/>
                </a:ext>
              </a:extLst>
            </p:cNvPr>
            <p:cNvSpPr>
              <a:spLocks noChangeShapeType="1"/>
            </p:cNvSpPr>
            <p:nvPr/>
          </p:nvSpPr>
          <p:spPr bwMode="auto">
            <a:xfrm flipH="1">
              <a:off x="3890437" y="3831167"/>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4">
              <a:extLst>
                <a:ext uri="{FF2B5EF4-FFF2-40B4-BE49-F238E27FC236}">
                  <a16:creationId xmlns:a16="http://schemas.microsoft.com/office/drawing/2014/main" id="{4C890235-F0EA-4244-9AB3-2F84F27426E0}"/>
                </a:ext>
              </a:extLst>
            </p:cNvPr>
            <p:cNvSpPr>
              <a:spLocks noChangeShapeType="1"/>
            </p:cNvSpPr>
            <p:nvPr/>
          </p:nvSpPr>
          <p:spPr bwMode="auto">
            <a:xfrm>
              <a:off x="3585637" y="3831167"/>
              <a:ext cx="609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5">
              <a:extLst>
                <a:ext uri="{FF2B5EF4-FFF2-40B4-BE49-F238E27FC236}">
                  <a16:creationId xmlns:a16="http://schemas.microsoft.com/office/drawing/2014/main" id="{9B40E428-79FE-44B5-A945-5BD712A06A75}"/>
                </a:ext>
              </a:extLst>
            </p:cNvPr>
            <p:cNvSpPr>
              <a:spLocks noChangeShapeType="1"/>
            </p:cNvSpPr>
            <p:nvPr/>
          </p:nvSpPr>
          <p:spPr bwMode="auto">
            <a:xfrm>
              <a:off x="4195237" y="3831166"/>
              <a:ext cx="1600198" cy="436027"/>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Oval 16">
              <a:extLst>
                <a:ext uri="{FF2B5EF4-FFF2-40B4-BE49-F238E27FC236}">
                  <a16:creationId xmlns:a16="http://schemas.microsoft.com/office/drawing/2014/main" id="{034901C7-29FF-4A25-8CAA-34784D8CD3C6}"/>
                </a:ext>
              </a:extLst>
            </p:cNvPr>
            <p:cNvSpPr>
              <a:spLocks noChangeArrowheads="1"/>
            </p:cNvSpPr>
            <p:nvPr/>
          </p:nvSpPr>
          <p:spPr bwMode="auto">
            <a:xfrm>
              <a:off x="4119037" y="3754967"/>
              <a:ext cx="152400" cy="152400"/>
            </a:xfrm>
            <a:prstGeom prst="ellipse">
              <a:avLst/>
            </a:prstGeom>
            <a:solidFill>
              <a:srgbClr val="0000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7">
              <a:extLst>
                <a:ext uri="{FF2B5EF4-FFF2-40B4-BE49-F238E27FC236}">
                  <a16:creationId xmlns:a16="http://schemas.microsoft.com/office/drawing/2014/main" id="{48D1E1CC-F61E-48A9-8E48-7AFC43C3F6A7}"/>
                </a:ext>
              </a:extLst>
            </p:cNvPr>
            <p:cNvSpPr>
              <a:spLocks noChangeShapeType="1"/>
            </p:cNvSpPr>
            <p:nvPr/>
          </p:nvSpPr>
          <p:spPr bwMode="auto">
            <a:xfrm flipV="1">
              <a:off x="4423837" y="3831165"/>
              <a:ext cx="1371600" cy="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Oval 20">
              <a:extLst>
                <a:ext uri="{FF2B5EF4-FFF2-40B4-BE49-F238E27FC236}">
                  <a16:creationId xmlns:a16="http://schemas.microsoft.com/office/drawing/2014/main" id="{9412F00E-76A7-432B-9240-E3A553734C5B}"/>
                </a:ext>
              </a:extLst>
            </p:cNvPr>
            <p:cNvSpPr>
              <a:spLocks noChangeArrowheads="1"/>
            </p:cNvSpPr>
            <p:nvPr/>
          </p:nvSpPr>
          <p:spPr bwMode="auto">
            <a:xfrm>
              <a:off x="3433237" y="3754967"/>
              <a:ext cx="152400" cy="152400"/>
            </a:xfrm>
            <a:prstGeom prst="ellipse">
              <a:avLst/>
            </a:prstGeom>
            <a:solidFill>
              <a:srgbClr val="0000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22">
              <a:extLst>
                <a:ext uri="{FF2B5EF4-FFF2-40B4-BE49-F238E27FC236}">
                  <a16:creationId xmlns:a16="http://schemas.microsoft.com/office/drawing/2014/main" id="{A0F8FD50-65C7-4D98-8CAC-4472F4BD62A0}"/>
                </a:ext>
              </a:extLst>
            </p:cNvPr>
            <p:cNvSpPr>
              <a:spLocks noChangeShapeType="1"/>
            </p:cNvSpPr>
            <p:nvPr/>
          </p:nvSpPr>
          <p:spPr bwMode="auto">
            <a:xfrm flipV="1">
              <a:off x="3886200" y="2057399"/>
              <a:ext cx="685799" cy="177376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7">
              <a:extLst>
                <a:ext uri="{FF2B5EF4-FFF2-40B4-BE49-F238E27FC236}">
                  <a16:creationId xmlns:a16="http://schemas.microsoft.com/office/drawing/2014/main" id="{539BC642-09D5-4D38-ACCF-AEDF1BF44F4E}"/>
                </a:ext>
              </a:extLst>
            </p:cNvPr>
            <p:cNvSpPr>
              <a:spLocks noChangeShapeType="1"/>
            </p:cNvSpPr>
            <p:nvPr/>
          </p:nvSpPr>
          <p:spPr bwMode="auto">
            <a:xfrm flipV="1">
              <a:off x="1952894" y="3848094"/>
              <a:ext cx="1371600" cy="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Box 15">
              <a:extLst>
                <a:ext uri="{FF2B5EF4-FFF2-40B4-BE49-F238E27FC236}">
                  <a16:creationId xmlns:a16="http://schemas.microsoft.com/office/drawing/2014/main" id="{A6A0B09A-7F78-4278-86FE-85A5A4DE0576}"/>
                </a:ext>
              </a:extLst>
            </p:cNvPr>
            <p:cNvSpPr txBox="1"/>
            <p:nvPr/>
          </p:nvSpPr>
          <p:spPr>
            <a:xfrm>
              <a:off x="172217" y="1925657"/>
              <a:ext cx="2868768" cy="518257"/>
            </a:xfrm>
            <a:prstGeom prst="rect">
              <a:avLst/>
            </a:prstGeom>
            <a:noFill/>
          </p:spPr>
          <p:txBody>
            <a:bodyPr wrap="none" rtlCol="0">
              <a:spAutoFit/>
            </a:bodyPr>
            <a:lstStyle/>
            <a:p>
              <a:r>
                <a:rPr lang="en-US" dirty="0"/>
                <a:t>Long. Cyclic Applied</a:t>
              </a:r>
            </a:p>
          </p:txBody>
        </p:sp>
        <p:grpSp>
          <p:nvGrpSpPr>
            <p:cNvPr id="17" name="Group 16">
              <a:extLst>
                <a:ext uri="{FF2B5EF4-FFF2-40B4-BE49-F238E27FC236}">
                  <a16:creationId xmlns:a16="http://schemas.microsoft.com/office/drawing/2014/main" id="{3E991E89-DFA4-4337-BCB4-6DBAECA5C2EF}"/>
                </a:ext>
              </a:extLst>
            </p:cNvPr>
            <p:cNvGrpSpPr>
              <a:grpSpLocks/>
            </p:cNvGrpSpPr>
            <p:nvPr/>
          </p:nvGrpSpPr>
          <p:grpSpPr bwMode="auto">
            <a:xfrm>
              <a:off x="3814237" y="4974167"/>
              <a:ext cx="152400" cy="152400"/>
              <a:chOff x="2112" y="1208"/>
              <a:chExt cx="96" cy="96"/>
            </a:xfrm>
          </p:grpSpPr>
          <p:sp>
            <p:nvSpPr>
              <p:cNvPr id="24" name="Oval 23">
                <a:extLst>
                  <a:ext uri="{FF2B5EF4-FFF2-40B4-BE49-F238E27FC236}">
                    <a16:creationId xmlns:a16="http://schemas.microsoft.com/office/drawing/2014/main" id="{C1CA79DC-1AC3-4AFD-913B-4C74A7DA8ECC}"/>
                  </a:ext>
                </a:extLst>
              </p:cNvPr>
              <p:cNvSpPr>
                <a:spLocks noChangeArrowheads="1"/>
              </p:cNvSpPr>
              <p:nvPr/>
            </p:nvSpPr>
            <p:spPr bwMode="auto">
              <a:xfrm>
                <a:off x="2112" y="120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rc 30">
                <a:extLst>
                  <a:ext uri="{FF2B5EF4-FFF2-40B4-BE49-F238E27FC236}">
                    <a16:creationId xmlns:a16="http://schemas.microsoft.com/office/drawing/2014/main" id="{60E2583A-70DB-479C-AF7A-E29077ACCB5E}"/>
                  </a:ext>
                </a:extLst>
              </p:cNvPr>
              <p:cNvSpPr>
                <a:spLocks/>
              </p:cNvSpPr>
              <p:nvPr/>
            </p:nvSpPr>
            <p:spPr bwMode="auto">
              <a:xfrm>
                <a:off x="2160" y="1208"/>
                <a:ext cx="48" cy="48"/>
              </a:xfrm>
              <a:custGeom>
                <a:avLst/>
                <a:gdLst>
                  <a:gd name="T0" fmla="*/ 0 w 21600"/>
                  <a:gd name="T1" fmla="*/ 0 h 21600"/>
                  <a:gd name="T2" fmla="*/ 48 w 21600"/>
                  <a:gd name="T3" fmla="*/ 48 h 21600"/>
                  <a:gd name="T4" fmla="*/ 0 w 21600"/>
                  <a:gd name="T5" fmla="*/ 4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rc 31">
                <a:extLst>
                  <a:ext uri="{FF2B5EF4-FFF2-40B4-BE49-F238E27FC236}">
                    <a16:creationId xmlns:a16="http://schemas.microsoft.com/office/drawing/2014/main" id="{B40B16A6-7AE0-4E83-AC9A-EF15A004B09E}"/>
                  </a:ext>
                </a:extLst>
              </p:cNvPr>
              <p:cNvSpPr>
                <a:spLocks/>
              </p:cNvSpPr>
              <p:nvPr/>
            </p:nvSpPr>
            <p:spPr bwMode="auto">
              <a:xfrm rot="5400000" flipV="1">
                <a:off x="2112" y="1256"/>
                <a:ext cx="48" cy="48"/>
              </a:xfrm>
              <a:custGeom>
                <a:avLst/>
                <a:gdLst>
                  <a:gd name="T0" fmla="*/ 0 w 21600"/>
                  <a:gd name="T1" fmla="*/ 0 h 21600"/>
                  <a:gd name="T2" fmla="*/ 48 w 21600"/>
                  <a:gd name="T3" fmla="*/ 48 h 21600"/>
                  <a:gd name="T4" fmla="*/ 0 w 21600"/>
                  <a:gd name="T5" fmla="*/ 4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 name="Arc 25">
              <a:extLst>
                <a:ext uri="{FF2B5EF4-FFF2-40B4-BE49-F238E27FC236}">
                  <a16:creationId xmlns:a16="http://schemas.microsoft.com/office/drawing/2014/main" id="{89C14F65-9AB0-4370-AE0B-81260382EA6E}"/>
                </a:ext>
              </a:extLst>
            </p:cNvPr>
            <p:cNvSpPr>
              <a:spLocks/>
            </p:cNvSpPr>
            <p:nvPr/>
          </p:nvSpPr>
          <p:spPr bwMode="auto">
            <a:xfrm>
              <a:off x="3523724" y="3137957"/>
              <a:ext cx="747713" cy="511175"/>
            </a:xfrm>
            <a:custGeom>
              <a:avLst/>
              <a:gdLst>
                <a:gd name="T0" fmla="*/ 0 w 31660"/>
                <a:gd name="T1" fmla="*/ 156358 h 21600"/>
                <a:gd name="T2" fmla="*/ 747713 w 31660"/>
                <a:gd name="T3" fmla="*/ 170676 h 21600"/>
                <a:gd name="T4" fmla="*/ 367220 w 31660"/>
                <a:gd name="T5" fmla="*/ 511175 h 21600"/>
                <a:gd name="T6" fmla="*/ 0 60000 65536"/>
                <a:gd name="T7" fmla="*/ 0 60000 65536"/>
                <a:gd name="T8" fmla="*/ 0 60000 65536"/>
              </a:gdLst>
              <a:ahLst/>
              <a:cxnLst>
                <a:cxn ang="T6">
                  <a:pos x="T0" y="T1"/>
                </a:cxn>
                <a:cxn ang="T7">
                  <a:pos x="T2" y="T3"/>
                </a:cxn>
                <a:cxn ang="T8">
                  <a:pos x="T4" y="T5"/>
                </a:cxn>
              </a:cxnLst>
              <a:rect l="0" t="0" r="r" b="b"/>
              <a:pathLst>
                <a:path w="31660" h="21600" fill="none" extrusionOk="0">
                  <a:moveTo>
                    <a:pt x="0" y="6607"/>
                  </a:moveTo>
                  <a:cubicBezTo>
                    <a:pt x="4071" y="2385"/>
                    <a:pt x="9683" y="0"/>
                    <a:pt x="15549" y="0"/>
                  </a:cubicBezTo>
                  <a:cubicBezTo>
                    <a:pt x="21701" y="0"/>
                    <a:pt x="27561" y="2623"/>
                    <a:pt x="31659" y="7212"/>
                  </a:cubicBezTo>
                </a:path>
                <a:path w="31660" h="21600" stroke="0" extrusionOk="0">
                  <a:moveTo>
                    <a:pt x="0" y="6607"/>
                  </a:moveTo>
                  <a:cubicBezTo>
                    <a:pt x="4071" y="2385"/>
                    <a:pt x="9683" y="0"/>
                    <a:pt x="15549" y="0"/>
                  </a:cubicBezTo>
                  <a:cubicBezTo>
                    <a:pt x="21701" y="0"/>
                    <a:pt x="27561" y="2623"/>
                    <a:pt x="31659" y="7212"/>
                  </a:cubicBezTo>
                  <a:lnTo>
                    <a:pt x="15549" y="21600"/>
                  </a:lnTo>
                  <a:lnTo>
                    <a:pt x="0" y="6607"/>
                  </a:lnTo>
                  <a:close/>
                </a:path>
              </a:pathLst>
            </a:custGeom>
            <a:noFill/>
            <a:ln w="28575">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2">
              <a:extLst>
                <a:ext uri="{FF2B5EF4-FFF2-40B4-BE49-F238E27FC236}">
                  <a16:creationId xmlns:a16="http://schemas.microsoft.com/office/drawing/2014/main" id="{6A0F023E-5C5A-484E-B275-5BF0AE2476E9}"/>
                </a:ext>
              </a:extLst>
            </p:cNvPr>
            <p:cNvSpPr>
              <a:spLocks noChangeShapeType="1"/>
            </p:cNvSpPr>
            <p:nvPr/>
          </p:nvSpPr>
          <p:spPr bwMode="auto">
            <a:xfrm>
              <a:off x="3886198" y="2057391"/>
              <a:ext cx="685797" cy="0"/>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2">
              <a:extLst>
                <a:ext uri="{FF2B5EF4-FFF2-40B4-BE49-F238E27FC236}">
                  <a16:creationId xmlns:a16="http://schemas.microsoft.com/office/drawing/2014/main" id="{A89514F2-247A-4ABB-9648-13BA27ACE87C}"/>
                </a:ext>
              </a:extLst>
            </p:cNvPr>
            <p:cNvSpPr>
              <a:spLocks noChangeShapeType="1"/>
            </p:cNvSpPr>
            <p:nvPr/>
          </p:nvSpPr>
          <p:spPr bwMode="auto">
            <a:xfrm flipV="1">
              <a:off x="3886199" y="2057395"/>
              <a:ext cx="0" cy="1773767"/>
            </a:xfrm>
            <a:prstGeom prst="line">
              <a:avLst/>
            </a:prstGeom>
            <a:noFill/>
            <a:ln w="12700">
              <a:solidFill>
                <a:schemeClr val="accent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29">
              <a:extLst>
                <a:ext uri="{FF2B5EF4-FFF2-40B4-BE49-F238E27FC236}">
                  <a16:creationId xmlns:a16="http://schemas.microsoft.com/office/drawing/2014/main" id="{35C8AD23-2720-41D1-995D-032B6F0720E4}"/>
                </a:ext>
              </a:extLst>
            </p:cNvPr>
            <p:cNvSpPr txBox="1">
              <a:spLocks noChangeArrowheads="1"/>
            </p:cNvSpPr>
            <p:nvPr/>
          </p:nvSpPr>
          <p:spPr bwMode="auto">
            <a:xfrm>
              <a:off x="1647822" y="2672668"/>
              <a:ext cx="1492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solidFill>
                    <a:srgbClr val="FF0000"/>
                  </a:solidFill>
                </a:rPr>
                <a:t>Hub Moment</a:t>
              </a:r>
            </a:p>
          </p:txBody>
        </p:sp>
        <p:sp>
          <p:nvSpPr>
            <p:cNvPr id="22" name="Arc 25">
              <a:extLst>
                <a:ext uri="{FF2B5EF4-FFF2-40B4-BE49-F238E27FC236}">
                  <a16:creationId xmlns:a16="http://schemas.microsoft.com/office/drawing/2014/main" id="{1586F9DF-8C65-47E3-8975-E95B20E6B3D0}"/>
                </a:ext>
              </a:extLst>
            </p:cNvPr>
            <p:cNvSpPr>
              <a:spLocks/>
            </p:cNvSpPr>
            <p:nvPr/>
          </p:nvSpPr>
          <p:spPr bwMode="auto">
            <a:xfrm>
              <a:off x="3307831" y="4729690"/>
              <a:ext cx="1202069" cy="821796"/>
            </a:xfrm>
            <a:custGeom>
              <a:avLst/>
              <a:gdLst>
                <a:gd name="T0" fmla="*/ 0 w 31660"/>
                <a:gd name="T1" fmla="*/ 156358 h 21600"/>
                <a:gd name="T2" fmla="*/ 747713 w 31660"/>
                <a:gd name="T3" fmla="*/ 170676 h 21600"/>
                <a:gd name="T4" fmla="*/ 367220 w 31660"/>
                <a:gd name="T5" fmla="*/ 511175 h 21600"/>
                <a:gd name="T6" fmla="*/ 0 60000 65536"/>
                <a:gd name="T7" fmla="*/ 0 60000 65536"/>
                <a:gd name="T8" fmla="*/ 0 60000 65536"/>
              </a:gdLst>
              <a:ahLst/>
              <a:cxnLst>
                <a:cxn ang="T6">
                  <a:pos x="T0" y="T1"/>
                </a:cxn>
                <a:cxn ang="T7">
                  <a:pos x="T2" y="T3"/>
                </a:cxn>
                <a:cxn ang="T8">
                  <a:pos x="T4" y="T5"/>
                </a:cxn>
              </a:cxnLst>
              <a:rect l="0" t="0" r="r" b="b"/>
              <a:pathLst>
                <a:path w="31660" h="21600" fill="none" extrusionOk="0">
                  <a:moveTo>
                    <a:pt x="0" y="6607"/>
                  </a:moveTo>
                  <a:cubicBezTo>
                    <a:pt x="4071" y="2385"/>
                    <a:pt x="9683" y="0"/>
                    <a:pt x="15549" y="0"/>
                  </a:cubicBezTo>
                  <a:cubicBezTo>
                    <a:pt x="21701" y="0"/>
                    <a:pt x="27561" y="2623"/>
                    <a:pt x="31659" y="7212"/>
                  </a:cubicBezTo>
                </a:path>
                <a:path w="31660" h="21600" stroke="0" extrusionOk="0">
                  <a:moveTo>
                    <a:pt x="0" y="6607"/>
                  </a:moveTo>
                  <a:cubicBezTo>
                    <a:pt x="4071" y="2385"/>
                    <a:pt x="9683" y="0"/>
                    <a:pt x="15549" y="0"/>
                  </a:cubicBezTo>
                  <a:cubicBezTo>
                    <a:pt x="21701" y="0"/>
                    <a:pt x="27561" y="2623"/>
                    <a:pt x="31659" y="7212"/>
                  </a:cubicBezTo>
                  <a:lnTo>
                    <a:pt x="15549" y="21600"/>
                  </a:lnTo>
                  <a:lnTo>
                    <a:pt x="0" y="6607"/>
                  </a:lnTo>
                  <a:close/>
                </a:path>
              </a:pathLst>
            </a:custGeom>
            <a:noFill/>
            <a:ln w="28575">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9">
              <a:extLst>
                <a:ext uri="{FF2B5EF4-FFF2-40B4-BE49-F238E27FC236}">
                  <a16:creationId xmlns:a16="http://schemas.microsoft.com/office/drawing/2014/main" id="{4F7953B9-F4E7-4C78-9618-79C57954C694}"/>
                </a:ext>
              </a:extLst>
            </p:cNvPr>
            <p:cNvSpPr txBox="1">
              <a:spLocks noChangeArrowheads="1"/>
            </p:cNvSpPr>
            <p:nvPr/>
          </p:nvSpPr>
          <p:spPr bwMode="auto">
            <a:xfrm>
              <a:off x="4586102" y="4828911"/>
              <a:ext cx="3777157" cy="51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solidFill>
                    <a:srgbClr val="FF0000"/>
                  </a:solidFill>
                </a:rPr>
                <a:t>Moment about CG = </a:t>
              </a:r>
              <a:r>
                <a:rPr lang="en-US" dirty="0">
                  <a:solidFill>
                    <a:srgbClr val="FF0000"/>
                  </a:solidFill>
                  <a:latin typeface="Symbol" panose="05050102010706020507" pitchFamily="18" charset="2"/>
                </a:rPr>
                <a:t>D</a:t>
              </a:r>
              <a:r>
                <a:rPr lang="en-US" dirty="0">
                  <a:solidFill>
                    <a:srgbClr val="FF0000"/>
                  </a:solidFill>
                  <a:latin typeface="Times New Roman" panose="02020603050405020304" pitchFamily="18" charset="0"/>
                  <a:cs typeface="Times New Roman" panose="02020603050405020304" pitchFamily="18" charset="0"/>
                </a:rPr>
                <a:t>M</a:t>
              </a:r>
            </a:p>
          </p:txBody>
        </p:sp>
      </p:grpSp>
      <p:sp>
        <p:nvSpPr>
          <p:cNvPr id="28" name="TextBox 27">
            <a:extLst>
              <a:ext uri="{FF2B5EF4-FFF2-40B4-BE49-F238E27FC236}">
                <a16:creationId xmlns:a16="http://schemas.microsoft.com/office/drawing/2014/main" id="{25081CBE-3B93-429D-8236-1566575D0CA9}"/>
              </a:ext>
            </a:extLst>
          </p:cNvPr>
          <p:cNvSpPr txBox="1"/>
          <p:nvPr/>
        </p:nvSpPr>
        <p:spPr>
          <a:xfrm>
            <a:off x="3991678" y="3205818"/>
            <a:ext cx="601133" cy="369332"/>
          </a:xfrm>
          <a:prstGeom prst="rect">
            <a:avLst/>
          </a:prstGeom>
          <a:noFill/>
        </p:spPr>
        <p:txBody>
          <a:bodyPr wrap="square">
            <a:spAutoFit/>
          </a:bodyPr>
          <a:lstStyle/>
          <a:p>
            <a:r>
              <a:rPr lang="en-US" dirty="0">
                <a:solidFill>
                  <a:srgbClr val="FFC000"/>
                </a:solidFill>
                <a:latin typeface="Symbol" panose="05050102010706020507" pitchFamily="18" charset="2"/>
              </a:rPr>
              <a:t>D</a:t>
            </a:r>
            <a:r>
              <a:rPr lang="en-US" i="1" dirty="0">
                <a:solidFill>
                  <a:srgbClr val="FFC000"/>
                </a:solidFill>
                <a:latin typeface="Times New Roman" panose="02020603050405020304" pitchFamily="18" charset="0"/>
                <a:cs typeface="Times New Roman" panose="02020603050405020304" pitchFamily="18" charset="0"/>
              </a:rPr>
              <a:t>X</a:t>
            </a:r>
            <a:endParaRPr lang="en-US" dirty="0">
              <a:solidFill>
                <a:srgbClr val="FFC000"/>
              </a:solidFill>
            </a:endParaRPr>
          </a:p>
        </p:txBody>
      </p:sp>
    </p:spTree>
    <p:extLst>
      <p:ext uri="{BB962C8B-B14F-4D97-AF65-F5344CB8AC3E}">
        <p14:creationId xmlns:p14="http://schemas.microsoft.com/office/powerpoint/2010/main" val="47315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Longitudinal Dynamics in Hover</a:t>
            </a:r>
          </a:p>
        </p:txBody>
      </p:sp>
      <p:sp>
        <p:nvSpPr>
          <p:cNvPr id="3" name="Content Placeholder 2"/>
          <p:cNvSpPr>
            <a:spLocks noGrp="1"/>
          </p:cNvSpPr>
          <p:nvPr>
            <p:ph idx="1"/>
          </p:nvPr>
        </p:nvSpPr>
        <p:spPr>
          <a:xfrm>
            <a:off x="450850" y="754958"/>
            <a:ext cx="7886700" cy="5823642"/>
          </a:xfrm>
        </p:spPr>
        <p:txBody>
          <a:bodyPr>
            <a:normAutofit/>
          </a:bodyPr>
          <a:lstStyle/>
          <a:p>
            <a:r>
              <a:rPr lang="en-US" sz="2400" dirty="0">
                <a:cs typeface="Times New Roman" panose="02020603050405020304" pitchFamily="18" charset="0"/>
              </a:rPr>
              <a:t>The following S&amp;C derivatives can be neglected with a reasonable level of accuracy in hover (but not necessarily in forward flight)</a:t>
            </a:r>
          </a:p>
          <a:p>
            <a:pPr marL="457200" lvl="1" indent="0">
              <a:buNone/>
            </a:pPr>
            <a:r>
              <a:rPr lang="en-US" sz="1800" i="1" dirty="0" err="1">
                <a:latin typeface="Times New Roman" panose="02020603050405020304" pitchFamily="18" charset="0"/>
                <a:cs typeface="Times New Roman" panose="02020603050405020304" pitchFamily="18" charset="0"/>
              </a:rPr>
              <a:t>X</a:t>
            </a:r>
            <a:r>
              <a:rPr lang="en-US" sz="1800" i="1" baseline="-25000" dirty="0" err="1">
                <a:latin typeface="Times New Roman" panose="02020603050405020304" pitchFamily="18" charset="0"/>
                <a:cs typeface="Times New Roman" panose="02020603050405020304" pitchFamily="18" charset="0"/>
              </a:rPr>
              <a:t>w</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Z</a:t>
            </a:r>
            <a:r>
              <a:rPr lang="en-US" sz="1800" i="1" baseline="-25000" dirty="0" err="1">
                <a:latin typeface="Symbol" panose="05050102010706020507" pitchFamily="18" charset="2"/>
                <a:cs typeface="Times New Roman" panose="02020603050405020304" pitchFamily="18" charset="0"/>
              </a:rPr>
              <a:t>d</a:t>
            </a:r>
            <a:r>
              <a:rPr lang="en-US" sz="1800" i="1" baseline="-25000" dirty="0">
                <a:latin typeface="Symbol" panose="05050102010706020507" pitchFamily="18" charset="2"/>
                <a:cs typeface="Times New Roman" panose="02020603050405020304" pitchFamily="18" charset="0"/>
              </a:rPr>
              <a:t> </a:t>
            </a:r>
            <a:r>
              <a:rPr lang="en-US" sz="1800" i="1" baseline="-25000" dirty="0">
                <a:latin typeface="Times New Roman" panose="02020603050405020304" pitchFamily="18" charset="0"/>
                <a:cs typeface="Times New Roman" panose="02020603050405020304" pitchFamily="18" charset="0"/>
              </a:rPr>
              <a:t>long</a:t>
            </a:r>
            <a:r>
              <a:rPr lang="en-US" sz="1800"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X</a:t>
            </a:r>
            <a:r>
              <a:rPr lang="en-US" sz="1800" i="1" baseline="-25000" dirty="0" err="1">
                <a:latin typeface="Symbol" panose="05050102010706020507" pitchFamily="18" charset="2"/>
                <a:cs typeface="Times New Roman" panose="02020603050405020304" pitchFamily="18" charset="0"/>
              </a:rPr>
              <a:t>d</a:t>
            </a:r>
            <a:r>
              <a:rPr lang="en-US" sz="1800" i="1" baseline="-25000" dirty="0">
                <a:latin typeface="Symbol" panose="05050102010706020507" pitchFamily="18" charset="2"/>
                <a:cs typeface="Times New Roman" panose="02020603050405020304" pitchFamily="18" charset="0"/>
              </a:rPr>
              <a:t> </a:t>
            </a:r>
            <a:r>
              <a:rPr lang="en-US" sz="1800" i="1" baseline="-25000" dirty="0" err="1">
                <a:latin typeface="Times New Roman" panose="02020603050405020304" pitchFamily="18" charset="0"/>
                <a:cs typeface="Times New Roman" panose="02020603050405020304" pitchFamily="18" charset="0"/>
              </a:rPr>
              <a:t>coll</a:t>
            </a:r>
            <a:r>
              <a:rPr lang="en-US" sz="1800" dirty="0">
                <a:latin typeface="Times New Roman" panose="02020603050405020304" pitchFamily="18" charset="0"/>
                <a:cs typeface="Times New Roman" panose="02020603050405020304" pitchFamily="18" charset="0"/>
              </a:rPr>
              <a:t> :   </a:t>
            </a:r>
            <a:r>
              <a:rPr lang="en-US" sz="1800" dirty="0">
                <a:cs typeface="Times New Roman" panose="02020603050405020304" pitchFamily="18" charset="0"/>
              </a:rPr>
              <a:t>These values are generally very small in hover.</a:t>
            </a:r>
          </a:p>
          <a:p>
            <a:pPr marL="457200" lvl="1" indent="0">
              <a:buNone/>
            </a:pPr>
            <a:r>
              <a:rPr lang="en-US" sz="1800" i="1" dirty="0" err="1">
                <a:latin typeface="Times New Roman" panose="02020603050405020304" pitchFamily="18" charset="0"/>
                <a:cs typeface="Times New Roman" panose="02020603050405020304" pitchFamily="18" charset="0"/>
              </a:rPr>
              <a:t>X</a:t>
            </a:r>
            <a:r>
              <a:rPr lang="en-US" sz="1800" i="1" baseline="-25000" dirty="0" err="1">
                <a:latin typeface="Times New Roman" panose="02020603050405020304" pitchFamily="18" charset="0"/>
                <a:cs typeface="Times New Roman" panose="02020603050405020304" pitchFamily="18" charset="0"/>
              </a:rPr>
              <a:t>q</a:t>
            </a:r>
            <a:r>
              <a:rPr lang="en-US" sz="1800"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Z</a:t>
            </a:r>
            <a:r>
              <a:rPr lang="en-US" sz="1800" i="1" baseline="-25000" dirty="0" err="1">
                <a:latin typeface="Times New Roman" panose="02020603050405020304" pitchFamily="18" charset="0"/>
                <a:cs typeface="Times New Roman" panose="02020603050405020304" pitchFamily="18" charset="0"/>
              </a:rPr>
              <a:t>q</a:t>
            </a:r>
            <a:r>
              <a:rPr lang="en-US" sz="1800" i="1"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a:cs typeface="Times New Roman" panose="02020603050405020304" pitchFamily="18" charset="0"/>
              </a:rPr>
              <a:t>You will find that these derivatives are not actually “small”. But we know from experience they have little impact on hover dynamics.</a:t>
            </a:r>
          </a:p>
          <a:p>
            <a:pPr marL="457200" lvl="1" indent="0">
              <a:buNone/>
            </a:pPr>
            <a:r>
              <a:rPr lang="en-US" sz="1800" i="1" dirty="0">
                <a:latin typeface="Times New Roman" panose="02020603050405020304" pitchFamily="18" charset="0"/>
                <a:cs typeface="Times New Roman" panose="02020603050405020304" pitchFamily="18" charset="0"/>
              </a:rPr>
              <a:t>M</a:t>
            </a:r>
            <a:r>
              <a:rPr lang="en-US" sz="1800" i="1" baseline="-25000" dirty="0">
                <a:latin typeface="Times New Roman" panose="02020603050405020304" pitchFamily="18" charset="0"/>
                <a:cs typeface="Times New Roman" panose="02020603050405020304" pitchFamily="18" charset="0"/>
              </a:rPr>
              <a:t>w</a:t>
            </a:r>
            <a:r>
              <a:rPr lang="en-US" sz="1800" i="1" dirty="0">
                <a:latin typeface="Times New Roman" panose="02020603050405020304" pitchFamily="18" charset="0"/>
                <a:cs typeface="Times New Roman" panose="02020603050405020304" pitchFamily="18" charset="0"/>
              </a:rPr>
              <a:t>, M</a:t>
            </a:r>
            <a:r>
              <a:rPr lang="en-US" sz="1800" i="1" baseline="-25000" dirty="0">
                <a:latin typeface="Symbol" panose="05050102010706020507" pitchFamily="18" charset="2"/>
                <a:cs typeface="Times New Roman" panose="02020603050405020304" pitchFamily="18" charset="0"/>
              </a:rPr>
              <a:t>d </a:t>
            </a:r>
            <a:r>
              <a:rPr lang="en-US" sz="1800" i="1" baseline="-25000" dirty="0" err="1">
                <a:latin typeface="Times New Roman" panose="02020603050405020304" pitchFamily="18" charset="0"/>
                <a:cs typeface="Times New Roman" panose="02020603050405020304" pitchFamily="18" charset="0"/>
              </a:rPr>
              <a:t>coll</a:t>
            </a:r>
            <a:r>
              <a:rPr lang="en-US" sz="1800" dirty="0">
                <a:latin typeface="Times New Roman" panose="02020603050405020304" pitchFamily="18" charset="0"/>
                <a:cs typeface="Times New Roman" panose="02020603050405020304" pitchFamily="18" charset="0"/>
              </a:rPr>
              <a:t> :  </a:t>
            </a:r>
            <a:r>
              <a:rPr lang="en-US" sz="1800" dirty="0">
                <a:cs typeface="Times New Roman" panose="02020603050405020304" pitchFamily="18" charset="0"/>
              </a:rPr>
              <a:t>These derivatives can be non-zero if the rotor is longitudinally offset from the CG, but they have little importance in hover (note that </a:t>
            </a:r>
            <a:r>
              <a:rPr lang="en-US" sz="1800" i="1" dirty="0">
                <a:latin typeface="Times New Roman" panose="02020603050405020304" pitchFamily="18" charset="0"/>
                <a:cs typeface="Times New Roman" panose="02020603050405020304" pitchFamily="18" charset="0"/>
              </a:rPr>
              <a:t>M</a:t>
            </a:r>
            <a:r>
              <a:rPr lang="en-US" sz="1800" i="1" baseline="-25000" dirty="0">
                <a:latin typeface="Times New Roman" panose="02020603050405020304" pitchFamily="18" charset="0"/>
                <a:cs typeface="Times New Roman" panose="02020603050405020304" pitchFamily="18" charset="0"/>
              </a:rPr>
              <a:t>w</a:t>
            </a:r>
            <a:r>
              <a:rPr lang="en-US" sz="1800" dirty="0">
                <a:cs typeface="Times New Roman" panose="02020603050405020304" pitchFamily="18" charset="0"/>
              </a:rPr>
              <a:t>, becomes very significant in forward flight)</a:t>
            </a:r>
          </a:p>
          <a:p>
            <a:pPr marL="457200" lvl="1" indent="0">
              <a:buNone/>
            </a:pPr>
            <a:r>
              <a:rPr lang="en-US" sz="1800" i="1" dirty="0">
                <a:latin typeface="Times New Roman" panose="02020603050405020304" pitchFamily="18" charset="0"/>
                <a:cs typeface="Times New Roman" panose="02020603050405020304" pitchFamily="18" charset="0"/>
              </a:rPr>
              <a:t>Z</a:t>
            </a:r>
            <a:r>
              <a:rPr lang="en-US" sz="1800" i="1" baseline="-25000"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 :  </a:t>
            </a:r>
            <a:r>
              <a:rPr lang="en-US" sz="1800" dirty="0">
                <a:cs typeface="Times New Roman" panose="02020603050405020304" pitchFamily="18" charset="0"/>
              </a:rPr>
              <a:t>As airspeed increases or decreases, the rotor thrust will tend to increase due to the “translational lift effect”, i.e. the reduction of induced inflow with forward airspeed.  But the thrust always increases when translating away from hover, no matter what direction the aircraft flies! So the linearization of this effect comes to 0.</a:t>
            </a:r>
          </a:p>
          <a:p>
            <a:pPr marL="457200" lvl="1" indent="0">
              <a:buNone/>
            </a:pPr>
            <a:endParaRPr lang="en-US" sz="1800" dirty="0">
              <a:cs typeface="Times New Roman" panose="02020603050405020304" pitchFamily="18" charset="0"/>
            </a:endParaRPr>
          </a:p>
          <a:p>
            <a:pPr marL="457200" lvl="1" indent="0">
              <a:buNone/>
            </a:pPr>
            <a:endParaRPr lang="en-US" sz="1800" i="1" dirty="0">
              <a:cs typeface="Times New Roman" panose="02020603050405020304" pitchFamily="18" charset="0"/>
            </a:endParaRPr>
          </a:p>
          <a:p>
            <a:endParaRPr lang="en-US" sz="2400" dirty="0"/>
          </a:p>
          <a:p>
            <a:endParaRPr lang="en-US" sz="2400" dirty="0"/>
          </a:p>
          <a:p>
            <a:endParaRPr lang="en-US" sz="2400" dirty="0"/>
          </a:p>
          <a:p>
            <a:endParaRPr lang="en-US" sz="2400" dirty="0"/>
          </a:p>
          <a:p>
            <a:endParaRPr lang="en-US" sz="2400" dirty="0"/>
          </a:p>
        </p:txBody>
      </p:sp>
      <p:grpSp>
        <p:nvGrpSpPr>
          <p:cNvPr id="13" name="Group 12">
            <a:extLst>
              <a:ext uri="{FF2B5EF4-FFF2-40B4-BE49-F238E27FC236}">
                <a16:creationId xmlns:a16="http://schemas.microsoft.com/office/drawing/2014/main" id="{C8DA8531-5FC2-4B27-8BE0-80090E9777D2}"/>
              </a:ext>
            </a:extLst>
          </p:cNvPr>
          <p:cNvGrpSpPr/>
          <p:nvPr/>
        </p:nvGrpSpPr>
        <p:grpSpPr>
          <a:xfrm>
            <a:off x="3164416" y="4542366"/>
            <a:ext cx="3813151" cy="2260600"/>
            <a:chOff x="2173816" y="1023034"/>
            <a:chExt cx="5565047" cy="3299199"/>
          </a:xfrm>
        </p:grpSpPr>
        <p:cxnSp>
          <p:nvCxnSpPr>
            <p:cNvPr id="14" name="Straight Connector 13">
              <a:extLst>
                <a:ext uri="{FF2B5EF4-FFF2-40B4-BE49-F238E27FC236}">
                  <a16:creationId xmlns:a16="http://schemas.microsoft.com/office/drawing/2014/main" id="{8DE009B2-1744-428E-8F11-6DE570E08B26}"/>
                </a:ext>
              </a:extLst>
            </p:cNvPr>
            <p:cNvCxnSpPr/>
            <p:nvPr/>
          </p:nvCxnSpPr>
          <p:spPr>
            <a:xfrm>
              <a:off x="2173816" y="2256366"/>
              <a:ext cx="4271434" cy="0"/>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32476EB-A317-4D5B-AFE2-6597023251BF}"/>
                </a:ext>
              </a:extLst>
            </p:cNvPr>
            <p:cNvCxnSpPr>
              <a:cxnSpLocks/>
            </p:cNvCxnSpPr>
            <p:nvPr/>
          </p:nvCxnSpPr>
          <p:spPr>
            <a:xfrm flipH="1">
              <a:off x="4309532" y="1346200"/>
              <a:ext cx="4235" cy="2976033"/>
            </a:xfrm>
            <a:prstGeom prst="line">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FD4C987-C2FE-40E0-A12A-002D393CE83D}"/>
                </a:ext>
              </a:extLst>
            </p:cNvPr>
            <p:cNvSpPr txBox="1"/>
            <p:nvPr/>
          </p:nvSpPr>
          <p:spPr>
            <a:xfrm>
              <a:off x="6493298" y="2071700"/>
              <a:ext cx="306494"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u</a:t>
              </a:r>
            </a:p>
          </p:txBody>
        </p:sp>
        <p:sp>
          <p:nvSpPr>
            <p:cNvPr id="17" name="TextBox 16">
              <a:extLst>
                <a:ext uri="{FF2B5EF4-FFF2-40B4-BE49-F238E27FC236}">
                  <a16:creationId xmlns:a16="http://schemas.microsoft.com/office/drawing/2014/main" id="{48707773-BB88-4F1E-945E-45D8668B2127}"/>
                </a:ext>
              </a:extLst>
            </p:cNvPr>
            <p:cNvSpPr txBox="1"/>
            <p:nvPr/>
          </p:nvSpPr>
          <p:spPr>
            <a:xfrm>
              <a:off x="4250267" y="1074234"/>
              <a:ext cx="312906"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Z</a:t>
              </a:r>
            </a:p>
          </p:txBody>
        </p:sp>
        <p:grpSp>
          <p:nvGrpSpPr>
            <p:cNvPr id="18" name="Group 17">
              <a:extLst>
                <a:ext uri="{FF2B5EF4-FFF2-40B4-BE49-F238E27FC236}">
                  <a16:creationId xmlns:a16="http://schemas.microsoft.com/office/drawing/2014/main" id="{DD4EA8E4-DDEA-46C6-B449-65F71625817C}"/>
                </a:ext>
              </a:extLst>
            </p:cNvPr>
            <p:cNvGrpSpPr/>
            <p:nvPr/>
          </p:nvGrpSpPr>
          <p:grpSpPr>
            <a:xfrm rot="10800000">
              <a:off x="2882900" y="2265866"/>
              <a:ext cx="2853266" cy="1689100"/>
              <a:chOff x="2882900" y="1976967"/>
              <a:chExt cx="2853266" cy="1689100"/>
            </a:xfrm>
          </p:grpSpPr>
          <p:sp>
            <p:nvSpPr>
              <p:cNvPr id="21" name="Freeform: Shape 20">
                <a:extLst>
                  <a:ext uri="{FF2B5EF4-FFF2-40B4-BE49-F238E27FC236}">
                    <a16:creationId xmlns:a16="http://schemas.microsoft.com/office/drawing/2014/main" id="{CB0C72A7-D4F3-4DD9-BD44-E0B865324328}"/>
                  </a:ext>
                </a:extLst>
              </p:cNvPr>
              <p:cNvSpPr/>
              <p:nvPr/>
            </p:nvSpPr>
            <p:spPr>
              <a:xfrm>
                <a:off x="2882900" y="1976967"/>
                <a:ext cx="1426633" cy="1689100"/>
              </a:xfrm>
              <a:custGeom>
                <a:avLst/>
                <a:gdLst>
                  <a:gd name="connsiteX0" fmla="*/ 0 w 1426633"/>
                  <a:gd name="connsiteY0" fmla="*/ 0 h 1689100"/>
                  <a:gd name="connsiteX1" fmla="*/ 304800 w 1426633"/>
                  <a:gd name="connsiteY1" fmla="*/ 706966 h 1689100"/>
                  <a:gd name="connsiteX2" fmla="*/ 783167 w 1426633"/>
                  <a:gd name="connsiteY2" fmla="*/ 1358900 h 1689100"/>
                  <a:gd name="connsiteX3" fmla="*/ 1126067 w 1426633"/>
                  <a:gd name="connsiteY3" fmla="*/ 1629833 h 1689100"/>
                  <a:gd name="connsiteX4" fmla="*/ 1426633 w 1426633"/>
                  <a:gd name="connsiteY4" fmla="*/ 1689100 h 168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6633" h="1689100">
                    <a:moveTo>
                      <a:pt x="0" y="0"/>
                    </a:moveTo>
                    <a:cubicBezTo>
                      <a:pt x="87136" y="240241"/>
                      <a:pt x="174272" y="480483"/>
                      <a:pt x="304800" y="706966"/>
                    </a:cubicBezTo>
                    <a:cubicBezTo>
                      <a:pt x="435328" y="933449"/>
                      <a:pt x="646289" y="1205089"/>
                      <a:pt x="783167" y="1358900"/>
                    </a:cubicBezTo>
                    <a:cubicBezTo>
                      <a:pt x="920045" y="1512711"/>
                      <a:pt x="1018823" y="1574800"/>
                      <a:pt x="1126067" y="1629833"/>
                    </a:cubicBezTo>
                    <a:cubicBezTo>
                      <a:pt x="1233311" y="1684866"/>
                      <a:pt x="1329972" y="1686983"/>
                      <a:pt x="1426633" y="1689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D55BB19-23C7-4D77-9110-6B4DBB7A45A0}"/>
                  </a:ext>
                </a:extLst>
              </p:cNvPr>
              <p:cNvSpPr/>
              <p:nvPr/>
            </p:nvSpPr>
            <p:spPr>
              <a:xfrm flipH="1">
                <a:off x="4309533" y="1976967"/>
                <a:ext cx="1426633" cy="1689100"/>
              </a:xfrm>
              <a:custGeom>
                <a:avLst/>
                <a:gdLst>
                  <a:gd name="connsiteX0" fmla="*/ 0 w 1426633"/>
                  <a:gd name="connsiteY0" fmla="*/ 0 h 1689100"/>
                  <a:gd name="connsiteX1" fmla="*/ 304800 w 1426633"/>
                  <a:gd name="connsiteY1" fmla="*/ 706966 h 1689100"/>
                  <a:gd name="connsiteX2" fmla="*/ 783167 w 1426633"/>
                  <a:gd name="connsiteY2" fmla="*/ 1358900 h 1689100"/>
                  <a:gd name="connsiteX3" fmla="*/ 1126067 w 1426633"/>
                  <a:gd name="connsiteY3" fmla="*/ 1629833 h 1689100"/>
                  <a:gd name="connsiteX4" fmla="*/ 1426633 w 1426633"/>
                  <a:gd name="connsiteY4" fmla="*/ 1689100 h 168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6633" h="1689100">
                    <a:moveTo>
                      <a:pt x="0" y="0"/>
                    </a:moveTo>
                    <a:cubicBezTo>
                      <a:pt x="87136" y="240241"/>
                      <a:pt x="174272" y="480483"/>
                      <a:pt x="304800" y="706966"/>
                    </a:cubicBezTo>
                    <a:cubicBezTo>
                      <a:pt x="435328" y="933449"/>
                      <a:pt x="646289" y="1205089"/>
                      <a:pt x="783167" y="1358900"/>
                    </a:cubicBezTo>
                    <a:cubicBezTo>
                      <a:pt x="920045" y="1512711"/>
                      <a:pt x="1018823" y="1574800"/>
                      <a:pt x="1126067" y="1629833"/>
                    </a:cubicBezTo>
                    <a:cubicBezTo>
                      <a:pt x="1233311" y="1684866"/>
                      <a:pt x="1329972" y="1686983"/>
                      <a:pt x="1426633" y="1689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reeform: Shape 18">
              <a:extLst>
                <a:ext uri="{FF2B5EF4-FFF2-40B4-BE49-F238E27FC236}">
                  <a16:creationId xmlns:a16="http://schemas.microsoft.com/office/drawing/2014/main" id="{02521052-14D1-440D-98CB-DAF6305491FC}"/>
                </a:ext>
              </a:extLst>
            </p:cNvPr>
            <p:cNvSpPr/>
            <p:nvPr/>
          </p:nvSpPr>
          <p:spPr>
            <a:xfrm>
              <a:off x="4326467" y="1337733"/>
              <a:ext cx="965200" cy="901700"/>
            </a:xfrm>
            <a:custGeom>
              <a:avLst/>
              <a:gdLst>
                <a:gd name="connsiteX0" fmla="*/ 965200 w 965200"/>
                <a:gd name="connsiteY0" fmla="*/ 0 h 901700"/>
                <a:gd name="connsiteX1" fmla="*/ 512233 w 965200"/>
                <a:gd name="connsiteY1" fmla="*/ 215900 h 901700"/>
                <a:gd name="connsiteX2" fmla="*/ 0 w 965200"/>
                <a:gd name="connsiteY2" fmla="*/ 901700 h 901700"/>
              </a:gdLst>
              <a:ahLst/>
              <a:cxnLst>
                <a:cxn ang="0">
                  <a:pos x="connsiteX0" y="connsiteY0"/>
                </a:cxn>
                <a:cxn ang="0">
                  <a:pos x="connsiteX1" y="connsiteY1"/>
                </a:cxn>
                <a:cxn ang="0">
                  <a:pos x="connsiteX2" y="connsiteY2"/>
                </a:cxn>
              </a:cxnLst>
              <a:rect l="l" t="t" r="r" b="b"/>
              <a:pathLst>
                <a:path w="965200" h="901700">
                  <a:moveTo>
                    <a:pt x="965200" y="0"/>
                  </a:moveTo>
                  <a:cubicBezTo>
                    <a:pt x="819150" y="32808"/>
                    <a:pt x="673100" y="65617"/>
                    <a:pt x="512233" y="215900"/>
                  </a:cubicBezTo>
                  <a:cubicBezTo>
                    <a:pt x="351366" y="366183"/>
                    <a:pt x="175683" y="633941"/>
                    <a:pt x="0" y="90170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E533F7E-34E7-4187-9247-30EED484A31E}"/>
                </a:ext>
              </a:extLst>
            </p:cNvPr>
            <p:cNvSpPr txBox="1"/>
            <p:nvPr/>
          </p:nvSpPr>
          <p:spPr>
            <a:xfrm>
              <a:off x="5310249" y="1023034"/>
              <a:ext cx="2428614" cy="646331"/>
            </a:xfrm>
            <a:prstGeom prst="rect">
              <a:avLst/>
            </a:prstGeom>
            <a:noFill/>
          </p:spPr>
          <p:txBody>
            <a:bodyPr wrap="none" rtlCol="0">
              <a:spAutoFit/>
            </a:bodyPr>
            <a:lstStyle/>
            <a:p>
              <a:r>
                <a:rPr lang="en-US" dirty="0">
                  <a:solidFill>
                    <a:srgbClr val="FF0000"/>
                  </a:solidFill>
                </a:rPr>
                <a:t>Linearize Here in Hover:</a:t>
              </a:r>
            </a:p>
            <a:p>
              <a:r>
                <a:rPr lang="en-US" i="1" dirty="0" err="1">
                  <a:solidFill>
                    <a:srgbClr val="FF0000"/>
                  </a:solidFill>
                  <a:latin typeface="Times New Roman" panose="02020603050405020304" pitchFamily="18" charset="0"/>
                  <a:cs typeface="Times New Roman" panose="02020603050405020304" pitchFamily="18" charset="0"/>
                </a:rPr>
                <a:t>dZ</a:t>
              </a:r>
              <a:r>
                <a:rPr lang="en-US" i="1" dirty="0">
                  <a:solidFill>
                    <a:srgbClr val="FF0000"/>
                  </a:solidFill>
                  <a:latin typeface="Times New Roman" panose="02020603050405020304" pitchFamily="18" charset="0"/>
                  <a:cs typeface="Times New Roman" panose="02020603050405020304" pitchFamily="18" charset="0"/>
                </a:rPr>
                <a:t>/du = </a:t>
              </a:r>
              <a:r>
                <a:rPr lang="en-US" dirty="0">
                  <a:solidFill>
                    <a:srgbClr val="FF0000"/>
                  </a:solidFill>
                  <a:latin typeface="Times New Roman" panose="02020603050405020304" pitchFamily="18" charset="0"/>
                  <a:cs typeface="Times New Roman" panose="02020603050405020304" pitchFamily="18" charset="0"/>
                </a:rPr>
                <a:t>0</a:t>
              </a:r>
              <a:endParaRPr lang="en-US" dirty="0">
                <a:solidFill>
                  <a:srgbClr val="FF0000"/>
                </a:solidFill>
              </a:endParaRPr>
            </a:p>
          </p:txBody>
        </p:sp>
      </p:grpSp>
    </p:spTree>
    <p:extLst>
      <p:ext uri="{BB962C8B-B14F-4D97-AF65-F5344CB8AC3E}">
        <p14:creationId xmlns:p14="http://schemas.microsoft.com/office/powerpoint/2010/main" val="404317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Longitudinal Dynamics in Hover</a:t>
            </a:r>
          </a:p>
        </p:txBody>
      </p:sp>
      <p:sp>
        <p:nvSpPr>
          <p:cNvPr id="3" name="Content Placeholder 2"/>
          <p:cNvSpPr>
            <a:spLocks noGrp="1"/>
          </p:cNvSpPr>
          <p:nvPr>
            <p:ph idx="1"/>
          </p:nvPr>
        </p:nvSpPr>
        <p:spPr>
          <a:xfrm>
            <a:off x="628650" y="805758"/>
            <a:ext cx="7886700" cy="5823642"/>
          </a:xfrm>
        </p:spPr>
        <p:txBody>
          <a:bodyPr>
            <a:normAutofit/>
          </a:bodyPr>
          <a:lstStyle/>
          <a:p>
            <a:r>
              <a:rPr lang="en-US" sz="2000" dirty="0"/>
              <a:t>With neglected S&amp;C derivatives removed:</a:t>
            </a:r>
          </a:p>
          <a:p>
            <a:endParaRPr lang="en-US" sz="2000" dirty="0"/>
          </a:p>
          <a:p>
            <a:endParaRPr lang="en-US" sz="2000" dirty="0"/>
          </a:p>
          <a:p>
            <a:endParaRPr lang="en-US" sz="2000" dirty="0"/>
          </a:p>
          <a:p>
            <a:endParaRPr lang="en-US" sz="2000" dirty="0"/>
          </a:p>
          <a:p>
            <a:r>
              <a:rPr lang="en-US" sz="2000" dirty="0"/>
              <a:t>We find that the longitudinal translation / pitch dynamics </a:t>
            </a:r>
            <a:r>
              <a:rPr lang="en-US" sz="2000" dirty="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u</a:t>
            </a:r>
            <a:r>
              <a:rPr lang="en-US" sz="2000" i="1" dirty="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 q</a:t>
            </a:r>
            <a:r>
              <a:rPr lang="en-US" sz="2000" i="1" dirty="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a:t>
            </a:r>
            <a:r>
              <a:rPr lang="en-US" sz="2000" i="1" dirty="0">
                <a:latin typeface="Symbol" panose="05050102010706020507" pitchFamily="18" charset="2"/>
                <a:cs typeface="Times New Roman" panose="02020603050405020304" pitchFamily="18" charset="0"/>
              </a:rPr>
              <a:t>q</a:t>
            </a:r>
            <a:r>
              <a:rPr lang="en-US" sz="2000" i="1" dirty="0">
                <a:cs typeface="Times New Roman" panose="02020603050405020304" pitchFamily="18" charset="0"/>
              </a:rPr>
              <a:t>,</a:t>
            </a:r>
            <a:r>
              <a:rPr lang="en-US" sz="2000" i="1" dirty="0">
                <a:latin typeface="Symbol" panose="05050102010706020507" pitchFamily="18" charset="2"/>
                <a:cs typeface="Times New Roman" panose="02020603050405020304" pitchFamily="18" charset="0"/>
              </a:rPr>
              <a:t> </a:t>
            </a:r>
            <a:r>
              <a:rPr lang="en-US" sz="2000" i="1" dirty="0" err="1">
                <a:latin typeface="Symbol" panose="05050102010706020507" pitchFamily="18" charset="2"/>
                <a:cs typeface="Times New Roman" panose="02020603050405020304" pitchFamily="18" charset="0"/>
              </a:rPr>
              <a:t>d</a:t>
            </a:r>
            <a:r>
              <a:rPr lang="en-US" sz="2000" i="1" baseline="-25000" dirty="0" err="1">
                <a:latin typeface="Times New Roman" panose="02020603050405020304" pitchFamily="18" charset="0"/>
                <a:cs typeface="Times New Roman" panose="02020603050405020304" pitchFamily="18" charset="0"/>
              </a:rPr>
              <a:t>long</a:t>
            </a:r>
            <a:r>
              <a:rPr lang="en-US" sz="2000" dirty="0">
                <a:cs typeface="Times New Roman" panose="02020603050405020304" pitchFamily="18" charset="0"/>
              </a:rPr>
              <a:t>)</a:t>
            </a:r>
            <a:r>
              <a:rPr lang="en-US" sz="2000" dirty="0"/>
              <a:t> become decoupled from the vertical dynamics (</a:t>
            </a:r>
            <a:r>
              <a:rPr lang="en-US" sz="2000" i="1" dirty="0">
                <a:latin typeface="Times New Roman" panose="02020603050405020304" pitchFamily="18" charset="0"/>
                <a:cs typeface="Times New Roman" panose="02020603050405020304" pitchFamily="18" charset="0"/>
              </a:rPr>
              <a:t>w</a:t>
            </a:r>
            <a:r>
              <a:rPr lang="en-US" sz="2000" i="1" dirty="0">
                <a:cs typeface="Times New Roman" panose="02020603050405020304" pitchFamily="18" charset="0"/>
              </a:rPr>
              <a:t> ,</a:t>
            </a:r>
            <a:r>
              <a:rPr lang="en-US" sz="2000" i="1" dirty="0">
                <a:latin typeface="Symbol" panose="05050102010706020507" pitchFamily="18" charset="2"/>
                <a:cs typeface="Times New Roman" panose="02020603050405020304" pitchFamily="18" charset="0"/>
              </a:rPr>
              <a:t> </a:t>
            </a:r>
            <a:r>
              <a:rPr lang="en-US" sz="2000" i="1" dirty="0" err="1">
                <a:latin typeface="Symbol" panose="05050102010706020507" pitchFamily="18" charset="2"/>
                <a:cs typeface="Times New Roman" panose="02020603050405020304" pitchFamily="18" charset="0"/>
              </a:rPr>
              <a:t>d</a:t>
            </a:r>
            <a:r>
              <a:rPr lang="en-US" sz="2000" i="1" baseline="-25000" dirty="0" err="1">
                <a:latin typeface="Times New Roman" panose="02020603050405020304" pitchFamily="18" charset="0"/>
                <a:cs typeface="Times New Roman" panose="02020603050405020304" pitchFamily="18" charset="0"/>
              </a:rPr>
              <a:t>coll</a:t>
            </a:r>
            <a:r>
              <a:rPr lang="en-US" sz="2000" dirty="0">
                <a:cs typeface="Times New Roman" panose="02020603050405020304" pitchFamily="18" charset="0"/>
              </a:rPr>
              <a:t>).  Can separate into decoupled 1</a:t>
            </a:r>
            <a:r>
              <a:rPr lang="en-US" sz="2000" baseline="30000" dirty="0">
                <a:cs typeface="Times New Roman" panose="02020603050405020304" pitchFamily="18" charset="0"/>
              </a:rPr>
              <a:t>st</a:t>
            </a:r>
            <a:r>
              <a:rPr lang="en-US" sz="2000" dirty="0">
                <a:cs typeface="Times New Roman" panose="02020603050405020304" pitchFamily="18" charset="0"/>
              </a:rPr>
              <a:t> order and 3</a:t>
            </a:r>
            <a:r>
              <a:rPr lang="en-US" sz="2000" baseline="30000" dirty="0">
                <a:cs typeface="Times New Roman" panose="02020603050405020304" pitchFamily="18" charset="0"/>
              </a:rPr>
              <a:t>rd</a:t>
            </a:r>
            <a:r>
              <a:rPr lang="en-US" sz="2000" dirty="0">
                <a:cs typeface="Times New Roman" panose="02020603050405020304" pitchFamily="18" charset="0"/>
              </a:rPr>
              <a:t> order linear models</a:t>
            </a:r>
            <a:r>
              <a:rPr lang="en-US" sz="2000" dirty="0"/>
              <a:t>.</a:t>
            </a:r>
          </a:p>
          <a:p>
            <a:r>
              <a:rPr lang="en-US" sz="2000" dirty="0">
                <a:cs typeface="Times New Roman" panose="02020603050405020304" pitchFamily="18" charset="0"/>
              </a:rPr>
              <a:t>First order vertical dynamics (or “heave dynamics”):</a:t>
            </a:r>
          </a:p>
          <a:p>
            <a:endParaRPr lang="en-US" sz="2000" dirty="0">
              <a:cs typeface="Times New Roman" panose="02020603050405020304" pitchFamily="18" charset="0"/>
            </a:endParaRPr>
          </a:p>
          <a:p>
            <a:r>
              <a:rPr lang="en-US" sz="2000" dirty="0">
                <a:cs typeface="Times New Roman" panose="02020603050405020304" pitchFamily="18" charset="0"/>
              </a:rPr>
              <a:t>3</a:t>
            </a:r>
            <a:r>
              <a:rPr lang="en-US" sz="2000" baseline="30000" dirty="0">
                <a:cs typeface="Times New Roman" panose="02020603050405020304" pitchFamily="18" charset="0"/>
              </a:rPr>
              <a:t>rd</a:t>
            </a:r>
            <a:r>
              <a:rPr lang="en-US" sz="2000" dirty="0">
                <a:cs typeface="Times New Roman" panose="02020603050405020304" pitchFamily="18" charset="0"/>
              </a:rPr>
              <a:t> order longitudinal dynamics:</a:t>
            </a:r>
          </a:p>
          <a:p>
            <a:endParaRPr lang="en-US" sz="1600" dirty="0">
              <a:cs typeface="Times New Roman" panose="02020603050405020304" pitchFamily="18" charset="0"/>
            </a:endParaRPr>
          </a:p>
          <a:p>
            <a:pPr marL="457200" lvl="1" indent="0">
              <a:buNone/>
            </a:pPr>
            <a:endParaRPr lang="en-US" sz="1600" dirty="0">
              <a:cs typeface="Times New Roman" panose="02020603050405020304" pitchFamily="18" charset="0"/>
            </a:endParaRPr>
          </a:p>
          <a:p>
            <a:pPr marL="457200" lvl="1" indent="0">
              <a:buNone/>
            </a:pPr>
            <a:endParaRPr lang="en-US" sz="1600" i="1" dirty="0">
              <a:cs typeface="Times New Roman" panose="02020603050405020304" pitchFamily="18" charset="0"/>
            </a:endParaRPr>
          </a:p>
          <a:p>
            <a:endParaRPr lang="en-US" sz="2000" dirty="0"/>
          </a:p>
          <a:p>
            <a:endParaRPr lang="en-US" sz="2000" dirty="0"/>
          </a:p>
          <a:p>
            <a:endParaRPr lang="en-US" sz="2000" dirty="0"/>
          </a:p>
          <a:p>
            <a:endParaRPr lang="en-US" sz="2000" dirty="0"/>
          </a:p>
          <a:p>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287165699"/>
              </p:ext>
            </p:extLst>
          </p:nvPr>
        </p:nvGraphicFramePr>
        <p:xfrm>
          <a:off x="2305050" y="1270000"/>
          <a:ext cx="4532313" cy="1403350"/>
        </p:xfrm>
        <a:graphic>
          <a:graphicData uri="http://schemas.openxmlformats.org/presentationml/2006/ole">
            <mc:AlternateContent xmlns:mc="http://schemas.openxmlformats.org/markup-compatibility/2006">
              <mc:Choice xmlns:v="urn:schemas-microsoft-com:vml" Requires="v">
                <p:oleObj name="Equation" r:id="rId2" imgW="2831760" imgH="876240" progId="Equation.DSMT4">
                  <p:embed/>
                </p:oleObj>
              </mc:Choice>
              <mc:Fallback>
                <p:oleObj name="Equation" r:id="rId2" imgW="2831760" imgH="876240" progId="Equation.DSMT4">
                  <p:embed/>
                  <p:pic>
                    <p:nvPicPr>
                      <p:cNvPr id="4" name="Object 3"/>
                      <p:cNvPicPr/>
                      <p:nvPr/>
                    </p:nvPicPr>
                    <p:blipFill>
                      <a:blip r:embed="rId3"/>
                      <a:stretch>
                        <a:fillRect/>
                      </a:stretch>
                    </p:blipFill>
                    <p:spPr>
                      <a:xfrm>
                        <a:off x="2305050" y="1270000"/>
                        <a:ext cx="4532313" cy="14033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76330211"/>
              </p:ext>
            </p:extLst>
          </p:nvPr>
        </p:nvGraphicFramePr>
        <p:xfrm>
          <a:off x="3587750" y="4171949"/>
          <a:ext cx="1604963" cy="346075"/>
        </p:xfrm>
        <a:graphic>
          <a:graphicData uri="http://schemas.openxmlformats.org/presentationml/2006/ole">
            <mc:AlternateContent xmlns:mc="http://schemas.openxmlformats.org/markup-compatibility/2006">
              <mc:Choice xmlns:v="urn:schemas-microsoft-com:vml" Requires="v">
                <p:oleObj name="Equation" r:id="rId4" imgW="1002960" imgH="215640" progId="Equation.DSMT4">
                  <p:embed/>
                </p:oleObj>
              </mc:Choice>
              <mc:Fallback>
                <p:oleObj name="Equation" r:id="rId4" imgW="1002960" imgH="215640" progId="Equation.DSMT4">
                  <p:embed/>
                  <p:pic>
                    <p:nvPicPr>
                      <p:cNvPr id="5" name="Object 4"/>
                      <p:cNvPicPr/>
                      <p:nvPr/>
                    </p:nvPicPr>
                    <p:blipFill>
                      <a:blip r:embed="rId5"/>
                      <a:stretch>
                        <a:fillRect/>
                      </a:stretch>
                    </p:blipFill>
                    <p:spPr>
                      <a:xfrm>
                        <a:off x="3587750" y="4171949"/>
                        <a:ext cx="1604963" cy="3460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85238164"/>
              </p:ext>
            </p:extLst>
          </p:nvPr>
        </p:nvGraphicFramePr>
        <p:xfrm>
          <a:off x="3070225" y="4938710"/>
          <a:ext cx="3516313" cy="1077913"/>
        </p:xfrm>
        <a:graphic>
          <a:graphicData uri="http://schemas.openxmlformats.org/presentationml/2006/ole">
            <mc:AlternateContent xmlns:mc="http://schemas.openxmlformats.org/markup-compatibility/2006">
              <mc:Choice xmlns:v="urn:schemas-microsoft-com:vml" Requires="v">
                <p:oleObj name="Equation" r:id="rId6" imgW="2197080" imgH="672840" progId="Equation.DSMT4">
                  <p:embed/>
                </p:oleObj>
              </mc:Choice>
              <mc:Fallback>
                <p:oleObj name="Equation" r:id="rId6" imgW="2197080" imgH="672840" progId="Equation.DSMT4">
                  <p:embed/>
                  <p:pic>
                    <p:nvPicPr>
                      <p:cNvPr id="6" name="Object 5"/>
                      <p:cNvPicPr/>
                      <p:nvPr/>
                    </p:nvPicPr>
                    <p:blipFill>
                      <a:blip r:embed="rId7"/>
                      <a:stretch>
                        <a:fillRect/>
                      </a:stretch>
                    </p:blipFill>
                    <p:spPr>
                      <a:xfrm>
                        <a:off x="3070225" y="4938710"/>
                        <a:ext cx="3516313" cy="1077913"/>
                      </a:xfrm>
                      <a:prstGeom prst="rect">
                        <a:avLst/>
                      </a:prstGeom>
                    </p:spPr>
                  </p:pic>
                </p:oleObj>
              </mc:Fallback>
            </mc:AlternateContent>
          </a:graphicData>
        </a:graphic>
      </p:graphicFrame>
    </p:spTree>
    <p:extLst>
      <p:ext uri="{BB962C8B-B14F-4D97-AF65-F5344CB8AC3E}">
        <p14:creationId xmlns:p14="http://schemas.microsoft.com/office/powerpoint/2010/main" val="87973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Heave Dynamics</a:t>
            </a:r>
          </a:p>
        </p:txBody>
      </p:sp>
      <p:sp>
        <p:nvSpPr>
          <p:cNvPr id="3" name="Content Placeholder 2"/>
          <p:cNvSpPr>
            <a:spLocks noGrp="1"/>
          </p:cNvSpPr>
          <p:nvPr>
            <p:ph idx="1"/>
          </p:nvPr>
        </p:nvSpPr>
        <p:spPr>
          <a:xfrm>
            <a:off x="628650" y="748608"/>
            <a:ext cx="7886700" cy="5899842"/>
          </a:xfrm>
        </p:spPr>
        <p:txBody>
          <a:bodyPr>
            <a:normAutofit/>
          </a:bodyPr>
          <a:lstStyle/>
          <a:p>
            <a:r>
              <a:rPr lang="en-US" sz="2000" dirty="0"/>
              <a:t>A simple 1</a:t>
            </a:r>
            <a:r>
              <a:rPr lang="en-US" sz="2000" baseline="30000" dirty="0"/>
              <a:t>st</a:t>
            </a:r>
            <a:r>
              <a:rPr lang="en-US" sz="2000" dirty="0"/>
              <a:t> order system.  Can be represented by a transfer function as well:</a:t>
            </a:r>
          </a:p>
          <a:p>
            <a:endParaRPr lang="en-US" sz="2000" dirty="0"/>
          </a:p>
          <a:p>
            <a:r>
              <a:rPr lang="en-US" sz="2000" dirty="0"/>
              <a:t>The step response to a collective input can be written in the closed form solution:</a:t>
            </a:r>
          </a:p>
          <a:p>
            <a:endParaRPr lang="en-US" sz="2000" dirty="0"/>
          </a:p>
          <a:p>
            <a:endParaRPr lang="en-US" sz="2000" dirty="0"/>
          </a:p>
          <a:p>
            <a:endParaRPr lang="en-US" sz="2000" dirty="0"/>
          </a:p>
          <a:p>
            <a:endParaRPr lang="en-US" sz="2000" dirty="0"/>
          </a:p>
          <a:p>
            <a:endParaRPr lang="en-US" sz="2000" dirty="0"/>
          </a:p>
          <a:p>
            <a:r>
              <a:rPr lang="en-US" sz="2000" dirty="0"/>
              <a:t>If the heave damping derivative is negative these dynamics will always be stable:</a:t>
            </a:r>
          </a:p>
          <a:p>
            <a:r>
              <a:rPr lang="en-US" sz="2000" dirty="0"/>
              <a:t>The collective control axis is a “Vertical Speed Command Response”.  The control sensitivity is driven by the ratio of the control derivative over the damping derivative:</a:t>
            </a:r>
          </a:p>
          <a:p>
            <a:endParaRPr lang="en-US" sz="2000" dirty="0"/>
          </a:p>
          <a:p>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3572606358"/>
              </p:ext>
            </p:extLst>
          </p:nvPr>
        </p:nvGraphicFramePr>
        <p:xfrm>
          <a:off x="3783013" y="1123950"/>
          <a:ext cx="1443037" cy="631825"/>
        </p:xfrm>
        <a:graphic>
          <a:graphicData uri="http://schemas.openxmlformats.org/presentationml/2006/ole">
            <mc:AlternateContent xmlns:mc="http://schemas.openxmlformats.org/markup-compatibility/2006">
              <mc:Choice xmlns:v="urn:schemas-microsoft-com:vml" Requires="v">
                <p:oleObj name="Equation" r:id="rId2" imgW="901440" imgH="393480" progId="Equation.DSMT4">
                  <p:embed/>
                </p:oleObj>
              </mc:Choice>
              <mc:Fallback>
                <p:oleObj name="Equation" r:id="rId2" imgW="901440" imgH="393480" progId="Equation.DSMT4">
                  <p:embed/>
                  <p:pic>
                    <p:nvPicPr>
                      <p:cNvPr id="4" name="Object 3"/>
                      <p:cNvPicPr/>
                      <p:nvPr/>
                    </p:nvPicPr>
                    <p:blipFill>
                      <a:blip r:embed="rId3"/>
                      <a:stretch>
                        <a:fillRect/>
                      </a:stretch>
                    </p:blipFill>
                    <p:spPr>
                      <a:xfrm>
                        <a:off x="3783013" y="1123950"/>
                        <a:ext cx="1443037" cy="6318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11375189"/>
              </p:ext>
            </p:extLst>
          </p:nvPr>
        </p:nvGraphicFramePr>
        <p:xfrm>
          <a:off x="2574132" y="2274888"/>
          <a:ext cx="2417762" cy="1978025"/>
        </p:xfrm>
        <a:graphic>
          <a:graphicData uri="http://schemas.openxmlformats.org/presentationml/2006/ole">
            <mc:AlternateContent xmlns:mc="http://schemas.openxmlformats.org/markup-compatibility/2006">
              <mc:Choice xmlns:v="urn:schemas-microsoft-com:vml" Requires="v">
                <p:oleObj name="Equation" r:id="rId4" imgW="1511280" imgH="1231560" progId="Equation.DSMT4">
                  <p:embed/>
                </p:oleObj>
              </mc:Choice>
              <mc:Fallback>
                <p:oleObj name="Equation" r:id="rId4" imgW="1511280" imgH="1231560" progId="Equation.DSMT4">
                  <p:embed/>
                  <p:pic>
                    <p:nvPicPr>
                      <p:cNvPr id="5" name="Object 4"/>
                      <p:cNvPicPr/>
                      <p:nvPr/>
                    </p:nvPicPr>
                    <p:blipFill>
                      <a:blip r:embed="rId5"/>
                      <a:stretch>
                        <a:fillRect/>
                      </a:stretch>
                    </p:blipFill>
                    <p:spPr>
                      <a:xfrm>
                        <a:off x="2574132" y="2274888"/>
                        <a:ext cx="2417762" cy="1978025"/>
                      </a:xfrm>
                      <a:prstGeom prst="rect">
                        <a:avLst/>
                      </a:prstGeom>
                    </p:spPr>
                  </p:pic>
                </p:oleObj>
              </mc:Fallback>
            </mc:AlternateContent>
          </a:graphicData>
        </a:graphic>
      </p:graphicFrame>
      <p:sp>
        <p:nvSpPr>
          <p:cNvPr id="6" name="TextBox 5"/>
          <p:cNvSpPr txBox="1"/>
          <p:nvPr/>
        </p:nvSpPr>
        <p:spPr>
          <a:xfrm>
            <a:off x="5189628" y="2386737"/>
            <a:ext cx="2111988" cy="1754326"/>
          </a:xfrm>
          <a:prstGeom prst="rect">
            <a:avLst/>
          </a:prstGeom>
          <a:noFill/>
        </p:spPr>
        <p:txBody>
          <a:bodyPr wrap="none" rtlCol="0">
            <a:spAutoFit/>
          </a:bodyPr>
          <a:lstStyle/>
          <a:p>
            <a:r>
              <a:rPr lang="en-US" dirty="0">
                <a:solidFill>
                  <a:srgbClr val="0000FF"/>
                </a:solidFill>
              </a:rPr>
              <a:t>Step Input</a:t>
            </a:r>
          </a:p>
          <a:p>
            <a:endParaRPr lang="en-US" dirty="0">
              <a:solidFill>
                <a:srgbClr val="0000FF"/>
              </a:solidFill>
            </a:endParaRPr>
          </a:p>
          <a:p>
            <a:endParaRPr lang="en-US" dirty="0">
              <a:solidFill>
                <a:srgbClr val="0000FF"/>
              </a:solidFill>
            </a:endParaRPr>
          </a:p>
          <a:p>
            <a:r>
              <a:rPr lang="en-US" dirty="0">
                <a:solidFill>
                  <a:srgbClr val="0000FF"/>
                </a:solidFill>
              </a:rPr>
              <a:t>Step Response</a:t>
            </a:r>
          </a:p>
          <a:p>
            <a:endParaRPr lang="en-US" dirty="0">
              <a:solidFill>
                <a:srgbClr val="0000FF"/>
              </a:solidFill>
            </a:endParaRPr>
          </a:p>
          <a:p>
            <a:r>
              <a:rPr lang="en-US" dirty="0">
                <a:solidFill>
                  <a:srgbClr val="0000FF"/>
                </a:solidFill>
              </a:rPr>
              <a:t>Heave time constant</a:t>
            </a:r>
          </a:p>
        </p:txBody>
      </p:sp>
      <p:graphicFrame>
        <p:nvGraphicFramePr>
          <p:cNvPr id="7" name="Object 6"/>
          <p:cNvGraphicFramePr>
            <a:graphicFrameLocks noChangeAspect="1"/>
          </p:cNvGraphicFramePr>
          <p:nvPr>
            <p:extLst>
              <p:ext uri="{D42A27DB-BD31-4B8C-83A1-F6EECF244321}">
                <p14:modId xmlns:p14="http://schemas.microsoft.com/office/powerpoint/2010/main" val="3311597932"/>
              </p:ext>
            </p:extLst>
          </p:nvPr>
        </p:nvGraphicFramePr>
        <p:xfrm>
          <a:off x="3609181" y="4867276"/>
          <a:ext cx="895350" cy="306387"/>
        </p:xfrm>
        <a:graphic>
          <a:graphicData uri="http://schemas.openxmlformats.org/presentationml/2006/ole">
            <mc:AlternateContent xmlns:mc="http://schemas.openxmlformats.org/markup-compatibility/2006">
              <mc:Choice xmlns:v="urn:schemas-microsoft-com:vml" Requires="v">
                <p:oleObj name="Equation" r:id="rId6" imgW="558720" imgH="190440" progId="Equation.DSMT4">
                  <p:embed/>
                </p:oleObj>
              </mc:Choice>
              <mc:Fallback>
                <p:oleObj name="Equation" r:id="rId6" imgW="558720" imgH="190440" progId="Equation.DSMT4">
                  <p:embed/>
                  <p:pic>
                    <p:nvPicPr>
                      <p:cNvPr id="7" name="Object 6"/>
                      <p:cNvPicPr/>
                      <p:nvPr/>
                    </p:nvPicPr>
                    <p:blipFill>
                      <a:blip r:embed="rId7"/>
                      <a:stretch>
                        <a:fillRect/>
                      </a:stretch>
                    </p:blipFill>
                    <p:spPr>
                      <a:xfrm>
                        <a:off x="3609181" y="4867276"/>
                        <a:ext cx="895350" cy="30638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04101894"/>
              </p:ext>
            </p:extLst>
          </p:nvPr>
        </p:nvGraphicFramePr>
        <p:xfrm>
          <a:off x="4165600" y="5891042"/>
          <a:ext cx="1177925" cy="631825"/>
        </p:xfrm>
        <a:graphic>
          <a:graphicData uri="http://schemas.openxmlformats.org/presentationml/2006/ole">
            <mc:AlternateContent xmlns:mc="http://schemas.openxmlformats.org/markup-compatibility/2006">
              <mc:Choice xmlns:v="urn:schemas-microsoft-com:vml" Requires="v">
                <p:oleObj name="Equation" r:id="rId8" imgW="736560" imgH="393480" progId="Equation.DSMT4">
                  <p:embed/>
                </p:oleObj>
              </mc:Choice>
              <mc:Fallback>
                <p:oleObj name="Equation" r:id="rId8" imgW="736560" imgH="393480" progId="Equation.DSMT4">
                  <p:embed/>
                  <p:pic>
                    <p:nvPicPr>
                      <p:cNvPr id="8" name="Object 7"/>
                      <p:cNvPicPr/>
                      <p:nvPr/>
                    </p:nvPicPr>
                    <p:blipFill>
                      <a:blip r:embed="rId9"/>
                      <a:stretch>
                        <a:fillRect/>
                      </a:stretch>
                    </p:blipFill>
                    <p:spPr>
                      <a:xfrm>
                        <a:off x="4165600" y="5891042"/>
                        <a:ext cx="1177925" cy="631825"/>
                      </a:xfrm>
                      <a:prstGeom prst="rect">
                        <a:avLst/>
                      </a:prstGeom>
                    </p:spPr>
                  </p:pic>
                </p:oleObj>
              </mc:Fallback>
            </mc:AlternateContent>
          </a:graphicData>
        </a:graphic>
      </p:graphicFrame>
    </p:spTree>
    <p:extLst>
      <p:ext uri="{BB962C8B-B14F-4D97-AF65-F5344CB8AC3E}">
        <p14:creationId xmlns:p14="http://schemas.microsoft.com/office/powerpoint/2010/main" val="68431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76450" y="2771775"/>
            <a:ext cx="5334000" cy="4000500"/>
          </a:xfrm>
          <a:prstGeom prst="rect">
            <a:avLst/>
          </a:prstGeom>
        </p:spPr>
      </p:pic>
      <p:sp>
        <p:nvSpPr>
          <p:cNvPr id="2" name="Title 1"/>
          <p:cNvSpPr>
            <a:spLocks noGrp="1"/>
          </p:cNvSpPr>
          <p:nvPr>
            <p:ph type="title"/>
          </p:nvPr>
        </p:nvSpPr>
        <p:spPr/>
        <p:txBody>
          <a:bodyPr/>
          <a:lstStyle/>
          <a:p>
            <a:r>
              <a:rPr lang="en-US" dirty="0"/>
              <a:t>Heave Dynamics</a:t>
            </a:r>
          </a:p>
        </p:txBody>
      </p:sp>
      <p:sp>
        <p:nvSpPr>
          <p:cNvPr id="3" name="Content Placeholder 2"/>
          <p:cNvSpPr>
            <a:spLocks noGrp="1"/>
          </p:cNvSpPr>
          <p:nvPr>
            <p:ph idx="1"/>
          </p:nvPr>
        </p:nvSpPr>
        <p:spPr>
          <a:xfrm>
            <a:off x="476250" y="669957"/>
            <a:ext cx="7886700" cy="5371205"/>
          </a:xfrm>
        </p:spPr>
        <p:txBody>
          <a:bodyPr>
            <a:normAutofit/>
          </a:bodyPr>
          <a:lstStyle/>
          <a:p>
            <a:r>
              <a:rPr lang="en-US" sz="2000" dirty="0"/>
              <a:t>If the damping derivative is too low, the sensitivity is high, but the time constant is long.  This generally results in poor handling qualities.  Larger time constant will feel like a “Vertical Acceleration Command Response” instead of Vertical Speed Command.  On the other hand, if the damping is too high, the control sensitivity in the vertical axis can be too low </a:t>
            </a:r>
          </a:p>
          <a:p>
            <a:r>
              <a:rPr lang="en-US" sz="2000" dirty="0"/>
              <a:t>Sample 1</a:t>
            </a:r>
            <a:r>
              <a:rPr lang="en-US" sz="2000" baseline="30000" dirty="0"/>
              <a:t>st</a:t>
            </a:r>
            <a:r>
              <a:rPr lang="en-US" sz="2000" dirty="0"/>
              <a:t> order response using UH-60 heave axis derivatives + </a:t>
            </a:r>
            <a:r>
              <a:rPr lang="en-US" sz="2000" dirty="0" err="1"/>
              <a:t>reponse</a:t>
            </a:r>
            <a:r>
              <a:rPr lang="en-US" sz="2000" dirty="0"/>
              <a:t> with half and double the actual damping derivative:</a:t>
            </a:r>
          </a:p>
          <a:p>
            <a:endParaRPr lang="en-US" sz="2000" dirty="0"/>
          </a:p>
        </p:txBody>
      </p:sp>
    </p:spTree>
    <p:extLst>
      <p:ext uri="{BB962C8B-B14F-4D97-AF65-F5344CB8AC3E}">
        <p14:creationId xmlns:p14="http://schemas.microsoft.com/office/powerpoint/2010/main" val="93964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Longitudinal Dynamics</a:t>
            </a:r>
          </a:p>
        </p:txBody>
      </p:sp>
      <p:sp>
        <p:nvSpPr>
          <p:cNvPr id="3" name="Content Placeholder 2"/>
          <p:cNvSpPr>
            <a:spLocks noGrp="1"/>
          </p:cNvSpPr>
          <p:nvPr>
            <p:ph idx="1"/>
          </p:nvPr>
        </p:nvSpPr>
        <p:spPr/>
        <p:txBody>
          <a:bodyPr>
            <a:normAutofit/>
          </a:bodyPr>
          <a:lstStyle/>
          <a:p>
            <a:r>
              <a:rPr lang="en-US" sz="2000" dirty="0"/>
              <a:t>We can apply Laplace Transform analysis to the 3</a:t>
            </a:r>
            <a:r>
              <a:rPr lang="en-US" sz="2000" baseline="30000" dirty="0"/>
              <a:t>rd</a:t>
            </a:r>
            <a:r>
              <a:rPr lang="en-US" sz="2000" dirty="0"/>
              <a:t> order longitudinal dynamics as well: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2515574200"/>
              </p:ext>
            </p:extLst>
          </p:nvPr>
        </p:nvGraphicFramePr>
        <p:xfrm>
          <a:off x="849313" y="1416050"/>
          <a:ext cx="7826375" cy="5308600"/>
        </p:xfrm>
        <a:graphic>
          <a:graphicData uri="http://schemas.openxmlformats.org/presentationml/2006/ole">
            <mc:AlternateContent xmlns:mc="http://schemas.openxmlformats.org/markup-compatibility/2006">
              <mc:Choice xmlns:v="urn:schemas-microsoft-com:vml" Requires="v">
                <p:oleObj name="Equation" r:id="rId2" imgW="4889160" imgH="3314520" progId="Equation.DSMT4">
                  <p:embed/>
                </p:oleObj>
              </mc:Choice>
              <mc:Fallback>
                <p:oleObj name="Equation" r:id="rId2" imgW="4889160" imgH="3314520" progId="Equation.DSMT4">
                  <p:embed/>
                  <p:pic>
                    <p:nvPicPr>
                      <p:cNvPr id="4" name="Object 3"/>
                      <p:cNvPicPr/>
                      <p:nvPr/>
                    </p:nvPicPr>
                    <p:blipFill>
                      <a:blip r:embed="rId3"/>
                      <a:stretch>
                        <a:fillRect/>
                      </a:stretch>
                    </p:blipFill>
                    <p:spPr>
                      <a:xfrm>
                        <a:off x="849313" y="1416050"/>
                        <a:ext cx="7826375" cy="5308600"/>
                      </a:xfrm>
                      <a:prstGeom prst="rect">
                        <a:avLst/>
                      </a:prstGeom>
                    </p:spPr>
                  </p:pic>
                </p:oleObj>
              </mc:Fallback>
            </mc:AlternateContent>
          </a:graphicData>
        </a:graphic>
      </p:graphicFrame>
      <p:sp>
        <p:nvSpPr>
          <p:cNvPr id="5" name="TextBox 4"/>
          <p:cNvSpPr txBox="1"/>
          <p:nvPr/>
        </p:nvSpPr>
        <p:spPr>
          <a:xfrm>
            <a:off x="4742364" y="4010914"/>
            <a:ext cx="2359749" cy="369332"/>
          </a:xfrm>
          <a:prstGeom prst="rect">
            <a:avLst/>
          </a:prstGeom>
          <a:noFill/>
        </p:spPr>
        <p:txBody>
          <a:bodyPr wrap="none" rtlCol="0">
            <a:spAutoFit/>
          </a:bodyPr>
          <a:lstStyle/>
          <a:p>
            <a:r>
              <a:rPr lang="en-US" dirty="0">
                <a:solidFill>
                  <a:srgbClr val="0000FF"/>
                </a:solidFill>
              </a:rPr>
              <a:t>Take Laplace Transform</a:t>
            </a:r>
          </a:p>
        </p:txBody>
      </p:sp>
      <p:sp>
        <p:nvSpPr>
          <p:cNvPr id="8" name="TextBox 7"/>
          <p:cNvSpPr txBox="1"/>
          <p:nvPr/>
        </p:nvSpPr>
        <p:spPr>
          <a:xfrm>
            <a:off x="4742364" y="5126339"/>
            <a:ext cx="1402756" cy="369332"/>
          </a:xfrm>
          <a:prstGeom prst="rect">
            <a:avLst/>
          </a:prstGeom>
          <a:noFill/>
        </p:spPr>
        <p:txBody>
          <a:bodyPr wrap="none" rtlCol="0">
            <a:spAutoFit/>
          </a:bodyPr>
          <a:lstStyle/>
          <a:p>
            <a:r>
              <a:rPr lang="en-US" dirty="0">
                <a:solidFill>
                  <a:srgbClr val="0000FF"/>
                </a:solidFill>
              </a:rPr>
              <a:t>Invert Matrix</a:t>
            </a:r>
          </a:p>
        </p:txBody>
      </p:sp>
    </p:spTree>
    <p:extLst>
      <p:ext uri="{BB962C8B-B14F-4D97-AF65-F5344CB8AC3E}">
        <p14:creationId xmlns:p14="http://schemas.microsoft.com/office/powerpoint/2010/main" val="1071772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176196748B9E458A305F3082D3A89F" ma:contentTypeVersion="10" ma:contentTypeDescription="Create a new document." ma:contentTypeScope="" ma:versionID="1dc142d26eb1daa628c1a7fd4463debb">
  <xsd:schema xmlns:xsd="http://www.w3.org/2001/XMLSchema" xmlns:xs="http://www.w3.org/2001/XMLSchema" xmlns:p="http://schemas.microsoft.com/office/2006/metadata/properties" xmlns:ns3="3813a407-ade3-41a7-ae2b-5abd5c499ef8" targetNamespace="http://schemas.microsoft.com/office/2006/metadata/properties" ma:root="true" ma:fieldsID="93c25ad2b59e5a1882817f51fa956ad6" ns3:_="">
    <xsd:import namespace="3813a407-ade3-41a7-ae2b-5abd5c499e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13a407-ade3-41a7-ae2b-5abd5c499e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C9D8CA-625C-4554-824E-C1C3D011EC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13a407-ade3-41a7-ae2b-5abd5c499e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8AA64F-3BC1-4CC4-9433-744DA7D722DB}">
  <ds:schemaRefs>
    <ds:schemaRef ds:uri="http://schemas.openxmlformats.org/package/2006/metadata/core-properties"/>
    <ds:schemaRef ds:uri="3813a407-ade3-41a7-ae2b-5abd5c499ef8"/>
    <ds:schemaRef ds:uri="http://purl.org/dc/terms/"/>
    <ds:schemaRef ds:uri="http://purl.org/dc/dcmitype/"/>
    <ds:schemaRef ds:uri="http://schemas.microsoft.com/office/2006/documentManagement/types"/>
    <ds:schemaRef ds:uri="http://purl.org/dc/elements/1.1/"/>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15599A99-676A-4B25-92BB-05B8D19D14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5962</TotalTime>
  <Words>2487</Words>
  <Application>Microsoft Macintosh PowerPoint</Application>
  <PresentationFormat>On-screen Show (4:3)</PresentationFormat>
  <Paragraphs>299</Paragraphs>
  <Slides>20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Arial</vt:lpstr>
      <vt:lpstr>Calibri</vt:lpstr>
      <vt:lpstr>Calibri Light</vt:lpstr>
      <vt:lpstr>Cambria Math</vt:lpstr>
      <vt:lpstr>Courier New</vt:lpstr>
      <vt:lpstr>Symbol</vt:lpstr>
      <vt:lpstr>Times New Roman</vt:lpstr>
      <vt:lpstr>Office Theme</vt:lpstr>
      <vt:lpstr>Equation</vt:lpstr>
      <vt:lpstr>Hover Flight Dynamics</vt:lpstr>
      <vt:lpstr>Simplified Longitudinal Dynamics in Hover</vt:lpstr>
      <vt:lpstr>Longitudinal S&amp;C Derivatives</vt:lpstr>
      <vt:lpstr>Longitudinal S&amp;C Derivatives</vt:lpstr>
      <vt:lpstr>Simplified Longitudinal Dynamics in Hover</vt:lpstr>
      <vt:lpstr>Simplified Longitudinal Dynamics in Hover</vt:lpstr>
      <vt:lpstr>Heave Dynamics</vt:lpstr>
      <vt:lpstr>Heave Dynamics</vt:lpstr>
      <vt:lpstr>Longitudinal Dynamics</vt:lpstr>
      <vt:lpstr>Longitudinal Dynamics</vt:lpstr>
      <vt:lpstr>Longitudinal Dynamics</vt:lpstr>
      <vt:lpstr>Longitudinal Dynamics</vt:lpstr>
      <vt:lpstr>Hover Longitudinal Dynamics of HeloSim UH-60</vt:lpstr>
      <vt:lpstr>Hover Longitudinal Dynamics of HeloSim UH-60</vt:lpstr>
      <vt:lpstr>Hover Longitudinal Dynamics of HeloSim UH-60</vt:lpstr>
      <vt:lpstr>Simplified Lateral-Dir. Dynamics in Hover</vt:lpstr>
      <vt:lpstr>Simplified Lat.-Dir. Dynamics in Hover</vt:lpstr>
      <vt:lpstr>Simplified Lat.-Dir. Dynamics in Hover</vt:lpstr>
      <vt:lpstr>Lateral-Directional Analysis</vt:lpstr>
      <vt:lpstr>Lateral-Directional Analysis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Reduced Order Linear Models</dc:title>
  <dc:creator>Horn, Joseph Francis</dc:creator>
  <cp:lastModifiedBy>Umberto Saetti</cp:lastModifiedBy>
  <cp:revision>98</cp:revision>
  <dcterms:created xsi:type="dcterms:W3CDTF">2020-03-15T15:03:59Z</dcterms:created>
  <dcterms:modified xsi:type="dcterms:W3CDTF">2023-05-25T14:38:35Z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0x01010031176196748B9E458A305F3082D3A89F</vt:lpwstr>
  </property>
</Properties>
</file>