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90" r:id="rId5"/>
    <p:sldId id="317" r:id="rId6"/>
    <p:sldId id="316" r:id="rId7"/>
    <p:sldId id="320" r:id="rId8"/>
    <p:sldId id="318" r:id="rId9"/>
    <p:sldId id="310" r:id="rId10"/>
    <p:sldId id="313" r:id="rId11"/>
    <p:sldId id="311" r:id="rId12"/>
    <p:sldId id="312" r:id="rId13"/>
    <p:sldId id="314" r:id="rId14"/>
    <p:sldId id="315" r:id="rId15"/>
    <p:sldId id="324" r:id="rId16"/>
    <p:sldId id="327" r:id="rId17"/>
    <p:sldId id="326" r:id="rId18"/>
    <p:sldId id="323" r:id="rId19"/>
    <p:sldId id="328" r:id="rId20"/>
    <p:sldId id="321" r:id="rId21"/>
    <p:sldId id="329" r:id="rId22"/>
    <p:sldId id="330" r:id="rId23"/>
    <p:sldId id="325" r:id="rId24"/>
    <p:sldId id="33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A50021"/>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04FAD-258B-4854-B4FC-1BF04545AA78}" v="28" dt="2022-03-31T02:24:40.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2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rn, Joseph Francis" userId="f83a568a-c35c-4670-b5cc-f8da1f75de10" providerId="ADAL" clId="{40C04FAD-258B-4854-B4FC-1BF04545AA78}"/>
    <pc:docChg chg="undo custSel modSld">
      <pc:chgData name="Horn, Joseph Francis" userId="f83a568a-c35c-4670-b5cc-f8da1f75de10" providerId="ADAL" clId="{40C04FAD-258B-4854-B4FC-1BF04545AA78}" dt="2022-03-31T02:30:54.315" v="442" actId="20577"/>
      <pc:docMkLst>
        <pc:docMk/>
      </pc:docMkLst>
      <pc:sldChg chg="modSp mod">
        <pc:chgData name="Horn, Joseph Francis" userId="f83a568a-c35c-4670-b5cc-f8da1f75de10" providerId="ADAL" clId="{40C04FAD-258B-4854-B4FC-1BF04545AA78}" dt="2022-03-31T02:15:17.734" v="8" actId="20577"/>
        <pc:sldMkLst>
          <pc:docMk/>
          <pc:sldMk cId="1386956365" sldId="290"/>
        </pc:sldMkLst>
        <pc:spChg chg="mod">
          <ac:chgData name="Horn, Joseph Francis" userId="f83a568a-c35c-4670-b5cc-f8da1f75de10" providerId="ADAL" clId="{40C04FAD-258B-4854-B4FC-1BF04545AA78}" dt="2022-03-31T02:15:17.734" v="8" actId="20577"/>
          <ac:spMkLst>
            <pc:docMk/>
            <pc:sldMk cId="1386956365" sldId="290"/>
            <ac:spMk id="3" creationId="{00000000-0000-0000-0000-000000000000}"/>
          </ac:spMkLst>
        </pc:spChg>
      </pc:sldChg>
      <pc:sldChg chg="modSp mod">
        <pc:chgData name="Horn, Joseph Francis" userId="f83a568a-c35c-4670-b5cc-f8da1f75de10" providerId="ADAL" clId="{40C04FAD-258B-4854-B4FC-1BF04545AA78}" dt="2022-03-31T02:18:27.571" v="124" actId="1076"/>
        <pc:sldMkLst>
          <pc:docMk/>
          <pc:sldMk cId="985594877" sldId="310"/>
        </pc:sldMkLst>
        <pc:graphicFrameChg chg="mod">
          <ac:chgData name="Horn, Joseph Francis" userId="f83a568a-c35c-4670-b5cc-f8da1f75de10" providerId="ADAL" clId="{40C04FAD-258B-4854-B4FC-1BF04545AA78}" dt="2022-03-31T02:18:27.571" v="124" actId="1076"/>
          <ac:graphicFrameMkLst>
            <pc:docMk/>
            <pc:sldMk cId="985594877" sldId="310"/>
            <ac:graphicFrameMk id="4" creationId="{00000000-0000-0000-0000-000000000000}"/>
          </ac:graphicFrameMkLst>
        </pc:graphicFrameChg>
      </pc:sldChg>
      <pc:sldChg chg="modSp mod">
        <pc:chgData name="Horn, Joseph Francis" userId="f83a568a-c35c-4670-b5cc-f8da1f75de10" providerId="ADAL" clId="{40C04FAD-258B-4854-B4FC-1BF04545AA78}" dt="2022-03-31T02:20:37.083" v="162" actId="1076"/>
        <pc:sldMkLst>
          <pc:docMk/>
          <pc:sldMk cId="177280251" sldId="311"/>
        </pc:sldMkLst>
        <pc:spChg chg="mod">
          <ac:chgData name="Horn, Joseph Francis" userId="f83a568a-c35c-4670-b5cc-f8da1f75de10" providerId="ADAL" clId="{40C04FAD-258B-4854-B4FC-1BF04545AA78}" dt="2022-03-31T02:20:24.460" v="160" actId="20577"/>
          <ac:spMkLst>
            <pc:docMk/>
            <pc:sldMk cId="177280251" sldId="311"/>
            <ac:spMk id="8" creationId="{00000000-0000-0000-0000-000000000000}"/>
          </ac:spMkLst>
        </pc:spChg>
        <pc:graphicFrameChg chg="mod">
          <ac:chgData name="Horn, Joseph Francis" userId="f83a568a-c35c-4670-b5cc-f8da1f75de10" providerId="ADAL" clId="{40C04FAD-258B-4854-B4FC-1BF04545AA78}" dt="2022-03-31T02:20:32.998" v="161" actId="1076"/>
          <ac:graphicFrameMkLst>
            <pc:docMk/>
            <pc:sldMk cId="177280251" sldId="311"/>
            <ac:graphicFrameMk id="5" creationId="{00000000-0000-0000-0000-000000000000}"/>
          </ac:graphicFrameMkLst>
        </pc:graphicFrameChg>
        <pc:graphicFrameChg chg="mod">
          <ac:chgData name="Horn, Joseph Francis" userId="f83a568a-c35c-4670-b5cc-f8da1f75de10" providerId="ADAL" clId="{40C04FAD-258B-4854-B4FC-1BF04545AA78}" dt="2022-03-31T02:20:37.083" v="162" actId="1076"/>
          <ac:graphicFrameMkLst>
            <pc:docMk/>
            <pc:sldMk cId="177280251" sldId="311"/>
            <ac:graphicFrameMk id="6" creationId="{00000000-0000-0000-0000-000000000000}"/>
          </ac:graphicFrameMkLst>
        </pc:graphicFrameChg>
      </pc:sldChg>
      <pc:sldChg chg="modSp mod">
        <pc:chgData name="Horn, Joseph Francis" userId="f83a568a-c35c-4670-b5cc-f8da1f75de10" providerId="ADAL" clId="{40C04FAD-258B-4854-B4FC-1BF04545AA78}" dt="2022-03-31T02:19:12.063" v="136" actId="20577"/>
        <pc:sldMkLst>
          <pc:docMk/>
          <pc:sldMk cId="2109547844" sldId="313"/>
        </pc:sldMkLst>
        <pc:spChg chg="mod">
          <ac:chgData name="Horn, Joseph Francis" userId="f83a568a-c35c-4670-b5cc-f8da1f75de10" providerId="ADAL" clId="{40C04FAD-258B-4854-B4FC-1BF04545AA78}" dt="2022-03-31T02:19:12.063" v="136" actId="20577"/>
          <ac:spMkLst>
            <pc:docMk/>
            <pc:sldMk cId="2109547844" sldId="313"/>
            <ac:spMk id="3" creationId="{00000000-0000-0000-0000-000000000000}"/>
          </ac:spMkLst>
        </pc:spChg>
      </pc:sldChg>
      <pc:sldChg chg="addSp delSp modSp mod">
        <pc:chgData name="Horn, Joseph Francis" userId="f83a568a-c35c-4670-b5cc-f8da1f75de10" providerId="ADAL" clId="{40C04FAD-258B-4854-B4FC-1BF04545AA78}" dt="2022-03-31T02:26:33.017" v="322" actId="20577"/>
        <pc:sldMkLst>
          <pc:docMk/>
          <pc:sldMk cId="3086756199" sldId="314"/>
        </pc:sldMkLst>
        <pc:spChg chg="mod">
          <ac:chgData name="Horn, Joseph Francis" userId="f83a568a-c35c-4670-b5cc-f8da1f75de10" providerId="ADAL" clId="{40C04FAD-258B-4854-B4FC-1BF04545AA78}" dt="2022-03-31T02:26:33.017" v="322" actId="20577"/>
          <ac:spMkLst>
            <pc:docMk/>
            <pc:sldMk cId="3086756199" sldId="314"/>
            <ac:spMk id="3" creationId="{00000000-0000-0000-0000-000000000000}"/>
          </ac:spMkLst>
        </pc:spChg>
        <pc:graphicFrameChg chg="mod">
          <ac:chgData name="Horn, Joseph Francis" userId="f83a568a-c35c-4670-b5cc-f8da1f75de10" providerId="ADAL" clId="{40C04FAD-258B-4854-B4FC-1BF04545AA78}" dt="2022-03-31T02:22:42.337" v="202"/>
          <ac:graphicFrameMkLst>
            <pc:docMk/>
            <pc:sldMk cId="3086756199" sldId="314"/>
            <ac:graphicFrameMk id="4" creationId="{00000000-0000-0000-0000-000000000000}"/>
          </ac:graphicFrameMkLst>
        </pc:graphicFrameChg>
        <pc:graphicFrameChg chg="mod">
          <ac:chgData name="Horn, Joseph Francis" userId="f83a568a-c35c-4670-b5cc-f8da1f75de10" providerId="ADAL" clId="{40C04FAD-258B-4854-B4FC-1BF04545AA78}" dt="2022-03-31T02:25:36.440" v="283" actId="1076"/>
          <ac:graphicFrameMkLst>
            <pc:docMk/>
            <pc:sldMk cId="3086756199" sldId="314"/>
            <ac:graphicFrameMk id="5" creationId="{00000000-0000-0000-0000-000000000000}"/>
          </ac:graphicFrameMkLst>
        </pc:graphicFrameChg>
        <pc:graphicFrameChg chg="add del mod">
          <ac:chgData name="Horn, Joseph Francis" userId="f83a568a-c35c-4670-b5cc-f8da1f75de10" providerId="ADAL" clId="{40C04FAD-258B-4854-B4FC-1BF04545AA78}" dt="2022-03-31T02:25:33.421" v="282" actId="478"/>
          <ac:graphicFrameMkLst>
            <pc:docMk/>
            <pc:sldMk cId="3086756199" sldId="314"/>
            <ac:graphicFrameMk id="7" creationId="{C9CE7C4D-1C88-4C81-A1D4-7520561E9759}"/>
          </ac:graphicFrameMkLst>
        </pc:graphicFrameChg>
        <pc:graphicFrameChg chg="add del mod">
          <ac:chgData name="Horn, Joseph Francis" userId="f83a568a-c35c-4670-b5cc-f8da1f75de10" providerId="ADAL" clId="{40C04FAD-258B-4854-B4FC-1BF04545AA78}" dt="2022-03-31T02:25:29.411" v="280" actId="478"/>
          <ac:graphicFrameMkLst>
            <pc:docMk/>
            <pc:sldMk cId="3086756199" sldId="314"/>
            <ac:graphicFrameMk id="8" creationId="{076E1FA1-0CEE-4F72-B880-EA3119C312C4}"/>
          </ac:graphicFrameMkLst>
        </pc:graphicFrameChg>
        <pc:graphicFrameChg chg="add del mod">
          <ac:chgData name="Horn, Joseph Francis" userId="f83a568a-c35c-4670-b5cc-f8da1f75de10" providerId="ADAL" clId="{40C04FAD-258B-4854-B4FC-1BF04545AA78}" dt="2022-03-31T02:25:17.241" v="257" actId="478"/>
          <ac:graphicFrameMkLst>
            <pc:docMk/>
            <pc:sldMk cId="3086756199" sldId="314"/>
            <ac:graphicFrameMk id="9" creationId="{4A92DE89-6EEF-47C8-A9EB-A8E81E30AABF}"/>
          </ac:graphicFrameMkLst>
        </pc:graphicFrameChg>
        <pc:graphicFrameChg chg="add del mod">
          <ac:chgData name="Horn, Joseph Francis" userId="f83a568a-c35c-4670-b5cc-f8da1f75de10" providerId="ADAL" clId="{40C04FAD-258B-4854-B4FC-1BF04545AA78}" dt="2022-03-31T02:23:37.516" v="216"/>
          <ac:graphicFrameMkLst>
            <pc:docMk/>
            <pc:sldMk cId="3086756199" sldId="314"/>
            <ac:graphicFrameMk id="10" creationId="{9C6E16EA-B309-4DDC-B185-B53FC5192CFC}"/>
          </ac:graphicFrameMkLst>
        </pc:graphicFrameChg>
      </pc:sldChg>
      <pc:sldChg chg="modSp mod">
        <pc:chgData name="Horn, Joseph Francis" userId="f83a568a-c35c-4670-b5cc-f8da1f75de10" providerId="ADAL" clId="{40C04FAD-258B-4854-B4FC-1BF04545AA78}" dt="2022-03-31T02:26:47.158" v="323" actId="6549"/>
        <pc:sldMkLst>
          <pc:docMk/>
          <pc:sldMk cId="418777320" sldId="315"/>
        </pc:sldMkLst>
        <pc:spChg chg="mod">
          <ac:chgData name="Horn, Joseph Francis" userId="f83a568a-c35c-4670-b5cc-f8da1f75de10" providerId="ADAL" clId="{40C04FAD-258B-4854-B4FC-1BF04545AA78}" dt="2022-03-31T02:26:47.158" v="323" actId="6549"/>
          <ac:spMkLst>
            <pc:docMk/>
            <pc:sldMk cId="418777320" sldId="315"/>
            <ac:spMk id="5" creationId="{00000000-0000-0000-0000-000000000000}"/>
          </ac:spMkLst>
        </pc:spChg>
      </pc:sldChg>
      <pc:sldChg chg="modSp mod">
        <pc:chgData name="Horn, Joseph Francis" userId="f83a568a-c35c-4670-b5cc-f8da1f75de10" providerId="ADAL" clId="{40C04FAD-258B-4854-B4FC-1BF04545AA78}" dt="2022-03-31T02:17:35.075" v="84" actId="6549"/>
        <pc:sldMkLst>
          <pc:docMk/>
          <pc:sldMk cId="1535215909" sldId="316"/>
        </pc:sldMkLst>
        <pc:spChg chg="mod">
          <ac:chgData name="Horn, Joseph Francis" userId="f83a568a-c35c-4670-b5cc-f8da1f75de10" providerId="ADAL" clId="{40C04FAD-258B-4854-B4FC-1BF04545AA78}" dt="2022-03-31T02:17:35.075" v="84" actId="6549"/>
          <ac:spMkLst>
            <pc:docMk/>
            <pc:sldMk cId="1535215909" sldId="316"/>
            <ac:spMk id="3" creationId="{00000000-0000-0000-0000-000000000000}"/>
          </ac:spMkLst>
        </pc:spChg>
      </pc:sldChg>
      <pc:sldChg chg="modSp mod">
        <pc:chgData name="Horn, Joseph Francis" userId="f83a568a-c35c-4670-b5cc-f8da1f75de10" providerId="ADAL" clId="{40C04FAD-258B-4854-B4FC-1BF04545AA78}" dt="2022-03-31T02:17:57.101" v="120" actId="20577"/>
        <pc:sldMkLst>
          <pc:docMk/>
          <pc:sldMk cId="1487960115" sldId="320"/>
        </pc:sldMkLst>
        <pc:spChg chg="mod">
          <ac:chgData name="Horn, Joseph Francis" userId="f83a568a-c35c-4670-b5cc-f8da1f75de10" providerId="ADAL" clId="{40C04FAD-258B-4854-B4FC-1BF04545AA78}" dt="2022-03-31T02:17:57.101" v="120" actId="20577"/>
          <ac:spMkLst>
            <pc:docMk/>
            <pc:sldMk cId="1487960115" sldId="320"/>
            <ac:spMk id="3" creationId="{00000000-0000-0000-0000-000000000000}"/>
          </ac:spMkLst>
        </pc:spChg>
      </pc:sldChg>
      <pc:sldChg chg="modSp mod">
        <pc:chgData name="Horn, Joseph Francis" userId="f83a568a-c35c-4670-b5cc-f8da1f75de10" providerId="ADAL" clId="{40C04FAD-258B-4854-B4FC-1BF04545AA78}" dt="2022-03-31T02:29:18.694" v="402" actId="20577"/>
        <pc:sldMkLst>
          <pc:docMk/>
          <pc:sldMk cId="1207368799" sldId="323"/>
        </pc:sldMkLst>
        <pc:spChg chg="mod">
          <ac:chgData name="Horn, Joseph Francis" userId="f83a568a-c35c-4670-b5cc-f8da1f75de10" providerId="ADAL" clId="{40C04FAD-258B-4854-B4FC-1BF04545AA78}" dt="2022-03-31T02:29:18.694" v="402" actId="20577"/>
          <ac:spMkLst>
            <pc:docMk/>
            <pc:sldMk cId="1207368799" sldId="323"/>
            <ac:spMk id="3" creationId="{00000000-0000-0000-0000-000000000000}"/>
          </ac:spMkLst>
        </pc:spChg>
      </pc:sldChg>
      <pc:sldChg chg="modSp mod">
        <pc:chgData name="Horn, Joseph Francis" userId="f83a568a-c35c-4670-b5cc-f8da1f75de10" providerId="ADAL" clId="{40C04FAD-258B-4854-B4FC-1BF04545AA78}" dt="2022-03-31T02:28:12.220" v="355" actId="20577"/>
        <pc:sldMkLst>
          <pc:docMk/>
          <pc:sldMk cId="3381885721" sldId="326"/>
        </pc:sldMkLst>
        <pc:spChg chg="mod">
          <ac:chgData name="Horn, Joseph Francis" userId="f83a568a-c35c-4670-b5cc-f8da1f75de10" providerId="ADAL" clId="{40C04FAD-258B-4854-B4FC-1BF04545AA78}" dt="2022-03-31T02:28:12.220" v="355" actId="20577"/>
          <ac:spMkLst>
            <pc:docMk/>
            <pc:sldMk cId="3381885721" sldId="326"/>
            <ac:spMk id="3" creationId="{00000000-0000-0000-0000-000000000000}"/>
          </ac:spMkLst>
        </pc:spChg>
      </pc:sldChg>
      <pc:sldChg chg="modSp mod">
        <pc:chgData name="Horn, Joseph Francis" userId="f83a568a-c35c-4670-b5cc-f8da1f75de10" providerId="ADAL" clId="{40C04FAD-258B-4854-B4FC-1BF04545AA78}" dt="2022-03-31T02:29:48.802" v="411" actId="20577"/>
        <pc:sldMkLst>
          <pc:docMk/>
          <pc:sldMk cId="3482561063" sldId="329"/>
        </pc:sldMkLst>
        <pc:spChg chg="mod">
          <ac:chgData name="Horn, Joseph Francis" userId="f83a568a-c35c-4670-b5cc-f8da1f75de10" providerId="ADAL" clId="{40C04FAD-258B-4854-B4FC-1BF04545AA78}" dt="2022-03-31T02:29:48.802" v="411" actId="20577"/>
          <ac:spMkLst>
            <pc:docMk/>
            <pc:sldMk cId="3482561063" sldId="329"/>
            <ac:spMk id="3" creationId="{00000000-0000-0000-0000-000000000000}"/>
          </ac:spMkLst>
        </pc:spChg>
      </pc:sldChg>
      <pc:sldChg chg="modSp mod">
        <pc:chgData name="Horn, Joseph Francis" userId="f83a568a-c35c-4670-b5cc-f8da1f75de10" providerId="ADAL" clId="{40C04FAD-258B-4854-B4FC-1BF04545AA78}" dt="2022-03-31T02:30:54.315" v="442" actId="20577"/>
        <pc:sldMkLst>
          <pc:docMk/>
          <pc:sldMk cId="562144091" sldId="331"/>
        </pc:sldMkLst>
        <pc:spChg chg="mod">
          <ac:chgData name="Horn, Joseph Francis" userId="f83a568a-c35c-4670-b5cc-f8da1f75de10" providerId="ADAL" clId="{40C04FAD-258B-4854-B4FC-1BF04545AA78}" dt="2022-03-31T02:30:54.315" v="442" actId="20577"/>
          <ac:spMkLst>
            <pc:docMk/>
            <pc:sldMk cId="562144091" sldId="33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B117A4-3110-4659-A129-55494575642B}"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71192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87344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9260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1466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B117A4-3110-4659-A129-55494575642B}"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2421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117A4-3110-4659-A129-55494575642B}"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74778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B117A4-3110-4659-A129-55494575642B}"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31672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B117A4-3110-4659-A129-55494575642B}"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0342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17A4-3110-4659-A129-55494575642B}"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423750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5855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0347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84057"/>
            <a:ext cx="7886700" cy="4859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28650" y="805758"/>
            <a:ext cx="7886700" cy="53712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117A4-3110-4659-A129-55494575642B}" type="datetimeFigureOut">
              <a:rPr lang="en-US" smtClean="0"/>
              <a:t>3/30/2022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348A4-AC88-46C7-ACAB-BC068BCC2D4F}" type="slidenum">
              <a:rPr lang="en-US" smtClean="0"/>
              <a:t>‹#›</a:t>
            </a:fld>
            <a:endParaRPr lang="en-US"/>
          </a:p>
        </p:txBody>
      </p:sp>
    </p:spTree>
    <p:extLst>
      <p:ext uri="{BB962C8B-B14F-4D97-AF65-F5344CB8AC3E}">
        <p14:creationId xmlns:p14="http://schemas.microsoft.com/office/powerpoint/2010/main" val="293860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26.wmf"/><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37.wmf"/><Relationship Id="rId4" Type="http://schemas.openxmlformats.org/officeDocument/2006/relationships/oleObject" Target="../embeddings/oleObject22.bin"/><Relationship Id="rId9" Type="http://schemas.openxmlformats.org/officeDocument/2006/relationships/image" Target="../media/image3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25.bin"/><Relationship Id="rId1" Type="http://schemas.openxmlformats.org/officeDocument/2006/relationships/slideLayout" Target="../slideLayouts/slideLayout4.xml"/><Relationship Id="rId6" Type="http://schemas.openxmlformats.org/officeDocument/2006/relationships/image" Target="../media/image42.wmf"/><Relationship Id="rId5" Type="http://schemas.openxmlformats.org/officeDocument/2006/relationships/oleObject" Target="../embeddings/oleObject26.bin"/><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Flight Dynamics</a:t>
            </a:r>
          </a:p>
        </p:txBody>
      </p:sp>
      <p:sp>
        <p:nvSpPr>
          <p:cNvPr id="3" name="Content Placeholder 2"/>
          <p:cNvSpPr>
            <a:spLocks noGrp="1"/>
          </p:cNvSpPr>
          <p:nvPr>
            <p:ph idx="1"/>
          </p:nvPr>
        </p:nvSpPr>
        <p:spPr/>
        <p:txBody>
          <a:bodyPr>
            <a:noAutofit/>
          </a:bodyPr>
          <a:lstStyle/>
          <a:p>
            <a:r>
              <a:rPr lang="en-US" dirty="0"/>
              <a:t>Will investigate flight dynamics in forward flight using the </a:t>
            </a:r>
            <a:r>
              <a:rPr lang="en-US" dirty="0" err="1"/>
              <a:t>HeloSim</a:t>
            </a:r>
            <a:r>
              <a:rPr lang="en-US" dirty="0"/>
              <a:t> UH-60 model as an example</a:t>
            </a:r>
          </a:p>
          <a:p>
            <a:pPr lvl="1"/>
            <a:r>
              <a:rPr lang="en-US" dirty="0"/>
              <a:t>Trim</a:t>
            </a:r>
          </a:p>
          <a:p>
            <a:pPr lvl="1"/>
            <a:r>
              <a:rPr lang="en-US" dirty="0"/>
              <a:t>Migration of eigenvalues (natural modes)</a:t>
            </a:r>
          </a:p>
          <a:p>
            <a:pPr lvl="1"/>
            <a:r>
              <a:rPr lang="en-US" dirty="0"/>
              <a:t>Migration of stability and control derivatives</a:t>
            </a:r>
          </a:p>
          <a:p>
            <a:pPr lvl="1"/>
            <a:r>
              <a:rPr lang="en-US" dirty="0"/>
              <a:t>Time response to pulse inputs</a:t>
            </a:r>
          </a:p>
          <a:p>
            <a:pPr lvl="1"/>
            <a:r>
              <a:rPr lang="en-US" sz="2400" dirty="0"/>
              <a:t>Simplified de-coupled longitudinal / lateral dynamics, relate the dynamics directly to specific S&amp;C derivatives</a:t>
            </a:r>
          </a:p>
        </p:txBody>
      </p:sp>
    </p:spTree>
    <p:extLst>
      <p:ext uri="{BB962C8B-B14F-4D97-AF65-F5344CB8AC3E}">
        <p14:creationId xmlns:p14="http://schemas.microsoft.com/office/powerpoint/2010/main" val="138695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06"/>
            <a:ext cx="7886700" cy="485900"/>
          </a:xfrm>
        </p:spPr>
        <p:txBody>
          <a:bodyPr/>
          <a:lstStyle/>
          <a:p>
            <a:r>
              <a:rPr lang="en-US" sz="3200" dirty="0"/>
              <a:t>Longitudinal Dynamics in Forward Flight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3157" y="674506"/>
                <a:ext cx="7886700" cy="6067488"/>
              </a:xfrm>
            </p:spPr>
            <p:txBody>
              <a:bodyPr>
                <a:normAutofit lnSpcReduction="10000"/>
              </a:bodyPr>
              <a:lstStyle/>
              <a:p>
                <a:r>
                  <a:rPr lang="en-US" sz="2000" dirty="0"/>
                  <a:t>The phugoid mode is governed by the modified speed damping, </a:t>
                </a: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𝑋</m:t>
                        </m:r>
                      </m:e>
                      <m:sub>
                        <m:r>
                          <a:rPr lang="en-US" sz="2000" b="0" i="1" smtClean="0">
                            <a:latin typeface="Cambria Math" panose="02040503050406030204" pitchFamily="18" charset="0"/>
                          </a:rPr>
                          <m:t>𝑢</m:t>
                        </m:r>
                      </m:sub>
                      <m:sup>
                        <m:r>
                          <a:rPr lang="en-US" sz="2000" b="0" i="1" smtClean="0">
                            <a:latin typeface="Cambria Math" panose="02040503050406030204" pitchFamily="18" charset="0"/>
                          </a:rPr>
                          <m:t>′</m:t>
                        </m:r>
                      </m:sup>
                    </m:sSubSup>
                  </m:oMath>
                </a14:m>
                <a:r>
                  <a:rPr lang="en-US" sz="2000" dirty="0"/>
                  <a:t>, and the modified lift-due-to-airspeed derivative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𝑍</m:t>
                        </m:r>
                      </m:e>
                      <m:sub>
                        <m:r>
                          <a:rPr lang="en-US" sz="2000" i="1">
                            <a:latin typeface="Cambria Math" panose="02040503050406030204" pitchFamily="18" charset="0"/>
                          </a:rPr>
                          <m:t>𝑢</m:t>
                        </m:r>
                      </m:sub>
                      <m:sup>
                        <m:r>
                          <a:rPr lang="en-US" sz="2000" i="1">
                            <a:latin typeface="Cambria Math" panose="02040503050406030204" pitchFamily="18" charset="0"/>
                          </a:rPr>
                          <m:t>′</m:t>
                        </m:r>
                      </m:sup>
                    </m:sSubSup>
                  </m:oMath>
                </a14:m>
                <a:r>
                  <a:rPr lang="en-US" sz="2000" dirty="0"/>
                  <a:t>. The natural frequency and damping ratio are:</a:t>
                </a:r>
              </a:p>
              <a:p>
                <a:endParaRPr lang="en-US" sz="2000" dirty="0"/>
              </a:p>
              <a:p>
                <a:endParaRPr lang="en-US" sz="2000" dirty="0"/>
              </a:p>
              <a:p>
                <a:r>
                  <a:rPr lang="en-US" sz="2000" dirty="0"/>
                  <a:t>In a more basic phugoid approximation, one can assume the angle of attack does not vary in phugoid mode, in which case the modified u derivatives are equivalent to the unmodified derivatives</a:t>
                </a:r>
              </a:p>
              <a:p>
                <a:endParaRPr lang="en-US" sz="2000" dirty="0"/>
              </a:p>
              <a:p>
                <a:r>
                  <a:rPr lang="en-US" sz="2000" dirty="0"/>
                  <a:t>The speed damping comes primarily through drag force on both the airframe and rotor systems.  For example, linearization of the drag forces results in:</a:t>
                </a:r>
              </a:p>
              <a:p>
                <a:endParaRPr lang="en-US" sz="2000" dirty="0"/>
              </a:p>
              <a:p>
                <a:r>
                  <a:rPr lang="en-US" sz="2000" dirty="0"/>
                  <a:t>But note that rotor flapping and in-plane forces (profile drag) are also a major factor for </a:t>
                </a:r>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u</a:t>
                </a:r>
                <a:endParaRPr lang="en-US" sz="2000" dirty="0"/>
              </a:p>
              <a:p>
                <a:r>
                  <a:rPr lang="en-US" sz="2000" dirty="0"/>
                  <a:t>The lift-due-to-airspeed derivative, </a:t>
                </a:r>
                <a:r>
                  <a:rPr lang="en-US" sz="2000" i="1" dirty="0" err="1">
                    <a:latin typeface="Times New Roman" panose="02020603050405020304" pitchFamily="18" charset="0"/>
                    <a:cs typeface="Times New Roman" panose="02020603050405020304" pitchFamily="18" charset="0"/>
                  </a:rPr>
                  <a:t>Z</a:t>
                </a:r>
                <a:r>
                  <a:rPr lang="en-US" sz="2000" i="1" baseline="-25000" dirty="0" err="1">
                    <a:latin typeface="Times New Roman" panose="02020603050405020304" pitchFamily="18" charset="0"/>
                    <a:cs typeface="Times New Roman" panose="02020603050405020304" pitchFamily="18" charset="0"/>
                  </a:rPr>
                  <a:t>u</a:t>
                </a:r>
                <a:r>
                  <a:rPr lang="en-US" sz="2000" dirty="0"/>
                  <a:t>, comes from the rotor thrust increasing with forward speed, due to changes in inflow.  This can be negative due to reductions in induced inflow at low speed, but can turn positive in high speed when the rotor tip-path-plane is tilted forward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3157" y="674506"/>
                <a:ext cx="7886700" cy="6067488"/>
              </a:xfrm>
              <a:blipFill>
                <a:blip r:embed="rId2"/>
                <a:stretch>
                  <a:fillRect l="-696" t="-1508" r="-1005"/>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042935178"/>
              </p:ext>
            </p:extLst>
          </p:nvPr>
        </p:nvGraphicFramePr>
        <p:xfrm>
          <a:off x="2889731" y="1508700"/>
          <a:ext cx="2562225" cy="674687"/>
        </p:xfrm>
        <a:graphic>
          <a:graphicData uri="http://schemas.openxmlformats.org/presentationml/2006/ole">
            <mc:AlternateContent xmlns:mc="http://schemas.openxmlformats.org/markup-compatibility/2006">
              <mc:Choice xmlns:v="urn:schemas-microsoft-com:vml" Requires="v">
                <p:oleObj name="Equation" r:id="rId3" imgW="1600200" imgH="419040" progId="Equation.DSMT4">
                  <p:embed/>
                </p:oleObj>
              </mc:Choice>
              <mc:Fallback>
                <p:oleObj name="Equation" r:id="rId3" imgW="1600200" imgH="419040" progId="Equation.DSMT4">
                  <p:embed/>
                  <p:pic>
                    <p:nvPicPr>
                      <p:cNvPr id="4" name="Object 3"/>
                      <p:cNvPicPr/>
                      <p:nvPr/>
                    </p:nvPicPr>
                    <p:blipFill>
                      <a:blip r:embed="rId4"/>
                      <a:stretch>
                        <a:fillRect/>
                      </a:stretch>
                    </p:blipFill>
                    <p:spPr>
                      <a:xfrm>
                        <a:off x="2889731" y="1508700"/>
                        <a:ext cx="2562225" cy="6746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14658722"/>
              </p:ext>
            </p:extLst>
          </p:nvPr>
        </p:nvGraphicFramePr>
        <p:xfrm>
          <a:off x="3548071" y="3122613"/>
          <a:ext cx="1647825" cy="306387"/>
        </p:xfrm>
        <a:graphic>
          <a:graphicData uri="http://schemas.openxmlformats.org/presentationml/2006/ole">
            <mc:AlternateContent xmlns:mc="http://schemas.openxmlformats.org/markup-compatibility/2006">
              <mc:Choice xmlns:v="urn:schemas-microsoft-com:vml" Requires="v">
                <p:oleObj name="Equation" r:id="rId5" imgW="1028520" imgH="190440" progId="Equation.DSMT4">
                  <p:embed/>
                </p:oleObj>
              </mc:Choice>
              <mc:Fallback>
                <p:oleObj name="Equation" r:id="rId5" imgW="1028520" imgH="190440" progId="Equation.DSMT4">
                  <p:embed/>
                  <p:pic>
                    <p:nvPicPr>
                      <p:cNvPr id="5" name="Object 4"/>
                      <p:cNvPicPr/>
                      <p:nvPr/>
                    </p:nvPicPr>
                    <p:blipFill>
                      <a:blip r:embed="rId6"/>
                      <a:stretch>
                        <a:fillRect/>
                      </a:stretch>
                    </p:blipFill>
                    <p:spPr>
                      <a:xfrm>
                        <a:off x="3548071" y="3122613"/>
                        <a:ext cx="1647825" cy="30638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1663710"/>
              </p:ext>
            </p:extLst>
          </p:nvPr>
        </p:nvGraphicFramePr>
        <p:xfrm>
          <a:off x="1962694" y="4347495"/>
          <a:ext cx="5127625" cy="347663"/>
        </p:xfrm>
        <a:graphic>
          <a:graphicData uri="http://schemas.openxmlformats.org/presentationml/2006/ole">
            <mc:AlternateContent xmlns:mc="http://schemas.openxmlformats.org/markup-compatibility/2006">
              <mc:Choice xmlns:v="urn:schemas-microsoft-com:vml" Requires="v">
                <p:oleObj name="Equation" r:id="rId7" imgW="3200400" imgH="215640" progId="Equation.DSMT4">
                  <p:embed/>
                </p:oleObj>
              </mc:Choice>
              <mc:Fallback>
                <p:oleObj name="Equation" r:id="rId7" imgW="3200400" imgH="215640" progId="Equation.DSMT4">
                  <p:embed/>
                  <p:pic>
                    <p:nvPicPr>
                      <p:cNvPr id="6" name="Object 5"/>
                      <p:cNvPicPr/>
                      <p:nvPr/>
                    </p:nvPicPr>
                    <p:blipFill>
                      <a:blip r:embed="rId8"/>
                      <a:stretch>
                        <a:fillRect/>
                      </a:stretch>
                    </p:blipFill>
                    <p:spPr>
                      <a:xfrm>
                        <a:off x="1962694" y="4347495"/>
                        <a:ext cx="5127625" cy="347663"/>
                      </a:xfrm>
                      <a:prstGeom prst="rect">
                        <a:avLst/>
                      </a:prstGeom>
                    </p:spPr>
                  </p:pic>
                </p:oleObj>
              </mc:Fallback>
            </mc:AlternateContent>
          </a:graphicData>
        </a:graphic>
      </p:graphicFrame>
    </p:spTree>
    <p:extLst>
      <p:ext uri="{BB962C8B-B14F-4D97-AF65-F5344CB8AC3E}">
        <p14:creationId xmlns:p14="http://schemas.microsoft.com/office/powerpoint/2010/main" val="308675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Longitudinal Dynamics in Forward Flight</a:t>
            </a:r>
          </a:p>
        </p:txBody>
      </p:sp>
      <p:sp>
        <p:nvSpPr>
          <p:cNvPr id="5" name="Content Placeholder 4"/>
          <p:cNvSpPr>
            <a:spLocks noGrp="1"/>
          </p:cNvSpPr>
          <p:nvPr>
            <p:ph idx="1"/>
          </p:nvPr>
        </p:nvSpPr>
        <p:spPr/>
        <p:txBody>
          <a:bodyPr>
            <a:normAutofit/>
          </a:bodyPr>
          <a:lstStyle/>
          <a:p>
            <a:r>
              <a:rPr lang="en-US" sz="2000" dirty="0"/>
              <a:t>The fast dynamics can also be extracted. These assume the slow states remain constant:</a:t>
            </a:r>
          </a:p>
          <a:p>
            <a:endParaRPr lang="en-US" sz="2000" dirty="0"/>
          </a:p>
          <a:p>
            <a:endParaRPr lang="en-US" sz="2000" dirty="0"/>
          </a:p>
          <a:p>
            <a:endParaRPr lang="en-US" sz="2000" dirty="0"/>
          </a:p>
          <a:p>
            <a:r>
              <a:rPr lang="en-US" sz="2000" dirty="0"/>
              <a:t>The A matrix eigenvalues describe the short period mode stability:</a:t>
            </a:r>
          </a:p>
          <a:p>
            <a:endParaRPr lang="en-US" sz="2000" dirty="0"/>
          </a:p>
          <a:p>
            <a:endParaRPr lang="en-US" sz="2000" dirty="0"/>
          </a:p>
          <a:p>
            <a:endParaRPr lang="en-US" sz="2000" dirty="0"/>
          </a:p>
          <a:p>
            <a:endParaRPr lang="en-US" sz="2000" dirty="0"/>
          </a:p>
          <a:p>
            <a:endParaRPr lang="en-US" sz="2000" dirty="0"/>
          </a:p>
          <a:p>
            <a:r>
              <a:rPr lang="en-US" sz="2000" dirty="0"/>
              <a:t>Transfer functions of the responses of the angle of attack:</a:t>
            </a:r>
          </a:p>
        </p:txBody>
      </p:sp>
      <p:graphicFrame>
        <p:nvGraphicFramePr>
          <p:cNvPr id="6" name="Object 5"/>
          <p:cNvGraphicFramePr>
            <a:graphicFrameLocks noChangeAspect="1"/>
          </p:cNvGraphicFramePr>
          <p:nvPr>
            <p:extLst>
              <p:ext uri="{D42A27DB-BD31-4B8C-83A1-F6EECF244321}">
                <p14:modId xmlns:p14="http://schemas.microsoft.com/office/powerpoint/2010/main" val="3615996627"/>
              </p:ext>
            </p:extLst>
          </p:nvPr>
        </p:nvGraphicFramePr>
        <p:xfrm>
          <a:off x="2417763" y="1473200"/>
          <a:ext cx="3862387" cy="1041400"/>
        </p:xfrm>
        <a:graphic>
          <a:graphicData uri="http://schemas.openxmlformats.org/presentationml/2006/ole">
            <mc:AlternateContent xmlns:mc="http://schemas.openxmlformats.org/markup-compatibility/2006">
              <mc:Choice xmlns:v="urn:schemas-microsoft-com:vml" Requires="v">
                <p:oleObj name="Equation" r:id="rId2" imgW="2412720" imgH="647640" progId="Equation.DSMT4">
                  <p:embed/>
                </p:oleObj>
              </mc:Choice>
              <mc:Fallback>
                <p:oleObj name="Equation" r:id="rId2" imgW="2412720" imgH="647640" progId="Equation.DSMT4">
                  <p:embed/>
                  <p:pic>
                    <p:nvPicPr>
                      <p:cNvPr id="6" name="Object 5"/>
                      <p:cNvPicPr/>
                      <p:nvPr/>
                    </p:nvPicPr>
                    <p:blipFill>
                      <a:blip r:embed="rId3"/>
                      <a:stretch>
                        <a:fillRect/>
                      </a:stretch>
                    </p:blipFill>
                    <p:spPr>
                      <a:xfrm>
                        <a:off x="2417763" y="1473200"/>
                        <a:ext cx="3862387" cy="1041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79690146"/>
              </p:ext>
            </p:extLst>
          </p:nvPr>
        </p:nvGraphicFramePr>
        <p:xfrm>
          <a:off x="2530310" y="3143085"/>
          <a:ext cx="3556000" cy="1652587"/>
        </p:xfrm>
        <a:graphic>
          <a:graphicData uri="http://schemas.openxmlformats.org/presentationml/2006/ole">
            <mc:AlternateContent xmlns:mc="http://schemas.openxmlformats.org/markup-compatibility/2006">
              <mc:Choice xmlns:v="urn:schemas-microsoft-com:vml" Requires="v">
                <p:oleObj name="Equation" r:id="rId4" imgW="2222280" imgH="1028520" progId="Equation.DSMT4">
                  <p:embed/>
                </p:oleObj>
              </mc:Choice>
              <mc:Fallback>
                <p:oleObj name="Equation" r:id="rId4" imgW="2222280" imgH="1028520" progId="Equation.DSMT4">
                  <p:embed/>
                  <p:pic>
                    <p:nvPicPr>
                      <p:cNvPr id="7" name="Object 6"/>
                      <p:cNvPicPr/>
                      <p:nvPr/>
                    </p:nvPicPr>
                    <p:blipFill>
                      <a:blip r:embed="rId5"/>
                      <a:stretch>
                        <a:fillRect/>
                      </a:stretch>
                    </p:blipFill>
                    <p:spPr>
                      <a:xfrm>
                        <a:off x="2530310" y="3143085"/>
                        <a:ext cx="3556000" cy="16525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81629072"/>
              </p:ext>
            </p:extLst>
          </p:nvPr>
        </p:nvGraphicFramePr>
        <p:xfrm>
          <a:off x="953021" y="5424157"/>
          <a:ext cx="7888288" cy="1246188"/>
        </p:xfrm>
        <a:graphic>
          <a:graphicData uri="http://schemas.openxmlformats.org/presentationml/2006/ole">
            <mc:AlternateContent xmlns:mc="http://schemas.openxmlformats.org/markup-compatibility/2006">
              <mc:Choice xmlns:v="urn:schemas-microsoft-com:vml" Requires="v">
                <p:oleObj name="Equation" r:id="rId6" imgW="4927320" imgH="774360" progId="Equation.DSMT4">
                  <p:embed/>
                </p:oleObj>
              </mc:Choice>
              <mc:Fallback>
                <p:oleObj name="Equation" r:id="rId6" imgW="4927320" imgH="774360" progId="Equation.DSMT4">
                  <p:embed/>
                  <p:pic>
                    <p:nvPicPr>
                      <p:cNvPr id="8" name="Object 7"/>
                      <p:cNvPicPr/>
                      <p:nvPr/>
                    </p:nvPicPr>
                    <p:blipFill>
                      <a:blip r:embed="rId7"/>
                      <a:stretch>
                        <a:fillRect/>
                      </a:stretch>
                    </p:blipFill>
                    <p:spPr>
                      <a:xfrm>
                        <a:off x="953021" y="5424157"/>
                        <a:ext cx="7888288" cy="1246188"/>
                      </a:xfrm>
                      <a:prstGeom prst="rect">
                        <a:avLst/>
                      </a:prstGeom>
                    </p:spPr>
                  </p:pic>
                </p:oleObj>
              </mc:Fallback>
            </mc:AlternateContent>
          </a:graphicData>
        </a:graphic>
      </p:graphicFrame>
    </p:spTree>
    <p:extLst>
      <p:ext uri="{BB962C8B-B14F-4D97-AF65-F5344CB8AC3E}">
        <p14:creationId xmlns:p14="http://schemas.microsoft.com/office/powerpoint/2010/main" val="41877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7705"/>
            <a:ext cx="7886700" cy="485900"/>
          </a:xfrm>
        </p:spPr>
        <p:txBody>
          <a:bodyPr/>
          <a:lstStyle/>
          <a:p>
            <a:r>
              <a:rPr lang="en-US" sz="3200" dirty="0"/>
              <a:t>Analysis of UH-60 Long. Modes at 140 knots</a:t>
            </a:r>
          </a:p>
        </p:txBody>
      </p:sp>
      <p:sp>
        <p:nvSpPr>
          <p:cNvPr id="3" name="Content Placeholder 2"/>
          <p:cNvSpPr>
            <a:spLocks noGrp="1"/>
          </p:cNvSpPr>
          <p:nvPr>
            <p:ph idx="1"/>
          </p:nvPr>
        </p:nvSpPr>
        <p:spPr>
          <a:xfrm>
            <a:off x="628650" y="783012"/>
            <a:ext cx="7886700" cy="5371205"/>
          </a:xfrm>
        </p:spPr>
        <p:txBody>
          <a:bodyPr>
            <a:normAutofit/>
          </a:bodyPr>
          <a:lstStyle/>
          <a:p>
            <a:r>
              <a:rPr lang="en-US" sz="2000" dirty="0"/>
              <a:t>Comparisons of Eigenvalues via Approximations: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We see there is significant error when going to 4 state longitudinal model indicating that cross-coupling effects are important.  But closed form approximations of modes from the 4 state model are OK</a:t>
            </a:r>
          </a:p>
          <a:p>
            <a:r>
              <a:rPr lang="en-US" sz="2000" dirty="0"/>
              <a:t>Lets check </a:t>
            </a:r>
            <a:r>
              <a:rPr lang="en-US" sz="2000" dirty="0" err="1"/>
              <a:t>phugoid</a:t>
            </a:r>
            <a:r>
              <a:rPr lang="en-US" sz="2000" dirty="0"/>
              <a:t> response in complete non-linear simulation.  The best model predicts:</a:t>
            </a:r>
          </a:p>
        </p:txBody>
      </p:sp>
      <p:graphicFrame>
        <p:nvGraphicFramePr>
          <p:cNvPr id="5" name="Table 4"/>
          <p:cNvGraphicFramePr>
            <a:graphicFrameLocks noGrp="1"/>
          </p:cNvGraphicFramePr>
          <p:nvPr>
            <p:extLst>
              <p:ext uri="{D42A27DB-BD31-4B8C-83A1-F6EECF244321}">
                <p14:modId xmlns:p14="http://schemas.microsoft.com/office/powerpoint/2010/main" val="2245156258"/>
              </p:ext>
            </p:extLst>
          </p:nvPr>
        </p:nvGraphicFramePr>
        <p:xfrm>
          <a:off x="2033517" y="1283269"/>
          <a:ext cx="5131558" cy="2600960"/>
        </p:xfrm>
        <a:graphic>
          <a:graphicData uri="http://schemas.openxmlformats.org/drawingml/2006/table">
            <a:tbl>
              <a:tblPr firstRow="1" bandRow="1">
                <a:tableStyleId>{5C22544A-7EE6-4342-B048-85BDC9FD1C3A}</a:tableStyleId>
              </a:tblPr>
              <a:tblGrid>
                <a:gridCol w="1886447">
                  <a:extLst>
                    <a:ext uri="{9D8B030D-6E8A-4147-A177-3AD203B41FA5}">
                      <a16:colId xmlns:a16="http://schemas.microsoft.com/office/drawing/2014/main" val="1101286415"/>
                    </a:ext>
                  </a:extLst>
                </a:gridCol>
                <a:gridCol w="756669">
                  <a:extLst>
                    <a:ext uri="{9D8B030D-6E8A-4147-A177-3AD203B41FA5}">
                      <a16:colId xmlns:a16="http://schemas.microsoft.com/office/drawing/2014/main" val="96675815"/>
                    </a:ext>
                  </a:extLst>
                </a:gridCol>
                <a:gridCol w="823415">
                  <a:extLst>
                    <a:ext uri="{9D8B030D-6E8A-4147-A177-3AD203B41FA5}">
                      <a16:colId xmlns:a16="http://schemas.microsoft.com/office/drawing/2014/main" val="1896791330"/>
                    </a:ext>
                  </a:extLst>
                </a:gridCol>
                <a:gridCol w="827964">
                  <a:extLst>
                    <a:ext uri="{9D8B030D-6E8A-4147-A177-3AD203B41FA5}">
                      <a16:colId xmlns:a16="http://schemas.microsoft.com/office/drawing/2014/main" val="4058109479"/>
                    </a:ext>
                  </a:extLst>
                </a:gridCol>
                <a:gridCol w="837063">
                  <a:extLst>
                    <a:ext uri="{9D8B030D-6E8A-4147-A177-3AD203B41FA5}">
                      <a16:colId xmlns:a16="http://schemas.microsoft.com/office/drawing/2014/main" val="471935994"/>
                    </a:ext>
                  </a:extLst>
                </a:gridCol>
              </a:tblGrid>
              <a:tr h="370840">
                <a:tc rowSpan="2">
                  <a:txBody>
                    <a:bodyPr/>
                    <a:lstStyle/>
                    <a:p>
                      <a:endParaRPr lang="en-US" dirty="0"/>
                    </a:p>
                  </a:txBody>
                  <a:tcPr/>
                </a:tc>
                <a:tc gridSpan="2">
                  <a:txBody>
                    <a:bodyPr/>
                    <a:lstStyle/>
                    <a:p>
                      <a:pPr algn="ctr"/>
                      <a:r>
                        <a:rPr lang="en-US" dirty="0"/>
                        <a:t>Short Period</a:t>
                      </a:r>
                      <a:r>
                        <a:rPr lang="en-US" baseline="0" dirty="0"/>
                        <a:t> Mode</a:t>
                      </a:r>
                      <a:endParaRPr lang="en-US" dirty="0"/>
                    </a:p>
                  </a:txBody>
                  <a:tcPr/>
                </a:tc>
                <a:tc hMerge="1">
                  <a:txBody>
                    <a:bodyPr/>
                    <a:lstStyle/>
                    <a:p>
                      <a:endParaRPr lang="en-US" dirty="0"/>
                    </a:p>
                  </a:txBody>
                  <a:tcPr/>
                </a:tc>
                <a:tc gridSpan="2">
                  <a:txBody>
                    <a:bodyPr/>
                    <a:lstStyle/>
                    <a:p>
                      <a:pPr algn="ctr"/>
                      <a:r>
                        <a:rPr lang="en-US" dirty="0" err="1"/>
                        <a:t>Phugoid</a:t>
                      </a:r>
                      <a:r>
                        <a:rPr lang="en-US" dirty="0"/>
                        <a:t> Mode</a:t>
                      </a:r>
                    </a:p>
                  </a:txBody>
                  <a:tcPr/>
                </a:tc>
                <a:tc hMerge="1">
                  <a:txBody>
                    <a:bodyPr/>
                    <a:lstStyle/>
                    <a:p>
                      <a:endParaRPr lang="en-US" dirty="0"/>
                    </a:p>
                  </a:txBody>
                  <a:tcPr/>
                </a:tc>
                <a:extLst>
                  <a:ext uri="{0D108BD9-81ED-4DB2-BD59-A6C34878D82A}">
                    <a16:rowId xmlns:a16="http://schemas.microsoft.com/office/drawing/2014/main" val="3153085360"/>
                  </a:ext>
                </a:extLst>
              </a:tr>
              <a:tr h="370840">
                <a:tc vMerge="1">
                  <a:txBody>
                    <a:bodyPr/>
                    <a:lstStyle/>
                    <a:p>
                      <a:endParaRPr lang="en-US" dirty="0"/>
                    </a:p>
                  </a:txBody>
                  <a:tcPr/>
                </a:tc>
                <a:tc>
                  <a:txBody>
                    <a:bodyPr/>
                    <a:lstStyle/>
                    <a:p>
                      <a:pPr algn="ctr"/>
                      <a:r>
                        <a:rPr lang="en-US" i="1" dirty="0" err="1">
                          <a:latin typeface="Symbol" panose="05050102010706020507" pitchFamily="18" charset="2"/>
                        </a:rPr>
                        <a:t>w</a:t>
                      </a:r>
                      <a:r>
                        <a:rPr lang="en-US" i="1" baseline="-25000" dirty="0" err="1">
                          <a:latin typeface="Times New Roman" panose="02020603050405020304" pitchFamily="18" charset="0"/>
                          <a:cs typeface="Times New Roman" panose="02020603050405020304" pitchFamily="18" charset="0"/>
                        </a:rPr>
                        <a:t>n</a:t>
                      </a:r>
                      <a:endParaRPr lang="en-US" i="1" baseline="-25000" dirty="0">
                        <a:latin typeface="Times New Roman" panose="02020603050405020304" pitchFamily="18" charset="0"/>
                        <a:cs typeface="Times New Roman" panose="02020603050405020304" pitchFamily="18" charset="0"/>
                      </a:endParaRPr>
                    </a:p>
                    <a:p>
                      <a:pPr algn="ctr"/>
                      <a:r>
                        <a:rPr lang="en-US" sz="1400" i="0" baseline="0" dirty="0">
                          <a:latin typeface="+mn-lt"/>
                          <a:cs typeface="Times New Roman" panose="02020603050405020304" pitchFamily="18" charset="0"/>
                        </a:rPr>
                        <a:t>rad/sec</a:t>
                      </a:r>
                      <a:endParaRPr lang="en-US" i="0" baseline="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latin typeface="Symbol" panose="05050102010706020507" pitchFamily="18" charset="2"/>
                        </a:rPr>
                        <a:t>z</a:t>
                      </a:r>
                    </a:p>
                  </a:txBody>
                  <a:tcPr/>
                </a:tc>
                <a:tc>
                  <a:txBody>
                    <a:bodyPr/>
                    <a:lstStyle/>
                    <a:p>
                      <a:pPr algn="ctr"/>
                      <a:r>
                        <a:rPr lang="en-US" i="1" dirty="0" err="1">
                          <a:latin typeface="Symbol" panose="05050102010706020507" pitchFamily="18" charset="2"/>
                        </a:rPr>
                        <a:t>w</a:t>
                      </a:r>
                      <a:r>
                        <a:rPr lang="en-US" i="1" baseline="-25000" dirty="0" err="1">
                          <a:latin typeface="Times New Roman" panose="02020603050405020304" pitchFamily="18" charset="0"/>
                          <a:cs typeface="Times New Roman" panose="02020603050405020304" pitchFamily="18" charset="0"/>
                        </a:rPr>
                        <a:t>n</a:t>
                      </a:r>
                      <a:endParaRPr lang="en-US" i="1" baseline="-25000" dirty="0">
                        <a:latin typeface="Times New Roman" panose="02020603050405020304" pitchFamily="18" charset="0"/>
                        <a:cs typeface="Times New Roman" panose="02020603050405020304" pitchFamily="18" charset="0"/>
                      </a:endParaRPr>
                    </a:p>
                    <a:p>
                      <a:pPr algn="ctr"/>
                      <a:r>
                        <a:rPr lang="en-US" sz="1400" i="0" baseline="0" dirty="0">
                          <a:latin typeface="+mn-lt"/>
                          <a:cs typeface="Times New Roman" panose="02020603050405020304" pitchFamily="18" charset="0"/>
                        </a:rPr>
                        <a:t>rad/sec</a:t>
                      </a:r>
                      <a:endParaRPr lang="en-US" i="1" baseline="-25000" dirty="0">
                        <a:latin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latin typeface="Symbol" panose="05050102010706020507" pitchFamily="18" charset="2"/>
                        </a:rPr>
                        <a:t>z</a:t>
                      </a:r>
                      <a:endParaRPr lang="en-US" i="1" baseline="-25000" dirty="0">
                        <a:latin typeface="Symbol" panose="05050102010706020507" pitchFamily="18" charset="2"/>
                      </a:endParaRPr>
                    </a:p>
                  </a:txBody>
                  <a:tcPr/>
                </a:tc>
                <a:extLst>
                  <a:ext uri="{0D108BD9-81ED-4DB2-BD59-A6C34878D82A}">
                    <a16:rowId xmlns:a16="http://schemas.microsoft.com/office/drawing/2014/main" val="2696787455"/>
                  </a:ext>
                </a:extLst>
              </a:tr>
              <a:tr h="370840">
                <a:tc>
                  <a:txBody>
                    <a:bodyPr/>
                    <a:lstStyle/>
                    <a:p>
                      <a:r>
                        <a:rPr lang="en-US" dirty="0"/>
                        <a:t>8</a:t>
                      </a:r>
                      <a:r>
                        <a:rPr lang="en-US" baseline="0" dirty="0"/>
                        <a:t> State Model</a:t>
                      </a:r>
                      <a:endParaRPr lang="en-US" dirty="0"/>
                    </a:p>
                  </a:txBody>
                  <a:tcPr/>
                </a:tc>
                <a:tc>
                  <a:txBody>
                    <a:bodyPr/>
                    <a:lstStyle/>
                    <a:p>
                      <a:pPr algn="ctr"/>
                      <a:r>
                        <a:rPr lang="en-US" dirty="0"/>
                        <a:t>2.01</a:t>
                      </a:r>
                    </a:p>
                  </a:txBody>
                  <a:tcPr/>
                </a:tc>
                <a:tc>
                  <a:txBody>
                    <a:bodyPr/>
                    <a:lstStyle/>
                    <a:p>
                      <a:pPr algn="ctr"/>
                      <a:r>
                        <a:rPr lang="en-US" dirty="0"/>
                        <a:t>0.879</a:t>
                      </a:r>
                    </a:p>
                  </a:txBody>
                  <a:tcPr/>
                </a:tc>
                <a:tc>
                  <a:txBody>
                    <a:bodyPr/>
                    <a:lstStyle/>
                    <a:p>
                      <a:pPr algn="ctr"/>
                      <a:r>
                        <a:rPr lang="en-US" dirty="0"/>
                        <a:t>0.116</a:t>
                      </a:r>
                    </a:p>
                  </a:txBody>
                  <a:tcPr/>
                </a:tc>
                <a:tc>
                  <a:txBody>
                    <a:bodyPr/>
                    <a:lstStyle/>
                    <a:p>
                      <a:pPr algn="ctr"/>
                      <a:r>
                        <a:rPr lang="en-US" dirty="0"/>
                        <a:t>0.174</a:t>
                      </a:r>
                    </a:p>
                  </a:txBody>
                  <a:tcPr/>
                </a:tc>
                <a:extLst>
                  <a:ext uri="{0D108BD9-81ED-4DB2-BD59-A6C34878D82A}">
                    <a16:rowId xmlns:a16="http://schemas.microsoft.com/office/drawing/2014/main" val="3017575094"/>
                  </a:ext>
                </a:extLst>
              </a:tr>
              <a:tr h="370840">
                <a:tc>
                  <a:txBody>
                    <a:bodyPr/>
                    <a:lstStyle/>
                    <a:p>
                      <a:r>
                        <a:rPr lang="en-US" dirty="0"/>
                        <a:t>4 State Model</a:t>
                      </a:r>
                    </a:p>
                  </a:txBody>
                  <a:tcPr/>
                </a:tc>
                <a:tc>
                  <a:txBody>
                    <a:bodyPr/>
                    <a:lstStyle/>
                    <a:p>
                      <a:pPr algn="ctr"/>
                      <a:r>
                        <a:rPr lang="en-US" dirty="0"/>
                        <a:t>1.72</a:t>
                      </a:r>
                    </a:p>
                  </a:txBody>
                  <a:tcPr/>
                </a:tc>
                <a:tc>
                  <a:txBody>
                    <a:bodyPr/>
                    <a:lstStyle/>
                    <a:p>
                      <a:pPr algn="ctr"/>
                      <a:r>
                        <a:rPr lang="en-US" dirty="0"/>
                        <a:t>0.756</a:t>
                      </a:r>
                    </a:p>
                  </a:txBody>
                  <a:tcPr/>
                </a:tc>
                <a:tc>
                  <a:txBody>
                    <a:bodyPr/>
                    <a:lstStyle/>
                    <a:p>
                      <a:pPr algn="ctr"/>
                      <a:r>
                        <a:rPr lang="en-US" dirty="0"/>
                        <a:t>0.0554</a:t>
                      </a:r>
                    </a:p>
                  </a:txBody>
                  <a:tcPr/>
                </a:tc>
                <a:tc>
                  <a:txBody>
                    <a:bodyPr/>
                    <a:lstStyle/>
                    <a:p>
                      <a:pPr algn="ctr"/>
                      <a:r>
                        <a:rPr lang="en-US" dirty="0"/>
                        <a:t>0.436</a:t>
                      </a:r>
                    </a:p>
                  </a:txBody>
                  <a:tcPr/>
                </a:tc>
                <a:extLst>
                  <a:ext uri="{0D108BD9-81ED-4DB2-BD59-A6C34878D82A}">
                    <a16:rowId xmlns:a16="http://schemas.microsoft.com/office/drawing/2014/main" val="4198547926"/>
                  </a:ext>
                </a:extLst>
              </a:tr>
              <a:tr h="370840">
                <a:tc>
                  <a:txBody>
                    <a:bodyPr/>
                    <a:lstStyle/>
                    <a:p>
                      <a:r>
                        <a:rPr lang="en-US" dirty="0"/>
                        <a:t>Mode Approximations</a:t>
                      </a:r>
                    </a:p>
                  </a:txBody>
                  <a:tcPr/>
                </a:tc>
                <a:tc>
                  <a:txBody>
                    <a:bodyPr/>
                    <a:lstStyle/>
                    <a:p>
                      <a:pPr algn="ctr"/>
                      <a:r>
                        <a:rPr lang="en-US" dirty="0"/>
                        <a:t>1.72</a:t>
                      </a:r>
                    </a:p>
                  </a:txBody>
                  <a:tcPr/>
                </a:tc>
                <a:tc>
                  <a:txBody>
                    <a:bodyPr/>
                    <a:lstStyle/>
                    <a:p>
                      <a:pPr algn="ctr"/>
                      <a:r>
                        <a:rPr lang="en-US" dirty="0"/>
                        <a:t>0.755</a:t>
                      </a:r>
                    </a:p>
                  </a:txBody>
                  <a:tcPr/>
                </a:tc>
                <a:tc>
                  <a:txBody>
                    <a:bodyPr/>
                    <a:lstStyle/>
                    <a:p>
                      <a:pPr algn="ctr"/>
                      <a:r>
                        <a:rPr lang="en-US" dirty="0"/>
                        <a:t>0.0541</a:t>
                      </a:r>
                    </a:p>
                  </a:txBody>
                  <a:tcPr/>
                </a:tc>
                <a:tc>
                  <a:txBody>
                    <a:bodyPr/>
                    <a:lstStyle/>
                    <a:p>
                      <a:pPr algn="ctr"/>
                      <a:r>
                        <a:rPr lang="en-US" dirty="0"/>
                        <a:t>0.493</a:t>
                      </a:r>
                    </a:p>
                  </a:txBody>
                  <a:tcPr/>
                </a:tc>
                <a:extLst>
                  <a:ext uri="{0D108BD9-81ED-4DB2-BD59-A6C34878D82A}">
                    <a16:rowId xmlns:a16="http://schemas.microsoft.com/office/drawing/2014/main" val="573491520"/>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97722014"/>
              </p:ext>
            </p:extLst>
          </p:nvPr>
        </p:nvGraphicFramePr>
        <p:xfrm>
          <a:off x="2966114" y="5546901"/>
          <a:ext cx="2476440" cy="1161540"/>
        </p:xfrm>
        <a:graphic>
          <a:graphicData uri="http://schemas.openxmlformats.org/presentationml/2006/ole">
            <mc:AlternateContent xmlns:mc="http://schemas.openxmlformats.org/markup-compatibility/2006">
              <mc:Choice xmlns:v="urn:schemas-microsoft-com:vml" Requires="v">
                <p:oleObj name="Equation" r:id="rId2" imgW="1650960" imgH="774360" progId="Equation.DSMT4">
                  <p:embed/>
                </p:oleObj>
              </mc:Choice>
              <mc:Fallback>
                <p:oleObj name="Equation" r:id="rId2" imgW="1650960" imgH="774360" progId="Equation.DSMT4">
                  <p:embed/>
                  <p:pic>
                    <p:nvPicPr>
                      <p:cNvPr id="6" name="Object 5"/>
                      <p:cNvPicPr/>
                      <p:nvPr/>
                    </p:nvPicPr>
                    <p:blipFill>
                      <a:blip r:embed="rId3"/>
                      <a:stretch>
                        <a:fillRect/>
                      </a:stretch>
                    </p:blipFill>
                    <p:spPr>
                      <a:xfrm>
                        <a:off x="2966114" y="5546901"/>
                        <a:ext cx="2476440" cy="116154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47737551"/>
              </p:ext>
            </p:extLst>
          </p:nvPr>
        </p:nvGraphicFramePr>
        <p:xfrm>
          <a:off x="6326875" y="5967874"/>
          <a:ext cx="1676400" cy="571500"/>
        </p:xfrm>
        <a:graphic>
          <a:graphicData uri="http://schemas.openxmlformats.org/presentationml/2006/ole">
            <mc:AlternateContent xmlns:mc="http://schemas.openxmlformats.org/markup-compatibility/2006">
              <mc:Choice xmlns:v="urn:schemas-microsoft-com:vml" Requires="v">
                <p:oleObj name="Equation" r:id="rId4" imgW="1117440" imgH="380880" progId="Equation.DSMT4">
                  <p:embed/>
                </p:oleObj>
              </mc:Choice>
              <mc:Fallback>
                <p:oleObj name="Equation" r:id="rId4" imgW="1117440" imgH="380880" progId="Equation.DSMT4">
                  <p:embed/>
                  <p:pic>
                    <p:nvPicPr>
                      <p:cNvPr id="7" name="Object 6"/>
                      <p:cNvPicPr/>
                      <p:nvPr/>
                    </p:nvPicPr>
                    <p:blipFill>
                      <a:blip r:embed="rId5"/>
                      <a:stretch>
                        <a:fillRect/>
                      </a:stretch>
                    </p:blipFill>
                    <p:spPr>
                      <a:xfrm>
                        <a:off x="6326875" y="5967874"/>
                        <a:ext cx="1676400" cy="571500"/>
                      </a:xfrm>
                      <a:prstGeom prst="rect">
                        <a:avLst/>
                      </a:prstGeom>
                    </p:spPr>
                  </p:pic>
                </p:oleObj>
              </mc:Fallback>
            </mc:AlternateContent>
          </a:graphicData>
        </a:graphic>
      </p:graphicFrame>
      <p:sp>
        <p:nvSpPr>
          <p:cNvPr id="8" name="TextBox 7"/>
          <p:cNvSpPr txBox="1"/>
          <p:nvPr/>
        </p:nvSpPr>
        <p:spPr>
          <a:xfrm>
            <a:off x="536812" y="5692552"/>
            <a:ext cx="2429302" cy="923330"/>
          </a:xfrm>
          <a:prstGeom prst="rect">
            <a:avLst/>
          </a:prstGeom>
          <a:noFill/>
        </p:spPr>
        <p:txBody>
          <a:bodyPr wrap="square" rtlCol="0">
            <a:spAutoFit/>
          </a:bodyPr>
          <a:lstStyle/>
          <a:p>
            <a:r>
              <a:rPr lang="en-US" dirty="0">
                <a:solidFill>
                  <a:srgbClr val="0070C0"/>
                </a:solidFill>
              </a:rPr>
              <a:t>Period of Oscillation:</a:t>
            </a:r>
          </a:p>
          <a:p>
            <a:endParaRPr lang="en-US" dirty="0">
              <a:solidFill>
                <a:srgbClr val="0070C0"/>
              </a:solidFill>
            </a:endParaRPr>
          </a:p>
          <a:p>
            <a:r>
              <a:rPr lang="en-US" dirty="0">
                <a:solidFill>
                  <a:srgbClr val="0070C0"/>
                </a:solidFill>
              </a:rPr>
              <a:t>Time to Half Amplitude:</a:t>
            </a:r>
          </a:p>
        </p:txBody>
      </p:sp>
      <p:sp>
        <p:nvSpPr>
          <p:cNvPr id="9" name="TextBox 8"/>
          <p:cNvSpPr txBox="1"/>
          <p:nvPr/>
        </p:nvSpPr>
        <p:spPr>
          <a:xfrm>
            <a:off x="6275695" y="5377299"/>
            <a:ext cx="2429302" cy="646331"/>
          </a:xfrm>
          <a:prstGeom prst="rect">
            <a:avLst/>
          </a:prstGeom>
          <a:noFill/>
        </p:spPr>
        <p:txBody>
          <a:bodyPr wrap="square" rtlCol="0">
            <a:spAutoFit/>
          </a:bodyPr>
          <a:lstStyle/>
          <a:p>
            <a:r>
              <a:rPr lang="en-US" dirty="0">
                <a:solidFill>
                  <a:srgbClr val="0070C0"/>
                </a:solidFill>
              </a:rPr>
              <a:t>Amplitude Ratio Between Cycles:</a:t>
            </a:r>
          </a:p>
        </p:txBody>
      </p:sp>
    </p:spTree>
    <p:extLst>
      <p:ext uri="{BB962C8B-B14F-4D97-AF65-F5344CB8AC3E}">
        <p14:creationId xmlns:p14="http://schemas.microsoft.com/office/powerpoint/2010/main" val="406012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Longitudinal Response to Cyclic Pulse</a:t>
            </a:r>
          </a:p>
        </p:txBody>
      </p:sp>
      <p:sp>
        <p:nvSpPr>
          <p:cNvPr id="4" name="Content Placeholder 3"/>
          <p:cNvSpPr>
            <a:spLocks noGrp="1"/>
          </p:cNvSpPr>
          <p:nvPr>
            <p:ph sz="half" idx="1"/>
          </p:nvPr>
        </p:nvSpPr>
        <p:spPr>
          <a:xfrm>
            <a:off x="460327" y="944879"/>
            <a:ext cx="3886200" cy="5327618"/>
          </a:xfrm>
        </p:spPr>
        <p:txBody>
          <a:bodyPr>
            <a:normAutofit fontScale="47500" lnSpcReduction="20000"/>
          </a:bodyPr>
          <a:lstStyle/>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H60_sim_init;</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 5% triangular pulse in long. stick</a:t>
            </a:r>
          </a:p>
          <a:p>
            <a:pPr marL="0" indent="0">
              <a:lnSpc>
                <a:spcPct val="120000"/>
              </a:lnSpc>
              <a:spcBef>
                <a:spcPts val="0"/>
              </a:spcBef>
              <a:buNone/>
            </a:pPr>
            <a:r>
              <a:rPr lang="fi-FI" sz="2500" dirty="0">
                <a:latin typeface="Courier New" panose="02070309020205020404" pitchFamily="49" charset="0"/>
                <a:cs typeface="Courier New" panose="02070309020205020404" pitchFamily="49" charset="0"/>
              </a:rPr>
              <a:t>tinp=[0. 1. 1.5 2. 120.]';</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uinp</a:t>
            </a:r>
            <a:r>
              <a:rPr lang="en-US" sz="2500" dirty="0">
                <a:latin typeface="Courier New" panose="02070309020205020404" pitchFamily="49" charset="0"/>
                <a:cs typeface="Courier New" panose="02070309020205020404" pitchFamily="49" charset="0"/>
              </a:rPr>
              <a:t>=zeros(5,4);</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uinp</a:t>
            </a:r>
            <a:r>
              <a:rPr lang="en-US" sz="2500" dirty="0">
                <a:latin typeface="Courier New" panose="02070309020205020404" pitchFamily="49" charset="0"/>
                <a:cs typeface="Courier New" panose="02070309020205020404" pitchFamily="49" charset="0"/>
              </a:rPr>
              <a:t>(3,2)=5.;</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%Turn SAS Off, but ECU On</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SASOn</a:t>
            </a:r>
            <a:r>
              <a:rPr lang="en-US" sz="2500" dirty="0">
                <a:latin typeface="Courier New" panose="02070309020205020404" pitchFamily="49" charset="0"/>
                <a:cs typeface="Courier New" panose="02070309020205020404" pitchFamily="49" charset="0"/>
              </a:rPr>
              <a:t>=0;</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ECUOn</a:t>
            </a:r>
            <a:r>
              <a:rPr lang="en-US" sz="2500" dirty="0">
                <a:latin typeface="Courier New" panose="02070309020205020404" pitchFamily="49" charset="0"/>
                <a:cs typeface="Courier New" panose="02070309020205020404" pitchFamily="49" charset="0"/>
              </a:rPr>
              <a:t>=1;</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%Run Sim</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sim('</a:t>
            </a:r>
            <a:r>
              <a:rPr lang="en-US" sz="2500" dirty="0" err="1">
                <a:latin typeface="Courier New" panose="02070309020205020404" pitchFamily="49" charset="0"/>
                <a:cs typeface="Courier New" panose="02070309020205020404" pitchFamily="49" charset="0"/>
              </a:rPr>
              <a:t>HeloSim</a:t>
            </a:r>
            <a:r>
              <a:rPr lang="en-US" sz="25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%Plot Results</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figure</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subplot(3,1,1),plot(</a:t>
            </a:r>
            <a:r>
              <a:rPr lang="en-US" sz="2500" dirty="0" err="1">
                <a:latin typeface="Courier New" panose="02070309020205020404" pitchFamily="49" charset="0"/>
                <a:cs typeface="Courier New" panose="02070309020205020404" pitchFamily="49" charset="0"/>
              </a:rPr>
              <a:t>tinp,uinp</a:t>
            </a:r>
            <a:r>
              <a:rPr lang="en-US" sz="2500" dirty="0">
                <a:latin typeface="Courier New" panose="02070309020205020404" pitchFamily="49" charset="0"/>
                <a:cs typeface="Courier New" panose="02070309020205020404" pitchFamily="49" charset="0"/>
              </a:rPr>
              <a:t>(:,2),'LineWidth',2.0);</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grid on;</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xlabel</a:t>
            </a:r>
            <a:r>
              <a:rPr lang="en-US" sz="2500" dirty="0">
                <a:latin typeface="Courier New" panose="02070309020205020404" pitchFamily="49" charset="0"/>
                <a:cs typeface="Courier New" panose="02070309020205020404" pitchFamily="49" charset="0"/>
              </a:rPr>
              <a:t>('Time (sec)');</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ylabel</a:t>
            </a:r>
            <a:r>
              <a:rPr lang="en-US" sz="2500" dirty="0">
                <a:latin typeface="Courier New" panose="02070309020205020404" pitchFamily="49" charset="0"/>
                <a:cs typeface="Courier New" panose="02070309020205020404" pitchFamily="49" charset="0"/>
              </a:rPr>
              <a:t>('\Delta\delta_{long} (%)');</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subplot(3,1,2),plot(</a:t>
            </a:r>
            <a:r>
              <a:rPr lang="en-US" sz="2500" dirty="0" err="1">
                <a:latin typeface="Courier New" panose="02070309020205020404" pitchFamily="49" charset="0"/>
                <a:cs typeface="Courier New" panose="02070309020205020404" pitchFamily="49" charset="0"/>
              </a:rPr>
              <a:t>tout,yout</a:t>
            </a:r>
            <a:r>
              <a:rPr lang="en-US" sz="2500" dirty="0">
                <a:latin typeface="Courier New" panose="02070309020205020404" pitchFamily="49" charset="0"/>
                <a:cs typeface="Courier New" panose="02070309020205020404" pitchFamily="49" charset="0"/>
              </a:rPr>
              <a:t>(:,8),'LineWidth',2.0);</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grid on;</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xlabel</a:t>
            </a:r>
            <a:r>
              <a:rPr lang="en-US" sz="2500" dirty="0">
                <a:latin typeface="Courier New" panose="02070309020205020404" pitchFamily="49" charset="0"/>
                <a:cs typeface="Courier New" panose="02070309020205020404" pitchFamily="49" charset="0"/>
              </a:rPr>
              <a:t>('Time (sec)');</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ylabel</a:t>
            </a:r>
            <a:r>
              <a:rPr lang="en-US" sz="2500" dirty="0">
                <a:latin typeface="Courier New" panose="02070309020205020404" pitchFamily="49" charset="0"/>
                <a:cs typeface="Courier New" panose="02070309020205020404" pitchFamily="49" charset="0"/>
              </a:rPr>
              <a:t>('\theta (rad)');</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subplot(3,1,3),plot(</a:t>
            </a:r>
            <a:r>
              <a:rPr lang="en-US" sz="2500" dirty="0" err="1">
                <a:latin typeface="Courier New" panose="02070309020205020404" pitchFamily="49" charset="0"/>
                <a:cs typeface="Courier New" panose="02070309020205020404" pitchFamily="49" charset="0"/>
              </a:rPr>
              <a:t>tout,yout</a:t>
            </a:r>
            <a:r>
              <a:rPr lang="en-US" sz="2500" dirty="0">
                <a:latin typeface="Courier New" panose="02070309020205020404" pitchFamily="49" charset="0"/>
                <a:cs typeface="Courier New" panose="02070309020205020404" pitchFamily="49" charset="0"/>
              </a:rPr>
              <a:t>(:,1),'LineWidth',2.0);</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grid on;</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xlabel</a:t>
            </a:r>
            <a:r>
              <a:rPr lang="en-US" sz="2500" dirty="0">
                <a:latin typeface="Courier New" panose="02070309020205020404" pitchFamily="49" charset="0"/>
                <a:cs typeface="Courier New" panose="02070309020205020404" pitchFamily="49" charset="0"/>
              </a:rPr>
              <a:t>('Time (sec)');</a:t>
            </a:r>
          </a:p>
          <a:p>
            <a:pPr marL="0" indent="0">
              <a:lnSpc>
                <a:spcPct val="120000"/>
              </a:lnSpc>
              <a:spcBef>
                <a:spcPts val="0"/>
              </a:spcBef>
              <a:buNone/>
            </a:pPr>
            <a:r>
              <a:rPr lang="en-US" sz="2500" dirty="0" err="1">
                <a:latin typeface="Courier New" panose="02070309020205020404" pitchFamily="49" charset="0"/>
                <a:cs typeface="Courier New" panose="02070309020205020404" pitchFamily="49" charset="0"/>
              </a:rPr>
              <a:t>ylabel</a:t>
            </a:r>
            <a:r>
              <a:rPr lang="en-US" sz="2500" dirty="0">
                <a:latin typeface="Courier New" panose="02070309020205020404" pitchFamily="49" charset="0"/>
                <a:cs typeface="Courier New" panose="02070309020205020404" pitchFamily="49" charset="0"/>
              </a:rPr>
              <a:t>('u (</a:t>
            </a:r>
            <a:r>
              <a:rPr lang="en-US" sz="2500" dirty="0" err="1">
                <a:latin typeface="Courier New" panose="02070309020205020404" pitchFamily="49" charset="0"/>
                <a:cs typeface="Courier New" panose="02070309020205020404" pitchFamily="49" charset="0"/>
              </a:rPr>
              <a:t>ft</a:t>
            </a:r>
            <a:r>
              <a:rPr lang="en-US" sz="2500" dirty="0">
                <a:latin typeface="Courier New" panose="02070309020205020404" pitchFamily="49" charset="0"/>
                <a:cs typeface="Courier New" panose="02070309020205020404" pitchFamily="49" charset="0"/>
              </a:rPr>
              <a:t>/sec)');</a:t>
            </a:r>
            <a:endParaRPr lang="en-US" sz="1800" dirty="0">
              <a:latin typeface="Courier New" panose="02070309020205020404" pitchFamily="49" charset="0"/>
              <a:cs typeface="Courier New" panose="02070309020205020404" pitchFamily="49" charset="0"/>
            </a:endParaRPr>
          </a:p>
        </p:txBody>
      </p:sp>
      <p:pic>
        <p:nvPicPr>
          <p:cNvPr id="6" name="Content Placeholder 5"/>
          <p:cNvPicPr>
            <a:picLocks noGrp="1" noChangeAspect="1"/>
          </p:cNvPicPr>
          <p:nvPr>
            <p:ph sz="half" idx="2"/>
          </p:nvPr>
        </p:nvPicPr>
        <p:blipFill>
          <a:blip r:embed="rId2"/>
          <a:stretch>
            <a:fillRect/>
          </a:stretch>
        </p:blipFill>
        <p:spPr>
          <a:xfrm>
            <a:off x="4569315" y="811992"/>
            <a:ext cx="4532921" cy="5324952"/>
          </a:xfrm>
          <a:prstGeom prst="rect">
            <a:avLst/>
          </a:prstGeom>
        </p:spPr>
      </p:pic>
      <p:sp>
        <p:nvSpPr>
          <p:cNvPr id="7" name="TextBox 6"/>
          <p:cNvSpPr txBox="1"/>
          <p:nvPr/>
        </p:nvSpPr>
        <p:spPr>
          <a:xfrm>
            <a:off x="5404513" y="773861"/>
            <a:ext cx="2944652" cy="369332"/>
          </a:xfrm>
          <a:prstGeom prst="rect">
            <a:avLst/>
          </a:prstGeom>
          <a:noFill/>
        </p:spPr>
        <p:txBody>
          <a:bodyPr wrap="none" rtlCol="0">
            <a:spAutoFit/>
          </a:bodyPr>
          <a:lstStyle/>
          <a:p>
            <a:r>
              <a:rPr lang="en-US" dirty="0"/>
              <a:t>Pulse Performed at 140 knots</a:t>
            </a:r>
          </a:p>
        </p:txBody>
      </p:sp>
      <p:cxnSp>
        <p:nvCxnSpPr>
          <p:cNvPr id="9" name="Straight Arrow Connector 8"/>
          <p:cNvCxnSpPr/>
          <p:nvPr/>
        </p:nvCxnSpPr>
        <p:spPr>
          <a:xfrm flipH="1" flipV="1">
            <a:off x="6341660" y="4394580"/>
            <a:ext cx="4549" cy="32129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7936174" y="4597024"/>
            <a:ext cx="2274" cy="11884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49755" y="4691420"/>
            <a:ext cx="3516573" cy="48902"/>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39218" y="4673240"/>
            <a:ext cx="404884"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1</a:t>
            </a:r>
            <a:endParaRPr lang="en-US" i="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733731" y="4691420"/>
            <a:ext cx="44582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2</a:t>
            </a:r>
          </a:p>
        </p:txBody>
      </p:sp>
      <p:cxnSp>
        <p:nvCxnSpPr>
          <p:cNvPr id="24" name="Straight Arrow Connector 23"/>
          <p:cNvCxnSpPr/>
          <p:nvPr/>
        </p:nvCxnSpPr>
        <p:spPr>
          <a:xfrm flipV="1">
            <a:off x="6341660" y="4510084"/>
            <a:ext cx="1594514" cy="118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05851" y="4346539"/>
            <a:ext cx="404884" cy="369332"/>
          </a:xfrm>
          <a:prstGeom prst="rect">
            <a:avLst/>
          </a:prstGeom>
          <a:solidFill>
            <a:schemeClr val="bg1"/>
          </a:solidFill>
        </p:spPr>
        <p:txBody>
          <a:bodyPr wrap="square" rtlCol="0">
            <a:spAutoFit/>
          </a:bodyPr>
          <a:lstStyle/>
          <a:p>
            <a:r>
              <a:rPr lang="en-US" i="1" dirty="0">
                <a:latin typeface="Times New Roman" panose="02020603050405020304" pitchFamily="18" charset="0"/>
                <a:cs typeface="Times New Roman" panose="02020603050405020304" pitchFamily="18" charset="0"/>
              </a:rPr>
              <a:t>T</a:t>
            </a:r>
          </a:p>
        </p:txBody>
      </p:sp>
      <p:graphicFrame>
        <p:nvGraphicFramePr>
          <p:cNvPr id="28" name="Object 27"/>
          <p:cNvGraphicFramePr>
            <a:graphicFrameLocks noChangeAspect="1"/>
          </p:cNvGraphicFramePr>
          <p:nvPr>
            <p:extLst>
              <p:ext uri="{D42A27DB-BD31-4B8C-83A1-F6EECF244321}">
                <p14:modId xmlns:p14="http://schemas.microsoft.com/office/powerpoint/2010/main" val="1257571051"/>
              </p:ext>
            </p:extLst>
          </p:nvPr>
        </p:nvGraphicFramePr>
        <p:xfrm>
          <a:off x="5404513" y="5835889"/>
          <a:ext cx="2052288" cy="873216"/>
        </p:xfrm>
        <a:graphic>
          <a:graphicData uri="http://schemas.openxmlformats.org/presentationml/2006/ole">
            <mc:AlternateContent xmlns:mc="http://schemas.openxmlformats.org/markup-compatibility/2006">
              <mc:Choice xmlns:v="urn:schemas-microsoft-com:vml" Requires="v">
                <p:oleObj name="Equation" r:id="rId3" imgW="1282680" imgH="545760" progId="Equation.DSMT4">
                  <p:embed/>
                </p:oleObj>
              </mc:Choice>
              <mc:Fallback>
                <p:oleObj name="Equation" r:id="rId3" imgW="1282680" imgH="545760" progId="Equation.DSMT4">
                  <p:embed/>
                  <p:pic>
                    <p:nvPicPr>
                      <p:cNvPr id="28" name="Object 27"/>
                      <p:cNvPicPr/>
                      <p:nvPr/>
                    </p:nvPicPr>
                    <p:blipFill>
                      <a:blip r:embed="rId4"/>
                      <a:stretch>
                        <a:fillRect/>
                      </a:stretch>
                    </p:blipFill>
                    <p:spPr>
                      <a:xfrm>
                        <a:off x="5404513" y="5835889"/>
                        <a:ext cx="2052288" cy="873216"/>
                      </a:xfrm>
                      <a:prstGeom prst="rect">
                        <a:avLst/>
                      </a:prstGeom>
                    </p:spPr>
                  </p:pic>
                </p:oleObj>
              </mc:Fallback>
            </mc:AlternateContent>
          </a:graphicData>
        </a:graphic>
      </p:graphicFrame>
    </p:spTree>
    <p:extLst>
      <p:ext uri="{BB962C8B-B14F-4D97-AF65-F5344CB8AC3E}">
        <p14:creationId xmlns:p14="http://schemas.microsoft.com/office/powerpoint/2010/main" val="81501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7705"/>
            <a:ext cx="7886700" cy="485900"/>
          </a:xfrm>
        </p:spPr>
        <p:txBody>
          <a:bodyPr/>
          <a:lstStyle/>
          <a:p>
            <a:r>
              <a:rPr lang="en-US" sz="3200" dirty="0"/>
              <a:t>Analysis of UH-60 Long. Modes at 80 knots</a:t>
            </a:r>
          </a:p>
        </p:txBody>
      </p:sp>
      <p:sp>
        <p:nvSpPr>
          <p:cNvPr id="3" name="Content Placeholder 2"/>
          <p:cNvSpPr>
            <a:spLocks noGrp="1"/>
          </p:cNvSpPr>
          <p:nvPr>
            <p:ph idx="1"/>
          </p:nvPr>
        </p:nvSpPr>
        <p:spPr>
          <a:xfrm>
            <a:off x="628650" y="783012"/>
            <a:ext cx="7886700" cy="5995376"/>
          </a:xfrm>
        </p:spPr>
        <p:txBody>
          <a:bodyPr>
            <a:normAutofit/>
          </a:bodyPr>
          <a:lstStyle/>
          <a:p>
            <a:r>
              <a:rPr lang="en-US" sz="2000" dirty="0"/>
              <a:t>Comparisons of Eigenvalues via Approximations: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8-state model predicts and over damped short period mode (damping ratio &gt; 1 means there are two real eigenvalues). The mode approximation has complex eigenvalues but they very heavily damped and near the same frequency.</a:t>
            </a:r>
          </a:p>
          <a:p>
            <a:r>
              <a:rPr lang="en-US" sz="2000" dirty="0"/>
              <a:t>Mode approximations predict </a:t>
            </a:r>
            <a:r>
              <a:rPr lang="en-US" sz="2000" dirty="0" err="1"/>
              <a:t>phugoid</a:t>
            </a:r>
            <a:r>
              <a:rPr lang="en-US" sz="2000" dirty="0"/>
              <a:t> mode is on real axis and becomes unstable.  The natural frequency and damping ratio are actually imaginary values, but if we construct the roots of  </a:t>
            </a:r>
            <a:r>
              <a:rPr lang="en-US" sz="2000" i="1" dirty="0">
                <a:latin typeface="Symbol" panose="05050102010706020507" pitchFamily="18" charset="2"/>
              </a:rPr>
              <a:t>l</a:t>
            </a:r>
            <a:r>
              <a:rPr lang="en-US" sz="2000" baseline="30000" dirty="0">
                <a:latin typeface="Symbol" panose="05050102010706020507" pitchFamily="18" charset="2"/>
              </a:rPr>
              <a:t>2</a:t>
            </a:r>
            <a:r>
              <a:rPr lang="en-US" sz="2000" dirty="0">
                <a:latin typeface="Symbol" panose="05050102010706020507" pitchFamily="18" charset="2"/>
              </a:rPr>
              <a:t>+2</a:t>
            </a:r>
            <a:r>
              <a:rPr lang="en-US" sz="2000" i="1" dirty="0">
                <a:latin typeface="Symbol" panose="05050102010706020507" pitchFamily="18" charset="2"/>
              </a:rPr>
              <a:t>w</a:t>
            </a:r>
            <a:r>
              <a:rPr lang="en-US" sz="2000" i="1" baseline="-25000" dirty="0">
                <a:latin typeface="Times New Roman" panose="02020603050405020304" pitchFamily="18" charset="0"/>
                <a:cs typeface="Times New Roman" panose="02020603050405020304" pitchFamily="18" charset="0"/>
              </a:rPr>
              <a:t>n</a:t>
            </a:r>
            <a:r>
              <a:rPr lang="en-US" sz="2000" i="1" dirty="0">
                <a:latin typeface="Symbol" panose="05050102010706020507" pitchFamily="18" charset="2"/>
              </a:rPr>
              <a:t>zl</a:t>
            </a:r>
            <a:r>
              <a:rPr lang="en-US" sz="2000" dirty="0">
                <a:latin typeface="Symbol" panose="05050102010706020507" pitchFamily="18" charset="2"/>
              </a:rPr>
              <a:t>+</a:t>
            </a:r>
            <a:r>
              <a:rPr lang="en-US" sz="2000" i="1" dirty="0">
                <a:latin typeface="Symbol" panose="05050102010706020507" pitchFamily="18" charset="2"/>
              </a:rPr>
              <a:t>w</a:t>
            </a:r>
            <a:r>
              <a:rPr lang="en-US" sz="2000" baseline="30000" dirty="0">
                <a:latin typeface="Symbol" panose="05050102010706020507" pitchFamily="18" charset="2"/>
              </a:rPr>
              <a:t>2</a:t>
            </a:r>
            <a:r>
              <a:rPr lang="en-US" sz="2000" i="1" baseline="-25000" dirty="0">
                <a:latin typeface="Times New Roman" panose="02020603050405020304" pitchFamily="18" charset="0"/>
                <a:cs typeface="Times New Roman" panose="02020603050405020304" pitchFamily="18" charset="0"/>
              </a:rPr>
              <a:t>n</a:t>
            </a:r>
            <a:r>
              <a:rPr lang="en-US" sz="2000" dirty="0"/>
              <a:t> then we get the eigenvalues above</a:t>
            </a:r>
          </a:p>
          <a:p>
            <a:r>
              <a:rPr lang="en-US" sz="2000" dirty="0"/>
              <a:t>Small eigenvalues of phugoid can become very sensitive to variations in aircraft parameters</a:t>
            </a:r>
          </a:p>
          <a:p>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415539124"/>
              </p:ext>
            </p:extLst>
          </p:nvPr>
        </p:nvGraphicFramePr>
        <p:xfrm>
          <a:off x="1251045" y="1196833"/>
          <a:ext cx="6132394" cy="2331720"/>
        </p:xfrm>
        <a:graphic>
          <a:graphicData uri="http://schemas.openxmlformats.org/drawingml/2006/table">
            <a:tbl>
              <a:tblPr firstRow="1" bandRow="1">
                <a:tableStyleId>{5C22544A-7EE6-4342-B048-85BDC9FD1C3A}</a:tableStyleId>
              </a:tblPr>
              <a:tblGrid>
                <a:gridCol w="2533914">
                  <a:extLst>
                    <a:ext uri="{9D8B030D-6E8A-4147-A177-3AD203B41FA5}">
                      <a16:colId xmlns:a16="http://schemas.microsoft.com/office/drawing/2014/main" val="1101286415"/>
                    </a:ext>
                  </a:extLst>
                </a:gridCol>
                <a:gridCol w="1016373">
                  <a:extLst>
                    <a:ext uri="{9D8B030D-6E8A-4147-A177-3AD203B41FA5}">
                      <a16:colId xmlns:a16="http://schemas.microsoft.com/office/drawing/2014/main" val="96675815"/>
                    </a:ext>
                  </a:extLst>
                </a:gridCol>
                <a:gridCol w="815945">
                  <a:extLst>
                    <a:ext uri="{9D8B030D-6E8A-4147-A177-3AD203B41FA5}">
                      <a16:colId xmlns:a16="http://schemas.microsoft.com/office/drawing/2014/main" val="1896791330"/>
                    </a:ext>
                  </a:extLst>
                </a:gridCol>
                <a:gridCol w="1766162">
                  <a:extLst>
                    <a:ext uri="{9D8B030D-6E8A-4147-A177-3AD203B41FA5}">
                      <a16:colId xmlns:a16="http://schemas.microsoft.com/office/drawing/2014/main" val="4058109479"/>
                    </a:ext>
                  </a:extLst>
                </a:gridCol>
              </a:tblGrid>
              <a:tr h="370840">
                <a:tc rowSpan="2">
                  <a:txBody>
                    <a:bodyPr/>
                    <a:lstStyle/>
                    <a:p>
                      <a:endParaRPr lang="en-US" dirty="0"/>
                    </a:p>
                  </a:txBody>
                  <a:tcPr/>
                </a:tc>
                <a:tc gridSpan="2">
                  <a:txBody>
                    <a:bodyPr/>
                    <a:lstStyle/>
                    <a:p>
                      <a:pPr algn="ctr"/>
                      <a:r>
                        <a:rPr lang="en-US" dirty="0"/>
                        <a:t>Short Period</a:t>
                      </a:r>
                      <a:r>
                        <a:rPr lang="en-US" baseline="0" dirty="0"/>
                        <a:t> Mode</a:t>
                      </a:r>
                      <a:endParaRPr lang="en-US" dirty="0"/>
                    </a:p>
                  </a:txBody>
                  <a:tcPr/>
                </a:tc>
                <a:tc hMerge="1">
                  <a:txBody>
                    <a:bodyPr/>
                    <a:lstStyle/>
                    <a:p>
                      <a:endParaRPr lang="en-US" dirty="0"/>
                    </a:p>
                  </a:txBody>
                  <a:tcPr/>
                </a:tc>
                <a:tc>
                  <a:txBody>
                    <a:bodyPr/>
                    <a:lstStyle/>
                    <a:p>
                      <a:pPr algn="ctr"/>
                      <a:r>
                        <a:rPr lang="en-US" dirty="0" err="1"/>
                        <a:t>Phugoid</a:t>
                      </a:r>
                      <a:r>
                        <a:rPr lang="en-US" dirty="0"/>
                        <a:t> Mode</a:t>
                      </a:r>
                    </a:p>
                  </a:txBody>
                  <a:tcPr/>
                </a:tc>
                <a:extLst>
                  <a:ext uri="{0D108BD9-81ED-4DB2-BD59-A6C34878D82A}">
                    <a16:rowId xmlns:a16="http://schemas.microsoft.com/office/drawing/2014/main" val="3153085360"/>
                  </a:ext>
                </a:extLst>
              </a:tr>
              <a:tr h="370840">
                <a:tc vMerge="1">
                  <a:txBody>
                    <a:bodyPr/>
                    <a:lstStyle/>
                    <a:p>
                      <a:endParaRPr lang="en-US" dirty="0"/>
                    </a:p>
                  </a:txBody>
                  <a:tcPr/>
                </a:tc>
                <a:tc>
                  <a:txBody>
                    <a:bodyPr/>
                    <a:lstStyle/>
                    <a:p>
                      <a:pPr algn="ctr"/>
                      <a:r>
                        <a:rPr lang="en-US" i="1" dirty="0" err="1">
                          <a:latin typeface="Symbol" panose="05050102010706020507" pitchFamily="18" charset="2"/>
                        </a:rPr>
                        <a:t>w</a:t>
                      </a:r>
                      <a:r>
                        <a:rPr lang="en-US" i="1" baseline="-25000" dirty="0" err="1">
                          <a:latin typeface="Times New Roman" panose="02020603050405020304" pitchFamily="18" charset="0"/>
                          <a:cs typeface="Times New Roman" panose="02020603050405020304" pitchFamily="18" charset="0"/>
                        </a:rPr>
                        <a:t>n</a:t>
                      </a:r>
                      <a:endParaRPr lang="en-US" i="1" baseline="-25000" dirty="0">
                        <a:latin typeface="Times New Roman" panose="02020603050405020304" pitchFamily="18" charset="0"/>
                        <a:cs typeface="Times New Roman" panose="02020603050405020304" pitchFamily="18" charset="0"/>
                      </a:endParaRPr>
                    </a:p>
                    <a:p>
                      <a:pPr algn="ctr"/>
                      <a:r>
                        <a:rPr lang="en-US" sz="1400" i="0" baseline="0" dirty="0">
                          <a:latin typeface="+mn-lt"/>
                          <a:cs typeface="Times New Roman" panose="02020603050405020304" pitchFamily="18" charset="0"/>
                        </a:rPr>
                        <a:t>rad/sec</a:t>
                      </a:r>
                      <a:endParaRPr lang="en-US" i="0" baseline="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latin typeface="Symbol" panose="05050102010706020507" pitchFamily="18" charset="2"/>
                        </a:rPr>
                        <a:t>z</a:t>
                      </a:r>
                    </a:p>
                  </a:txBody>
                  <a:tcPr/>
                </a:tc>
                <a:tc>
                  <a:txBody>
                    <a:bodyPr/>
                    <a:lstStyle/>
                    <a:p>
                      <a:pPr algn="ctr"/>
                      <a:r>
                        <a:rPr lang="en-US" i="1" baseline="0" dirty="0">
                          <a:latin typeface="Symbol" panose="05050102010706020507" pitchFamily="18" charset="2"/>
                        </a:rPr>
                        <a:t>l</a:t>
                      </a:r>
                      <a:endParaRPr lang="en-US" i="1" baseline="-25000" dirty="0">
                        <a:latin typeface="Symbol" panose="05050102010706020507" pitchFamily="18" charset="2"/>
                      </a:endParaRPr>
                    </a:p>
                  </a:txBody>
                  <a:tcPr/>
                </a:tc>
                <a:extLst>
                  <a:ext uri="{0D108BD9-81ED-4DB2-BD59-A6C34878D82A}">
                    <a16:rowId xmlns:a16="http://schemas.microsoft.com/office/drawing/2014/main" val="2696787455"/>
                  </a:ext>
                </a:extLst>
              </a:tr>
              <a:tr h="370840">
                <a:tc>
                  <a:txBody>
                    <a:bodyPr/>
                    <a:lstStyle/>
                    <a:p>
                      <a:r>
                        <a:rPr lang="en-US" dirty="0"/>
                        <a:t>8</a:t>
                      </a:r>
                      <a:r>
                        <a:rPr lang="en-US" baseline="0" dirty="0"/>
                        <a:t> State Model</a:t>
                      </a:r>
                      <a:endParaRPr lang="en-US" dirty="0"/>
                    </a:p>
                  </a:txBody>
                  <a:tcPr/>
                </a:tc>
                <a:tc>
                  <a:txBody>
                    <a:bodyPr/>
                    <a:lstStyle/>
                    <a:p>
                      <a:pPr algn="ctr"/>
                      <a:r>
                        <a:rPr lang="en-US" dirty="0"/>
                        <a:t>1.28</a:t>
                      </a:r>
                    </a:p>
                  </a:txBody>
                  <a:tcPr/>
                </a:tc>
                <a:tc>
                  <a:txBody>
                    <a:bodyPr/>
                    <a:lstStyle/>
                    <a:p>
                      <a:pPr algn="ctr"/>
                      <a:r>
                        <a:rPr lang="en-US" dirty="0"/>
                        <a:t>1.074</a:t>
                      </a:r>
                    </a:p>
                  </a:txBody>
                  <a:tcPr/>
                </a:tc>
                <a:tc>
                  <a:txBody>
                    <a:bodyPr/>
                    <a:lstStyle/>
                    <a:p>
                      <a:pPr algn="ctr"/>
                      <a:r>
                        <a:rPr lang="en-US" dirty="0"/>
                        <a:t>-0.0341±0.0857</a:t>
                      </a:r>
                    </a:p>
                  </a:txBody>
                  <a:tcPr/>
                </a:tc>
                <a:extLst>
                  <a:ext uri="{0D108BD9-81ED-4DB2-BD59-A6C34878D82A}">
                    <a16:rowId xmlns:a16="http://schemas.microsoft.com/office/drawing/2014/main" val="3017575094"/>
                  </a:ext>
                </a:extLst>
              </a:tr>
              <a:tr h="370840">
                <a:tc>
                  <a:txBody>
                    <a:bodyPr/>
                    <a:lstStyle/>
                    <a:p>
                      <a:r>
                        <a:rPr lang="en-US" dirty="0"/>
                        <a:t>4 State Model</a:t>
                      </a:r>
                    </a:p>
                  </a:txBody>
                  <a:tcPr/>
                </a:tc>
                <a:tc>
                  <a:txBody>
                    <a:bodyPr/>
                    <a:lstStyle/>
                    <a:p>
                      <a:pPr algn="ctr"/>
                      <a:r>
                        <a:rPr lang="en-US" dirty="0"/>
                        <a:t>1.24</a:t>
                      </a:r>
                    </a:p>
                  </a:txBody>
                  <a:tcPr/>
                </a:tc>
                <a:tc>
                  <a:txBody>
                    <a:bodyPr/>
                    <a:lstStyle/>
                    <a:p>
                      <a:pPr algn="ctr"/>
                      <a:r>
                        <a:rPr lang="en-US" dirty="0"/>
                        <a:t>0.942</a:t>
                      </a:r>
                    </a:p>
                  </a:txBody>
                  <a:tcPr/>
                </a:tc>
                <a:tc>
                  <a:txBody>
                    <a:bodyPr/>
                    <a:lstStyle/>
                    <a:p>
                      <a:pPr algn="ctr"/>
                      <a:r>
                        <a:rPr lang="en-US" dirty="0"/>
                        <a:t>-0.0875, 0.0593</a:t>
                      </a:r>
                    </a:p>
                  </a:txBody>
                  <a:tcPr/>
                </a:tc>
                <a:extLst>
                  <a:ext uri="{0D108BD9-81ED-4DB2-BD59-A6C34878D82A}">
                    <a16:rowId xmlns:a16="http://schemas.microsoft.com/office/drawing/2014/main" val="4198547926"/>
                  </a:ext>
                </a:extLst>
              </a:tr>
              <a:tr h="370840">
                <a:tc>
                  <a:txBody>
                    <a:bodyPr/>
                    <a:lstStyle/>
                    <a:p>
                      <a:r>
                        <a:rPr lang="en-US" dirty="0"/>
                        <a:t>Mode Approximations</a:t>
                      </a:r>
                    </a:p>
                  </a:txBody>
                  <a:tcPr/>
                </a:tc>
                <a:tc>
                  <a:txBody>
                    <a:bodyPr/>
                    <a:lstStyle/>
                    <a:p>
                      <a:pPr algn="ctr"/>
                      <a:r>
                        <a:rPr lang="en-US" dirty="0"/>
                        <a:t>1.24</a:t>
                      </a:r>
                    </a:p>
                  </a:txBody>
                  <a:tcPr/>
                </a:tc>
                <a:tc>
                  <a:txBody>
                    <a:bodyPr/>
                    <a:lstStyle/>
                    <a:p>
                      <a:pPr algn="ctr"/>
                      <a:r>
                        <a:rPr lang="en-US" dirty="0"/>
                        <a:t>0.945</a:t>
                      </a:r>
                    </a:p>
                  </a:txBody>
                  <a:tcPr/>
                </a:tc>
                <a:tc>
                  <a:txBody>
                    <a:bodyPr/>
                    <a:lstStyle/>
                    <a:p>
                      <a:pPr algn="ctr"/>
                      <a:r>
                        <a:rPr lang="en-US" dirty="0"/>
                        <a:t>-0.0809,0.0639</a:t>
                      </a:r>
                    </a:p>
                  </a:txBody>
                  <a:tcPr/>
                </a:tc>
                <a:extLst>
                  <a:ext uri="{0D108BD9-81ED-4DB2-BD59-A6C34878D82A}">
                    <a16:rowId xmlns:a16="http://schemas.microsoft.com/office/drawing/2014/main" val="573491520"/>
                  </a:ext>
                </a:extLst>
              </a:tr>
            </a:tbl>
          </a:graphicData>
        </a:graphic>
      </p:graphicFrame>
    </p:spTree>
    <p:extLst>
      <p:ext uri="{BB962C8B-B14F-4D97-AF65-F5344CB8AC3E}">
        <p14:creationId xmlns:p14="http://schemas.microsoft.com/office/powerpoint/2010/main" val="338188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Longitudinal Dynamics in Forward Flight</a:t>
            </a:r>
          </a:p>
        </p:txBody>
      </p:sp>
      <p:sp>
        <p:nvSpPr>
          <p:cNvPr id="3" name="Content Placeholder 2"/>
          <p:cNvSpPr>
            <a:spLocks noGrp="1"/>
          </p:cNvSpPr>
          <p:nvPr>
            <p:ph idx="1"/>
          </p:nvPr>
        </p:nvSpPr>
        <p:spPr>
          <a:xfrm>
            <a:off x="628650" y="805758"/>
            <a:ext cx="7886700" cy="5676929"/>
          </a:xfrm>
        </p:spPr>
        <p:txBody>
          <a:bodyPr>
            <a:noAutofit/>
          </a:bodyPr>
          <a:lstStyle/>
          <a:p>
            <a:r>
              <a:rPr lang="en-US" sz="2400" dirty="0"/>
              <a:t>Overall summary of longitudinal dynamics</a:t>
            </a:r>
          </a:p>
          <a:p>
            <a:pPr lvl="1"/>
            <a:r>
              <a:rPr lang="en-US" sz="1800" dirty="0"/>
              <a:t>The longitudinal modes of a rotorcraft in forward flight are the same as those of a fixed-wing aircraft, but variations in the modes with airspeed are different because the important forces are not all proportional to free-stream dynamic pressure</a:t>
            </a:r>
          </a:p>
          <a:p>
            <a:pPr lvl="1"/>
            <a:r>
              <a:rPr lang="en-US" sz="1800" dirty="0"/>
              <a:t>A lot of non-linearity in the low- to high-speed transition region (20 to 60 knots) can cause rapid changes in modes as airspeed increases</a:t>
            </a:r>
          </a:p>
          <a:p>
            <a:pPr lvl="1"/>
            <a:r>
              <a:rPr lang="en-US" sz="1800" dirty="0" err="1"/>
              <a:t>Phugoid</a:t>
            </a:r>
            <a:r>
              <a:rPr lang="en-US" sz="1800" dirty="0"/>
              <a:t> Mode: Usually Low frequency / lightly damped oscillation in airspeed, pitch attitude, and altitude, that is easy to see in flight response.  Frequency tends  to decrease as airspeed increases. </a:t>
            </a:r>
          </a:p>
          <a:p>
            <a:pPr lvl="1"/>
            <a:r>
              <a:rPr lang="en-US" sz="1800" dirty="0"/>
              <a:t>Short-Period Mode: High frequency, heavily damped oscillation in angle of attack and pitch.  Pitch stiffness, </a:t>
            </a:r>
            <a:r>
              <a:rPr lang="en-US" sz="1800" i="1" dirty="0">
                <a:latin typeface="Times New Roman" panose="02020603050405020304" pitchFamily="18" charset="0"/>
                <a:cs typeface="Times New Roman" panose="02020603050405020304" pitchFamily="18" charset="0"/>
              </a:rPr>
              <a:t>M</a:t>
            </a:r>
            <a:r>
              <a:rPr lang="en-US" sz="1800" i="1" baseline="-25000" dirty="0">
                <a:latin typeface="Symbol" panose="05050102010706020507" pitchFamily="18" charset="2"/>
                <a:cs typeface="Times New Roman" panose="02020603050405020304" pitchFamily="18" charset="0"/>
              </a:rPr>
              <a:t>a</a:t>
            </a:r>
            <a:r>
              <a:rPr lang="en-US" sz="1800" dirty="0"/>
              <a:t>, and pitch damping, </a:t>
            </a:r>
            <a:r>
              <a:rPr lang="en-US" sz="1800" i="1" dirty="0" err="1">
                <a:latin typeface="Times New Roman" panose="02020603050405020304" pitchFamily="18" charset="0"/>
                <a:cs typeface="Times New Roman" panose="02020603050405020304" pitchFamily="18" charset="0"/>
              </a:rPr>
              <a:t>M</a:t>
            </a:r>
            <a:r>
              <a:rPr lang="en-US" sz="1800" i="1" baseline="-25000" dirty="0" err="1">
                <a:latin typeface="Times New Roman" panose="02020603050405020304" pitchFamily="18" charset="0"/>
                <a:cs typeface="Times New Roman" panose="02020603050405020304" pitchFamily="18" charset="0"/>
              </a:rPr>
              <a:t>q</a:t>
            </a:r>
            <a:r>
              <a:rPr lang="en-US" sz="1800" dirty="0"/>
              <a:t>, are critical to the stability of this mode.  The frequency tends to increase as airspeed increases and the horizontal stabilizer becomes more effective.  Generally hard to see it time history of aircraft response (too damped)</a:t>
            </a:r>
          </a:p>
          <a:p>
            <a:pPr lvl="1"/>
            <a:r>
              <a:rPr lang="en-US" sz="1800" dirty="0"/>
              <a:t>Possible for either mode to become overdamped (two negative real eigenvalues) or to exhibit static instability (one positive real eigenvalue, and negative real eigenvalue)</a:t>
            </a:r>
          </a:p>
          <a:p>
            <a:pPr lvl="1"/>
            <a:r>
              <a:rPr lang="en-US" sz="1800" dirty="0"/>
              <a:t>Mode approximations are not very accurate for some forward flight conditions.  Cross-coupling effects (which are </a:t>
            </a:r>
            <a:r>
              <a:rPr lang="en-US" sz="1800" dirty="0" err="1"/>
              <a:t>neglectied</a:t>
            </a:r>
            <a:r>
              <a:rPr lang="en-US" sz="1800" dirty="0"/>
              <a:t> in approximations) can sometimes play an important factor</a:t>
            </a:r>
          </a:p>
        </p:txBody>
      </p:sp>
    </p:spTree>
    <p:extLst>
      <p:ext uri="{BB962C8B-B14F-4D97-AF65-F5344CB8AC3E}">
        <p14:creationId xmlns:p14="http://schemas.microsoft.com/office/powerpoint/2010/main" val="120736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997356" y="3508708"/>
            <a:ext cx="3947160" cy="2960370"/>
          </a:xfrm>
          <a:prstGeom prst="rect">
            <a:avLst/>
          </a:prstGeom>
        </p:spPr>
      </p:pic>
      <p:sp>
        <p:nvSpPr>
          <p:cNvPr id="2" name="Title 1"/>
          <p:cNvSpPr>
            <a:spLocks noGrp="1"/>
          </p:cNvSpPr>
          <p:nvPr>
            <p:ph type="title"/>
          </p:nvPr>
        </p:nvSpPr>
        <p:spPr>
          <a:xfrm>
            <a:off x="637748" y="184057"/>
            <a:ext cx="7886700" cy="485900"/>
          </a:xfrm>
        </p:spPr>
        <p:txBody>
          <a:bodyPr/>
          <a:lstStyle/>
          <a:p>
            <a:r>
              <a:rPr lang="en-US" sz="3200" dirty="0"/>
              <a:t>Lateral-Directional S&amp;C Derivatives</a:t>
            </a:r>
          </a:p>
        </p:txBody>
      </p:sp>
      <p:pic>
        <p:nvPicPr>
          <p:cNvPr id="4" name="Content Placeholder 3"/>
          <p:cNvPicPr>
            <a:picLocks noGrp="1" noChangeAspect="1"/>
          </p:cNvPicPr>
          <p:nvPr>
            <p:ph idx="1"/>
          </p:nvPr>
        </p:nvPicPr>
        <p:blipFill>
          <a:blip r:embed="rId3"/>
          <a:stretch>
            <a:fillRect/>
          </a:stretch>
        </p:blipFill>
        <p:spPr>
          <a:xfrm>
            <a:off x="736900" y="3549651"/>
            <a:ext cx="3947160" cy="2960370"/>
          </a:xfrm>
          <a:prstGeom prst="rect">
            <a:avLst/>
          </a:prstGeom>
        </p:spPr>
      </p:pic>
      <p:pic>
        <p:nvPicPr>
          <p:cNvPr id="6" name="Picture 5"/>
          <p:cNvPicPr>
            <a:picLocks noChangeAspect="1"/>
          </p:cNvPicPr>
          <p:nvPr/>
        </p:nvPicPr>
        <p:blipFill>
          <a:blip r:embed="rId4"/>
          <a:stretch>
            <a:fillRect/>
          </a:stretch>
        </p:blipFill>
        <p:spPr>
          <a:xfrm>
            <a:off x="4997356" y="669957"/>
            <a:ext cx="3947160" cy="2960370"/>
          </a:xfrm>
          <a:prstGeom prst="rect">
            <a:avLst/>
          </a:prstGeom>
        </p:spPr>
      </p:pic>
      <p:pic>
        <p:nvPicPr>
          <p:cNvPr id="9" name="Picture 8"/>
          <p:cNvPicPr>
            <a:picLocks noChangeAspect="1"/>
          </p:cNvPicPr>
          <p:nvPr/>
        </p:nvPicPr>
        <p:blipFill>
          <a:blip r:embed="rId5"/>
          <a:stretch>
            <a:fillRect/>
          </a:stretch>
        </p:blipFill>
        <p:spPr>
          <a:xfrm>
            <a:off x="736900" y="648419"/>
            <a:ext cx="3947160" cy="2960370"/>
          </a:xfrm>
          <a:prstGeom prst="rect">
            <a:avLst/>
          </a:prstGeom>
        </p:spPr>
      </p:pic>
    </p:spTree>
    <p:extLst>
      <p:ext uri="{BB962C8B-B14F-4D97-AF65-F5344CB8AC3E}">
        <p14:creationId xmlns:p14="http://schemas.microsoft.com/office/powerpoint/2010/main" val="178311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Lateral-Directional Models</a:t>
            </a:r>
          </a:p>
        </p:txBody>
      </p:sp>
      <p:sp>
        <p:nvSpPr>
          <p:cNvPr id="3" name="Content Placeholder 2"/>
          <p:cNvSpPr>
            <a:spLocks noGrp="1"/>
          </p:cNvSpPr>
          <p:nvPr>
            <p:ph idx="1"/>
          </p:nvPr>
        </p:nvSpPr>
        <p:spPr/>
        <p:txBody>
          <a:bodyPr>
            <a:normAutofit/>
          </a:bodyPr>
          <a:lstStyle/>
          <a:p>
            <a:r>
              <a:rPr lang="en-US" sz="2000" dirty="0"/>
              <a:t>Simplified lateral-directional dynamics (dropped </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p</a:t>
            </a:r>
            <a:r>
              <a:rPr lang="en-US" sz="2000" dirty="0"/>
              <a:t> and </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r</a:t>
            </a:r>
            <a:r>
              <a:rPr lang="en-US" sz="2000" dirty="0"/>
              <a:t>).</a:t>
            </a:r>
          </a:p>
          <a:p>
            <a:endParaRPr lang="en-US" sz="2000" dirty="0"/>
          </a:p>
          <a:p>
            <a:endParaRPr lang="en-US" sz="2000" dirty="0"/>
          </a:p>
          <a:p>
            <a:endParaRPr lang="en-US" sz="2000" dirty="0"/>
          </a:p>
          <a:p>
            <a:endParaRPr lang="en-US" sz="2000" dirty="0"/>
          </a:p>
          <a:p>
            <a:r>
              <a:rPr lang="en-US" sz="2000" dirty="0"/>
              <a:t>Can apply similar order reduction methods (see </a:t>
            </a:r>
            <a:r>
              <a:rPr lang="en-US" sz="2000" dirty="0" err="1"/>
              <a:t>Padfield</a:t>
            </a:r>
            <a:r>
              <a:rPr lang="en-US" sz="2000" dirty="0"/>
              <a:t> section 4.3.3) to get closed form expressions for natural modes</a:t>
            </a:r>
          </a:p>
          <a:p>
            <a:r>
              <a:rPr lang="en-US" sz="2000" dirty="0"/>
              <a:t>Spiral mode:</a:t>
            </a:r>
          </a:p>
          <a:p>
            <a:endParaRPr lang="en-US" sz="2000" dirty="0"/>
          </a:p>
          <a:p>
            <a:r>
              <a:rPr lang="en-US" sz="2000" dirty="0"/>
              <a:t>Roll subsidence mode:</a:t>
            </a:r>
          </a:p>
          <a:p>
            <a:endParaRPr lang="en-US" sz="2000" dirty="0"/>
          </a:p>
          <a:p>
            <a:r>
              <a:rPr lang="en-US" sz="2000" dirty="0"/>
              <a:t>Dutch roll mode:</a:t>
            </a:r>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2869196548"/>
              </p:ext>
            </p:extLst>
          </p:nvPr>
        </p:nvGraphicFramePr>
        <p:xfrm>
          <a:off x="1885950" y="1350891"/>
          <a:ext cx="4186238" cy="1403350"/>
        </p:xfrm>
        <a:graphic>
          <a:graphicData uri="http://schemas.openxmlformats.org/presentationml/2006/ole">
            <mc:AlternateContent xmlns:mc="http://schemas.openxmlformats.org/markup-compatibility/2006">
              <mc:Choice xmlns:v="urn:schemas-microsoft-com:vml" Requires="v">
                <p:oleObj name="Equation" r:id="rId2" imgW="2616120" imgH="876240" progId="Equation.DSMT4">
                  <p:embed/>
                </p:oleObj>
              </mc:Choice>
              <mc:Fallback>
                <p:oleObj name="Equation" r:id="rId2" imgW="2616120" imgH="876240" progId="Equation.DSMT4">
                  <p:embed/>
                  <p:pic>
                    <p:nvPicPr>
                      <p:cNvPr id="4" name="Object 3"/>
                      <p:cNvPicPr/>
                      <p:nvPr/>
                    </p:nvPicPr>
                    <p:blipFill>
                      <a:blip r:embed="rId3"/>
                      <a:stretch>
                        <a:fillRect/>
                      </a:stretch>
                    </p:blipFill>
                    <p:spPr>
                      <a:xfrm>
                        <a:off x="1885950" y="1350891"/>
                        <a:ext cx="4186238" cy="14033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48604266"/>
              </p:ext>
            </p:extLst>
          </p:nvPr>
        </p:nvGraphicFramePr>
        <p:xfrm>
          <a:off x="2933890" y="3574481"/>
          <a:ext cx="2419350" cy="690563"/>
        </p:xfrm>
        <a:graphic>
          <a:graphicData uri="http://schemas.openxmlformats.org/presentationml/2006/ole">
            <mc:AlternateContent xmlns:mc="http://schemas.openxmlformats.org/markup-compatibility/2006">
              <mc:Choice xmlns:v="urn:schemas-microsoft-com:vml" Requires="v">
                <p:oleObj name="Equation" r:id="rId4" imgW="1511280" imgH="431640" progId="Equation.DSMT4">
                  <p:embed/>
                </p:oleObj>
              </mc:Choice>
              <mc:Fallback>
                <p:oleObj name="Equation" r:id="rId4" imgW="1511280" imgH="431640" progId="Equation.DSMT4">
                  <p:embed/>
                  <p:pic>
                    <p:nvPicPr>
                      <p:cNvPr id="5" name="Object 4"/>
                      <p:cNvPicPr/>
                      <p:nvPr/>
                    </p:nvPicPr>
                    <p:blipFill>
                      <a:blip r:embed="rId5"/>
                      <a:stretch>
                        <a:fillRect/>
                      </a:stretch>
                    </p:blipFill>
                    <p:spPr>
                      <a:xfrm>
                        <a:off x="2933890" y="3574481"/>
                        <a:ext cx="2419350" cy="6905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900463"/>
              </p:ext>
            </p:extLst>
          </p:nvPr>
        </p:nvGraphicFramePr>
        <p:xfrm>
          <a:off x="3798283" y="4669407"/>
          <a:ext cx="690563" cy="323850"/>
        </p:xfrm>
        <a:graphic>
          <a:graphicData uri="http://schemas.openxmlformats.org/presentationml/2006/ole">
            <mc:AlternateContent xmlns:mc="http://schemas.openxmlformats.org/markup-compatibility/2006">
              <mc:Choice xmlns:v="urn:schemas-microsoft-com:vml" Requires="v">
                <p:oleObj name="Equation" r:id="rId6" imgW="431640" imgH="203040" progId="Equation.DSMT4">
                  <p:embed/>
                </p:oleObj>
              </mc:Choice>
              <mc:Fallback>
                <p:oleObj name="Equation" r:id="rId6" imgW="431640" imgH="203040" progId="Equation.DSMT4">
                  <p:embed/>
                  <p:pic>
                    <p:nvPicPr>
                      <p:cNvPr id="6" name="Object 5"/>
                      <p:cNvPicPr/>
                      <p:nvPr/>
                    </p:nvPicPr>
                    <p:blipFill>
                      <a:blip r:embed="rId7"/>
                      <a:stretch>
                        <a:fillRect/>
                      </a:stretch>
                    </p:blipFill>
                    <p:spPr>
                      <a:xfrm>
                        <a:off x="3798283" y="4669407"/>
                        <a:ext cx="690563" cy="3238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43141521"/>
              </p:ext>
            </p:extLst>
          </p:nvPr>
        </p:nvGraphicFramePr>
        <p:xfrm>
          <a:off x="839788" y="5276850"/>
          <a:ext cx="7300912" cy="1401763"/>
        </p:xfrm>
        <a:graphic>
          <a:graphicData uri="http://schemas.openxmlformats.org/presentationml/2006/ole">
            <mc:AlternateContent xmlns:mc="http://schemas.openxmlformats.org/markup-compatibility/2006">
              <mc:Choice xmlns:v="urn:schemas-microsoft-com:vml" Requires="v">
                <p:oleObj name="Equation" r:id="rId8" imgW="4559040" imgH="876240" progId="Equation.DSMT4">
                  <p:embed/>
                </p:oleObj>
              </mc:Choice>
              <mc:Fallback>
                <p:oleObj name="Equation" r:id="rId8" imgW="4559040" imgH="876240" progId="Equation.DSMT4">
                  <p:embed/>
                  <p:pic>
                    <p:nvPicPr>
                      <p:cNvPr id="7" name="Object 6"/>
                      <p:cNvPicPr/>
                      <p:nvPr/>
                    </p:nvPicPr>
                    <p:blipFill>
                      <a:blip r:embed="rId9"/>
                      <a:stretch>
                        <a:fillRect/>
                      </a:stretch>
                    </p:blipFill>
                    <p:spPr>
                      <a:xfrm>
                        <a:off x="839788" y="5276850"/>
                        <a:ext cx="7300912" cy="1401763"/>
                      </a:xfrm>
                      <a:prstGeom prst="rect">
                        <a:avLst/>
                      </a:prstGeom>
                    </p:spPr>
                  </p:pic>
                </p:oleObj>
              </mc:Fallback>
            </mc:AlternateContent>
          </a:graphicData>
        </a:graphic>
      </p:graphicFrame>
    </p:spTree>
    <p:extLst>
      <p:ext uri="{BB962C8B-B14F-4D97-AF65-F5344CB8AC3E}">
        <p14:creationId xmlns:p14="http://schemas.microsoft.com/office/powerpoint/2010/main" val="286976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Analysis of UH-60 Lateral Directional Modes at 140 knots</a:t>
            </a:r>
          </a:p>
        </p:txBody>
      </p:sp>
      <p:sp>
        <p:nvSpPr>
          <p:cNvPr id="3" name="Content Placeholder 2"/>
          <p:cNvSpPr>
            <a:spLocks noGrp="1"/>
          </p:cNvSpPr>
          <p:nvPr>
            <p:ph idx="1"/>
          </p:nvPr>
        </p:nvSpPr>
        <p:spPr/>
        <p:txBody>
          <a:bodyPr>
            <a:normAutofit/>
          </a:bodyPr>
          <a:lstStyle/>
          <a:p>
            <a:r>
              <a:rPr lang="en-US" sz="2000" dirty="0"/>
              <a:t>Comparison of Eigenvalues for Approximations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Four-state model and mode approximation underpredict DR mode damping (sometimes cross-coupling effects can degrade DR mode damping)</a:t>
            </a:r>
          </a:p>
          <a:p>
            <a:r>
              <a:rPr lang="en-US" sz="2000" dirty="0"/>
              <a:t>Otherwise, the approximations are pretty good</a:t>
            </a:r>
          </a:p>
        </p:txBody>
      </p:sp>
      <p:graphicFrame>
        <p:nvGraphicFramePr>
          <p:cNvPr id="4" name="Table 3"/>
          <p:cNvGraphicFramePr>
            <a:graphicFrameLocks noGrp="1"/>
          </p:cNvGraphicFramePr>
          <p:nvPr>
            <p:extLst>
              <p:ext uri="{D42A27DB-BD31-4B8C-83A1-F6EECF244321}">
                <p14:modId xmlns:p14="http://schemas.microsoft.com/office/powerpoint/2010/main" val="3584281013"/>
              </p:ext>
            </p:extLst>
          </p:nvPr>
        </p:nvGraphicFramePr>
        <p:xfrm>
          <a:off x="1005384" y="1397000"/>
          <a:ext cx="6041410" cy="2392680"/>
        </p:xfrm>
        <a:graphic>
          <a:graphicData uri="http://schemas.openxmlformats.org/drawingml/2006/table">
            <a:tbl>
              <a:tblPr firstRow="1" bandRow="1">
                <a:tableStyleId>{5C22544A-7EE6-4342-B048-85BDC9FD1C3A}</a:tableStyleId>
              </a:tblPr>
              <a:tblGrid>
                <a:gridCol w="1692323">
                  <a:extLst>
                    <a:ext uri="{9D8B030D-6E8A-4147-A177-3AD203B41FA5}">
                      <a16:colId xmlns:a16="http://schemas.microsoft.com/office/drawing/2014/main" val="3100876353"/>
                    </a:ext>
                  </a:extLst>
                </a:gridCol>
                <a:gridCol w="960763">
                  <a:extLst>
                    <a:ext uri="{9D8B030D-6E8A-4147-A177-3AD203B41FA5}">
                      <a16:colId xmlns:a16="http://schemas.microsoft.com/office/drawing/2014/main" val="2260581483"/>
                    </a:ext>
                  </a:extLst>
                </a:gridCol>
                <a:gridCol w="954473">
                  <a:extLst>
                    <a:ext uri="{9D8B030D-6E8A-4147-A177-3AD203B41FA5}">
                      <a16:colId xmlns:a16="http://schemas.microsoft.com/office/drawing/2014/main" val="2895436250"/>
                    </a:ext>
                  </a:extLst>
                </a:gridCol>
                <a:gridCol w="1455727">
                  <a:extLst>
                    <a:ext uri="{9D8B030D-6E8A-4147-A177-3AD203B41FA5}">
                      <a16:colId xmlns:a16="http://schemas.microsoft.com/office/drawing/2014/main" val="1108629827"/>
                    </a:ext>
                  </a:extLst>
                </a:gridCol>
                <a:gridCol w="978124">
                  <a:extLst>
                    <a:ext uri="{9D8B030D-6E8A-4147-A177-3AD203B41FA5}">
                      <a16:colId xmlns:a16="http://schemas.microsoft.com/office/drawing/2014/main" val="2210072238"/>
                    </a:ext>
                  </a:extLst>
                </a:gridCol>
              </a:tblGrid>
              <a:tr h="370840">
                <a:tc rowSpan="2">
                  <a:txBody>
                    <a:bodyPr/>
                    <a:lstStyle/>
                    <a:p>
                      <a:endParaRPr lang="en-US" dirty="0"/>
                    </a:p>
                  </a:txBody>
                  <a:tcPr/>
                </a:tc>
                <a:tc>
                  <a:txBody>
                    <a:bodyPr/>
                    <a:lstStyle/>
                    <a:p>
                      <a:pPr algn="ctr"/>
                      <a:r>
                        <a:rPr lang="en-US" dirty="0"/>
                        <a:t>Spiral</a:t>
                      </a:r>
                    </a:p>
                  </a:txBody>
                  <a:tcPr/>
                </a:tc>
                <a:tc>
                  <a:txBody>
                    <a:bodyPr/>
                    <a:lstStyle/>
                    <a:p>
                      <a:pPr algn="ctr"/>
                      <a:r>
                        <a:rPr lang="en-US" dirty="0"/>
                        <a:t>Roll</a:t>
                      </a:r>
                    </a:p>
                  </a:txBody>
                  <a:tcPr/>
                </a:tc>
                <a:tc gridSpan="2">
                  <a:txBody>
                    <a:bodyPr/>
                    <a:lstStyle/>
                    <a:p>
                      <a:pPr algn="ctr"/>
                      <a:r>
                        <a:rPr lang="en-US" dirty="0"/>
                        <a:t>Dutch Roll</a:t>
                      </a:r>
                    </a:p>
                  </a:txBody>
                  <a:tcPr/>
                </a:tc>
                <a:tc hMerge="1">
                  <a:txBody>
                    <a:bodyPr/>
                    <a:lstStyle/>
                    <a:p>
                      <a:endParaRPr lang="en-US" dirty="0"/>
                    </a:p>
                  </a:txBody>
                  <a:tcPr/>
                </a:tc>
                <a:extLst>
                  <a:ext uri="{0D108BD9-81ED-4DB2-BD59-A6C34878D82A}">
                    <a16:rowId xmlns:a16="http://schemas.microsoft.com/office/drawing/2014/main" val="138118496"/>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baseline="0" dirty="0" err="1">
                          <a:latin typeface="Symbol" panose="05050102010706020507" pitchFamily="18" charset="2"/>
                        </a:rPr>
                        <a:t>l</a:t>
                      </a:r>
                      <a:r>
                        <a:rPr lang="en-US" i="1" baseline="-25000" dirty="0" err="1">
                          <a:latin typeface="Times New Roman" panose="02020603050405020304" pitchFamily="18" charset="0"/>
                          <a:cs typeface="Times New Roman" panose="02020603050405020304" pitchFamily="18" charset="0"/>
                        </a:rPr>
                        <a:t>S</a:t>
                      </a:r>
                      <a:endParaRPr lang="en-US" i="1" baseline="-25000" dirty="0">
                        <a:latin typeface="Symbol" panose="05050102010706020507" pitchFamily="18" charset="2"/>
                      </a:endParaRP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baseline="0" dirty="0" err="1">
                          <a:latin typeface="Symbol" panose="05050102010706020507" pitchFamily="18" charset="2"/>
                        </a:rPr>
                        <a:t>l</a:t>
                      </a:r>
                      <a:r>
                        <a:rPr lang="en-US" i="1" baseline="-25000" dirty="0" err="1">
                          <a:latin typeface="Times New Roman" panose="02020603050405020304" pitchFamily="18" charset="0"/>
                          <a:cs typeface="Times New Roman" panose="02020603050405020304" pitchFamily="18" charset="0"/>
                        </a:rPr>
                        <a:t>R</a:t>
                      </a:r>
                      <a:endParaRPr lang="en-US" i="1" baseline="-25000" dirty="0">
                        <a:latin typeface="Symbol" panose="05050102010706020507" pitchFamily="18" charset="2"/>
                      </a:endParaRPr>
                    </a:p>
                  </a:txBody>
                  <a:tcPr/>
                </a:tc>
                <a:tc>
                  <a:txBody>
                    <a:bodyPr/>
                    <a:lstStyle/>
                    <a:p>
                      <a:pPr algn="ctr"/>
                      <a:r>
                        <a:rPr lang="en-US" i="1" dirty="0" err="1">
                          <a:latin typeface="Symbol" panose="05050102010706020507" pitchFamily="18" charset="2"/>
                        </a:rPr>
                        <a:t>w</a:t>
                      </a:r>
                      <a:r>
                        <a:rPr lang="en-US" i="1" baseline="-25000" dirty="0" err="1">
                          <a:latin typeface="Times New Roman" panose="02020603050405020304" pitchFamily="18" charset="0"/>
                          <a:cs typeface="Times New Roman" panose="02020603050405020304" pitchFamily="18" charset="0"/>
                        </a:rPr>
                        <a:t>n</a:t>
                      </a:r>
                      <a:endParaRPr lang="en-US" i="1" baseline="-25000" dirty="0">
                        <a:latin typeface="Times New Roman" panose="02020603050405020304" pitchFamily="18" charset="0"/>
                        <a:cs typeface="Times New Roman" panose="02020603050405020304" pitchFamily="18" charset="0"/>
                      </a:endParaRPr>
                    </a:p>
                    <a:p>
                      <a:pPr algn="ctr"/>
                      <a:r>
                        <a:rPr lang="en-US" sz="1800" i="0" baseline="0" dirty="0">
                          <a:latin typeface="+mn-lt"/>
                          <a:cs typeface="Times New Roman" panose="02020603050405020304" pitchFamily="18" charset="0"/>
                        </a:rPr>
                        <a:t>rad/sec</a:t>
                      </a:r>
                      <a:endParaRPr lang="en-US" i="0" baseline="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latin typeface="Symbol" panose="05050102010706020507" pitchFamily="18" charset="2"/>
                        </a:rPr>
                        <a:t>z</a:t>
                      </a:r>
                    </a:p>
                    <a:p>
                      <a:pPr algn="ctr"/>
                      <a:endParaRPr lang="en-US" dirty="0"/>
                    </a:p>
                  </a:txBody>
                  <a:tcPr/>
                </a:tc>
                <a:extLst>
                  <a:ext uri="{0D108BD9-81ED-4DB2-BD59-A6C34878D82A}">
                    <a16:rowId xmlns:a16="http://schemas.microsoft.com/office/drawing/2014/main" val="18878766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a:t>
                      </a:r>
                      <a:r>
                        <a:rPr lang="en-US" baseline="0" dirty="0"/>
                        <a:t> State Model</a:t>
                      </a:r>
                      <a:endParaRPr lang="en-US" dirty="0"/>
                    </a:p>
                  </a:txBody>
                  <a:tcPr/>
                </a:tc>
                <a:tc>
                  <a:txBody>
                    <a:bodyPr/>
                    <a:lstStyle/>
                    <a:p>
                      <a:pPr algn="ctr"/>
                      <a:r>
                        <a:rPr lang="en-US" dirty="0"/>
                        <a:t>-0.0368</a:t>
                      </a:r>
                    </a:p>
                  </a:txBody>
                  <a:tcPr/>
                </a:tc>
                <a:tc>
                  <a:txBody>
                    <a:bodyPr/>
                    <a:lstStyle/>
                    <a:p>
                      <a:pPr algn="ctr"/>
                      <a:r>
                        <a:rPr lang="en-US" dirty="0"/>
                        <a:t>-3.60</a:t>
                      </a:r>
                    </a:p>
                  </a:txBody>
                  <a:tcPr/>
                </a:tc>
                <a:tc>
                  <a:txBody>
                    <a:bodyPr/>
                    <a:lstStyle/>
                    <a:p>
                      <a:pPr algn="ctr"/>
                      <a:r>
                        <a:rPr lang="en-US" dirty="0"/>
                        <a:t>2.05</a:t>
                      </a:r>
                    </a:p>
                  </a:txBody>
                  <a:tcPr/>
                </a:tc>
                <a:tc>
                  <a:txBody>
                    <a:bodyPr/>
                    <a:lstStyle/>
                    <a:p>
                      <a:pPr algn="ctr"/>
                      <a:r>
                        <a:rPr lang="en-US" dirty="0"/>
                        <a:t>0.0543</a:t>
                      </a:r>
                    </a:p>
                  </a:txBody>
                  <a:tcPr/>
                </a:tc>
                <a:extLst>
                  <a:ext uri="{0D108BD9-81ED-4DB2-BD59-A6C34878D82A}">
                    <a16:rowId xmlns:a16="http://schemas.microsoft.com/office/drawing/2014/main" val="34618332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baseline="0" dirty="0"/>
                        <a:t> State Model</a:t>
                      </a:r>
                      <a:endParaRPr lang="en-US" dirty="0"/>
                    </a:p>
                  </a:txBody>
                  <a:tcPr/>
                </a:tc>
                <a:tc>
                  <a:txBody>
                    <a:bodyPr/>
                    <a:lstStyle/>
                    <a:p>
                      <a:pPr algn="ctr"/>
                      <a:r>
                        <a:rPr lang="en-US" dirty="0"/>
                        <a:t>-0.0371</a:t>
                      </a:r>
                    </a:p>
                  </a:txBody>
                  <a:tcPr/>
                </a:tc>
                <a:tc>
                  <a:txBody>
                    <a:bodyPr/>
                    <a:lstStyle/>
                    <a:p>
                      <a:pPr algn="ctr"/>
                      <a:r>
                        <a:rPr lang="en-US" dirty="0"/>
                        <a:t>-4.14</a:t>
                      </a:r>
                    </a:p>
                  </a:txBody>
                  <a:tcPr/>
                </a:tc>
                <a:tc>
                  <a:txBody>
                    <a:bodyPr/>
                    <a:lstStyle/>
                    <a:p>
                      <a:pPr algn="ctr"/>
                      <a:r>
                        <a:rPr lang="en-US" dirty="0"/>
                        <a:t>1.97</a:t>
                      </a:r>
                    </a:p>
                  </a:txBody>
                  <a:tcPr/>
                </a:tc>
                <a:tc>
                  <a:txBody>
                    <a:bodyPr/>
                    <a:lstStyle/>
                    <a:p>
                      <a:pPr algn="ctr"/>
                      <a:r>
                        <a:rPr lang="en-US" dirty="0"/>
                        <a:t>0.156</a:t>
                      </a:r>
                    </a:p>
                  </a:txBody>
                  <a:tcPr/>
                </a:tc>
                <a:extLst>
                  <a:ext uri="{0D108BD9-81ED-4DB2-BD59-A6C34878D82A}">
                    <a16:rowId xmlns:a16="http://schemas.microsoft.com/office/drawing/2014/main" val="3650751765"/>
                  </a:ext>
                </a:extLst>
              </a:tr>
              <a:tr h="370840">
                <a:tc>
                  <a:txBody>
                    <a:bodyPr/>
                    <a:lstStyle/>
                    <a:p>
                      <a:r>
                        <a:rPr lang="en-US" dirty="0"/>
                        <a:t>Mode Approximations</a:t>
                      </a:r>
                    </a:p>
                  </a:txBody>
                  <a:tcPr/>
                </a:tc>
                <a:tc>
                  <a:txBody>
                    <a:bodyPr/>
                    <a:lstStyle/>
                    <a:p>
                      <a:pPr algn="ctr"/>
                      <a:r>
                        <a:rPr lang="en-US" dirty="0"/>
                        <a:t>-0.0309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-3.93</a:t>
                      </a:r>
                    </a:p>
                    <a:p>
                      <a:pPr algn="ctr"/>
                      <a:endParaRPr lang="en-US" dirty="0"/>
                    </a:p>
                  </a:txBody>
                  <a:tcPr/>
                </a:tc>
                <a:tc>
                  <a:txBody>
                    <a:bodyPr/>
                    <a:lstStyle/>
                    <a:p>
                      <a:pPr algn="ctr"/>
                      <a:r>
                        <a:rPr lang="en-US" dirty="0"/>
                        <a:t>2.04</a:t>
                      </a:r>
                    </a:p>
                  </a:txBody>
                  <a:tcPr/>
                </a:tc>
                <a:tc>
                  <a:txBody>
                    <a:bodyPr/>
                    <a:lstStyle/>
                    <a:p>
                      <a:pPr algn="ctr"/>
                      <a:r>
                        <a:rPr lang="en-US" dirty="0"/>
                        <a:t>0.174</a:t>
                      </a:r>
                    </a:p>
                  </a:txBody>
                  <a:tcPr/>
                </a:tc>
                <a:extLst>
                  <a:ext uri="{0D108BD9-81ED-4DB2-BD59-A6C34878D82A}">
                    <a16:rowId xmlns:a16="http://schemas.microsoft.com/office/drawing/2014/main" val="855628991"/>
                  </a:ext>
                </a:extLst>
              </a:tr>
            </a:tbl>
          </a:graphicData>
        </a:graphic>
      </p:graphicFrame>
    </p:spTree>
    <p:extLst>
      <p:ext uri="{BB962C8B-B14F-4D97-AF65-F5344CB8AC3E}">
        <p14:creationId xmlns:p14="http://schemas.microsoft.com/office/powerpoint/2010/main" val="348256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Dir. Response to Pedal Pulse</a:t>
            </a:r>
          </a:p>
        </p:txBody>
      </p:sp>
      <p:sp>
        <p:nvSpPr>
          <p:cNvPr id="4" name="Content Placeholder 3"/>
          <p:cNvSpPr>
            <a:spLocks noGrp="1"/>
          </p:cNvSpPr>
          <p:nvPr>
            <p:ph sz="half" idx="1"/>
          </p:nvPr>
        </p:nvSpPr>
        <p:spPr>
          <a:xfrm>
            <a:off x="241110" y="1185989"/>
            <a:ext cx="4640239" cy="5327618"/>
          </a:xfrm>
        </p:spPr>
        <p:txBody>
          <a:bodyPr>
            <a:normAutofit fontScale="47500" lnSpcReduction="20000"/>
          </a:bodyPr>
          <a:lstStyle/>
          <a:p>
            <a:pPr marL="0" indent="0">
              <a:lnSpc>
                <a:spcPct val="120000"/>
              </a:lnSpc>
              <a:spcBef>
                <a:spcPts val="0"/>
              </a:spcBef>
              <a:buNone/>
            </a:pPr>
            <a:r>
              <a:rPr lang="en-US" sz="2400" dirty="0">
                <a:solidFill>
                  <a:srgbClr val="000000"/>
                </a:solidFill>
                <a:latin typeface="Courier New" panose="02070309020205020404" pitchFamily="49" charset="0"/>
              </a:rPr>
              <a:t>H60_sim_init;</a:t>
            </a:r>
          </a:p>
          <a:p>
            <a:pPr marL="0" indent="0">
              <a:lnSpc>
                <a:spcPct val="120000"/>
              </a:lnSpc>
              <a:spcBef>
                <a:spcPts val="0"/>
              </a:spcBef>
              <a:buNone/>
            </a:pPr>
            <a:r>
              <a:rPr lang="it-IT" sz="2400" dirty="0">
                <a:solidFill>
                  <a:srgbClr val="228B22"/>
                </a:solidFill>
                <a:latin typeface="Courier New" panose="02070309020205020404" pitchFamily="49" charset="0"/>
              </a:rPr>
              <a:t>% 5% triangular pulse in pedal</a:t>
            </a:r>
          </a:p>
          <a:p>
            <a:pPr marL="0" indent="0">
              <a:lnSpc>
                <a:spcPct val="120000"/>
              </a:lnSpc>
              <a:spcBef>
                <a:spcPts val="0"/>
              </a:spcBef>
              <a:buNone/>
            </a:pPr>
            <a:r>
              <a:rPr lang="fi-FI" sz="2400" dirty="0">
                <a:solidFill>
                  <a:srgbClr val="000000"/>
                </a:solidFill>
                <a:latin typeface="Courier New" panose="02070309020205020404" pitchFamily="49" charset="0"/>
              </a:rPr>
              <a:t>tinp=[0. 1. 1.5 2. 25.]';</a:t>
            </a:r>
          </a:p>
          <a:p>
            <a:pPr marL="0" indent="0">
              <a:lnSpc>
                <a:spcPct val="120000"/>
              </a:lnSpc>
              <a:spcBef>
                <a:spcPts val="0"/>
              </a:spcBef>
              <a:buNone/>
            </a:pPr>
            <a:r>
              <a:rPr lang="en-US" sz="2400" dirty="0" err="1">
                <a:solidFill>
                  <a:srgbClr val="000000"/>
                </a:solidFill>
                <a:latin typeface="Courier New" panose="02070309020205020404" pitchFamily="49" charset="0"/>
              </a:rPr>
              <a:t>uinp</a:t>
            </a:r>
            <a:r>
              <a:rPr lang="en-US" sz="2400" dirty="0">
                <a:solidFill>
                  <a:srgbClr val="000000"/>
                </a:solidFill>
                <a:latin typeface="Courier New" panose="02070309020205020404" pitchFamily="49" charset="0"/>
              </a:rPr>
              <a:t>=zeros(5,4);</a:t>
            </a:r>
          </a:p>
          <a:p>
            <a:pPr marL="0" indent="0">
              <a:lnSpc>
                <a:spcPct val="120000"/>
              </a:lnSpc>
              <a:spcBef>
                <a:spcPts val="0"/>
              </a:spcBef>
              <a:buNone/>
            </a:pPr>
            <a:r>
              <a:rPr lang="en-US" sz="2400" dirty="0" err="1">
                <a:solidFill>
                  <a:srgbClr val="000000"/>
                </a:solidFill>
                <a:latin typeface="Courier New" panose="02070309020205020404" pitchFamily="49" charset="0"/>
              </a:rPr>
              <a:t>uinp</a:t>
            </a:r>
            <a:r>
              <a:rPr lang="en-US" sz="2400" dirty="0">
                <a:solidFill>
                  <a:srgbClr val="000000"/>
                </a:solidFill>
                <a:latin typeface="Courier New" panose="02070309020205020404" pitchFamily="49" charset="0"/>
              </a:rPr>
              <a:t>(3,4)=5.;</a:t>
            </a:r>
          </a:p>
          <a:p>
            <a:pPr marL="0" indent="0">
              <a:lnSpc>
                <a:spcPct val="120000"/>
              </a:lnSpc>
              <a:spcBef>
                <a:spcPts val="0"/>
              </a:spcBef>
              <a:buNone/>
            </a:pPr>
            <a:r>
              <a:rPr lang="en-US" sz="2400" dirty="0">
                <a:solidFill>
                  <a:srgbClr val="228B22"/>
                </a:solidFill>
                <a:latin typeface="Courier New" panose="02070309020205020404" pitchFamily="49" charset="0"/>
              </a:rPr>
              <a:t>%Turn SAS Off, but ECU On</a:t>
            </a:r>
          </a:p>
          <a:p>
            <a:pPr marL="0" indent="0">
              <a:lnSpc>
                <a:spcPct val="120000"/>
              </a:lnSpc>
              <a:spcBef>
                <a:spcPts val="0"/>
              </a:spcBef>
              <a:buNone/>
            </a:pPr>
            <a:r>
              <a:rPr lang="en-US" sz="2400" dirty="0" err="1">
                <a:solidFill>
                  <a:srgbClr val="000000"/>
                </a:solidFill>
                <a:latin typeface="Courier New" panose="02070309020205020404" pitchFamily="49" charset="0"/>
              </a:rPr>
              <a:t>SASOn</a:t>
            </a:r>
            <a:r>
              <a:rPr lang="en-US" sz="2400" dirty="0">
                <a:solidFill>
                  <a:srgbClr val="000000"/>
                </a:solidFill>
                <a:latin typeface="Courier New" panose="02070309020205020404" pitchFamily="49" charset="0"/>
              </a:rPr>
              <a:t>=0;</a:t>
            </a:r>
          </a:p>
          <a:p>
            <a:pPr marL="0" indent="0">
              <a:lnSpc>
                <a:spcPct val="120000"/>
              </a:lnSpc>
              <a:spcBef>
                <a:spcPts val="0"/>
              </a:spcBef>
              <a:buNone/>
            </a:pPr>
            <a:r>
              <a:rPr lang="en-US" sz="2400" dirty="0" err="1">
                <a:solidFill>
                  <a:srgbClr val="000000"/>
                </a:solidFill>
                <a:latin typeface="Courier New" panose="02070309020205020404" pitchFamily="49" charset="0"/>
              </a:rPr>
              <a:t>ECUOn</a:t>
            </a:r>
            <a:r>
              <a:rPr lang="en-US" sz="2400" dirty="0">
                <a:solidFill>
                  <a:srgbClr val="000000"/>
                </a:solidFill>
                <a:latin typeface="Courier New" panose="02070309020205020404" pitchFamily="49" charset="0"/>
              </a:rPr>
              <a:t>=1;</a:t>
            </a:r>
          </a:p>
          <a:p>
            <a:pPr marL="0" indent="0">
              <a:lnSpc>
                <a:spcPct val="120000"/>
              </a:lnSpc>
              <a:spcBef>
                <a:spcPts val="0"/>
              </a:spcBef>
              <a:buNone/>
            </a:pPr>
            <a:r>
              <a:rPr lang="en-US" sz="2400" dirty="0">
                <a:solidFill>
                  <a:srgbClr val="228B22"/>
                </a:solidFill>
                <a:latin typeface="Courier New" panose="02070309020205020404" pitchFamily="49" charset="0"/>
              </a:rPr>
              <a:t>%Run Sim</a:t>
            </a:r>
          </a:p>
          <a:p>
            <a:pPr marL="0" indent="0">
              <a:lnSpc>
                <a:spcPct val="120000"/>
              </a:lnSpc>
              <a:spcBef>
                <a:spcPts val="0"/>
              </a:spcBef>
              <a:buNone/>
            </a:pPr>
            <a:r>
              <a:rPr lang="en-US" sz="2400" dirty="0">
                <a:solidFill>
                  <a:srgbClr val="000000"/>
                </a:solidFill>
                <a:latin typeface="Courier New" panose="02070309020205020404" pitchFamily="49" charset="0"/>
              </a:rPr>
              <a:t>sim(</a:t>
            </a:r>
            <a:r>
              <a:rPr lang="en-US" sz="2400" dirty="0">
                <a:solidFill>
                  <a:srgbClr val="A020F0"/>
                </a:solidFill>
                <a:latin typeface="Courier New" panose="02070309020205020404" pitchFamily="49" charset="0"/>
              </a:rPr>
              <a:t>'</a:t>
            </a:r>
            <a:r>
              <a:rPr lang="en-US" sz="2400" dirty="0" err="1">
                <a:solidFill>
                  <a:srgbClr val="A020F0"/>
                </a:solidFill>
                <a:latin typeface="Courier New" panose="02070309020205020404" pitchFamily="49" charset="0"/>
              </a:rPr>
              <a:t>HeloSim</a:t>
            </a:r>
            <a:r>
              <a:rPr lang="en-US" sz="2400" dirty="0">
                <a:solidFill>
                  <a:srgbClr val="A020F0"/>
                </a:solidFill>
                <a:latin typeface="Courier New" panose="02070309020205020404" pitchFamily="49" charset="0"/>
              </a:rPr>
              <a:t>'</a:t>
            </a:r>
            <a:r>
              <a:rPr lang="en-US" sz="2400" dirty="0">
                <a:solidFill>
                  <a:srgbClr val="000000"/>
                </a:solidFill>
                <a:latin typeface="Courier New" panose="02070309020205020404" pitchFamily="49" charset="0"/>
              </a:rPr>
              <a:t>);</a:t>
            </a:r>
          </a:p>
          <a:p>
            <a:pPr marL="0" indent="0">
              <a:lnSpc>
                <a:spcPct val="120000"/>
              </a:lnSpc>
              <a:spcBef>
                <a:spcPts val="0"/>
              </a:spcBef>
              <a:buNone/>
            </a:pPr>
            <a:r>
              <a:rPr lang="en-US" sz="2400" dirty="0">
                <a:solidFill>
                  <a:srgbClr val="228B22"/>
                </a:solidFill>
                <a:latin typeface="Courier New" panose="02070309020205020404" pitchFamily="49" charset="0"/>
              </a:rPr>
              <a:t>%Plot Results</a:t>
            </a:r>
          </a:p>
          <a:p>
            <a:pPr marL="0" indent="0">
              <a:lnSpc>
                <a:spcPct val="120000"/>
              </a:lnSpc>
              <a:spcBef>
                <a:spcPts val="0"/>
              </a:spcBef>
              <a:buNone/>
            </a:pPr>
            <a:r>
              <a:rPr lang="en-US" sz="2400" dirty="0">
                <a:solidFill>
                  <a:srgbClr val="000000"/>
                </a:solidFill>
                <a:latin typeface="Courier New" panose="02070309020205020404" pitchFamily="49" charset="0"/>
              </a:rPr>
              <a:t>figure</a:t>
            </a:r>
          </a:p>
          <a:p>
            <a:pPr marL="0" indent="0">
              <a:lnSpc>
                <a:spcPct val="120000"/>
              </a:lnSpc>
              <a:spcBef>
                <a:spcPts val="0"/>
              </a:spcBef>
              <a:buNone/>
            </a:pPr>
            <a:r>
              <a:rPr lang="en-US" sz="2400" dirty="0">
                <a:solidFill>
                  <a:srgbClr val="000000"/>
                </a:solidFill>
                <a:latin typeface="Courier New" panose="02070309020205020404" pitchFamily="49" charset="0"/>
              </a:rPr>
              <a:t>subplot(3,1,1),plot(</a:t>
            </a:r>
            <a:r>
              <a:rPr lang="en-US" sz="2400" dirty="0" err="1">
                <a:solidFill>
                  <a:srgbClr val="000000"/>
                </a:solidFill>
                <a:latin typeface="Courier New" panose="02070309020205020404" pitchFamily="49" charset="0"/>
              </a:rPr>
              <a:t>tinp,uinp</a:t>
            </a:r>
            <a:r>
              <a:rPr lang="en-US" sz="2400" dirty="0">
                <a:solidFill>
                  <a:srgbClr val="000000"/>
                </a:solidFill>
                <a:latin typeface="Courier New" panose="02070309020205020404" pitchFamily="49" charset="0"/>
              </a:rPr>
              <a:t>(:,4),</a:t>
            </a:r>
            <a:r>
              <a:rPr lang="en-US" sz="2400" dirty="0">
                <a:solidFill>
                  <a:srgbClr val="A020F0"/>
                </a:solidFill>
                <a:latin typeface="Courier New" panose="02070309020205020404" pitchFamily="49" charset="0"/>
              </a:rPr>
              <a:t>'LineWidth'</a:t>
            </a:r>
            <a:r>
              <a:rPr lang="en-US" sz="2400" dirty="0">
                <a:solidFill>
                  <a:srgbClr val="000000"/>
                </a:solidFill>
                <a:latin typeface="Courier New" panose="02070309020205020404" pitchFamily="49" charset="0"/>
              </a:rPr>
              <a:t>,2.0);</a:t>
            </a:r>
          </a:p>
          <a:p>
            <a:pPr marL="0" indent="0">
              <a:lnSpc>
                <a:spcPct val="120000"/>
              </a:lnSpc>
              <a:spcBef>
                <a:spcPts val="0"/>
              </a:spcBef>
              <a:buNone/>
            </a:pPr>
            <a:r>
              <a:rPr lang="en-US" sz="2400" dirty="0">
                <a:solidFill>
                  <a:srgbClr val="000000"/>
                </a:solidFill>
                <a:latin typeface="Courier New" panose="02070309020205020404" pitchFamily="49" charset="0"/>
              </a:rPr>
              <a:t>grid </a:t>
            </a:r>
            <a:r>
              <a:rPr lang="en-US" sz="2400" dirty="0">
                <a:solidFill>
                  <a:srgbClr val="A020F0"/>
                </a:solidFill>
                <a:latin typeface="Courier New" panose="02070309020205020404" pitchFamily="49" charset="0"/>
              </a:rPr>
              <a:t>on</a:t>
            </a:r>
            <a:r>
              <a:rPr lang="en-US" sz="2400" dirty="0">
                <a:solidFill>
                  <a:srgbClr val="000000"/>
                </a:solidFill>
                <a:latin typeface="Courier New" panose="02070309020205020404" pitchFamily="49" charset="0"/>
              </a:rPr>
              <a:t>;</a:t>
            </a:r>
          </a:p>
          <a:p>
            <a:pPr marL="0" indent="0">
              <a:lnSpc>
                <a:spcPct val="120000"/>
              </a:lnSpc>
              <a:spcBef>
                <a:spcPts val="0"/>
              </a:spcBef>
              <a:buNone/>
            </a:pPr>
            <a:r>
              <a:rPr lang="en-US" sz="2400" dirty="0" err="1">
                <a:solidFill>
                  <a:srgbClr val="000000"/>
                </a:solidFill>
                <a:latin typeface="Courier New" panose="02070309020205020404" pitchFamily="49" charset="0"/>
              </a:rPr>
              <a:t>xlabel</a:t>
            </a:r>
            <a:r>
              <a:rPr lang="en-US" sz="2400" dirty="0">
                <a:solidFill>
                  <a:srgbClr val="000000"/>
                </a:solidFill>
                <a:latin typeface="Courier New" panose="02070309020205020404" pitchFamily="49" charset="0"/>
              </a:rPr>
              <a:t>(</a:t>
            </a:r>
            <a:r>
              <a:rPr lang="en-US" sz="2400" dirty="0">
                <a:solidFill>
                  <a:srgbClr val="A020F0"/>
                </a:solidFill>
                <a:latin typeface="Courier New" panose="02070309020205020404" pitchFamily="49" charset="0"/>
              </a:rPr>
              <a:t>'Time (sec)'</a:t>
            </a:r>
            <a:r>
              <a:rPr lang="en-US" sz="2400" dirty="0">
                <a:solidFill>
                  <a:srgbClr val="000000"/>
                </a:solidFill>
                <a:latin typeface="Courier New" panose="02070309020205020404" pitchFamily="49" charset="0"/>
              </a:rPr>
              <a:t>);</a:t>
            </a:r>
          </a:p>
          <a:p>
            <a:pPr marL="0" indent="0">
              <a:lnSpc>
                <a:spcPct val="120000"/>
              </a:lnSpc>
              <a:spcBef>
                <a:spcPts val="0"/>
              </a:spcBef>
              <a:buNone/>
            </a:pPr>
            <a:r>
              <a:rPr lang="en-US" sz="2400" dirty="0" err="1">
                <a:solidFill>
                  <a:srgbClr val="000000"/>
                </a:solidFill>
                <a:latin typeface="Courier New" panose="02070309020205020404" pitchFamily="49" charset="0"/>
              </a:rPr>
              <a:t>ylabel</a:t>
            </a:r>
            <a:r>
              <a:rPr lang="en-US" sz="2400" dirty="0">
                <a:solidFill>
                  <a:srgbClr val="000000"/>
                </a:solidFill>
                <a:latin typeface="Courier New" panose="02070309020205020404" pitchFamily="49" charset="0"/>
              </a:rPr>
              <a:t>(</a:t>
            </a:r>
            <a:r>
              <a:rPr lang="en-US" sz="2400" dirty="0">
                <a:solidFill>
                  <a:srgbClr val="A020F0"/>
                </a:solidFill>
                <a:latin typeface="Courier New" panose="02070309020205020404" pitchFamily="49" charset="0"/>
              </a:rPr>
              <a:t>'\Delta\delta_{long} (%)'</a:t>
            </a:r>
            <a:r>
              <a:rPr lang="en-US" sz="2400" dirty="0">
                <a:solidFill>
                  <a:srgbClr val="000000"/>
                </a:solidFill>
                <a:latin typeface="Courier New" panose="02070309020205020404" pitchFamily="49" charset="0"/>
              </a:rPr>
              <a:t>);</a:t>
            </a:r>
          </a:p>
          <a:p>
            <a:pPr marL="0" indent="0">
              <a:lnSpc>
                <a:spcPct val="120000"/>
              </a:lnSpc>
              <a:spcBef>
                <a:spcPts val="0"/>
              </a:spcBef>
              <a:buNone/>
            </a:pPr>
            <a:r>
              <a:rPr lang="en-US" sz="2400" dirty="0">
                <a:solidFill>
                  <a:srgbClr val="000000"/>
                </a:solidFill>
                <a:latin typeface="Courier New" panose="02070309020205020404" pitchFamily="49" charset="0"/>
              </a:rPr>
              <a:t>subplot(3,1,2),plot(</a:t>
            </a:r>
            <a:r>
              <a:rPr lang="en-US" sz="2400" dirty="0" err="1">
                <a:solidFill>
                  <a:srgbClr val="000000"/>
                </a:solidFill>
                <a:latin typeface="Courier New" panose="02070309020205020404" pitchFamily="49" charset="0"/>
              </a:rPr>
              <a:t>tout,yout</a:t>
            </a:r>
            <a:r>
              <a:rPr lang="en-US" sz="2400" dirty="0">
                <a:solidFill>
                  <a:srgbClr val="000000"/>
                </a:solidFill>
                <a:latin typeface="Courier New" panose="02070309020205020404" pitchFamily="49" charset="0"/>
              </a:rPr>
              <a:t>(:,9),</a:t>
            </a:r>
            <a:r>
              <a:rPr lang="en-US" sz="2400" dirty="0">
                <a:solidFill>
                  <a:srgbClr val="A020F0"/>
                </a:solidFill>
                <a:latin typeface="Courier New" panose="02070309020205020404" pitchFamily="49" charset="0"/>
              </a:rPr>
              <a:t>'LineWidth'</a:t>
            </a:r>
            <a:r>
              <a:rPr lang="en-US" sz="2400" dirty="0">
                <a:solidFill>
                  <a:srgbClr val="000000"/>
                </a:solidFill>
                <a:latin typeface="Courier New" panose="02070309020205020404" pitchFamily="49" charset="0"/>
              </a:rPr>
              <a:t>,2.0);</a:t>
            </a:r>
          </a:p>
          <a:p>
            <a:pPr marL="0" indent="0">
              <a:lnSpc>
                <a:spcPct val="120000"/>
              </a:lnSpc>
              <a:spcBef>
                <a:spcPts val="0"/>
              </a:spcBef>
              <a:buNone/>
            </a:pPr>
            <a:r>
              <a:rPr lang="en-US" sz="2400" dirty="0">
                <a:solidFill>
                  <a:srgbClr val="000000"/>
                </a:solidFill>
                <a:latin typeface="Courier New" panose="02070309020205020404" pitchFamily="49" charset="0"/>
              </a:rPr>
              <a:t>grid </a:t>
            </a:r>
            <a:r>
              <a:rPr lang="en-US" sz="2400" dirty="0">
                <a:solidFill>
                  <a:srgbClr val="A020F0"/>
                </a:solidFill>
                <a:latin typeface="Courier New" panose="02070309020205020404" pitchFamily="49" charset="0"/>
              </a:rPr>
              <a:t>on</a:t>
            </a:r>
            <a:r>
              <a:rPr lang="en-US" sz="2400" dirty="0">
                <a:solidFill>
                  <a:srgbClr val="000000"/>
                </a:solidFill>
                <a:latin typeface="Courier New" panose="02070309020205020404" pitchFamily="49" charset="0"/>
              </a:rPr>
              <a:t>;</a:t>
            </a:r>
          </a:p>
          <a:p>
            <a:pPr marL="0" indent="0">
              <a:lnSpc>
                <a:spcPct val="120000"/>
              </a:lnSpc>
              <a:spcBef>
                <a:spcPts val="0"/>
              </a:spcBef>
              <a:buNone/>
            </a:pPr>
            <a:r>
              <a:rPr lang="en-US" sz="2400" dirty="0" err="1">
                <a:solidFill>
                  <a:srgbClr val="000000"/>
                </a:solidFill>
                <a:latin typeface="Courier New" panose="02070309020205020404" pitchFamily="49" charset="0"/>
              </a:rPr>
              <a:t>xlabel</a:t>
            </a:r>
            <a:r>
              <a:rPr lang="en-US" sz="2400" dirty="0">
                <a:solidFill>
                  <a:srgbClr val="000000"/>
                </a:solidFill>
                <a:latin typeface="Courier New" panose="02070309020205020404" pitchFamily="49" charset="0"/>
              </a:rPr>
              <a:t>(</a:t>
            </a:r>
            <a:r>
              <a:rPr lang="en-US" sz="2400" dirty="0">
                <a:solidFill>
                  <a:srgbClr val="A020F0"/>
                </a:solidFill>
                <a:latin typeface="Courier New" panose="02070309020205020404" pitchFamily="49" charset="0"/>
              </a:rPr>
              <a:t>'Time (sec)'</a:t>
            </a:r>
            <a:r>
              <a:rPr lang="en-US" sz="2400" dirty="0">
                <a:solidFill>
                  <a:srgbClr val="000000"/>
                </a:solidFill>
                <a:latin typeface="Courier New" panose="02070309020205020404" pitchFamily="49" charset="0"/>
              </a:rPr>
              <a:t>);</a:t>
            </a:r>
          </a:p>
          <a:p>
            <a:pPr marL="0" indent="0">
              <a:lnSpc>
                <a:spcPct val="120000"/>
              </a:lnSpc>
              <a:spcBef>
                <a:spcPts val="0"/>
              </a:spcBef>
              <a:buNone/>
            </a:pPr>
            <a:r>
              <a:rPr lang="en-US" sz="2400" dirty="0" err="1">
                <a:solidFill>
                  <a:srgbClr val="000000"/>
                </a:solidFill>
                <a:latin typeface="Courier New" panose="02070309020205020404" pitchFamily="49" charset="0"/>
              </a:rPr>
              <a:t>ylabel</a:t>
            </a:r>
            <a:r>
              <a:rPr lang="en-US" sz="2400" dirty="0">
                <a:solidFill>
                  <a:srgbClr val="000000"/>
                </a:solidFill>
                <a:latin typeface="Courier New" panose="02070309020205020404" pitchFamily="49" charset="0"/>
              </a:rPr>
              <a:t>(</a:t>
            </a:r>
            <a:r>
              <a:rPr lang="en-US" sz="2400" dirty="0">
                <a:solidFill>
                  <a:srgbClr val="A020F0"/>
                </a:solidFill>
                <a:latin typeface="Courier New" panose="02070309020205020404" pitchFamily="49" charset="0"/>
              </a:rPr>
              <a:t>'\psi (rad)'</a:t>
            </a:r>
            <a:r>
              <a:rPr lang="en-US" sz="2400" dirty="0">
                <a:solidFill>
                  <a:srgbClr val="000000"/>
                </a:solidFill>
                <a:latin typeface="Courier New" panose="02070309020205020404" pitchFamily="49" charset="0"/>
              </a:rPr>
              <a:t>);</a:t>
            </a:r>
          </a:p>
          <a:p>
            <a:pPr marL="0" indent="0">
              <a:lnSpc>
                <a:spcPct val="120000"/>
              </a:lnSpc>
              <a:spcBef>
                <a:spcPts val="0"/>
              </a:spcBef>
              <a:buNone/>
            </a:pPr>
            <a:r>
              <a:rPr lang="en-US" sz="2400" dirty="0">
                <a:solidFill>
                  <a:srgbClr val="000000"/>
                </a:solidFill>
                <a:latin typeface="Courier New" panose="02070309020205020404" pitchFamily="49" charset="0"/>
              </a:rPr>
              <a:t>subplot(3,1,3),plot(</a:t>
            </a:r>
            <a:r>
              <a:rPr lang="en-US" sz="2400" dirty="0" err="1">
                <a:solidFill>
                  <a:srgbClr val="000000"/>
                </a:solidFill>
                <a:latin typeface="Courier New" panose="02070309020205020404" pitchFamily="49" charset="0"/>
              </a:rPr>
              <a:t>tout,yout</a:t>
            </a:r>
            <a:r>
              <a:rPr lang="en-US" sz="2400" dirty="0">
                <a:solidFill>
                  <a:srgbClr val="000000"/>
                </a:solidFill>
                <a:latin typeface="Courier New" panose="02070309020205020404" pitchFamily="49" charset="0"/>
              </a:rPr>
              <a:t>(:,2),</a:t>
            </a:r>
            <a:r>
              <a:rPr lang="en-US" sz="2400" dirty="0">
                <a:solidFill>
                  <a:srgbClr val="A020F0"/>
                </a:solidFill>
                <a:latin typeface="Courier New" panose="02070309020205020404" pitchFamily="49" charset="0"/>
              </a:rPr>
              <a:t>'LineWidth'</a:t>
            </a:r>
            <a:r>
              <a:rPr lang="en-US" sz="2400" dirty="0">
                <a:solidFill>
                  <a:srgbClr val="000000"/>
                </a:solidFill>
                <a:latin typeface="Courier New" panose="02070309020205020404" pitchFamily="49" charset="0"/>
              </a:rPr>
              <a:t>,2.0);</a:t>
            </a:r>
          </a:p>
          <a:p>
            <a:pPr marL="0" indent="0">
              <a:lnSpc>
                <a:spcPct val="120000"/>
              </a:lnSpc>
              <a:spcBef>
                <a:spcPts val="0"/>
              </a:spcBef>
              <a:buNone/>
            </a:pPr>
            <a:r>
              <a:rPr lang="en-US" sz="2400" dirty="0">
                <a:solidFill>
                  <a:srgbClr val="000000"/>
                </a:solidFill>
                <a:latin typeface="Courier New" panose="02070309020205020404" pitchFamily="49" charset="0"/>
              </a:rPr>
              <a:t>grid </a:t>
            </a:r>
            <a:r>
              <a:rPr lang="en-US" sz="2400" dirty="0">
                <a:solidFill>
                  <a:srgbClr val="A020F0"/>
                </a:solidFill>
                <a:latin typeface="Courier New" panose="02070309020205020404" pitchFamily="49" charset="0"/>
              </a:rPr>
              <a:t>on</a:t>
            </a:r>
            <a:r>
              <a:rPr lang="en-US" sz="2400" dirty="0">
                <a:solidFill>
                  <a:srgbClr val="000000"/>
                </a:solidFill>
                <a:latin typeface="Courier New" panose="02070309020205020404" pitchFamily="49" charset="0"/>
              </a:rPr>
              <a:t>;</a:t>
            </a:r>
          </a:p>
          <a:p>
            <a:pPr marL="0" indent="0">
              <a:lnSpc>
                <a:spcPct val="120000"/>
              </a:lnSpc>
              <a:spcBef>
                <a:spcPts val="0"/>
              </a:spcBef>
              <a:buNone/>
            </a:pPr>
            <a:r>
              <a:rPr lang="en-US" sz="2400" dirty="0" err="1">
                <a:solidFill>
                  <a:srgbClr val="000000"/>
                </a:solidFill>
                <a:latin typeface="Courier New" panose="02070309020205020404" pitchFamily="49" charset="0"/>
              </a:rPr>
              <a:t>xlabel</a:t>
            </a:r>
            <a:r>
              <a:rPr lang="en-US" sz="2400" dirty="0">
                <a:solidFill>
                  <a:srgbClr val="000000"/>
                </a:solidFill>
                <a:latin typeface="Courier New" panose="02070309020205020404" pitchFamily="49" charset="0"/>
              </a:rPr>
              <a:t>(</a:t>
            </a:r>
            <a:r>
              <a:rPr lang="en-US" sz="2400" dirty="0">
                <a:solidFill>
                  <a:srgbClr val="A020F0"/>
                </a:solidFill>
                <a:latin typeface="Courier New" panose="02070309020205020404" pitchFamily="49" charset="0"/>
              </a:rPr>
              <a:t>'Time (sec)'</a:t>
            </a:r>
            <a:r>
              <a:rPr lang="en-US" sz="2400" dirty="0">
                <a:solidFill>
                  <a:srgbClr val="000000"/>
                </a:solidFill>
                <a:latin typeface="Courier New" panose="02070309020205020404" pitchFamily="49" charset="0"/>
              </a:rPr>
              <a:t>);</a:t>
            </a:r>
          </a:p>
          <a:p>
            <a:pPr marL="0" indent="0">
              <a:lnSpc>
                <a:spcPct val="120000"/>
              </a:lnSpc>
              <a:spcBef>
                <a:spcPts val="0"/>
              </a:spcBef>
              <a:buNone/>
            </a:pPr>
            <a:r>
              <a:rPr lang="en-US" sz="2400" dirty="0" err="1">
                <a:solidFill>
                  <a:srgbClr val="000000"/>
                </a:solidFill>
                <a:latin typeface="Courier New" panose="02070309020205020404" pitchFamily="49" charset="0"/>
              </a:rPr>
              <a:t>ylabel</a:t>
            </a:r>
            <a:r>
              <a:rPr lang="en-US" sz="2400" dirty="0">
                <a:solidFill>
                  <a:srgbClr val="000000"/>
                </a:solidFill>
                <a:latin typeface="Courier New" panose="02070309020205020404" pitchFamily="49" charset="0"/>
              </a:rPr>
              <a:t>(</a:t>
            </a:r>
            <a:r>
              <a:rPr lang="en-US" sz="2400" dirty="0">
                <a:solidFill>
                  <a:srgbClr val="A020F0"/>
                </a:solidFill>
                <a:latin typeface="Courier New" panose="02070309020205020404" pitchFamily="49" charset="0"/>
              </a:rPr>
              <a:t>'v (</a:t>
            </a:r>
            <a:r>
              <a:rPr lang="en-US" sz="2400" dirty="0" err="1">
                <a:solidFill>
                  <a:srgbClr val="A020F0"/>
                </a:solidFill>
                <a:latin typeface="Courier New" panose="02070309020205020404" pitchFamily="49" charset="0"/>
              </a:rPr>
              <a:t>ft</a:t>
            </a:r>
            <a:r>
              <a:rPr lang="en-US" sz="2400" dirty="0">
                <a:solidFill>
                  <a:srgbClr val="A020F0"/>
                </a:solidFill>
                <a:latin typeface="Courier New" panose="02070309020205020404" pitchFamily="49" charset="0"/>
              </a:rPr>
              <a:t>/sec)'</a:t>
            </a:r>
            <a:r>
              <a:rPr lang="en-US" sz="2400" dirty="0">
                <a:solidFill>
                  <a:srgbClr val="000000"/>
                </a:solidFill>
                <a:latin typeface="Courier New" panose="02070309020205020404" pitchFamily="49" charset="0"/>
              </a:rPr>
              <a:t>);</a:t>
            </a:r>
          </a:p>
          <a:p>
            <a:pPr marL="0" indent="0">
              <a:lnSpc>
                <a:spcPct val="120000"/>
              </a:lnSpc>
              <a:spcBef>
                <a:spcPts val="0"/>
              </a:spcBef>
              <a:buNone/>
            </a:pPr>
            <a:endParaRPr lang="en-US" sz="2400" dirty="0"/>
          </a:p>
        </p:txBody>
      </p:sp>
      <p:sp>
        <p:nvSpPr>
          <p:cNvPr id="7" name="TextBox 6"/>
          <p:cNvSpPr txBox="1"/>
          <p:nvPr/>
        </p:nvSpPr>
        <p:spPr>
          <a:xfrm>
            <a:off x="5404513" y="773861"/>
            <a:ext cx="2944652" cy="369332"/>
          </a:xfrm>
          <a:prstGeom prst="rect">
            <a:avLst/>
          </a:prstGeom>
          <a:noFill/>
        </p:spPr>
        <p:txBody>
          <a:bodyPr wrap="none" rtlCol="0">
            <a:spAutoFit/>
          </a:bodyPr>
          <a:lstStyle/>
          <a:p>
            <a:r>
              <a:rPr lang="en-US" dirty="0"/>
              <a:t>Pulse Performed at 140 knots</a:t>
            </a:r>
          </a:p>
        </p:txBody>
      </p:sp>
      <p:graphicFrame>
        <p:nvGraphicFramePr>
          <p:cNvPr id="28" name="Object 27"/>
          <p:cNvGraphicFramePr>
            <a:graphicFrameLocks noChangeAspect="1"/>
          </p:cNvGraphicFramePr>
          <p:nvPr>
            <p:extLst>
              <p:ext uri="{D42A27DB-BD31-4B8C-83A1-F6EECF244321}">
                <p14:modId xmlns:p14="http://schemas.microsoft.com/office/powerpoint/2010/main" val="2025194817"/>
              </p:ext>
            </p:extLst>
          </p:nvPr>
        </p:nvGraphicFramePr>
        <p:xfrm>
          <a:off x="6584239" y="5778842"/>
          <a:ext cx="873125" cy="873125"/>
        </p:xfrm>
        <a:graphic>
          <a:graphicData uri="http://schemas.openxmlformats.org/presentationml/2006/ole">
            <mc:AlternateContent xmlns:mc="http://schemas.openxmlformats.org/markup-compatibility/2006">
              <mc:Choice xmlns:v="urn:schemas-microsoft-com:vml" Requires="v">
                <p:oleObj name="Equation" r:id="rId2" imgW="545760" imgH="545760" progId="Equation.DSMT4">
                  <p:embed/>
                </p:oleObj>
              </mc:Choice>
              <mc:Fallback>
                <p:oleObj name="Equation" r:id="rId2" imgW="545760" imgH="545760" progId="Equation.DSMT4">
                  <p:embed/>
                  <p:pic>
                    <p:nvPicPr>
                      <p:cNvPr id="28" name="Object 27"/>
                      <p:cNvPicPr/>
                      <p:nvPr/>
                    </p:nvPicPr>
                    <p:blipFill>
                      <a:blip r:embed="rId3"/>
                      <a:stretch>
                        <a:fillRect/>
                      </a:stretch>
                    </p:blipFill>
                    <p:spPr>
                      <a:xfrm>
                        <a:off x="6584239" y="5778842"/>
                        <a:ext cx="873125" cy="873125"/>
                      </a:xfrm>
                      <a:prstGeom prst="rect">
                        <a:avLst/>
                      </a:prstGeom>
                    </p:spPr>
                  </p:pic>
                </p:oleObj>
              </mc:Fallback>
            </mc:AlternateContent>
          </a:graphicData>
        </a:graphic>
      </p:graphicFrame>
      <p:pic>
        <p:nvPicPr>
          <p:cNvPr id="10" name="Content Placeholder 9"/>
          <p:cNvPicPr>
            <a:picLocks noGrp="1" noChangeAspect="1"/>
          </p:cNvPicPr>
          <p:nvPr>
            <p:ph sz="half" idx="2"/>
          </p:nvPr>
        </p:nvPicPr>
        <p:blipFill>
          <a:blip r:embed="rId4"/>
          <a:stretch>
            <a:fillRect/>
          </a:stretch>
        </p:blipFill>
        <p:spPr>
          <a:xfrm>
            <a:off x="4933739" y="1356615"/>
            <a:ext cx="3886200" cy="4422227"/>
          </a:xfrm>
          <a:prstGeom prst="rect">
            <a:avLst/>
          </a:prstGeom>
        </p:spPr>
      </p:pic>
      <p:graphicFrame>
        <p:nvGraphicFramePr>
          <p:cNvPr id="18" name="Object 17"/>
          <p:cNvGraphicFramePr>
            <a:graphicFrameLocks noChangeAspect="1"/>
          </p:cNvGraphicFramePr>
          <p:nvPr>
            <p:extLst>
              <p:ext uri="{D42A27DB-BD31-4B8C-83A1-F6EECF244321}">
                <p14:modId xmlns:p14="http://schemas.microsoft.com/office/powerpoint/2010/main" val="2677059450"/>
              </p:ext>
            </p:extLst>
          </p:nvPr>
        </p:nvGraphicFramePr>
        <p:xfrm>
          <a:off x="721555" y="5637947"/>
          <a:ext cx="3227388" cy="914400"/>
        </p:xfrm>
        <a:graphic>
          <a:graphicData uri="http://schemas.openxmlformats.org/presentationml/2006/ole">
            <mc:AlternateContent xmlns:mc="http://schemas.openxmlformats.org/markup-compatibility/2006">
              <mc:Choice xmlns:v="urn:schemas-microsoft-com:vml" Requires="v">
                <p:oleObj name="Equation" r:id="rId5" imgW="2019240" imgH="571320" progId="Equation.DSMT4">
                  <p:embed/>
                </p:oleObj>
              </mc:Choice>
              <mc:Fallback>
                <p:oleObj name="Equation" r:id="rId5" imgW="2019240" imgH="571320" progId="Equation.DSMT4">
                  <p:embed/>
                  <p:pic>
                    <p:nvPicPr>
                      <p:cNvPr id="18" name="Object 17"/>
                      <p:cNvPicPr/>
                      <p:nvPr/>
                    </p:nvPicPr>
                    <p:blipFill>
                      <a:blip r:embed="rId6"/>
                      <a:stretch>
                        <a:fillRect/>
                      </a:stretch>
                    </p:blipFill>
                    <p:spPr>
                      <a:xfrm>
                        <a:off x="721555" y="5637947"/>
                        <a:ext cx="3227388" cy="914400"/>
                      </a:xfrm>
                      <a:prstGeom prst="rect">
                        <a:avLst/>
                      </a:prstGeom>
                    </p:spPr>
                  </p:pic>
                </p:oleObj>
              </mc:Fallback>
            </mc:AlternateContent>
          </a:graphicData>
        </a:graphic>
      </p:graphicFrame>
    </p:spTree>
    <p:extLst>
      <p:ext uri="{BB962C8B-B14F-4D97-AF65-F5344CB8AC3E}">
        <p14:creationId xmlns:p14="http://schemas.microsoft.com/office/powerpoint/2010/main" val="291595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Forward Flight Trim</a:t>
            </a:r>
          </a:p>
        </p:txBody>
      </p:sp>
      <p:pic>
        <p:nvPicPr>
          <p:cNvPr id="4" name="Content Placeholder 3"/>
          <p:cNvPicPr>
            <a:picLocks noGrp="1" noChangeAspect="1"/>
          </p:cNvPicPr>
          <p:nvPr>
            <p:ph idx="1"/>
          </p:nvPr>
        </p:nvPicPr>
        <p:blipFill>
          <a:blip r:embed="rId2"/>
          <a:stretch>
            <a:fillRect/>
          </a:stretch>
        </p:blipFill>
        <p:spPr>
          <a:xfrm>
            <a:off x="272887" y="714234"/>
            <a:ext cx="4249071" cy="4851060"/>
          </a:xfrm>
          <a:prstGeom prst="rect">
            <a:avLst/>
          </a:prstGeom>
        </p:spPr>
      </p:pic>
      <p:pic>
        <p:nvPicPr>
          <p:cNvPr id="5" name="Picture 4"/>
          <p:cNvPicPr>
            <a:picLocks noChangeAspect="1"/>
          </p:cNvPicPr>
          <p:nvPr/>
        </p:nvPicPr>
        <p:blipFill>
          <a:blip r:embed="rId3"/>
          <a:stretch>
            <a:fillRect/>
          </a:stretch>
        </p:blipFill>
        <p:spPr>
          <a:xfrm>
            <a:off x="4612046" y="669957"/>
            <a:ext cx="4531954" cy="5171981"/>
          </a:xfrm>
          <a:prstGeom prst="rect">
            <a:avLst/>
          </a:prstGeom>
        </p:spPr>
      </p:pic>
    </p:spTree>
    <p:extLst>
      <p:ext uri="{BB962C8B-B14F-4D97-AF65-F5344CB8AC3E}">
        <p14:creationId xmlns:p14="http://schemas.microsoft.com/office/powerpoint/2010/main" val="900196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Analysis of UH-60 Lateral Directional Modes at 80 knots</a:t>
            </a:r>
          </a:p>
        </p:txBody>
      </p:sp>
      <p:sp>
        <p:nvSpPr>
          <p:cNvPr id="3" name="Content Placeholder 2"/>
          <p:cNvSpPr>
            <a:spLocks noGrp="1"/>
          </p:cNvSpPr>
          <p:nvPr>
            <p:ph idx="1"/>
          </p:nvPr>
        </p:nvSpPr>
        <p:spPr/>
        <p:txBody>
          <a:bodyPr>
            <a:normAutofit/>
          </a:bodyPr>
          <a:lstStyle/>
          <a:p>
            <a:r>
              <a:rPr lang="en-US" sz="2000" dirty="0"/>
              <a:t>Comparison of Eigenvalues for Approximations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Roll and Dutch Roll modes are very well predicted by mode approximations</a:t>
            </a:r>
          </a:p>
          <a:p>
            <a:r>
              <a:rPr lang="en-US" sz="2000" dirty="0"/>
              <a:t>Spiral mode switches signs when going to de-coupled 4 state model. Indicates cross-coupling effects play a part in unstable spiral mode (not too surprising, since spiral mode can cause increase in airspeed)</a:t>
            </a:r>
          </a:p>
        </p:txBody>
      </p:sp>
      <p:graphicFrame>
        <p:nvGraphicFramePr>
          <p:cNvPr id="4" name="Table 3"/>
          <p:cNvGraphicFramePr>
            <a:graphicFrameLocks noGrp="1"/>
          </p:cNvGraphicFramePr>
          <p:nvPr>
            <p:extLst>
              <p:ext uri="{D42A27DB-BD31-4B8C-83A1-F6EECF244321}">
                <p14:modId xmlns:p14="http://schemas.microsoft.com/office/powerpoint/2010/main" val="1377505947"/>
              </p:ext>
            </p:extLst>
          </p:nvPr>
        </p:nvGraphicFramePr>
        <p:xfrm>
          <a:off x="1005384" y="1397000"/>
          <a:ext cx="6041410" cy="2392680"/>
        </p:xfrm>
        <a:graphic>
          <a:graphicData uri="http://schemas.openxmlformats.org/drawingml/2006/table">
            <a:tbl>
              <a:tblPr firstRow="1" bandRow="1">
                <a:tableStyleId>{5C22544A-7EE6-4342-B048-85BDC9FD1C3A}</a:tableStyleId>
              </a:tblPr>
              <a:tblGrid>
                <a:gridCol w="1692323">
                  <a:extLst>
                    <a:ext uri="{9D8B030D-6E8A-4147-A177-3AD203B41FA5}">
                      <a16:colId xmlns:a16="http://schemas.microsoft.com/office/drawing/2014/main" val="3100876353"/>
                    </a:ext>
                  </a:extLst>
                </a:gridCol>
                <a:gridCol w="960763">
                  <a:extLst>
                    <a:ext uri="{9D8B030D-6E8A-4147-A177-3AD203B41FA5}">
                      <a16:colId xmlns:a16="http://schemas.microsoft.com/office/drawing/2014/main" val="2260581483"/>
                    </a:ext>
                  </a:extLst>
                </a:gridCol>
                <a:gridCol w="954473">
                  <a:extLst>
                    <a:ext uri="{9D8B030D-6E8A-4147-A177-3AD203B41FA5}">
                      <a16:colId xmlns:a16="http://schemas.microsoft.com/office/drawing/2014/main" val="2895436250"/>
                    </a:ext>
                  </a:extLst>
                </a:gridCol>
                <a:gridCol w="1455727">
                  <a:extLst>
                    <a:ext uri="{9D8B030D-6E8A-4147-A177-3AD203B41FA5}">
                      <a16:colId xmlns:a16="http://schemas.microsoft.com/office/drawing/2014/main" val="1108629827"/>
                    </a:ext>
                  </a:extLst>
                </a:gridCol>
                <a:gridCol w="978124">
                  <a:extLst>
                    <a:ext uri="{9D8B030D-6E8A-4147-A177-3AD203B41FA5}">
                      <a16:colId xmlns:a16="http://schemas.microsoft.com/office/drawing/2014/main" val="2210072238"/>
                    </a:ext>
                  </a:extLst>
                </a:gridCol>
              </a:tblGrid>
              <a:tr h="370840">
                <a:tc rowSpan="2">
                  <a:txBody>
                    <a:bodyPr/>
                    <a:lstStyle/>
                    <a:p>
                      <a:endParaRPr lang="en-US" dirty="0"/>
                    </a:p>
                  </a:txBody>
                  <a:tcPr/>
                </a:tc>
                <a:tc>
                  <a:txBody>
                    <a:bodyPr/>
                    <a:lstStyle/>
                    <a:p>
                      <a:pPr algn="ctr"/>
                      <a:r>
                        <a:rPr lang="en-US" dirty="0"/>
                        <a:t>Spiral</a:t>
                      </a:r>
                    </a:p>
                  </a:txBody>
                  <a:tcPr/>
                </a:tc>
                <a:tc>
                  <a:txBody>
                    <a:bodyPr/>
                    <a:lstStyle/>
                    <a:p>
                      <a:pPr algn="ctr"/>
                      <a:r>
                        <a:rPr lang="en-US" dirty="0"/>
                        <a:t>Roll</a:t>
                      </a:r>
                    </a:p>
                  </a:txBody>
                  <a:tcPr/>
                </a:tc>
                <a:tc gridSpan="2">
                  <a:txBody>
                    <a:bodyPr/>
                    <a:lstStyle/>
                    <a:p>
                      <a:pPr algn="ctr"/>
                      <a:r>
                        <a:rPr lang="en-US" dirty="0"/>
                        <a:t>Dutch Roll</a:t>
                      </a:r>
                    </a:p>
                  </a:txBody>
                  <a:tcPr/>
                </a:tc>
                <a:tc hMerge="1">
                  <a:txBody>
                    <a:bodyPr/>
                    <a:lstStyle/>
                    <a:p>
                      <a:endParaRPr lang="en-US" dirty="0"/>
                    </a:p>
                  </a:txBody>
                  <a:tcPr/>
                </a:tc>
                <a:extLst>
                  <a:ext uri="{0D108BD9-81ED-4DB2-BD59-A6C34878D82A}">
                    <a16:rowId xmlns:a16="http://schemas.microsoft.com/office/drawing/2014/main" val="138118496"/>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baseline="0" dirty="0" err="1">
                          <a:latin typeface="Symbol" panose="05050102010706020507" pitchFamily="18" charset="2"/>
                        </a:rPr>
                        <a:t>l</a:t>
                      </a:r>
                      <a:r>
                        <a:rPr lang="en-US" i="1" baseline="-25000" dirty="0" err="1">
                          <a:latin typeface="Times New Roman" panose="02020603050405020304" pitchFamily="18" charset="0"/>
                          <a:cs typeface="Times New Roman" panose="02020603050405020304" pitchFamily="18" charset="0"/>
                        </a:rPr>
                        <a:t>S</a:t>
                      </a:r>
                      <a:endParaRPr lang="en-US" i="1" baseline="-25000" dirty="0">
                        <a:latin typeface="Symbol" panose="05050102010706020507" pitchFamily="18" charset="2"/>
                      </a:endParaRP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baseline="0" dirty="0" err="1">
                          <a:latin typeface="Symbol" panose="05050102010706020507" pitchFamily="18" charset="2"/>
                        </a:rPr>
                        <a:t>l</a:t>
                      </a:r>
                      <a:r>
                        <a:rPr lang="en-US" i="1" baseline="-25000" dirty="0" err="1">
                          <a:latin typeface="Times New Roman" panose="02020603050405020304" pitchFamily="18" charset="0"/>
                          <a:cs typeface="Times New Roman" panose="02020603050405020304" pitchFamily="18" charset="0"/>
                        </a:rPr>
                        <a:t>R</a:t>
                      </a:r>
                      <a:endParaRPr lang="en-US" i="1" baseline="-25000" dirty="0">
                        <a:latin typeface="Symbol" panose="05050102010706020507" pitchFamily="18" charset="2"/>
                      </a:endParaRPr>
                    </a:p>
                  </a:txBody>
                  <a:tcPr/>
                </a:tc>
                <a:tc>
                  <a:txBody>
                    <a:bodyPr/>
                    <a:lstStyle/>
                    <a:p>
                      <a:pPr algn="ctr"/>
                      <a:r>
                        <a:rPr lang="en-US" i="1" dirty="0" err="1">
                          <a:latin typeface="Symbol" panose="05050102010706020507" pitchFamily="18" charset="2"/>
                        </a:rPr>
                        <a:t>w</a:t>
                      </a:r>
                      <a:r>
                        <a:rPr lang="en-US" i="1" baseline="-25000" dirty="0" err="1">
                          <a:latin typeface="Times New Roman" panose="02020603050405020304" pitchFamily="18" charset="0"/>
                          <a:cs typeface="Times New Roman" panose="02020603050405020304" pitchFamily="18" charset="0"/>
                        </a:rPr>
                        <a:t>n</a:t>
                      </a:r>
                      <a:endParaRPr lang="en-US" i="1" baseline="-25000" dirty="0">
                        <a:latin typeface="Times New Roman" panose="02020603050405020304" pitchFamily="18" charset="0"/>
                        <a:cs typeface="Times New Roman" panose="02020603050405020304" pitchFamily="18" charset="0"/>
                      </a:endParaRPr>
                    </a:p>
                    <a:p>
                      <a:pPr algn="ctr"/>
                      <a:r>
                        <a:rPr lang="en-US" sz="1800" i="0" baseline="0" dirty="0">
                          <a:latin typeface="+mn-lt"/>
                          <a:cs typeface="Times New Roman" panose="02020603050405020304" pitchFamily="18" charset="0"/>
                        </a:rPr>
                        <a:t>rad/sec</a:t>
                      </a:r>
                      <a:endParaRPr lang="en-US" i="0" baseline="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latin typeface="Symbol" panose="05050102010706020507" pitchFamily="18" charset="2"/>
                        </a:rPr>
                        <a:t>z</a:t>
                      </a:r>
                    </a:p>
                    <a:p>
                      <a:pPr algn="ctr"/>
                      <a:endParaRPr lang="en-US" dirty="0"/>
                    </a:p>
                  </a:txBody>
                  <a:tcPr/>
                </a:tc>
                <a:extLst>
                  <a:ext uri="{0D108BD9-81ED-4DB2-BD59-A6C34878D82A}">
                    <a16:rowId xmlns:a16="http://schemas.microsoft.com/office/drawing/2014/main" val="18878766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a:t>
                      </a:r>
                      <a:r>
                        <a:rPr lang="en-US" baseline="0" dirty="0"/>
                        <a:t> State Model</a:t>
                      </a:r>
                      <a:endParaRPr lang="en-US" dirty="0"/>
                    </a:p>
                  </a:txBody>
                  <a:tcPr/>
                </a:tc>
                <a:tc>
                  <a:txBody>
                    <a:bodyPr/>
                    <a:lstStyle/>
                    <a:p>
                      <a:pPr algn="ctr"/>
                      <a:r>
                        <a:rPr lang="en-US" dirty="0"/>
                        <a:t>0.0233</a:t>
                      </a:r>
                    </a:p>
                  </a:txBody>
                  <a:tcPr/>
                </a:tc>
                <a:tc>
                  <a:txBody>
                    <a:bodyPr/>
                    <a:lstStyle/>
                    <a:p>
                      <a:pPr algn="ctr"/>
                      <a:r>
                        <a:rPr lang="en-US" dirty="0"/>
                        <a:t>-4.40</a:t>
                      </a:r>
                    </a:p>
                  </a:txBody>
                  <a:tcPr/>
                </a:tc>
                <a:tc>
                  <a:txBody>
                    <a:bodyPr/>
                    <a:lstStyle/>
                    <a:p>
                      <a:pPr algn="ctr"/>
                      <a:r>
                        <a:rPr lang="en-US" dirty="0"/>
                        <a:t>1.45</a:t>
                      </a:r>
                    </a:p>
                  </a:txBody>
                  <a:tcPr/>
                </a:tc>
                <a:tc>
                  <a:txBody>
                    <a:bodyPr/>
                    <a:lstStyle/>
                    <a:p>
                      <a:pPr algn="ctr"/>
                      <a:r>
                        <a:rPr lang="en-US" dirty="0"/>
                        <a:t>0.180</a:t>
                      </a:r>
                    </a:p>
                  </a:txBody>
                  <a:tcPr/>
                </a:tc>
                <a:extLst>
                  <a:ext uri="{0D108BD9-81ED-4DB2-BD59-A6C34878D82A}">
                    <a16:rowId xmlns:a16="http://schemas.microsoft.com/office/drawing/2014/main" val="34618332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baseline="0" dirty="0"/>
                        <a:t> State Model</a:t>
                      </a:r>
                      <a:endParaRPr lang="en-US" dirty="0"/>
                    </a:p>
                  </a:txBody>
                  <a:tcPr/>
                </a:tc>
                <a:tc>
                  <a:txBody>
                    <a:bodyPr/>
                    <a:lstStyle/>
                    <a:p>
                      <a:pPr algn="ctr"/>
                      <a:r>
                        <a:rPr lang="en-US" dirty="0"/>
                        <a:t>-0.0230</a:t>
                      </a:r>
                    </a:p>
                  </a:txBody>
                  <a:tcPr/>
                </a:tc>
                <a:tc>
                  <a:txBody>
                    <a:bodyPr/>
                    <a:lstStyle/>
                    <a:p>
                      <a:pPr algn="ctr"/>
                      <a:r>
                        <a:rPr lang="en-US" dirty="0"/>
                        <a:t>-4.77</a:t>
                      </a:r>
                    </a:p>
                  </a:txBody>
                  <a:tcPr/>
                </a:tc>
                <a:tc>
                  <a:txBody>
                    <a:bodyPr/>
                    <a:lstStyle/>
                    <a:p>
                      <a:pPr algn="ctr"/>
                      <a:r>
                        <a:rPr lang="en-US" dirty="0"/>
                        <a:t>1.43</a:t>
                      </a:r>
                    </a:p>
                  </a:txBody>
                  <a:tcPr/>
                </a:tc>
                <a:tc>
                  <a:txBody>
                    <a:bodyPr/>
                    <a:lstStyle/>
                    <a:p>
                      <a:pPr algn="ctr"/>
                      <a:r>
                        <a:rPr lang="en-US" dirty="0"/>
                        <a:t>0.196</a:t>
                      </a:r>
                    </a:p>
                  </a:txBody>
                  <a:tcPr/>
                </a:tc>
                <a:extLst>
                  <a:ext uri="{0D108BD9-81ED-4DB2-BD59-A6C34878D82A}">
                    <a16:rowId xmlns:a16="http://schemas.microsoft.com/office/drawing/2014/main" val="3650751765"/>
                  </a:ext>
                </a:extLst>
              </a:tr>
              <a:tr h="370840">
                <a:tc>
                  <a:txBody>
                    <a:bodyPr/>
                    <a:lstStyle/>
                    <a:p>
                      <a:r>
                        <a:rPr lang="en-US" dirty="0"/>
                        <a:t>Mode Approximations</a:t>
                      </a:r>
                    </a:p>
                  </a:txBody>
                  <a:tcPr/>
                </a:tc>
                <a:tc>
                  <a:txBody>
                    <a:bodyPr/>
                    <a:lstStyle/>
                    <a:p>
                      <a:pPr algn="ctr"/>
                      <a:r>
                        <a:rPr lang="en-US" dirty="0"/>
                        <a:t>-0.0302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-4.72</a:t>
                      </a:r>
                    </a:p>
                    <a:p>
                      <a:pPr algn="ctr"/>
                      <a:endParaRPr lang="en-US" dirty="0"/>
                    </a:p>
                  </a:txBody>
                  <a:tcPr/>
                </a:tc>
                <a:tc>
                  <a:txBody>
                    <a:bodyPr/>
                    <a:lstStyle/>
                    <a:p>
                      <a:pPr algn="ctr"/>
                      <a:r>
                        <a:rPr lang="en-US" dirty="0"/>
                        <a:t>1.44</a:t>
                      </a:r>
                    </a:p>
                  </a:txBody>
                  <a:tcPr/>
                </a:tc>
                <a:tc>
                  <a:txBody>
                    <a:bodyPr/>
                    <a:lstStyle/>
                    <a:p>
                      <a:pPr algn="ctr"/>
                      <a:r>
                        <a:rPr lang="en-US" dirty="0"/>
                        <a:t>0.190</a:t>
                      </a:r>
                    </a:p>
                  </a:txBody>
                  <a:tcPr/>
                </a:tc>
                <a:extLst>
                  <a:ext uri="{0D108BD9-81ED-4DB2-BD59-A6C34878D82A}">
                    <a16:rowId xmlns:a16="http://schemas.microsoft.com/office/drawing/2014/main" val="855628991"/>
                  </a:ext>
                </a:extLst>
              </a:tr>
            </a:tbl>
          </a:graphicData>
        </a:graphic>
      </p:graphicFrame>
    </p:spTree>
    <p:extLst>
      <p:ext uri="{BB962C8B-B14F-4D97-AF65-F5344CB8AC3E}">
        <p14:creationId xmlns:p14="http://schemas.microsoft.com/office/powerpoint/2010/main" val="1017624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Lat. Dir. Dynamics in Forward Flight</a:t>
            </a:r>
          </a:p>
        </p:txBody>
      </p:sp>
      <p:sp>
        <p:nvSpPr>
          <p:cNvPr id="3" name="Content Placeholder 2"/>
          <p:cNvSpPr>
            <a:spLocks noGrp="1"/>
          </p:cNvSpPr>
          <p:nvPr>
            <p:ph idx="1"/>
          </p:nvPr>
        </p:nvSpPr>
        <p:spPr>
          <a:xfrm>
            <a:off x="628650" y="805758"/>
            <a:ext cx="7886700" cy="5676929"/>
          </a:xfrm>
        </p:spPr>
        <p:txBody>
          <a:bodyPr>
            <a:noAutofit/>
          </a:bodyPr>
          <a:lstStyle/>
          <a:p>
            <a:r>
              <a:rPr lang="en-US" dirty="0"/>
              <a:t>Overall summary of lateral-directional dynamics</a:t>
            </a:r>
          </a:p>
          <a:p>
            <a:pPr lvl="1"/>
            <a:r>
              <a:rPr lang="en-US" sz="2000" dirty="0"/>
              <a:t>The lateral-directional modes of a rotorcraft in forward flight are the same as those of a fixed-wing aircraft</a:t>
            </a:r>
          </a:p>
          <a:p>
            <a:pPr lvl="1"/>
            <a:r>
              <a:rPr lang="en-US" sz="2000" dirty="0"/>
              <a:t>Dutch Roll Mode: Usually lightly damped oscillation in roll and yaw.  The mode frequency tends to increase with airspeed.  Mode damping on rotorcraft is often lower than desired, because of large negative value of </a:t>
            </a:r>
            <a:r>
              <a:rPr lang="en-US" sz="2000" i="1" dirty="0" err="1">
                <a:latin typeface="Times New Roman" panose="02020603050405020304" pitchFamily="18" charset="0"/>
                <a:cs typeface="Times New Roman" panose="02020603050405020304" pitchFamily="18" charset="0"/>
              </a:rPr>
              <a:t>L</a:t>
            </a:r>
            <a:r>
              <a:rPr lang="en-US" sz="2000" i="1" baseline="-25000" dirty="0" err="1">
                <a:latin typeface="Times New Roman" panose="02020603050405020304" pitchFamily="18" charset="0"/>
                <a:cs typeface="Times New Roman" panose="02020603050405020304" pitchFamily="18" charset="0"/>
              </a:rPr>
              <a:t>v</a:t>
            </a:r>
            <a:endParaRPr lang="en-US" sz="2000" i="1" baseline="-25000" dirty="0">
              <a:latin typeface="Times New Roman" panose="02020603050405020304" pitchFamily="18" charset="0"/>
              <a:cs typeface="Times New Roman" panose="02020603050405020304" pitchFamily="18" charset="0"/>
            </a:endParaRPr>
          </a:p>
          <a:p>
            <a:pPr lvl="1"/>
            <a:r>
              <a:rPr lang="en-US" sz="2000" dirty="0"/>
              <a:t>Roll Subsidence Mode: Heavily damped mode.  Very well approximated by the roll damping derivative. Stays approximately constant with airspeed (moves to right a bit on UH-60)</a:t>
            </a:r>
          </a:p>
          <a:p>
            <a:pPr lvl="1"/>
            <a:r>
              <a:rPr lang="en-US" sz="2000" dirty="0"/>
              <a:t>Spiral mode: Very slow mode, either a subsidence or a slow divergence (unstable).  It is very sensitive to model parameters (small changes in derivatives can switch its sign).  Generally, requires   </a:t>
            </a:r>
            <a:r>
              <a:rPr lang="en-US" sz="2000" i="1" dirty="0" err="1">
                <a:latin typeface="Times New Roman" panose="02020603050405020304" pitchFamily="18" charset="0"/>
                <a:cs typeface="Times New Roman" panose="02020603050405020304" pitchFamily="18" charset="0"/>
              </a:rPr>
              <a:t>L</a:t>
            </a:r>
            <a:r>
              <a:rPr lang="en-US" sz="2000" i="1" baseline="-25000" dirty="0" err="1">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 </a:t>
            </a:r>
            <a:r>
              <a:rPr lang="en-US" sz="2000" dirty="0"/>
              <a:t>&lt; 0 to stabilize </a:t>
            </a:r>
            <a:r>
              <a:rPr lang="en-US" sz="2000"/>
              <a:t>spiral mode</a:t>
            </a:r>
            <a:endParaRPr lang="en-US" sz="2000" dirty="0"/>
          </a:p>
        </p:txBody>
      </p:sp>
    </p:spTree>
    <p:extLst>
      <p:ext uri="{BB962C8B-B14F-4D97-AF65-F5344CB8AC3E}">
        <p14:creationId xmlns:p14="http://schemas.microsoft.com/office/powerpoint/2010/main" val="56214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7476" y="2565779"/>
            <a:ext cx="5413611" cy="3696269"/>
          </a:xfrm>
          <a:prstGeom prst="rect">
            <a:avLst/>
          </a:prstGeom>
        </p:spPr>
      </p:pic>
      <p:sp>
        <p:nvSpPr>
          <p:cNvPr id="2" name="Title 1"/>
          <p:cNvSpPr>
            <a:spLocks noGrp="1"/>
          </p:cNvSpPr>
          <p:nvPr>
            <p:ph type="title"/>
          </p:nvPr>
        </p:nvSpPr>
        <p:spPr/>
        <p:txBody>
          <a:bodyPr/>
          <a:lstStyle/>
          <a:p>
            <a:r>
              <a:rPr lang="en-US" dirty="0"/>
              <a:t>Migration of Eigenvalues with Airspeed</a:t>
            </a:r>
          </a:p>
        </p:txBody>
      </p:sp>
      <p:sp>
        <p:nvSpPr>
          <p:cNvPr id="3" name="Content Placeholder 2"/>
          <p:cNvSpPr>
            <a:spLocks noGrp="1"/>
          </p:cNvSpPr>
          <p:nvPr>
            <p:ph idx="1"/>
          </p:nvPr>
        </p:nvSpPr>
        <p:spPr>
          <a:xfrm>
            <a:off x="560411" y="737519"/>
            <a:ext cx="7886700" cy="5371205"/>
          </a:xfrm>
        </p:spPr>
        <p:txBody>
          <a:bodyPr>
            <a:normAutofit/>
          </a:bodyPr>
          <a:lstStyle/>
          <a:p>
            <a:r>
              <a:rPr lang="en-US" sz="1600" dirty="0"/>
              <a:t>UH-60 Model – eigenvalues of reduced order 8 state model from hover to 160 knots</a:t>
            </a:r>
          </a:p>
          <a:p>
            <a:r>
              <a:rPr lang="en-US" sz="1600" dirty="0"/>
              <a:t> </a:t>
            </a:r>
            <a:r>
              <a:rPr lang="en-US" sz="1600" dirty="0">
                <a:solidFill>
                  <a:srgbClr val="0000FF"/>
                </a:solidFill>
              </a:rPr>
              <a:t>Blue = Low Speed</a:t>
            </a:r>
            <a:r>
              <a:rPr lang="en-US" sz="1600" dirty="0"/>
              <a:t>, </a:t>
            </a:r>
            <a:r>
              <a:rPr lang="en-US" sz="1600" dirty="0">
                <a:solidFill>
                  <a:srgbClr val="800000"/>
                </a:solidFill>
              </a:rPr>
              <a:t>Dark Red = High Speed</a:t>
            </a:r>
          </a:p>
          <a:p>
            <a:r>
              <a:rPr lang="en-US" sz="1600" dirty="0"/>
              <a:t>Lateral hover phugoid evolves into Dutch Roll mode as airspeed increases</a:t>
            </a:r>
          </a:p>
          <a:p>
            <a:r>
              <a:rPr lang="en-US" sz="1600" dirty="0"/>
              <a:t>Heave subsidence and pitch subsidence coalesce to become short period mode</a:t>
            </a:r>
          </a:p>
          <a:p>
            <a:r>
              <a:rPr lang="en-US" sz="1600" dirty="0"/>
              <a:t>Roll subsidence decreases in frequency</a:t>
            </a:r>
          </a:p>
        </p:txBody>
      </p:sp>
      <p:sp>
        <p:nvSpPr>
          <p:cNvPr id="5" name="TextBox 4"/>
          <p:cNvSpPr txBox="1"/>
          <p:nvPr/>
        </p:nvSpPr>
        <p:spPr>
          <a:xfrm>
            <a:off x="4326340" y="2970663"/>
            <a:ext cx="1009934" cy="923330"/>
          </a:xfrm>
          <a:prstGeom prst="rect">
            <a:avLst/>
          </a:prstGeom>
          <a:noFill/>
        </p:spPr>
        <p:txBody>
          <a:bodyPr wrap="square" rtlCol="0">
            <a:spAutoFit/>
          </a:bodyPr>
          <a:lstStyle/>
          <a:p>
            <a:r>
              <a:rPr lang="en-US" dirty="0"/>
              <a:t>Short Period Mode</a:t>
            </a:r>
          </a:p>
        </p:txBody>
      </p:sp>
      <p:sp>
        <p:nvSpPr>
          <p:cNvPr id="6" name="TextBox 5"/>
          <p:cNvSpPr txBox="1"/>
          <p:nvPr/>
        </p:nvSpPr>
        <p:spPr>
          <a:xfrm>
            <a:off x="2568053" y="3682537"/>
            <a:ext cx="1694597" cy="646331"/>
          </a:xfrm>
          <a:prstGeom prst="rect">
            <a:avLst/>
          </a:prstGeom>
          <a:noFill/>
        </p:spPr>
        <p:txBody>
          <a:bodyPr wrap="square" rtlCol="0">
            <a:spAutoFit/>
          </a:bodyPr>
          <a:lstStyle/>
          <a:p>
            <a:r>
              <a:rPr lang="en-US" dirty="0"/>
              <a:t>Roll Subsidence Mode</a:t>
            </a:r>
          </a:p>
        </p:txBody>
      </p:sp>
      <p:sp>
        <p:nvSpPr>
          <p:cNvPr id="7" name="TextBox 6"/>
          <p:cNvSpPr txBox="1"/>
          <p:nvPr/>
        </p:nvSpPr>
        <p:spPr>
          <a:xfrm>
            <a:off x="5336274" y="2554045"/>
            <a:ext cx="1694597" cy="646331"/>
          </a:xfrm>
          <a:prstGeom prst="rect">
            <a:avLst/>
          </a:prstGeom>
          <a:noFill/>
        </p:spPr>
        <p:txBody>
          <a:bodyPr wrap="square" rtlCol="0">
            <a:spAutoFit/>
          </a:bodyPr>
          <a:lstStyle/>
          <a:p>
            <a:r>
              <a:rPr lang="en-US" dirty="0"/>
              <a:t>Dutch Roll Mode</a:t>
            </a:r>
          </a:p>
        </p:txBody>
      </p:sp>
      <p:sp>
        <p:nvSpPr>
          <p:cNvPr id="8" name="Oval 7"/>
          <p:cNvSpPr/>
          <p:nvPr/>
        </p:nvSpPr>
        <p:spPr>
          <a:xfrm>
            <a:off x="2779532" y="4185301"/>
            <a:ext cx="2097267" cy="3106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4326712">
            <a:off x="4842605" y="3605247"/>
            <a:ext cx="874916" cy="4701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5928350">
            <a:off x="5444710" y="3241401"/>
            <a:ext cx="1286985" cy="4701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3"/>
          <a:srcRect l="80499" r="13166"/>
          <a:stretch/>
        </p:blipFill>
        <p:spPr>
          <a:xfrm>
            <a:off x="7246250" y="2720917"/>
            <a:ext cx="291864" cy="3455369"/>
          </a:xfrm>
          <a:prstGeom prst="rect">
            <a:avLst/>
          </a:prstGeom>
        </p:spPr>
      </p:pic>
      <p:sp>
        <p:nvSpPr>
          <p:cNvPr id="13" name="TextBox 12"/>
          <p:cNvSpPr txBox="1"/>
          <p:nvPr/>
        </p:nvSpPr>
        <p:spPr>
          <a:xfrm>
            <a:off x="7564959" y="2970663"/>
            <a:ext cx="598241" cy="261610"/>
          </a:xfrm>
          <a:prstGeom prst="rect">
            <a:avLst/>
          </a:prstGeom>
          <a:noFill/>
        </p:spPr>
        <p:txBody>
          <a:bodyPr wrap="none" rtlCol="0">
            <a:spAutoFit/>
          </a:bodyPr>
          <a:lstStyle/>
          <a:p>
            <a:r>
              <a:rPr lang="en-US" sz="1100" dirty="0"/>
              <a:t>150 </a:t>
            </a:r>
            <a:r>
              <a:rPr lang="en-US" sz="1100" dirty="0" err="1"/>
              <a:t>kts</a:t>
            </a:r>
            <a:endParaRPr lang="en-US" sz="1100" dirty="0"/>
          </a:p>
        </p:txBody>
      </p:sp>
      <p:sp>
        <p:nvSpPr>
          <p:cNvPr id="14" name="TextBox 13"/>
          <p:cNvSpPr txBox="1"/>
          <p:nvPr/>
        </p:nvSpPr>
        <p:spPr>
          <a:xfrm>
            <a:off x="7564959" y="3329846"/>
            <a:ext cx="598241" cy="261610"/>
          </a:xfrm>
          <a:prstGeom prst="rect">
            <a:avLst/>
          </a:prstGeom>
          <a:noFill/>
        </p:spPr>
        <p:txBody>
          <a:bodyPr wrap="none" rtlCol="0">
            <a:spAutoFit/>
          </a:bodyPr>
          <a:lstStyle/>
          <a:p>
            <a:r>
              <a:rPr lang="en-US" sz="1100" dirty="0"/>
              <a:t>130 </a:t>
            </a:r>
            <a:r>
              <a:rPr lang="en-US" sz="1100" dirty="0" err="1"/>
              <a:t>kts</a:t>
            </a:r>
            <a:endParaRPr lang="en-US" sz="1100" dirty="0"/>
          </a:p>
        </p:txBody>
      </p:sp>
      <p:sp>
        <p:nvSpPr>
          <p:cNvPr id="15" name="TextBox 14"/>
          <p:cNvSpPr txBox="1"/>
          <p:nvPr/>
        </p:nvSpPr>
        <p:spPr>
          <a:xfrm>
            <a:off x="7564959" y="3689029"/>
            <a:ext cx="598241" cy="261610"/>
          </a:xfrm>
          <a:prstGeom prst="rect">
            <a:avLst/>
          </a:prstGeom>
          <a:noFill/>
        </p:spPr>
        <p:txBody>
          <a:bodyPr wrap="none" rtlCol="0">
            <a:spAutoFit/>
          </a:bodyPr>
          <a:lstStyle/>
          <a:p>
            <a:r>
              <a:rPr lang="en-US" sz="1100" dirty="0"/>
              <a:t>110 </a:t>
            </a:r>
            <a:r>
              <a:rPr lang="en-US" sz="1100" dirty="0" err="1"/>
              <a:t>kts</a:t>
            </a:r>
            <a:endParaRPr lang="en-US" sz="1100" dirty="0"/>
          </a:p>
        </p:txBody>
      </p:sp>
      <p:sp>
        <p:nvSpPr>
          <p:cNvPr id="16" name="TextBox 15"/>
          <p:cNvSpPr txBox="1"/>
          <p:nvPr/>
        </p:nvSpPr>
        <p:spPr>
          <a:xfrm>
            <a:off x="7564959" y="4048212"/>
            <a:ext cx="526106" cy="261610"/>
          </a:xfrm>
          <a:prstGeom prst="rect">
            <a:avLst/>
          </a:prstGeom>
          <a:noFill/>
        </p:spPr>
        <p:txBody>
          <a:bodyPr wrap="none" rtlCol="0">
            <a:spAutoFit/>
          </a:bodyPr>
          <a:lstStyle/>
          <a:p>
            <a:r>
              <a:rPr lang="en-US" sz="1100" dirty="0"/>
              <a:t>90 </a:t>
            </a:r>
            <a:r>
              <a:rPr lang="en-US" sz="1100" dirty="0" err="1"/>
              <a:t>kts</a:t>
            </a:r>
            <a:endParaRPr lang="en-US" sz="1100" dirty="0"/>
          </a:p>
        </p:txBody>
      </p:sp>
      <p:sp>
        <p:nvSpPr>
          <p:cNvPr id="17" name="TextBox 16"/>
          <p:cNvSpPr txBox="1"/>
          <p:nvPr/>
        </p:nvSpPr>
        <p:spPr>
          <a:xfrm>
            <a:off x="7564959" y="4407395"/>
            <a:ext cx="526106" cy="261610"/>
          </a:xfrm>
          <a:prstGeom prst="rect">
            <a:avLst/>
          </a:prstGeom>
          <a:noFill/>
        </p:spPr>
        <p:txBody>
          <a:bodyPr wrap="none" rtlCol="0">
            <a:spAutoFit/>
          </a:bodyPr>
          <a:lstStyle/>
          <a:p>
            <a:r>
              <a:rPr lang="en-US" sz="1100" dirty="0"/>
              <a:t>70 </a:t>
            </a:r>
            <a:r>
              <a:rPr lang="en-US" sz="1100" dirty="0" err="1"/>
              <a:t>kts</a:t>
            </a:r>
            <a:endParaRPr lang="en-US" sz="1100" dirty="0"/>
          </a:p>
        </p:txBody>
      </p:sp>
      <p:sp>
        <p:nvSpPr>
          <p:cNvPr id="18" name="TextBox 17"/>
          <p:cNvSpPr txBox="1"/>
          <p:nvPr/>
        </p:nvSpPr>
        <p:spPr>
          <a:xfrm>
            <a:off x="7564959" y="4766578"/>
            <a:ext cx="526106" cy="261610"/>
          </a:xfrm>
          <a:prstGeom prst="rect">
            <a:avLst/>
          </a:prstGeom>
          <a:noFill/>
        </p:spPr>
        <p:txBody>
          <a:bodyPr wrap="none" rtlCol="0">
            <a:spAutoFit/>
          </a:bodyPr>
          <a:lstStyle/>
          <a:p>
            <a:r>
              <a:rPr lang="en-US" sz="1100" dirty="0"/>
              <a:t>50 </a:t>
            </a:r>
            <a:r>
              <a:rPr lang="en-US" sz="1100" dirty="0" err="1"/>
              <a:t>kts</a:t>
            </a:r>
            <a:endParaRPr lang="en-US" sz="1100" dirty="0"/>
          </a:p>
        </p:txBody>
      </p:sp>
      <p:sp>
        <p:nvSpPr>
          <p:cNvPr id="19" name="TextBox 18"/>
          <p:cNvSpPr txBox="1"/>
          <p:nvPr/>
        </p:nvSpPr>
        <p:spPr>
          <a:xfrm>
            <a:off x="7564959" y="5125762"/>
            <a:ext cx="526106" cy="261610"/>
          </a:xfrm>
          <a:prstGeom prst="rect">
            <a:avLst/>
          </a:prstGeom>
          <a:noFill/>
        </p:spPr>
        <p:txBody>
          <a:bodyPr wrap="none" rtlCol="0">
            <a:spAutoFit/>
          </a:bodyPr>
          <a:lstStyle/>
          <a:p>
            <a:r>
              <a:rPr lang="en-US" sz="1100" dirty="0"/>
              <a:t>30 </a:t>
            </a:r>
            <a:r>
              <a:rPr lang="en-US" sz="1100" dirty="0" err="1"/>
              <a:t>kts</a:t>
            </a:r>
            <a:endParaRPr lang="en-US" sz="1100" dirty="0"/>
          </a:p>
        </p:txBody>
      </p:sp>
      <p:sp>
        <p:nvSpPr>
          <p:cNvPr id="20" name="TextBox 19"/>
          <p:cNvSpPr txBox="1"/>
          <p:nvPr/>
        </p:nvSpPr>
        <p:spPr>
          <a:xfrm>
            <a:off x="7612085" y="5643572"/>
            <a:ext cx="453970" cy="261610"/>
          </a:xfrm>
          <a:prstGeom prst="rect">
            <a:avLst/>
          </a:prstGeom>
          <a:noFill/>
        </p:spPr>
        <p:txBody>
          <a:bodyPr wrap="none" rtlCol="0">
            <a:spAutoFit/>
          </a:bodyPr>
          <a:lstStyle/>
          <a:p>
            <a:r>
              <a:rPr lang="en-US" sz="1100" dirty="0"/>
              <a:t>0 </a:t>
            </a:r>
            <a:r>
              <a:rPr lang="en-US" sz="1100" dirty="0" err="1"/>
              <a:t>kts</a:t>
            </a:r>
            <a:endParaRPr lang="en-US" sz="1100" dirty="0"/>
          </a:p>
        </p:txBody>
      </p:sp>
    </p:spTree>
    <p:extLst>
      <p:ext uri="{BB962C8B-B14F-4D97-AF65-F5344CB8AC3E}">
        <p14:creationId xmlns:p14="http://schemas.microsoft.com/office/powerpoint/2010/main" val="153521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of Eigenvalues with Airspeed</a:t>
            </a:r>
          </a:p>
        </p:txBody>
      </p:sp>
      <p:sp>
        <p:nvSpPr>
          <p:cNvPr id="3" name="Content Placeholder 2"/>
          <p:cNvSpPr>
            <a:spLocks noGrp="1"/>
          </p:cNvSpPr>
          <p:nvPr>
            <p:ph idx="1"/>
          </p:nvPr>
        </p:nvSpPr>
        <p:spPr>
          <a:xfrm>
            <a:off x="560411" y="737519"/>
            <a:ext cx="7886700" cy="5371205"/>
          </a:xfrm>
        </p:spPr>
        <p:txBody>
          <a:bodyPr>
            <a:normAutofit/>
          </a:bodyPr>
          <a:lstStyle/>
          <a:p>
            <a:r>
              <a:rPr lang="en-US" sz="1600" dirty="0"/>
              <a:t>UH-60 Model – eigenvalues of reduced order 8 state model from hover to 160 knots</a:t>
            </a:r>
          </a:p>
          <a:p>
            <a:r>
              <a:rPr lang="en-US" sz="1600" dirty="0">
                <a:solidFill>
                  <a:srgbClr val="0000FF"/>
                </a:solidFill>
              </a:rPr>
              <a:t>Blue = Low Speed</a:t>
            </a:r>
            <a:r>
              <a:rPr lang="en-US" sz="1600" dirty="0"/>
              <a:t>, </a:t>
            </a:r>
            <a:r>
              <a:rPr lang="en-US" sz="1600" dirty="0">
                <a:solidFill>
                  <a:srgbClr val="800000"/>
                </a:solidFill>
              </a:rPr>
              <a:t>Dark Red = High Speed</a:t>
            </a:r>
          </a:p>
          <a:p>
            <a:r>
              <a:rPr lang="en-US" sz="1600" dirty="0"/>
              <a:t>Longitudinal hover phugoid evolves into forward flight phugoid as airspeed increases</a:t>
            </a:r>
          </a:p>
          <a:p>
            <a:r>
              <a:rPr lang="en-US" sz="1600" dirty="0"/>
              <a:t>Yaw subsidence becomes spiral mode</a:t>
            </a:r>
          </a:p>
        </p:txBody>
      </p:sp>
      <p:pic>
        <p:nvPicPr>
          <p:cNvPr id="8" name="Picture 7"/>
          <p:cNvPicPr>
            <a:picLocks noChangeAspect="1"/>
          </p:cNvPicPr>
          <p:nvPr/>
        </p:nvPicPr>
        <p:blipFill>
          <a:blip r:embed="rId2"/>
          <a:stretch>
            <a:fillRect/>
          </a:stretch>
        </p:blipFill>
        <p:spPr>
          <a:xfrm>
            <a:off x="1213181" y="2292929"/>
            <a:ext cx="5533362" cy="4150022"/>
          </a:xfrm>
          <a:prstGeom prst="rect">
            <a:avLst/>
          </a:prstGeom>
        </p:spPr>
      </p:pic>
      <p:sp>
        <p:nvSpPr>
          <p:cNvPr id="7" name="TextBox 6"/>
          <p:cNvSpPr txBox="1"/>
          <p:nvPr/>
        </p:nvSpPr>
        <p:spPr>
          <a:xfrm>
            <a:off x="4618914" y="3331968"/>
            <a:ext cx="1694597" cy="646331"/>
          </a:xfrm>
          <a:prstGeom prst="rect">
            <a:avLst/>
          </a:prstGeom>
          <a:noFill/>
        </p:spPr>
        <p:txBody>
          <a:bodyPr wrap="square" rtlCol="0">
            <a:spAutoFit/>
          </a:bodyPr>
          <a:lstStyle/>
          <a:p>
            <a:r>
              <a:rPr lang="en-US" dirty="0"/>
              <a:t>Longitudinal </a:t>
            </a:r>
            <a:r>
              <a:rPr lang="en-US" dirty="0" err="1"/>
              <a:t>Phugoid</a:t>
            </a:r>
            <a:r>
              <a:rPr lang="en-US" dirty="0"/>
              <a:t> Mode</a:t>
            </a:r>
          </a:p>
        </p:txBody>
      </p:sp>
      <p:sp>
        <p:nvSpPr>
          <p:cNvPr id="9" name="TextBox 8"/>
          <p:cNvSpPr txBox="1"/>
          <p:nvPr/>
        </p:nvSpPr>
        <p:spPr>
          <a:xfrm>
            <a:off x="4993426" y="4053121"/>
            <a:ext cx="1694597" cy="369332"/>
          </a:xfrm>
          <a:prstGeom prst="rect">
            <a:avLst/>
          </a:prstGeom>
          <a:noFill/>
        </p:spPr>
        <p:txBody>
          <a:bodyPr wrap="square" rtlCol="0">
            <a:spAutoFit/>
          </a:bodyPr>
          <a:lstStyle/>
          <a:p>
            <a:r>
              <a:rPr lang="en-US" dirty="0" err="1"/>
              <a:t>SpiralMode</a:t>
            </a:r>
            <a:endParaRPr lang="en-US" dirty="0"/>
          </a:p>
        </p:txBody>
      </p:sp>
      <p:sp>
        <p:nvSpPr>
          <p:cNvPr id="12" name="Oval 11"/>
          <p:cNvSpPr/>
          <p:nvPr/>
        </p:nvSpPr>
        <p:spPr>
          <a:xfrm rot="18650302">
            <a:off x="3620100" y="3453152"/>
            <a:ext cx="1370725" cy="479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730327" y="4122201"/>
            <a:ext cx="1150270" cy="3106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3"/>
          <a:srcRect l="80499" r="13166"/>
          <a:stretch/>
        </p:blipFill>
        <p:spPr>
          <a:xfrm>
            <a:off x="6902332" y="2637001"/>
            <a:ext cx="291864" cy="3455369"/>
          </a:xfrm>
          <a:prstGeom prst="rect">
            <a:avLst/>
          </a:prstGeom>
        </p:spPr>
      </p:pic>
      <p:sp>
        <p:nvSpPr>
          <p:cNvPr id="15" name="TextBox 14"/>
          <p:cNvSpPr txBox="1"/>
          <p:nvPr/>
        </p:nvSpPr>
        <p:spPr>
          <a:xfrm>
            <a:off x="7221041" y="2886747"/>
            <a:ext cx="598241" cy="261610"/>
          </a:xfrm>
          <a:prstGeom prst="rect">
            <a:avLst/>
          </a:prstGeom>
          <a:noFill/>
        </p:spPr>
        <p:txBody>
          <a:bodyPr wrap="none" rtlCol="0">
            <a:spAutoFit/>
          </a:bodyPr>
          <a:lstStyle/>
          <a:p>
            <a:r>
              <a:rPr lang="en-US" sz="1100" dirty="0"/>
              <a:t>150 </a:t>
            </a:r>
            <a:r>
              <a:rPr lang="en-US" sz="1100" dirty="0" err="1"/>
              <a:t>kts</a:t>
            </a:r>
            <a:endParaRPr lang="en-US" sz="1100" dirty="0"/>
          </a:p>
        </p:txBody>
      </p:sp>
      <p:sp>
        <p:nvSpPr>
          <p:cNvPr id="16" name="TextBox 15"/>
          <p:cNvSpPr txBox="1"/>
          <p:nvPr/>
        </p:nvSpPr>
        <p:spPr>
          <a:xfrm>
            <a:off x="7221041" y="3245930"/>
            <a:ext cx="598241" cy="261610"/>
          </a:xfrm>
          <a:prstGeom prst="rect">
            <a:avLst/>
          </a:prstGeom>
          <a:noFill/>
        </p:spPr>
        <p:txBody>
          <a:bodyPr wrap="none" rtlCol="0">
            <a:spAutoFit/>
          </a:bodyPr>
          <a:lstStyle/>
          <a:p>
            <a:r>
              <a:rPr lang="en-US" sz="1100" dirty="0"/>
              <a:t>130 </a:t>
            </a:r>
            <a:r>
              <a:rPr lang="en-US" sz="1100" dirty="0" err="1"/>
              <a:t>kts</a:t>
            </a:r>
            <a:endParaRPr lang="en-US" sz="1100" dirty="0"/>
          </a:p>
        </p:txBody>
      </p:sp>
      <p:sp>
        <p:nvSpPr>
          <p:cNvPr id="17" name="TextBox 16"/>
          <p:cNvSpPr txBox="1"/>
          <p:nvPr/>
        </p:nvSpPr>
        <p:spPr>
          <a:xfrm>
            <a:off x="7221041" y="3605113"/>
            <a:ext cx="598241" cy="261610"/>
          </a:xfrm>
          <a:prstGeom prst="rect">
            <a:avLst/>
          </a:prstGeom>
          <a:noFill/>
        </p:spPr>
        <p:txBody>
          <a:bodyPr wrap="none" rtlCol="0">
            <a:spAutoFit/>
          </a:bodyPr>
          <a:lstStyle/>
          <a:p>
            <a:r>
              <a:rPr lang="en-US" sz="1100" dirty="0"/>
              <a:t>110 </a:t>
            </a:r>
            <a:r>
              <a:rPr lang="en-US" sz="1100" dirty="0" err="1"/>
              <a:t>kts</a:t>
            </a:r>
            <a:endParaRPr lang="en-US" sz="1100" dirty="0"/>
          </a:p>
        </p:txBody>
      </p:sp>
      <p:sp>
        <p:nvSpPr>
          <p:cNvPr id="18" name="TextBox 17"/>
          <p:cNvSpPr txBox="1"/>
          <p:nvPr/>
        </p:nvSpPr>
        <p:spPr>
          <a:xfrm>
            <a:off x="7221041" y="3964296"/>
            <a:ext cx="526106" cy="261610"/>
          </a:xfrm>
          <a:prstGeom prst="rect">
            <a:avLst/>
          </a:prstGeom>
          <a:noFill/>
        </p:spPr>
        <p:txBody>
          <a:bodyPr wrap="none" rtlCol="0">
            <a:spAutoFit/>
          </a:bodyPr>
          <a:lstStyle/>
          <a:p>
            <a:r>
              <a:rPr lang="en-US" sz="1100" dirty="0"/>
              <a:t>90 </a:t>
            </a:r>
            <a:r>
              <a:rPr lang="en-US" sz="1100" dirty="0" err="1"/>
              <a:t>kts</a:t>
            </a:r>
            <a:endParaRPr lang="en-US" sz="1100" dirty="0"/>
          </a:p>
        </p:txBody>
      </p:sp>
      <p:sp>
        <p:nvSpPr>
          <p:cNvPr id="19" name="TextBox 18"/>
          <p:cNvSpPr txBox="1"/>
          <p:nvPr/>
        </p:nvSpPr>
        <p:spPr>
          <a:xfrm>
            <a:off x="7221041" y="4323479"/>
            <a:ext cx="526106" cy="261610"/>
          </a:xfrm>
          <a:prstGeom prst="rect">
            <a:avLst/>
          </a:prstGeom>
          <a:noFill/>
        </p:spPr>
        <p:txBody>
          <a:bodyPr wrap="none" rtlCol="0">
            <a:spAutoFit/>
          </a:bodyPr>
          <a:lstStyle/>
          <a:p>
            <a:r>
              <a:rPr lang="en-US" sz="1100" dirty="0"/>
              <a:t>70 </a:t>
            </a:r>
            <a:r>
              <a:rPr lang="en-US" sz="1100" dirty="0" err="1"/>
              <a:t>kts</a:t>
            </a:r>
            <a:endParaRPr lang="en-US" sz="1100" dirty="0"/>
          </a:p>
        </p:txBody>
      </p:sp>
      <p:sp>
        <p:nvSpPr>
          <p:cNvPr id="20" name="TextBox 19"/>
          <p:cNvSpPr txBox="1"/>
          <p:nvPr/>
        </p:nvSpPr>
        <p:spPr>
          <a:xfrm>
            <a:off x="7221041" y="4682662"/>
            <a:ext cx="526106" cy="261610"/>
          </a:xfrm>
          <a:prstGeom prst="rect">
            <a:avLst/>
          </a:prstGeom>
          <a:noFill/>
        </p:spPr>
        <p:txBody>
          <a:bodyPr wrap="none" rtlCol="0">
            <a:spAutoFit/>
          </a:bodyPr>
          <a:lstStyle/>
          <a:p>
            <a:r>
              <a:rPr lang="en-US" sz="1100" dirty="0"/>
              <a:t>50 </a:t>
            </a:r>
            <a:r>
              <a:rPr lang="en-US" sz="1100" dirty="0" err="1"/>
              <a:t>kts</a:t>
            </a:r>
            <a:endParaRPr lang="en-US" sz="1100" dirty="0"/>
          </a:p>
        </p:txBody>
      </p:sp>
      <p:sp>
        <p:nvSpPr>
          <p:cNvPr id="21" name="TextBox 20"/>
          <p:cNvSpPr txBox="1"/>
          <p:nvPr/>
        </p:nvSpPr>
        <p:spPr>
          <a:xfrm>
            <a:off x="7221041" y="5041846"/>
            <a:ext cx="526106" cy="261610"/>
          </a:xfrm>
          <a:prstGeom prst="rect">
            <a:avLst/>
          </a:prstGeom>
          <a:noFill/>
        </p:spPr>
        <p:txBody>
          <a:bodyPr wrap="none" rtlCol="0">
            <a:spAutoFit/>
          </a:bodyPr>
          <a:lstStyle/>
          <a:p>
            <a:r>
              <a:rPr lang="en-US" sz="1100" dirty="0"/>
              <a:t>30 </a:t>
            </a:r>
            <a:r>
              <a:rPr lang="en-US" sz="1100" dirty="0" err="1"/>
              <a:t>kts</a:t>
            </a:r>
            <a:endParaRPr lang="en-US" sz="1100" dirty="0"/>
          </a:p>
        </p:txBody>
      </p:sp>
      <p:sp>
        <p:nvSpPr>
          <p:cNvPr id="22" name="TextBox 21"/>
          <p:cNvSpPr txBox="1"/>
          <p:nvPr/>
        </p:nvSpPr>
        <p:spPr>
          <a:xfrm>
            <a:off x="7268167" y="5559656"/>
            <a:ext cx="453970" cy="261610"/>
          </a:xfrm>
          <a:prstGeom prst="rect">
            <a:avLst/>
          </a:prstGeom>
          <a:noFill/>
        </p:spPr>
        <p:txBody>
          <a:bodyPr wrap="none" rtlCol="0">
            <a:spAutoFit/>
          </a:bodyPr>
          <a:lstStyle/>
          <a:p>
            <a:r>
              <a:rPr lang="en-US" sz="1100" dirty="0"/>
              <a:t>0 </a:t>
            </a:r>
            <a:r>
              <a:rPr lang="en-US" sz="1100" dirty="0" err="1"/>
              <a:t>kts</a:t>
            </a:r>
            <a:endParaRPr lang="en-US" sz="1100" dirty="0"/>
          </a:p>
        </p:txBody>
      </p:sp>
    </p:spTree>
    <p:extLst>
      <p:ext uri="{BB962C8B-B14F-4D97-AF65-F5344CB8AC3E}">
        <p14:creationId xmlns:p14="http://schemas.microsoft.com/office/powerpoint/2010/main" val="148796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Longitudinal S&amp;C Derivatives</a:t>
            </a:r>
          </a:p>
        </p:txBody>
      </p:sp>
      <p:pic>
        <p:nvPicPr>
          <p:cNvPr id="4" name="Content Placeholder 3"/>
          <p:cNvPicPr>
            <a:picLocks noGrp="1" noChangeAspect="1"/>
          </p:cNvPicPr>
          <p:nvPr>
            <p:ph idx="1"/>
          </p:nvPr>
        </p:nvPicPr>
        <p:blipFill>
          <a:blip r:embed="rId2"/>
          <a:stretch>
            <a:fillRect/>
          </a:stretch>
        </p:blipFill>
        <p:spPr>
          <a:xfrm>
            <a:off x="4738048" y="765199"/>
            <a:ext cx="3977849" cy="2983387"/>
          </a:xfrm>
          <a:prstGeom prst="rect">
            <a:avLst/>
          </a:prstGeom>
        </p:spPr>
      </p:pic>
      <p:pic>
        <p:nvPicPr>
          <p:cNvPr id="5" name="Picture 4"/>
          <p:cNvPicPr>
            <a:picLocks noChangeAspect="1"/>
          </p:cNvPicPr>
          <p:nvPr/>
        </p:nvPicPr>
        <p:blipFill>
          <a:blip r:embed="rId3"/>
          <a:stretch>
            <a:fillRect/>
          </a:stretch>
        </p:blipFill>
        <p:spPr>
          <a:xfrm>
            <a:off x="386608" y="3748586"/>
            <a:ext cx="3947160" cy="2960370"/>
          </a:xfrm>
          <a:prstGeom prst="rect">
            <a:avLst/>
          </a:prstGeom>
        </p:spPr>
      </p:pic>
      <p:pic>
        <p:nvPicPr>
          <p:cNvPr id="6" name="Picture 5"/>
          <p:cNvPicPr>
            <a:picLocks noChangeAspect="1"/>
          </p:cNvPicPr>
          <p:nvPr/>
        </p:nvPicPr>
        <p:blipFill>
          <a:blip r:embed="rId4"/>
          <a:stretch>
            <a:fillRect/>
          </a:stretch>
        </p:blipFill>
        <p:spPr>
          <a:xfrm>
            <a:off x="4738048" y="3748586"/>
            <a:ext cx="3937378" cy="2953033"/>
          </a:xfrm>
          <a:prstGeom prst="rect">
            <a:avLst/>
          </a:prstGeom>
        </p:spPr>
      </p:pic>
      <p:pic>
        <p:nvPicPr>
          <p:cNvPr id="7" name="Picture 6"/>
          <p:cNvPicPr>
            <a:picLocks noChangeAspect="1"/>
          </p:cNvPicPr>
          <p:nvPr/>
        </p:nvPicPr>
        <p:blipFill>
          <a:blip r:embed="rId5"/>
          <a:stretch>
            <a:fillRect/>
          </a:stretch>
        </p:blipFill>
        <p:spPr>
          <a:xfrm>
            <a:off x="434454" y="729086"/>
            <a:ext cx="3947160" cy="2960370"/>
          </a:xfrm>
          <a:prstGeom prst="rect">
            <a:avLst/>
          </a:prstGeom>
        </p:spPr>
      </p:pic>
    </p:spTree>
    <p:extLst>
      <p:ext uri="{BB962C8B-B14F-4D97-AF65-F5344CB8AC3E}">
        <p14:creationId xmlns:p14="http://schemas.microsoft.com/office/powerpoint/2010/main" val="236598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166033899"/>
              </p:ext>
            </p:extLst>
          </p:nvPr>
        </p:nvGraphicFramePr>
        <p:xfrm>
          <a:off x="1555829" y="1010569"/>
          <a:ext cx="5018088" cy="1403350"/>
        </p:xfrm>
        <a:graphic>
          <a:graphicData uri="http://schemas.openxmlformats.org/presentationml/2006/ole">
            <mc:AlternateContent xmlns:mc="http://schemas.openxmlformats.org/markup-compatibility/2006">
              <mc:Choice xmlns:v="urn:schemas-microsoft-com:vml" Requires="v">
                <p:oleObj name="Equation" r:id="rId2" imgW="3136680" imgH="876240" progId="Equation.DSMT4">
                  <p:embed/>
                </p:oleObj>
              </mc:Choice>
              <mc:Fallback>
                <p:oleObj name="Equation" r:id="rId2" imgW="3136680" imgH="876240" progId="Equation.DSMT4">
                  <p:embed/>
                  <p:pic>
                    <p:nvPicPr>
                      <p:cNvPr id="4" name="Object 3"/>
                      <p:cNvPicPr/>
                      <p:nvPr/>
                    </p:nvPicPr>
                    <p:blipFill>
                      <a:blip r:embed="rId3"/>
                      <a:stretch>
                        <a:fillRect/>
                      </a:stretch>
                    </p:blipFill>
                    <p:spPr>
                      <a:xfrm>
                        <a:off x="1555829" y="1010569"/>
                        <a:ext cx="5018088" cy="14033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62668984"/>
              </p:ext>
            </p:extLst>
          </p:nvPr>
        </p:nvGraphicFramePr>
        <p:xfrm>
          <a:off x="1637257" y="3165508"/>
          <a:ext cx="4652963" cy="1403350"/>
        </p:xfrm>
        <a:graphic>
          <a:graphicData uri="http://schemas.openxmlformats.org/presentationml/2006/ole">
            <mc:AlternateContent xmlns:mc="http://schemas.openxmlformats.org/markup-compatibility/2006">
              <mc:Choice xmlns:v="urn:schemas-microsoft-com:vml" Requires="v">
                <p:oleObj name="Equation" r:id="rId4" imgW="2908080" imgH="876240" progId="Equation.DSMT4">
                  <p:embed/>
                </p:oleObj>
              </mc:Choice>
              <mc:Fallback>
                <p:oleObj name="Equation" r:id="rId4" imgW="2908080" imgH="876240" progId="Equation.DSMT4">
                  <p:embed/>
                  <p:pic>
                    <p:nvPicPr>
                      <p:cNvPr id="5" name="Object 4"/>
                      <p:cNvPicPr/>
                      <p:nvPr/>
                    </p:nvPicPr>
                    <p:blipFill>
                      <a:blip r:embed="rId5"/>
                      <a:stretch>
                        <a:fillRect/>
                      </a:stretch>
                    </p:blipFill>
                    <p:spPr>
                      <a:xfrm>
                        <a:off x="1637257" y="3165508"/>
                        <a:ext cx="4652963" cy="1403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07414532"/>
              </p:ext>
            </p:extLst>
          </p:nvPr>
        </p:nvGraphicFramePr>
        <p:xfrm>
          <a:off x="2661101" y="5342223"/>
          <a:ext cx="3373437" cy="590550"/>
        </p:xfrm>
        <a:graphic>
          <a:graphicData uri="http://schemas.openxmlformats.org/presentationml/2006/ole">
            <mc:AlternateContent xmlns:mc="http://schemas.openxmlformats.org/markup-compatibility/2006">
              <mc:Choice xmlns:v="urn:schemas-microsoft-com:vml" Requires="v">
                <p:oleObj name="Equation" r:id="rId6" imgW="2108160" imgH="368280" progId="Equation.DSMT4">
                  <p:embed/>
                </p:oleObj>
              </mc:Choice>
              <mc:Fallback>
                <p:oleObj name="Equation" r:id="rId6" imgW="2108160" imgH="368280" progId="Equation.DSMT4">
                  <p:embed/>
                  <p:pic>
                    <p:nvPicPr>
                      <p:cNvPr id="6" name="Object 5"/>
                      <p:cNvPicPr/>
                      <p:nvPr/>
                    </p:nvPicPr>
                    <p:blipFill>
                      <a:blip r:embed="rId7"/>
                      <a:stretch>
                        <a:fillRect/>
                      </a:stretch>
                    </p:blipFill>
                    <p:spPr>
                      <a:xfrm>
                        <a:off x="2661101" y="5342223"/>
                        <a:ext cx="3373437" cy="5905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73394903"/>
              </p:ext>
            </p:extLst>
          </p:nvPr>
        </p:nvGraphicFramePr>
        <p:xfrm>
          <a:off x="2976563" y="6094951"/>
          <a:ext cx="2355850" cy="611187"/>
        </p:xfrm>
        <a:graphic>
          <a:graphicData uri="http://schemas.openxmlformats.org/presentationml/2006/ole">
            <mc:AlternateContent xmlns:mc="http://schemas.openxmlformats.org/markup-compatibility/2006">
              <mc:Choice xmlns:v="urn:schemas-microsoft-com:vml" Requires="v">
                <p:oleObj name="Equation" r:id="rId8" imgW="1473120" imgH="380880" progId="Equation.DSMT4">
                  <p:embed/>
                </p:oleObj>
              </mc:Choice>
              <mc:Fallback>
                <p:oleObj name="Equation" r:id="rId8" imgW="1473120" imgH="380880" progId="Equation.DSMT4">
                  <p:embed/>
                  <p:pic>
                    <p:nvPicPr>
                      <p:cNvPr id="7" name="Object 6"/>
                      <p:cNvPicPr/>
                      <p:nvPr/>
                    </p:nvPicPr>
                    <p:blipFill>
                      <a:blip r:embed="rId9"/>
                      <a:stretch>
                        <a:fillRect/>
                      </a:stretch>
                    </p:blipFill>
                    <p:spPr>
                      <a:xfrm>
                        <a:off x="2976563" y="6094951"/>
                        <a:ext cx="2355850" cy="611187"/>
                      </a:xfrm>
                      <a:prstGeom prst="rect">
                        <a:avLst/>
                      </a:prstGeom>
                    </p:spPr>
                  </p:pic>
                </p:oleObj>
              </mc:Fallback>
            </mc:AlternateContent>
          </a:graphicData>
        </a:graphic>
      </p:graphicFrame>
      <p:sp>
        <p:nvSpPr>
          <p:cNvPr id="9" name="Title 8"/>
          <p:cNvSpPr>
            <a:spLocks noGrp="1"/>
          </p:cNvSpPr>
          <p:nvPr>
            <p:ph type="title"/>
          </p:nvPr>
        </p:nvSpPr>
        <p:spPr/>
        <p:txBody>
          <a:bodyPr/>
          <a:lstStyle/>
          <a:p>
            <a:r>
              <a:rPr lang="en-US" sz="3200" dirty="0"/>
              <a:t>Longitudinal Dynamics in Forward Flight</a:t>
            </a:r>
          </a:p>
        </p:txBody>
      </p:sp>
      <p:sp>
        <p:nvSpPr>
          <p:cNvPr id="10" name="Content Placeholder 9"/>
          <p:cNvSpPr>
            <a:spLocks noGrp="1"/>
          </p:cNvSpPr>
          <p:nvPr>
            <p:ph idx="1"/>
          </p:nvPr>
        </p:nvSpPr>
        <p:spPr>
          <a:xfrm>
            <a:off x="560411" y="737519"/>
            <a:ext cx="7886700" cy="5986278"/>
          </a:xfrm>
        </p:spPr>
        <p:txBody>
          <a:bodyPr>
            <a:normAutofit/>
          </a:bodyPr>
          <a:lstStyle/>
          <a:p>
            <a:r>
              <a:rPr lang="en-US" sz="2000" dirty="0"/>
              <a:t>Start with de-coupled longitudinal linear model</a:t>
            </a:r>
          </a:p>
          <a:p>
            <a:endParaRPr lang="en-US" sz="2000" dirty="0"/>
          </a:p>
          <a:p>
            <a:endParaRPr lang="en-US" sz="2000" dirty="0"/>
          </a:p>
          <a:p>
            <a:endParaRPr lang="en-US" sz="2000" dirty="0"/>
          </a:p>
          <a:p>
            <a:r>
              <a:rPr lang="en-US" sz="2000" dirty="0"/>
              <a:t>Assume the inertial terms related to pitch rate are dominant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q</a:t>
            </a:r>
            <a:r>
              <a:rPr lang="en-US" sz="2000" i="1" dirty="0">
                <a:latin typeface="Times New Roman" panose="02020603050405020304" pitchFamily="18" charset="0"/>
                <a:cs typeface="Times New Roman" panose="02020603050405020304" pitchFamily="18" charset="0"/>
              </a:rPr>
              <a:t>&lt;&lt;w</a:t>
            </a:r>
            <a:r>
              <a:rPr lang="en-US" sz="2000" i="1" baseline="-25000" dirty="0">
                <a:latin typeface="Times New Roman" panose="02020603050405020304" pitchFamily="18" charset="0"/>
                <a:cs typeface="Times New Roman" panose="02020603050405020304" pitchFamily="18" charset="0"/>
              </a:rPr>
              <a:t>e</a:t>
            </a:r>
            <a:r>
              <a:rPr lang="en-US" sz="2000" dirty="0"/>
              <a:t>, </a:t>
            </a:r>
            <a:r>
              <a:rPr lang="en-US" sz="2000" i="1" dirty="0" err="1">
                <a:latin typeface="Times New Roman" panose="02020603050405020304" pitchFamily="18" charset="0"/>
                <a:cs typeface="Times New Roman" panose="02020603050405020304" pitchFamily="18" charset="0"/>
              </a:rPr>
              <a:t>Z</a:t>
            </a:r>
            <a:r>
              <a:rPr lang="en-US" sz="2000" i="1" baseline="-25000" dirty="0" err="1">
                <a:latin typeface="Times New Roman" panose="02020603050405020304" pitchFamily="18" charset="0"/>
                <a:cs typeface="Times New Roman" panose="02020603050405020304" pitchFamily="18" charset="0"/>
              </a:rPr>
              <a:t>q</a:t>
            </a:r>
            <a:r>
              <a:rPr lang="en-US" sz="2000" i="1" dirty="0">
                <a:latin typeface="Times New Roman" panose="02020603050405020304" pitchFamily="18" charset="0"/>
                <a:cs typeface="Times New Roman" panose="02020603050405020304" pitchFamily="18" charset="0"/>
              </a:rPr>
              <a:t>&lt;&lt;</a:t>
            </a:r>
            <a:r>
              <a:rPr lang="en-US" sz="2000" i="1" dirty="0" err="1">
                <a:latin typeface="Times New Roman" panose="02020603050405020304" pitchFamily="18" charset="0"/>
                <a:cs typeface="Times New Roman" panose="02020603050405020304" pitchFamily="18" charset="0"/>
              </a:rPr>
              <a:t>u</a:t>
            </a:r>
            <a:r>
              <a:rPr lang="en-US" sz="2000" i="1" baseline="-25000" dirty="0" err="1">
                <a:latin typeface="Times New Roman" panose="02020603050405020304" pitchFamily="18" charset="0"/>
                <a:cs typeface="Times New Roman" panose="02020603050405020304" pitchFamily="18" charset="0"/>
              </a:rPr>
              <a:t>e</a:t>
            </a:r>
            <a:r>
              <a:rPr lang="en-US" sz="2000" dirty="0"/>
              <a:t>) and the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w</a:t>
            </a:r>
            <a:r>
              <a:rPr lang="en-US" sz="2000" dirty="0"/>
              <a:t> derivative is negligible.  Can also neglect the control cross-coupling derivatives:</a:t>
            </a:r>
          </a:p>
          <a:p>
            <a:endParaRPr lang="en-US" sz="2000" dirty="0"/>
          </a:p>
          <a:p>
            <a:endParaRPr lang="en-US" sz="2000" dirty="0"/>
          </a:p>
          <a:p>
            <a:endParaRPr lang="en-US" sz="2000" dirty="0"/>
          </a:p>
          <a:p>
            <a:r>
              <a:rPr lang="en-US" sz="2000" dirty="0"/>
              <a:t>To analyze forward flight, it is convenient to make a change in state variables, so that we use angle of attack, </a:t>
            </a:r>
            <a:r>
              <a:rPr lang="en-US" sz="2000" i="1" dirty="0">
                <a:latin typeface="Symbol" panose="05050102010706020507" pitchFamily="18" charset="2"/>
              </a:rPr>
              <a:t>a</a:t>
            </a:r>
            <a:r>
              <a:rPr lang="en-US" sz="2000" dirty="0"/>
              <a:t>, and the vertical velocity in the inertial frame (rate of descent)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D</a:t>
            </a:r>
            <a:r>
              <a:rPr lang="en-US" sz="2000" dirty="0"/>
              <a:t>, in place of </a:t>
            </a:r>
            <a:r>
              <a:rPr lang="en-US" sz="2000" i="1" dirty="0">
                <a:latin typeface="Times New Roman" panose="02020603050405020304" pitchFamily="18" charset="0"/>
                <a:cs typeface="Times New Roman" panose="02020603050405020304" pitchFamily="18" charset="0"/>
              </a:rPr>
              <a:t>w</a:t>
            </a:r>
            <a:r>
              <a:rPr lang="en-US" sz="2000" dirty="0"/>
              <a:t> and </a:t>
            </a:r>
            <a:r>
              <a:rPr lang="en-US" sz="2000" i="1" dirty="0">
                <a:latin typeface="Symbol" panose="05050102010706020507" pitchFamily="18" charset="2"/>
              </a:rPr>
              <a:t>q</a:t>
            </a:r>
          </a:p>
          <a:p>
            <a:endParaRPr lang="en-US" sz="2000" i="1" dirty="0">
              <a:latin typeface="Symbol" panose="05050102010706020507" pitchFamily="18" charset="2"/>
            </a:endParaRPr>
          </a:p>
          <a:p>
            <a:r>
              <a:rPr lang="en-US" sz="2000" dirty="0"/>
              <a:t>These equations linearize as:</a:t>
            </a:r>
          </a:p>
        </p:txBody>
      </p:sp>
    </p:spTree>
    <p:extLst>
      <p:ext uri="{BB962C8B-B14F-4D97-AF65-F5344CB8AC3E}">
        <p14:creationId xmlns:p14="http://schemas.microsoft.com/office/powerpoint/2010/main" val="98559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7705"/>
            <a:ext cx="7886700" cy="485900"/>
          </a:xfrm>
        </p:spPr>
        <p:txBody>
          <a:bodyPr/>
          <a:lstStyle/>
          <a:p>
            <a:r>
              <a:rPr lang="en-US" sz="3200" dirty="0"/>
              <a:t>Longitudinal Dynamics in Forward Flight</a:t>
            </a:r>
          </a:p>
        </p:txBody>
      </p:sp>
      <p:sp>
        <p:nvSpPr>
          <p:cNvPr id="3" name="Content Placeholder 2"/>
          <p:cNvSpPr>
            <a:spLocks noGrp="1"/>
          </p:cNvSpPr>
          <p:nvPr>
            <p:ph idx="1"/>
          </p:nvPr>
        </p:nvSpPr>
        <p:spPr>
          <a:xfrm>
            <a:off x="628650" y="751166"/>
            <a:ext cx="7886700" cy="5371205"/>
          </a:xfrm>
        </p:spPr>
        <p:txBody>
          <a:bodyPr>
            <a:normAutofit/>
          </a:bodyPr>
          <a:lstStyle/>
          <a:p>
            <a:r>
              <a:rPr lang="en-US" sz="2000" dirty="0"/>
              <a:t>The change in state variables can be written in terms of a state transformation matrix:</a:t>
            </a:r>
          </a:p>
          <a:p>
            <a:endParaRPr lang="en-US" sz="2000" dirty="0"/>
          </a:p>
          <a:p>
            <a:endParaRPr lang="en-US" sz="2000" dirty="0"/>
          </a:p>
          <a:p>
            <a:endParaRPr lang="en-US" sz="2000" dirty="0"/>
          </a:p>
          <a:p>
            <a:endParaRPr lang="en-US" sz="2000" dirty="0"/>
          </a:p>
          <a:p>
            <a:r>
              <a:rPr lang="en-US" sz="2000" dirty="0"/>
              <a:t>Can then apply similarity transformation on state space system:</a:t>
            </a:r>
          </a:p>
          <a:p>
            <a:endParaRPr lang="en-US" sz="2000" dirty="0"/>
          </a:p>
          <a:p>
            <a:endParaRPr lang="en-US" sz="2000" dirty="0"/>
          </a:p>
          <a:p>
            <a:r>
              <a:rPr lang="en-US" sz="2000" dirty="0"/>
              <a:t>The transformed system partitions the longitudinal dynamics as:</a:t>
            </a:r>
          </a:p>
        </p:txBody>
      </p:sp>
      <p:graphicFrame>
        <p:nvGraphicFramePr>
          <p:cNvPr id="4" name="Object 3"/>
          <p:cNvGraphicFramePr>
            <a:graphicFrameLocks noChangeAspect="1"/>
          </p:cNvGraphicFramePr>
          <p:nvPr>
            <p:extLst>
              <p:ext uri="{D42A27DB-BD31-4B8C-83A1-F6EECF244321}">
                <p14:modId xmlns:p14="http://schemas.microsoft.com/office/powerpoint/2010/main" val="3095067255"/>
              </p:ext>
            </p:extLst>
          </p:nvPr>
        </p:nvGraphicFramePr>
        <p:xfrm>
          <a:off x="1090517" y="1352076"/>
          <a:ext cx="7069137" cy="1570038"/>
        </p:xfrm>
        <a:graphic>
          <a:graphicData uri="http://schemas.openxmlformats.org/presentationml/2006/ole">
            <mc:AlternateContent xmlns:mc="http://schemas.openxmlformats.org/markup-compatibility/2006">
              <mc:Choice xmlns:v="urn:schemas-microsoft-com:vml" Requires="v">
                <p:oleObj name="Equation" r:id="rId2" imgW="4419360" imgH="977760" progId="Equation.DSMT4">
                  <p:embed/>
                </p:oleObj>
              </mc:Choice>
              <mc:Fallback>
                <p:oleObj name="Equation" r:id="rId2" imgW="4419360" imgH="977760" progId="Equation.DSMT4">
                  <p:embed/>
                  <p:pic>
                    <p:nvPicPr>
                      <p:cNvPr id="4" name="Object 3"/>
                      <p:cNvPicPr/>
                      <p:nvPr/>
                    </p:nvPicPr>
                    <p:blipFill>
                      <a:blip r:embed="rId3"/>
                      <a:stretch>
                        <a:fillRect/>
                      </a:stretch>
                    </p:blipFill>
                    <p:spPr>
                      <a:xfrm>
                        <a:off x="1090517" y="1352076"/>
                        <a:ext cx="7069137" cy="15700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5310580"/>
              </p:ext>
            </p:extLst>
          </p:nvPr>
        </p:nvGraphicFramePr>
        <p:xfrm>
          <a:off x="1193800" y="3340100"/>
          <a:ext cx="3514725" cy="895350"/>
        </p:xfrm>
        <a:graphic>
          <a:graphicData uri="http://schemas.openxmlformats.org/presentationml/2006/ole">
            <mc:AlternateContent xmlns:mc="http://schemas.openxmlformats.org/markup-compatibility/2006">
              <mc:Choice xmlns:v="urn:schemas-microsoft-com:vml" Requires="v">
                <p:oleObj name="Equation" r:id="rId4" imgW="2197080" imgH="558720" progId="Equation.DSMT4">
                  <p:embed/>
                </p:oleObj>
              </mc:Choice>
              <mc:Fallback>
                <p:oleObj name="Equation" r:id="rId4" imgW="2197080" imgH="558720" progId="Equation.DSMT4">
                  <p:embed/>
                  <p:pic>
                    <p:nvPicPr>
                      <p:cNvPr id="5" name="Object 4"/>
                      <p:cNvPicPr/>
                      <p:nvPr/>
                    </p:nvPicPr>
                    <p:blipFill>
                      <a:blip r:embed="rId5"/>
                      <a:stretch>
                        <a:fillRect/>
                      </a:stretch>
                    </p:blipFill>
                    <p:spPr>
                      <a:xfrm>
                        <a:off x="1193800" y="3340100"/>
                        <a:ext cx="3514725" cy="895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66083565"/>
              </p:ext>
            </p:extLst>
          </p:nvPr>
        </p:nvGraphicFramePr>
        <p:xfrm>
          <a:off x="1173719" y="4538881"/>
          <a:ext cx="7312025" cy="2184400"/>
        </p:xfrm>
        <a:graphic>
          <a:graphicData uri="http://schemas.openxmlformats.org/presentationml/2006/ole">
            <mc:AlternateContent xmlns:mc="http://schemas.openxmlformats.org/markup-compatibility/2006">
              <mc:Choice xmlns:v="urn:schemas-microsoft-com:vml" Requires="v">
                <p:oleObj name="Equation" r:id="rId6" imgW="4572000" imgH="1358640" progId="Equation.DSMT4">
                  <p:embed/>
                </p:oleObj>
              </mc:Choice>
              <mc:Fallback>
                <p:oleObj name="Equation" r:id="rId6" imgW="4572000" imgH="1358640" progId="Equation.DSMT4">
                  <p:embed/>
                  <p:pic>
                    <p:nvPicPr>
                      <p:cNvPr id="6" name="Object 5"/>
                      <p:cNvPicPr/>
                      <p:nvPr/>
                    </p:nvPicPr>
                    <p:blipFill>
                      <a:blip r:embed="rId7"/>
                      <a:stretch>
                        <a:fillRect/>
                      </a:stretch>
                    </p:blipFill>
                    <p:spPr>
                      <a:xfrm>
                        <a:off x="1173719" y="4538881"/>
                        <a:ext cx="7312025" cy="2184400"/>
                      </a:xfrm>
                      <a:prstGeom prst="rect">
                        <a:avLst/>
                      </a:prstGeom>
                    </p:spPr>
                  </p:pic>
                </p:oleObj>
              </mc:Fallback>
            </mc:AlternateContent>
          </a:graphicData>
        </a:graphic>
      </p:graphicFrame>
    </p:spTree>
    <p:extLst>
      <p:ext uri="{BB962C8B-B14F-4D97-AF65-F5344CB8AC3E}">
        <p14:creationId xmlns:p14="http://schemas.microsoft.com/office/powerpoint/2010/main" val="210954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302662362"/>
              </p:ext>
            </p:extLst>
          </p:nvPr>
        </p:nvGraphicFramePr>
        <p:xfrm>
          <a:off x="1655762" y="2908300"/>
          <a:ext cx="5141913" cy="1041400"/>
        </p:xfrm>
        <a:graphic>
          <a:graphicData uri="http://schemas.openxmlformats.org/presentationml/2006/ole">
            <mc:AlternateContent xmlns:mc="http://schemas.openxmlformats.org/markup-compatibility/2006">
              <mc:Choice xmlns:v="urn:schemas-microsoft-com:vml" Requires="v">
                <p:oleObj name="Equation" r:id="rId2" imgW="3213000" imgH="647640" progId="Equation.DSMT4">
                  <p:embed/>
                </p:oleObj>
              </mc:Choice>
              <mc:Fallback>
                <p:oleObj name="Equation" r:id="rId2" imgW="3213000" imgH="647640" progId="Equation.DSMT4">
                  <p:embed/>
                  <p:pic>
                    <p:nvPicPr>
                      <p:cNvPr id="5" name="Object 4"/>
                      <p:cNvPicPr/>
                      <p:nvPr/>
                    </p:nvPicPr>
                    <p:blipFill>
                      <a:blip r:embed="rId3"/>
                      <a:stretch>
                        <a:fillRect/>
                      </a:stretch>
                    </p:blipFill>
                    <p:spPr>
                      <a:xfrm>
                        <a:off x="1655762" y="2908300"/>
                        <a:ext cx="5141913" cy="1041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75613558"/>
              </p:ext>
            </p:extLst>
          </p:nvPr>
        </p:nvGraphicFramePr>
        <p:xfrm>
          <a:off x="2057929" y="4971155"/>
          <a:ext cx="4633912" cy="1081087"/>
        </p:xfrm>
        <a:graphic>
          <a:graphicData uri="http://schemas.openxmlformats.org/presentationml/2006/ole">
            <mc:AlternateContent xmlns:mc="http://schemas.openxmlformats.org/markup-compatibility/2006">
              <mc:Choice xmlns:v="urn:schemas-microsoft-com:vml" Requires="v">
                <p:oleObj name="Equation" r:id="rId4" imgW="2895480" imgH="672840" progId="Equation.DSMT4">
                  <p:embed/>
                </p:oleObj>
              </mc:Choice>
              <mc:Fallback>
                <p:oleObj name="Equation" r:id="rId4" imgW="2895480" imgH="672840" progId="Equation.DSMT4">
                  <p:embed/>
                  <p:pic>
                    <p:nvPicPr>
                      <p:cNvPr id="6" name="Object 5"/>
                      <p:cNvPicPr/>
                      <p:nvPr/>
                    </p:nvPicPr>
                    <p:blipFill>
                      <a:blip r:embed="rId5"/>
                      <a:stretch>
                        <a:fillRect/>
                      </a:stretch>
                    </p:blipFill>
                    <p:spPr>
                      <a:xfrm>
                        <a:off x="2057929" y="4971155"/>
                        <a:ext cx="4633912" cy="1081087"/>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sz="3200" dirty="0"/>
              <a:t>Longitudinal Dynamics in Forward Flight</a:t>
            </a:r>
          </a:p>
        </p:txBody>
      </p:sp>
      <p:sp>
        <p:nvSpPr>
          <p:cNvPr id="8" name="Content Placeholder 7"/>
          <p:cNvSpPr>
            <a:spLocks noGrp="1"/>
          </p:cNvSpPr>
          <p:nvPr>
            <p:ph idx="1"/>
          </p:nvPr>
        </p:nvSpPr>
        <p:spPr/>
        <p:txBody>
          <a:bodyPr>
            <a:normAutofit/>
          </a:bodyPr>
          <a:lstStyle/>
          <a:p>
            <a:r>
              <a:rPr lang="en-US" sz="2000" dirty="0"/>
              <a:t>We can now apply </a:t>
            </a:r>
            <a:r>
              <a:rPr lang="en-US" sz="2000" dirty="0" err="1"/>
              <a:t>residualization</a:t>
            </a:r>
            <a:r>
              <a:rPr lang="en-US" sz="2000" dirty="0"/>
              <a:t> (or singular perturbation) to reduce the model by assuming a separation in time scale.</a:t>
            </a:r>
          </a:p>
          <a:p>
            <a:r>
              <a:rPr lang="en-US" sz="2000" dirty="0"/>
              <a:t>It is reasonable to assume the pitch rate and angle of attack dynamics (associated with attitude dynamics) are much faster than the airspeed and rate of descent (associated with trajectory dynamics).  </a:t>
            </a:r>
          </a:p>
          <a:p>
            <a:r>
              <a:rPr lang="en-US" sz="2000" dirty="0"/>
              <a:t>For slow model, we assume </a:t>
            </a:r>
            <a:r>
              <a:rPr lang="en-US" sz="2000" i="1" dirty="0">
                <a:latin typeface="Symbol" panose="05050102010706020507" pitchFamily="18" charset="2"/>
              </a:rPr>
              <a:t>a</a:t>
            </a:r>
            <a:r>
              <a:rPr lang="en-US" sz="2000" dirty="0"/>
              <a:t> and </a:t>
            </a:r>
            <a:r>
              <a:rPr lang="en-US" sz="2000" i="1" dirty="0">
                <a:latin typeface="Times New Roman" panose="02020603050405020304" pitchFamily="18" charset="0"/>
                <a:cs typeface="Times New Roman" panose="02020603050405020304" pitchFamily="18" charset="0"/>
              </a:rPr>
              <a:t>q</a:t>
            </a:r>
            <a:r>
              <a:rPr lang="en-US" sz="2000" dirty="0"/>
              <a:t> reach steady-state:</a:t>
            </a:r>
          </a:p>
          <a:p>
            <a:endParaRPr lang="en-US" sz="2000" dirty="0"/>
          </a:p>
          <a:p>
            <a:endParaRPr lang="en-US" sz="2000" dirty="0"/>
          </a:p>
          <a:p>
            <a:endParaRPr lang="en-US" sz="2000" dirty="0"/>
          </a:p>
          <a:p>
            <a:r>
              <a:rPr lang="en-US" sz="2000" dirty="0"/>
              <a:t>We now have an algebraic constraint on </a:t>
            </a:r>
            <a:r>
              <a:rPr lang="en-US" sz="2000" i="1" dirty="0">
                <a:latin typeface="Symbol" panose="05050102010706020507" pitchFamily="18" charset="2"/>
              </a:rPr>
              <a:t>a</a:t>
            </a:r>
            <a:r>
              <a:rPr lang="en-US" sz="2000" dirty="0"/>
              <a:t> and </a:t>
            </a:r>
            <a:r>
              <a:rPr lang="en-US" sz="2000" i="1" dirty="0">
                <a:latin typeface="Times New Roman" panose="02020603050405020304" pitchFamily="18" charset="0"/>
                <a:cs typeface="Times New Roman" panose="02020603050405020304" pitchFamily="18" charset="0"/>
              </a:rPr>
              <a:t>q</a:t>
            </a:r>
            <a:r>
              <a:rPr lang="en-US" sz="2000" dirty="0"/>
              <a:t> which can be substituted back into the original model to get a 2</a:t>
            </a:r>
            <a:r>
              <a:rPr lang="en-US" sz="2000" baseline="30000" dirty="0"/>
              <a:t>nd</a:t>
            </a:r>
            <a:r>
              <a:rPr lang="en-US" sz="2000" dirty="0"/>
              <a:t> order system of the slow dynamics</a:t>
            </a:r>
          </a:p>
        </p:txBody>
      </p:sp>
    </p:spTree>
    <p:extLst>
      <p:ext uri="{BB962C8B-B14F-4D97-AF65-F5344CB8AC3E}">
        <p14:creationId xmlns:p14="http://schemas.microsoft.com/office/powerpoint/2010/main" val="17728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156426622"/>
              </p:ext>
            </p:extLst>
          </p:nvPr>
        </p:nvGraphicFramePr>
        <p:xfrm>
          <a:off x="1004887" y="1191857"/>
          <a:ext cx="7134225" cy="3121025"/>
        </p:xfrm>
        <a:graphic>
          <a:graphicData uri="http://schemas.openxmlformats.org/presentationml/2006/ole">
            <mc:AlternateContent xmlns:mc="http://schemas.openxmlformats.org/markup-compatibility/2006">
              <mc:Choice xmlns:v="urn:schemas-microsoft-com:vml" Requires="v">
                <p:oleObj name="Equation" r:id="rId2" imgW="4457520" imgH="1942920" progId="Equation.DSMT4">
                  <p:embed/>
                </p:oleObj>
              </mc:Choice>
              <mc:Fallback>
                <p:oleObj name="Equation" r:id="rId2" imgW="4457520" imgH="1942920" progId="Equation.DSMT4">
                  <p:embed/>
                  <p:pic>
                    <p:nvPicPr>
                      <p:cNvPr id="2" name="Object 1"/>
                      <p:cNvPicPr/>
                      <p:nvPr/>
                    </p:nvPicPr>
                    <p:blipFill>
                      <a:blip r:embed="rId3"/>
                      <a:stretch>
                        <a:fillRect/>
                      </a:stretch>
                    </p:blipFill>
                    <p:spPr>
                      <a:xfrm>
                        <a:off x="1004887" y="1191857"/>
                        <a:ext cx="7134225" cy="3121025"/>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sz="3200" dirty="0"/>
              <a:t>Longitudinal Dynamics in Forward Flight</a:t>
            </a:r>
          </a:p>
        </p:txBody>
      </p:sp>
      <p:sp>
        <p:nvSpPr>
          <p:cNvPr id="4" name="Content Placeholder 3"/>
          <p:cNvSpPr>
            <a:spLocks noGrp="1"/>
          </p:cNvSpPr>
          <p:nvPr>
            <p:ph idx="1"/>
          </p:nvPr>
        </p:nvSpPr>
        <p:spPr/>
        <p:txBody>
          <a:bodyPr>
            <a:normAutofit/>
          </a:bodyPr>
          <a:lstStyle/>
          <a:p>
            <a:r>
              <a:rPr lang="en-US" sz="2000" dirty="0"/>
              <a:t>The “slow” dynamics in forward flight are governed by:</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This model will give us a reasonably good approximation of the </a:t>
            </a:r>
            <a:r>
              <a:rPr lang="en-US" sz="2000" dirty="0" err="1"/>
              <a:t>phugoid</a:t>
            </a:r>
            <a:r>
              <a:rPr lang="en-US" sz="2000" dirty="0"/>
              <a:t> dynamics of the rotorcraft in forward flight.  The eigenvalues of these dynamics are governed by the characteristic equation:</a:t>
            </a:r>
          </a:p>
        </p:txBody>
      </p:sp>
      <p:graphicFrame>
        <p:nvGraphicFramePr>
          <p:cNvPr id="6" name="Object 5"/>
          <p:cNvGraphicFramePr>
            <a:graphicFrameLocks noChangeAspect="1"/>
          </p:cNvGraphicFramePr>
          <p:nvPr>
            <p:extLst>
              <p:ext uri="{D42A27DB-BD31-4B8C-83A1-F6EECF244321}">
                <p14:modId xmlns:p14="http://schemas.microsoft.com/office/powerpoint/2010/main" val="2912029858"/>
              </p:ext>
            </p:extLst>
          </p:nvPr>
        </p:nvGraphicFramePr>
        <p:xfrm>
          <a:off x="2884486" y="5600226"/>
          <a:ext cx="1687513" cy="612775"/>
        </p:xfrm>
        <a:graphic>
          <a:graphicData uri="http://schemas.openxmlformats.org/presentationml/2006/ole">
            <mc:AlternateContent xmlns:mc="http://schemas.openxmlformats.org/markup-compatibility/2006">
              <mc:Choice xmlns:v="urn:schemas-microsoft-com:vml" Requires="v">
                <p:oleObj name="Equation" r:id="rId4" imgW="1054080" imgH="380880" progId="Equation.DSMT4">
                  <p:embed/>
                </p:oleObj>
              </mc:Choice>
              <mc:Fallback>
                <p:oleObj name="Equation" r:id="rId4" imgW="1054080" imgH="380880" progId="Equation.DSMT4">
                  <p:embed/>
                  <p:pic>
                    <p:nvPicPr>
                      <p:cNvPr id="6" name="Object 5"/>
                      <p:cNvPicPr/>
                      <p:nvPr/>
                    </p:nvPicPr>
                    <p:blipFill>
                      <a:blip r:embed="rId5"/>
                      <a:stretch>
                        <a:fillRect/>
                      </a:stretch>
                    </p:blipFill>
                    <p:spPr>
                      <a:xfrm>
                        <a:off x="2884486" y="5600226"/>
                        <a:ext cx="1687513" cy="612775"/>
                      </a:xfrm>
                      <a:prstGeom prst="rect">
                        <a:avLst/>
                      </a:prstGeom>
                    </p:spPr>
                  </p:pic>
                </p:oleObj>
              </mc:Fallback>
            </mc:AlternateContent>
          </a:graphicData>
        </a:graphic>
      </p:graphicFrame>
    </p:spTree>
    <p:extLst>
      <p:ext uri="{BB962C8B-B14F-4D97-AF65-F5344CB8AC3E}">
        <p14:creationId xmlns:p14="http://schemas.microsoft.com/office/powerpoint/2010/main" val="2227584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176196748B9E458A305F3082D3A89F" ma:contentTypeVersion="10" ma:contentTypeDescription="Create a new document." ma:contentTypeScope="" ma:versionID="1dc142d26eb1daa628c1a7fd4463debb">
  <xsd:schema xmlns:xsd="http://www.w3.org/2001/XMLSchema" xmlns:xs="http://www.w3.org/2001/XMLSchema" xmlns:p="http://schemas.microsoft.com/office/2006/metadata/properties" xmlns:ns3="3813a407-ade3-41a7-ae2b-5abd5c499ef8" targetNamespace="http://schemas.microsoft.com/office/2006/metadata/properties" ma:root="true" ma:fieldsID="93c25ad2b59e5a1882817f51fa956ad6" ns3:_="">
    <xsd:import namespace="3813a407-ade3-41a7-ae2b-5abd5c499e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a407-ade3-41a7-ae2b-5abd5c499e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599A99-676A-4B25-92BB-05B8D19D1439}">
  <ds:schemaRefs>
    <ds:schemaRef ds:uri="http://schemas.microsoft.com/sharepoint/v3/contenttype/forms"/>
  </ds:schemaRefs>
</ds:datastoreItem>
</file>

<file path=customXml/itemProps2.xml><?xml version="1.0" encoding="utf-8"?>
<ds:datastoreItem xmlns:ds="http://schemas.openxmlformats.org/officeDocument/2006/customXml" ds:itemID="{17C9D8CA-625C-4554-824E-C1C3D011EC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a407-ade3-41a7-ae2b-5abd5c499e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8AA64F-3BC1-4CC4-9433-744DA7D722DB}">
  <ds:schemaRefs>
    <ds:schemaRef ds:uri="http://purl.org/dc/dcmitype/"/>
    <ds:schemaRef ds:uri="http://schemas.microsoft.com/office/2006/documentManagement/types"/>
    <ds:schemaRef ds:uri="http://schemas.microsoft.com/office/infopath/2007/PartnerControls"/>
    <ds:schemaRef ds:uri="http://www.w3.org/XML/1998/namespace"/>
    <ds:schemaRef ds:uri="http://purl.org/dc/terms/"/>
    <ds:schemaRef ds:uri="http://schemas.microsoft.com/office/2006/metadata/properties"/>
    <ds:schemaRef ds:uri="http://schemas.openxmlformats.org/package/2006/metadata/core-properties"/>
    <ds:schemaRef ds:uri="3813a407-ade3-41a7-ae2b-5abd5c499ef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7427</TotalTime>
  <Words>1908</Words>
  <Application>Microsoft Office PowerPoint</Application>
  <PresentationFormat>On-screen Show (4:3)</PresentationFormat>
  <Paragraphs>321</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1" baseType="lpstr">
      <vt:lpstr>Arial</vt:lpstr>
      <vt:lpstr>Calibri</vt:lpstr>
      <vt:lpstr>Calibri Light</vt:lpstr>
      <vt:lpstr>Cambria Math</vt:lpstr>
      <vt:lpstr>Courier New</vt:lpstr>
      <vt:lpstr>Symbol</vt:lpstr>
      <vt:lpstr>Times New Roman</vt:lpstr>
      <vt:lpstr>Office Theme</vt:lpstr>
      <vt:lpstr>Equation</vt:lpstr>
      <vt:lpstr>MathType 7.0 Equation</vt:lpstr>
      <vt:lpstr>Forward Flight Dynamics</vt:lpstr>
      <vt:lpstr>Forward Flight Trim</vt:lpstr>
      <vt:lpstr>Migration of Eigenvalues with Airspeed</vt:lpstr>
      <vt:lpstr>Migration of Eigenvalues with Airspeed</vt:lpstr>
      <vt:lpstr>Longitudinal S&amp;C Derivatives</vt:lpstr>
      <vt:lpstr>Longitudinal Dynamics in Forward Flight</vt:lpstr>
      <vt:lpstr>Longitudinal Dynamics in Forward Flight</vt:lpstr>
      <vt:lpstr>Longitudinal Dynamics in Forward Flight</vt:lpstr>
      <vt:lpstr>Longitudinal Dynamics in Forward Flight</vt:lpstr>
      <vt:lpstr>Longitudinal Dynamics in Forward Flight</vt:lpstr>
      <vt:lpstr>Longitudinal Dynamics in Forward Flight</vt:lpstr>
      <vt:lpstr>Analysis of UH-60 Long. Modes at 140 knots</vt:lpstr>
      <vt:lpstr>Longitudinal Response to Cyclic Pulse</vt:lpstr>
      <vt:lpstr>Analysis of UH-60 Long. Modes at 80 knots</vt:lpstr>
      <vt:lpstr>Longitudinal Dynamics in Forward Flight</vt:lpstr>
      <vt:lpstr>Lateral-Directional S&amp;C Derivatives</vt:lpstr>
      <vt:lpstr>Lateral-Directional Models</vt:lpstr>
      <vt:lpstr>Analysis of UH-60 Lateral Directional Modes at 140 knots</vt:lpstr>
      <vt:lpstr>Lat. Dir. Response to Pedal Pulse</vt:lpstr>
      <vt:lpstr>Analysis of UH-60 Lateral Directional Modes at 80 knots</vt:lpstr>
      <vt:lpstr>Lat. Dir. Dynamics in Forward Flight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Reduced Order Linear Models</dc:title>
  <dc:creator>Horn, Joseph Francis</dc:creator>
  <cp:lastModifiedBy>Joe Horn</cp:lastModifiedBy>
  <cp:revision>155</cp:revision>
  <dcterms:created xsi:type="dcterms:W3CDTF">2020-03-15T15:03:59Z</dcterms:created>
  <dcterms:modified xsi:type="dcterms:W3CDTF">2022-03-31T02:30:55Z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0x01010031176196748B9E458A305F3082D3A89F</vt:lpwstr>
  </property>
</Properties>
</file>