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59" r:id="rId4"/>
    <p:sldId id="268" r:id="rId5"/>
    <p:sldId id="269" r:id="rId6"/>
    <p:sldId id="270" r:id="rId7"/>
    <p:sldId id="261" r:id="rId8"/>
    <p:sldId id="262" r:id="rId9"/>
    <p:sldId id="271" r:id="rId10"/>
    <p:sldId id="263" r:id="rId11"/>
    <p:sldId id="265" r:id="rId12"/>
    <p:sldId id="264" r:id="rId13"/>
    <p:sldId id="272" r:id="rId14"/>
    <p:sldId id="274" r:id="rId15"/>
    <p:sldId id="266" r:id="rId16"/>
    <p:sldId id="275" r:id="rId17"/>
    <p:sldId id="276" r:id="rId18"/>
    <p:sldId id="277" r:id="rId19"/>
    <p:sldId id="278" r:id="rId20"/>
    <p:sldId id="267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2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94ECF9-4556-4603-8519-B97256324B83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908FD-3389-42AA-BC35-00D9EF8DD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656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DE476C-C915-430D-9890-E8F2407892E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0380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AC17D9-0B7D-CBB9-E4CC-AF4C8DB2E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9E758D-3328-ACC4-843E-A118A47DF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068AF9-5EB7-20B8-77F4-988FF9BF1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CCFA-9B41-4B83-923D-96D04CCF3BF3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5257EB-9289-9FB6-8FE7-366341EB9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B6BE04-A1E0-29D7-F39B-E34B0AFA3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09D0-08F7-4557-A7F8-7C0C68DCA0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63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C96A2-F145-8EB2-4AA2-66596AE99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0B05C1-3720-7D92-7AB6-85FA57AA0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972F2D-E562-0000-2B76-CB2E42467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CCFA-9B41-4B83-923D-96D04CCF3BF3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4F07BF-FD91-0562-A034-7D47EEEF6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CF42A8-A847-90EE-DA06-2C425B28D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09D0-08F7-4557-A7F8-7C0C68DCA0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57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EF9BC87-2B43-96E2-D24B-57D365D7CA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344BCC-9E6B-0BE2-FAB6-2AF107074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39E073-3057-CD9B-FCF5-1B07F58E6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CCFA-9B41-4B83-923D-96D04CCF3BF3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B4292B-00AD-3559-29EA-FC4FD7E71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227776-C92B-0693-2C9C-155D50045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09D0-08F7-4557-A7F8-7C0C68DCA0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88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FEDAC-41AB-125B-538C-F6D1F37A9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D1E6BE-0411-556C-C9A3-6D9892E2D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7FC0A1-DA54-F0B1-1FCE-379557B75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CCFA-9B41-4B83-923D-96D04CCF3BF3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A8FCC1-5C5C-2DE9-9052-CC2B5EA82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C38C9E-F99A-5E9A-7C00-6331CFD08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09D0-08F7-4557-A7F8-7C0C68DCA0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26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A864A-0CAC-28E1-80DA-0ACD947D9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1B6970-47A3-67D0-C758-F7BA463E4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3B12BE-1970-EFFB-FAB3-EFF52BD3E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CCFA-9B41-4B83-923D-96D04CCF3BF3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ABE505-208B-E69B-C763-790E030C6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365B77-2457-B7EC-327A-829BCC339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09D0-08F7-4557-A7F8-7C0C68DCA0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060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6ACF7D-7694-405B-5F38-1E0BFB3AE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59DCBF-3DE5-1275-122C-65776221E7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DC21B2-A229-6A22-602F-AD98E275A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391BAD-BBD6-A53B-F7C4-82D95AF07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CCFA-9B41-4B83-923D-96D04CCF3BF3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1ACD19-9467-7BFD-A29A-6B1D6614F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9BDDF7-9A66-3FE1-D2F9-3148E5FD3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09D0-08F7-4557-A7F8-7C0C68DCA0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074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DD2493-A20A-BC50-D4DC-48F97B191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E0EC02-8533-4B4E-3911-25B8E53CE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348E05-8E46-379D-8C2D-0F06821E0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0AE199-103D-E212-782A-4211A2BA43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340F2A8-91EB-9C06-174B-E6FD7A348A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F8EED47-3F16-3DD2-BCC0-3F4AB1B21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CCFA-9B41-4B83-923D-96D04CCF3BF3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078C37-CCBD-7822-5E52-D976C326E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824E62C-19C7-596D-A5FD-9C531DB00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09D0-08F7-4557-A7F8-7C0C68DCA0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974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05C946-7A1C-B4E0-9019-4E1B43C43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D5996D-BC79-B7D4-2673-6259E5260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CCFA-9B41-4B83-923D-96D04CCF3BF3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B79CE4-0D0E-70F9-5B04-D41112AC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933A9E-38AD-E90C-26C2-B122AA336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09D0-08F7-4557-A7F8-7C0C68DCA0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724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5F069C8-55E5-FB30-ED20-8D442D858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CCFA-9B41-4B83-923D-96D04CCF3BF3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088C4BA-94BA-1F82-E761-5250AFFC2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53ECD3-B654-74CA-0B85-5812DBD0E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09D0-08F7-4557-A7F8-7C0C68DCA0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309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A91D0E-20FA-0D07-5CDA-32AC82C10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3A1306-01A9-ABB2-ABA0-29AD4687B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3257D9-DCC1-633C-AF12-4053835FE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6E6CBB-CDB9-1EFB-ACE3-129666D1F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CCFA-9B41-4B83-923D-96D04CCF3BF3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B51DBD-BC73-DE26-8915-F32F704D4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D32797-93FF-6B53-34FC-934424AB0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09D0-08F7-4557-A7F8-7C0C68DCA0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979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B101FD-954F-4B33-DA61-A487F0EDF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C7C278A-E66D-D1BD-E4A9-7AC1E6391A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A1E948-2BC7-C609-FAF6-A0D31F7E0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4C643C-8886-DF9A-527F-7BADC7844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CCFA-9B41-4B83-923D-96D04CCF3BF3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1369BF-0975-BDE7-22C6-DB2DD7D8B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4E866E-0D87-5DA7-8F72-4C78E7785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09D0-08F7-4557-A7F8-7C0C68DCA0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75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3E490A-FA97-F88B-C1FC-B7A9DE155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397E7B-73B4-44E7-E47D-84AAB2B63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216593-25C1-EB5C-C14F-47A7CBC415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CCCFA-9B41-4B83-923D-96D04CCF3BF3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19BD00-E818-2570-4DDA-464549045A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B7ACD4-8B50-C91D-631E-41939A4AA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809D0-08F7-4557-A7F8-7C0C68DCA0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38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3.svg"/><Relationship Id="rId5" Type="http://schemas.openxmlformats.org/officeDocument/2006/relationships/image" Target="../media/image4.sv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2192000" cy="2206417"/>
            <a:chOff x="0" y="0"/>
            <a:chExt cx="4816593" cy="87167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871671"/>
            </a:xfrm>
            <a:custGeom>
              <a:avLst/>
              <a:gdLst/>
              <a:ahLst/>
              <a:cxnLst/>
              <a:rect l="l" t="t" r="r" b="b"/>
              <a:pathLst>
                <a:path w="4816592" h="871671">
                  <a:moveTo>
                    <a:pt x="0" y="0"/>
                  </a:moveTo>
                  <a:lnTo>
                    <a:pt x="4816592" y="0"/>
                  </a:lnTo>
                  <a:lnTo>
                    <a:pt x="4816592" y="871671"/>
                  </a:lnTo>
                  <a:lnTo>
                    <a:pt x="0" y="871671"/>
                  </a:lnTo>
                  <a:close/>
                </a:path>
              </a:pathLst>
            </a:custGeom>
            <a:solidFill>
              <a:srgbClr val="304370"/>
            </a:solid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152729" y="1183751"/>
            <a:ext cx="1886543" cy="1886543"/>
            <a:chOff x="0" y="0"/>
            <a:chExt cx="3773087" cy="3773087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3773087" cy="3773087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304370"/>
              </a:solidFill>
            </p:spPr>
            <p:txBody>
              <a:bodyPr/>
              <a:lstStyle/>
              <a:p>
                <a:endParaRPr lang="zh-CN" altLang="en-US" sz="1200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614"/>
                  </a:lnSpc>
                </a:pPr>
                <a:endParaRPr sz="1200"/>
              </a:p>
            </p:txBody>
          </p:sp>
        </p:grpSp>
        <p:grpSp>
          <p:nvGrpSpPr>
            <p:cNvPr id="9" name="Group 9"/>
            <p:cNvGrpSpPr>
              <a:grpSpLocks noChangeAspect="1"/>
            </p:cNvGrpSpPr>
            <p:nvPr/>
          </p:nvGrpSpPr>
          <p:grpSpPr>
            <a:xfrm>
              <a:off x="212222" y="212222"/>
              <a:ext cx="3348644" cy="3348644"/>
              <a:chOff x="-2540" y="-2540"/>
              <a:chExt cx="6355080" cy="635508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zh-CN" altLang="en-US" sz="1200"/>
              </a:p>
            </p:txBody>
          </p:sp>
        </p:grpSp>
        <p:sp>
          <p:nvSpPr>
            <p:cNvPr id="11" name="Freeform 11"/>
            <p:cNvSpPr/>
            <p:nvPr/>
          </p:nvSpPr>
          <p:spPr>
            <a:xfrm>
              <a:off x="329720" y="329720"/>
              <a:ext cx="3113648" cy="3113648"/>
            </a:xfrm>
            <a:custGeom>
              <a:avLst/>
              <a:gdLst/>
              <a:ahLst/>
              <a:cxnLst/>
              <a:rect l="l" t="t" r="r" b="b"/>
              <a:pathLst>
                <a:path w="3113648" h="3113648">
                  <a:moveTo>
                    <a:pt x="0" y="0"/>
                  </a:moveTo>
                  <a:lnTo>
                    <a:pt x="3113648" y="0"/>
                  </a:lnTo>
                  <a:lnTo>
                    <a:pt x="3113648" y="3113648"/>
                  </a:lnTo>
                  <a:lnTo>
                    <a:pt x="0" y="31136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970350" y="1479995"/>
              <a:ext cx="1832387" cy="1520858"/>
            </a:xfrm>
            <a:custGeom>
              <a:avLst/>
              <a:gdLst/>
              <a:ahLst/>
              <a:cxnLst/>
              <a:rect l="l" t="t" r="r" b="b"/>
              <a:pathLst>
                <a:path w="1832387" h="1520858">
                  <a:moveTo>
                    <a:pt x="0" y="0"/>
                  </a:moveTo>
                  <a:lnTo>
                    <a:pt x="1832387" y="0"/>
                  </a:lnTo>
                  <a:lnTo>
                    <a:pt x="1832387" y="1520858"/>
                  </a:lnTo>
                  <a:lnTo>
                    <a:pt x="0" y="15208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1385442" y="1151982"/>
              <a:ext cx="1002204" cy="1329513"/>
            </a:xfrm>
            <a:custGeom>
              <a:avLst/>
              <a:gdLst/>
              <a:ahLst/>
              <a:cxnLst/>
              <a:rect l="l" t="t" r="r" b="b"/>
              <a:pathLst>
                <a:path w="1002204" h="1329513">
                  <a:moveTo>
                    <a:pt x="0" y="0"/>
                  </a:moveTo>
                  <a:lnTo>
                    <a:pt x="1002204" y="0"/>
                  </a:lnTo>
                  <a:lnTo>
                    <a:pt x="1002204" y="1329513"/>
                  </a:lnTo>
                  <a:lnTo>
                    <a:pt x="0" y="13295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zh-CN" altLang="en-US" sz="1200"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4126915" y="5214449"/>
            <a:ext cx="4189893" cy="388625"/>
            <a:chOff x="0" y="0"/>
            <a:chExt cx="8379787" cy="777251"/>
          </a:xfrm>
        </p:grpSpPr>
        <p:grpSp>
          <p:nvGrpSpPr>
            <p:cNvPr id="16" name="Group 16"/>
            <p:cNvGrpSpPr/>
            <p:nvPr/>
          </p:nvGrpSpPr>
          <p:grpSpPr>
            <a:xfrm>
              <a:off x="0" y="0"/>
              <a:ext cx="777251" cy="777251"/>
              <a:chOff x="0" y="0"/>
              <a:chExt cx="812800" cy="8128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304370"/>
              </a:solidFill>
            </p:spPr>
            <p:txBody>
              <a:bodyPr/>
              <a:lstStyle/>
              <a:p>
                <a:endParaRPr lang="zh-CN" altLang="en-US" sz="1200"/>
              </a:p>
            </p:txBody>
          </p:sp>
          <p:sp>
            <p:nvSpPr>
              <p:cNvPr id="18" name="TextBox 18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200"/>
              </a:p>
            </p:txBody>
          </p:sp>
        </p:grpSp>
        <p:sp>
          <p:nvSpPr>
            <p:cNvPr id="19" name="Freeform 19"/>
            <p:cNvSpPr/>
            <p:nvPr/>
          </p:nvSpPr>
          <p:spPr>
            <a:xfrm>
              <a:off x="229577" y="200533"/>
              <a:ext cx="318097" cy="376184"/>
            </a:xfrm>
            <a:custGeom>
              <a:avLst/>
              <a:gdLst/>
              <a:ahLst/>
              <a:cxnLst/>
              <a:rect l="l" t="t" r="r" b="b"/>
              <a:pathLst>
                <a:path w="318097" h="376184">
                  <a:moveTo>
                    <a:pt x="0" y="0"/>
                  </a:moveTo>
                  <a:lnTo>
                    <a:pt x="318097" y="0"/>
                  </a:lnTo>
                  <a:lnTo>
                    <a:pt x="318097" y="376185"/>
                  </a:lnTo>
                  <a:lnTo>
                    <a:pt x="0" y="3761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996338" y="118642"/>
              <a:ext cx="7383449" cy="5301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39"/>
                </a:lnSpc>
                <a:spcBef>
                  <a:spcPct val="0"/>
                </a:spcBef>
              </a:pPr>
              <a:r>
                <a:rPr lang="en-US" sz="1599" spc="239" dirty="0" err="1">
                  <a:solidFill>
                    <a:srgbClr val="304370"/>
                  </a:solidFill>
                  <a:ea typeface="思源黑体 Medium"/>
                </a:rPr>
                <a:t>汪金武</a:t>
              </a:r>
              <a:r>
                <a:rPr lang="en-US" sz="1599" spc="239" dirty="0">
                  <a:solidFill>
                    <a:srgbClr val="304370"/>
                  </a:solidFill>
                  <a:ea typeface="思源黑体 Medium"/>
                </a:rPr>
                <a:t> </a:t>
              </a:r>
              <a:r>
                <a:rPr lang="en-US" sz="1599" spc="239" dirty="0" err="1">
                  <a:solidFill>
                    <a:srgbClr val="304370"/>
                  </a:solidFill>
                  <a:ea typeface="思源黑体 Medium"/>
                </a:rPr>
                <a:t>张鑫豪</a:t>
              </a:r>
              <a:r>
                <a:rPr lang="en-US" sz="1599" spc="239" dirty="0">
                  <a:solidFill>
                    <a:srgbClr val="304370"/>
                  </a:solidFill>
                  <a:ea typeface="思源黑体 Medium"/>
                </a:rPr>
                <a:t> </a:t>
              </a:r>
              <a:r>
                <a:rPr lang="en-US" sz="1599" spc="239" dirty="0" err="1">
                  <a:solidFill>
                    <a:srgbClr val="304370"/>
                  </a:solidFill>
                  <a:ea typeface="思源黑体 Medium"/>
                </a:rPr>
                <a:t>许森坤</a:t>
              </a:r>
              <a:r>
                <a:rPr lang="en-US" sz="1599" spc="239" dirty="0">
                  <a:solidFill>
                    <a:srgbClr val="304370"/>
                  </a:solidFill>
                  <a:ea typeface="思源黑体 Medium"/>
                </a:rPr>
                <a:t> </a:t>
              </a:r>
              <a:r>
                <a:rPr lang="en-US" sz="1599" spc="239" dirty="0" err="1">
                  <a:solidFill>
                    <a:srgbClr val="304370"/>
                  </a:solidFill>
                  <a:ea typeface="思源黑体 Medium"/>
                </a:rPr>
                <a:t>邹耀瑶</a:t>
              </a:r>
              <a:endParaRPr lang="en-US" sz="1599" spc="239" dirty="0">
                <a:solidFill>
                  <a:srgbClr val="304370"/>
                </a:solidFill>
                <a:ea typeface="思源黑体 Medium"/>
              </a:endParaRP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841378" y="3365001"/>
            <a:ext cx="10509244" cy="974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96"/>
              </a:lnSpc>
            </a:pPr>
            <a:r>
              <a:rPr lang="en-US" sz="6906" spc="338">
                <a:solidFill>
                  <a:srgbClr val="304370"/>
                </a:solidFill>
                <a:ea typeface="思源黑体 Heavy"/>
              </a:rPr>
              <a:t>第一阶段评审报告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217902" cy="6874826"/>
            <a:chOff x="0" y="0"/>
            <a:chExt cx="876208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6208" cy="2709333"/>
            </a:xfrm>
            <a:custGeom>
              <a:avLst/>
              <a:gdLst/>
              <a:ahLst/>
              <a:cxnLst/>
              <a:rect l="l" t="t" r="r" b="b"/>
              <a:pathLst>
                <a:path w="876208" h="2709333">
                  <a:moveTo>
                    <a:pt x="0" y="0"/>
                  </a:moveTo>
                  <a:lnTo>
                    <a:pt x="876208" y="0"/>
                  </a:lnTo>
                  <a:lnTo>
                    <a:pt x="87620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04370"/>
            </a:solid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85801" y="503113"/>
            <a:ext cx="778595" cy="778595"/>
            <a:chOff x="0" y="0"/>
            <a:chExt cx="1557191" cy="1557191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0" y="0"/>
              <a:ext cx="1557191" cy="1557191"/>
              <a:chOff x="-2540" y="-2540"/>
              <a:chExt cx="6355080" cy="635508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zh-CN" altLang="en-US" sz="1200"/>
              </a:p>
            </p:txBody>
          </p:sp>
        </p:grpSp>
        <p:sp>
          <p:nvSpPr>
            <p:cNvPr id="8" name="Freeform 8"/>
            <p:cNvSpPr/>
            <p:nvPr/>
          </p:nvSpPr>
          <p:spPr>
            <a:xfrm>
              <a:off x="54639" y="54639"/>
              <a:ext cx="1447913" cy="1447913"/>
            </a:xfrm>
            <a:custGeom>
              <a:avLst/>
              <a:gdLst/>
              <a:ahLst/>
              <a:cxnLst/>
              <a:rect l="l" t="t" r="r" b="b"/>
              <a:pathLst>
                <a:path w="1447913" h="1447913">
                  <a:moveTo>
                    <a:pt x="0" y="0"/>
                  </a:moveTo>
                  <a:lnTo>
                    <a:pt x="1447913" y="0"/>
                  </a:lnTo>
                  <a:lnTo>
                    <a:pt x="1447913" y="1447913"/>
                  </a:lnTo>
                  <a:lnTo>
                    <a:pt x="0" y="14479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352546" y="589542"/>
              <a:ext cx="852099" cy="707231"/>
            </a:xfrm>
            <a:custGeom>
              <a:avLst/>
              <a:gdLst/>
              <a:ahLst/>
              <a:cxnLst/>
              <a:rect l="l" t="t" r="r" b="b"/>
              <a:pathLst>
                <a:path w="852099" h="707231">
                  <a:moveTo>
                    <a:pt x="0" y="0"/>
                  </a:moveTo>
                  <a:lnTo>
                    <a:pt x="852099" y="0"/>
                  </a:lnTo>
                  <a:lnTo>
                    <a:pt x="852099" y="707231"/>
                  </a:lnTo>
                  <a:lnTo>
                    <a:pt x="0" y="7072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545572" y="437009"/>
              <a:ext cx="466046" cy="618252"/>
            </a:xfrm>
            <a:custGeom>
              <a:avLst/>
              <a:gdLst/>
              <a:ahLst/>
              <a:cxnLst/>
              <a:rect l="l" t="t" r="r" b="b"/>
              <a:pathLst>
                <a:path w="466046" h="618252">
                  <a:moveTo>
                    <a:pt x="0" y="0"/>
                  </a:moveTo>
                  <a:lnTo>
                    <a:pt x="466047" y="0"/>
                  </a:lnTo>
                  <a:lnTo>
                    <a:pt x="466047" y="618252"/>
                  </a:lnTo>
                  <a:lnTo>
                    <a:pt x="0" y="6182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zh-CN" altLang="en-US" sz="1200"/>
            </a:p>
          </p:txBody>
        </p:sp>
      </p:grpSp>
      <p:sp>
        <p:nvSpPr>
          <p:cNvPr id="12" name="AutoShape 12"/>
          <p:cNvSpPr/>
          <p:nvPr/>
        </p:nvSpPr>
        <p:spPr>
          <a:xfrm>
            <a:off x="0" y="1600419"/>
            <a:ext cx="2224252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1200"/>
          </a:p>
        </p:txBody>
      </p:sp>
      <p:sp>
        <p:nvSpPr>
          <p:cNvPr id="13" name="AutoShape 13"/>
          <p:cNvSpPr/>
          <p:nvPr/>
        </p:nvSpPr>
        <p:spPr>
          <a:xfrm>
            <a:off x="-19241" y="2587904"/>
            <a:ext cx="2224252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1200"/>
          </a:p>
        </p:txBody>
      </p:sp>
      <p:sp>
        <p:nvSpPr>
          <p:cNvPr id="14" name="AutoShape 14"/>
          <p:cNvSpPr/>
          <p:nvPr/>
        </p:nvSpPr>
        <p:spPr>
          <a:xfrm>
            <a:off x="-6350" y="3534688"/>
            <a:ext cx="2224252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1200"/>
          </a:p>
        </p:txBody>
      </p:sp>
      <p:grpSp>
        <p:nvGrpSpPr>
          <p:cNvPr id="15" name="Group 15"/>
          <p:cNvGrpSpPr/>
          <p:nvPr/>
        </p:nvGrpSpPr>
        <p:grpSpPr>
          <a:xfrm>
            <a:off x="1" y="4670460"/>
            <a:ext cx="2532529" cy="1061631"/>
            <a:chOff x="1" y="-1"/>
            <a:chExt cx="5065058" cy="2123263"/>
          </a:xfrm>
        </p:grpSpPr>
        <p:grpSp>
          <p:nvGrpSpPr>
            <p:cNvPr id="16" name="Group 16"/>
            <p:cNvGrpSpPr/>
            <p:nvPr/>
          </p:nvGrpSpPr>
          <p:grpSpPr>
            <a:xfrm rot="-5400000">
              <a:off x="1470898" y="-1470898"/>
              <a:ext cx="2123263" cy="5065058"/>
              <a:chOff x="0" y="0"/>
              <a:chExt cx="419410" cy="1000505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419410" cy="1000505"/>
              </a:xfrm>
              <a:custGeom>
                <a:avLst/>
                <a:gdLst/>
                <a:ahLst/>
                <a:cxnLst/>
                <a:rect l="l" t="t" r="r" b="b"/>
                <a:pathLst>
                  <a:path w="419410" h="1000505">
                    <a:moveTo>
                      <a:pt x="419410" y="0"/>
                    </a:moveTo>
                    <a:lnTo>
                      <a:pt x="419410" y="886205"/>
                    </a:lnTo>
                    <a:lnTo>
                      <a:pt x="209705" y="1000505"/>
                    </a:lnTo>
                    <a:lnTo>
                      <a:pt x="0" y="886205"/>
                    </a:lnTo>
                    <a:lnTo>
                      <a:pt x="0" y="0"/>
                    </a:lnTo>
                    <a:lnTo>
                      <a:pt x="41941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zh-CN" altLang="en-US" sz="1200"/>
              </a:p>
            </p:txBody>
          </p:sp>
          <p:sp>
            <p:nvSpPr>
              <p:cNvPr id="18" name="TextBox 18"/>
              <p:cNvSpPr txBox="1"/>
              <p:nvPr/>
            </p:nvSpPr>
            <p:spPr>
              <a:xfrm>
                <a:off x="0" y="-47625"/>
                <a:ext cx="635000" cy="7461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200"/>
              </a:p>
            </p:txBody>
          </p:sp>
        </p:grpSp>
        <p:sp>
          <p:nvSpPr>
            <p:cNvPr id="19" name="TextBox 19"/>
            <p:cNvSpPr txBox="1"/>
            <p:nvPr/>
          </p:nvSpPr>
          <p:spPr>
            <a:xfrm>
              <a:off x="204073" y="710811"/>
              <a:ext cx="4040360" cy="6619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31"/>
                </a:lnSpc>
              </a:pPr>
              <a:r>
                <a:rPr lang="en-US" sz="2133" b="1" spc="333" dirty="0" err="1">
                  <a:solidFill>
                    <a:srgbClr val="304370"/>
                  </a:solidFill>
                  <a:ea typeface="思源黑体 Medium"/>
                </a:rPr>
                <a:t>基线需求分析</a:t>
              </a:r>
              <a:endParaRPr lang="en-US" sz="2133" b="1" spc="333" dirty="0">
                <a:solidFill>
                  <a:srgbClr val="304370"/>
                </a:solidFill>
                <a:ea typeface="思源黑体 Medium"/>
              </a:endParaRP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379746" y="1916328"/>
            <a:ext cx="1390705" cy="257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33"/>
              </a:lnSpc>
            </a:pPr>
            <a:r>
              <a:rPr lang="en-US" sz="1666" spc="333">
                <a:solidFill>
                  <a:srgbClr val="EEF2F5"/>
                </a:solidFill>
                <a:ea typeface="思源黑体 Medium"/>
              </a:rPr>
              <a:t>项目简介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62081" y="2855402"/>
            <a:ext cx="1558288" cy="257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33"/>
              </a:lnSpc>
            </a:pPr>
            <a:r>
              <a:rPr lang="en-US" sz="1666" spc="333">
                <a:solidFill>
                  <a:srgbClr val="EEF2F5"/>
                </a:solidFill>
                <a:ea typeface="思源黑体 Medium"/>
              </a:rPr>
              <a:t>任务分工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62081" y="3930379"/>
            <a:ext cx="1558288" cy="257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33"/>
              </a:lnSpc>
            </a:pPr>
            <a:r>
              <a:rPr lang="en-US" sz="1666" spc="333">
                <a:solidFill>
                  <a:srgbClr val="EEF2F5"/>
                </a:solidFill>
                <a:ea typeface="思源黑体 Medium"/>
              </a:rPr>
              <a:t>项目总体规划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416774" y="6022714"/>
            <a:ext cx="1390705" cy="257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33"/>
              </a:lnSpc>
            </a:pPr>
            <a:r>
              <a:rPr lang="en-US" sz="1666" spc="333">
                <a:solidFill>
                  <a:srgbClr val="EEF2F5"/>
                </a:solidFill>
                <a:ea typeface="思源黑体 Medium"/>
              </a:rPr>
              <a:t>成果展示</a:t>
            </a: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1895DDFA-0274-FE89-2C9D-2934BEEC20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61513" y="1151499"/>
            <a:ext cx="5181600" cy="5088144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AB82B2FD-A511-F132-3BF6-56E73AEB12AA}"/>
              </a:ext>
            </a:extLst>
          </p:cNvPr>
          <p:cNvSpPr txBox="1"/>
          <p:nvPr/>
        </p:nvSpPr>
        <p:spPr>
          <a:xfrm>
            <a:off x="3251200" y="618090"/>
            <a:ext cx="6155184" cy="427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630">
              <a:lnSpc>
                <a:spcPts val="2645"/>
              </a:lnSpc>
              <a:spcBef>
                <a:spcPct val="0"/>
              </a:spcBef>
              <a:defRPr/>
            </a:pPr>
            <a:r>
              <a:rPr lang="zh-CN" altLang="en-US" sz="2933" spc="207" dirty="0">
                <a:solidFill>
                  <a:srgbClr val="003070"/>
                </a:solidFill>
                <a:latin typeface="思源黑体 Bold" panose="02010600030101010101" charset="-122"/>
                <a:ea typeface="思源黑体 CN Normal" panose="020B0400000000000000"/>
              </a:rPr>
              <a:t>登录功能流程图</a:t>
            </a:r>
            <a:endParaRPr lang="en-US" altLang="zh-CN" sz="2933" spc="207" dirty="0">
              <a:solidFill>
                <a:srgbClr val="003070"/>
              </a:solidFill>
              <a:latin typeface="思源黑体 Bold" panose="02010600030101010101" charset="-122"/>
              <a:ea typeface="思源黑体 CN Normal" panose="020B0400000000000000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217902" cy="6874826"/>
            <a:chOff x="0" y="0"/>
            <a:chExt cx="876208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6208" cy="2709333"/>
            </a:xfrm>
            <a:custGeom>
              <a:avLst/>
              <a:gdLst/>
              <a:ahLst/>
              <a:cxnLst/>
              <a:rect l="l" t="t" r="r" b="b"/>
              <a:pathLst>
                <a:path w="876208" h="2709333">
                  <a:moveTo>
                    <a:pt x="0" y="0"/>
                  </a:moveTo>
                  <a:lnTo>
                    <a:pt x="876208" y="0"/>
                  </a:lnTo>
                  <a:lnTo>
                    <a:pt x="87620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04370"/>
            </a:solid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85801" y="503113"/>
            <a:ext cx="778595" cy="778595"/>
            <a:chOff x="0" y="0"/>
            <a:chExt cx="1557191" cy="1557191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0" y="0"/>
              <a:ext cx="1557191" cy="1557191"/>
              <a:chOff x="-2540" y="-2540"/>
              <a:chExt cx="6355080" cy="635508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zh-CN" altLang="en-US" sz="1200"/>
              </a:p>
            </p:txBody>
          </p:sp>
        </p:grpSp>
        <p:sp>
          <p:nvSpPr>
            <p:cNvPr id="8" name="Freeform 8"/>
            <p:cNvSpPr/>
            <p:nvPr/>
          </p:nvSpPr>
          <p:spPr>
            <a:xfrm>
              <a:off x="54639" y="54639"/>
              <a:ext cx="1447913" cy="1447913"/>
            </a:xfrm>
            <a:custGeom>
              <a:avLst/>
              <a:gdLst/>
              <a:ahLst/>
              <a:cxnLst/>
              <a:rect l="l" t="t" r="r" b="b"/>
              <a:pathLst>
                <a:path w="1447913" h="1447913">
                  <a:moveTo>
                    <a:pt x="0" y="0"/>
                  </a:moveTo>
                  <a:lnTo>
                    <a:pt x="1447913" y="0"/>
                  </a:lnTo>
                  <a:lnTo>
                    <a:pt x="1447913" y="1447913"/>
                  </a:lnTo>
                  <a:lnTo>
                    <a:pt x="0" y="14479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352546" y="589542"/>
              <a:ext cx="852099" cy="707231"/>
            </a:xfrm>
            <a:custGeom>
              <a:avLst/>
              <a:gdLst/>
              <a:ahLst/>
              <a:cxnLst/>
              <a:rect l="l" t="t" r="r" b="b"/>
              <a:pathLst>
                <a:path w="852099" h="707231">
                  <a:moveTo>
                    <a:pt x="0" y="0"/>
                  </a:moveTo>
                  <a:lnTo>
                    <a:pt x="852099" y="0"/>
                  </a:lnTo>
                  <a:lnTo>
                    <a:pt x="852099" y="707231"/>
                  </a:lnTo>
                  <a:lnTo>
                    <a:pt x="0" y="7072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545572" y="437009"/>
              <a:ext cx="466046" cy="618252"/>
            </a:xfrm>
            <a:custGeom>
              <a:avLst/>
              <a:gdLst/>
              <a:ahLst/>
              <a:cxnLst/>
              <a:rect l="l" t="t" r="r" b="b"/>
              <a:pathLst>
                <a:path w="466046" h="618252">
                  <a:moveTo>
                    <a:pt x="0" y="0"/>
                  </a:moveTo>
                  <a:lnTo>
                    <a:pt x="466047" y="0"/>
                  </a:lnTo>
                  <a:lnTo>
                    <a:pt x="466047" y="618252"/>
                  </a:lnTo>
                  <a:lnTo>
                    <a:pt x="0" y="6182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zh-CN" altLang="en-US" sz="1200"/>
            </a:p>
          </p:txBody>
        </p:sp>
      </p:grpSp>
      <p:sp>
        <p:nvSpPr>
          <p:cNvPr id="12" name="AutoShape 12"/>
          <p:cNvSpPr/>
          <p:nvPr/>
        </p:nvSpPr>
        <p:spPr>
          <a:xfrm>
            <a:off x="0" y="1600419"/>
            <a:ext cx="2224252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1200"/>
          </a:p>
        </p:txBody>
      </p:sp>
      <p:sp>
        <p:nvSpPr>
          <p:cNvPr id="13" name="AutoShape 13"/>
          <p:cNvSpPr/>
          <p:nvPr/>
        </p:nvSpPr>
        <p:spPr>
          <a:xfrm>
            <a:off x="-19241" y="2587904"/>
            <a:ext cx="2224252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1200"/>
          </a:p>
        </p:txBody>
      </p:sp>
      <p:sp>
        <p:nvSpPr>
          <p:cNvPr id="14" name="AutoShape 14"/>
          <p:cNvSpPr/>
          <p:nvPr/>
        </p:nvSpPr>
        <p:spPr>
          <a:xfrm>
            <a:off x="-6350" y="3534688"/>
            <a:ext cx="2224252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1200"/>
          </a:p>
        </p:txBody>
      </p:sp>
      <p:grpSp>
        <p:nvGrpSpPr>
          <p:cNvPr id="15" name="Group 15"/>
          <p:cNvGrpSpPr/>
          <p:nvPr/>
        </p:nvGrpSpPr>
        <p:grpSpPr>
          <a:xfrm>
            <a:off x="1" y="4670460"/>
            <a:ext cx="2532529" cy="1061631"/>
            <a:chOff x="1" y="-1"/>
            <a:chExt cx="5065058" cy="2123263"/>
          </a:xfrm>
        </p:grpSpPr>
        <p:grpSp>
          <p:nvGrpSpPr>
            <p:cNvPr id="16" name="Group 16"/>
            <p:cNvGrpSpPr/>
            <p:nvPr/>
          </p:nvGrpSpPr>
          <p:grpSpPr>
            <a:xfrm rot="-5400000">
              <a:off x="1470898" y="-1470898"/>
              <a:ext cx="2123263" cy="5065058"/>
              <a:chOff x="0" y="0"/>
              <a:chExt cx="419410" cy="1000505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419410" cy="1000505"/>
              </a:xfrm>
              <a:custGeom>
                <a:avLst/>
                <a:gdLst/>
                <a:ahLst/>
                <a:cxnLst/>
                <a:rect l="l" t="t" r="r" b="b"/>
                <a:pathLst>
                  <a:path w="419410" h="1000505">
                    <a:moveTo>
                      <a:pt x="419410" y="0"/>
                    </a:moveTo>
                    <a:lnTo>
                      <a:pt x="419410" y="886205"/>
                    </a:lnTo>
                    <a:lnTo>
                      <a:pt x="209705" y="1000505"/>
                    </a:lnTo>
                    <a:lnTo>
                      <a:pt x="0" y="886205"/>
                    </a:lnTo>
                    <a:lnTo>
                      <a:pt x="0" y="0"/>
                    </a:lnTo>
                    <a:lnTo>
                      <a:pt x="41941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zh-CN" altLang="en-US" sz="1200"/>
              </a:p>
            </p:txBody>
          </p:sp>
          <p:sp>
            <p:nvSpPr>
              <p:cNvPr id="18" name="TextBox 18"/>
              <p:cNvSpPr txBox="1"/>
              <p:nvPr/>
            </p:nvSpPr>
            <p:spPr>
              <a:xfrm>
                <a:off x="0" y="-47625"/>
                <a:ext cx="635000" cy="7461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200"/>
              </a:p>
            </p:txBody>
          </p:sp>
        </p:grpSp>
        <p:sp>
          <p:nvSpPr>
            <p:cNvPr id="19" name="TextBox 19"/>
            <p:cNvSpPr txBox="1"/>
            <p:nvPr/>
          </p:nvSpPr>
          <p:spPr>
            <a:xfrm>
              <a:off x="204073" y="710811"/>
              <a:ext cx="4040360" cy="6619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31"/>
                </a:lnSpc>
              </a:pPr>
              <a:r>
                <a:rPr lang="en-US" sz="2133" b="1" spc="333" dirty="0" err="1">
                  <a:solidFill>
                    <a:srgbClr val="304370"/>
                  </a:solidFill>
                  <a:ea typeface="思源黑体 Medium"/>
                </a:rPr>
                <a:t>基线需求分析</a:t>
              </a:r>
              <a:endParaRPr lang="en-US" sz="2133" b="1" spc="333" dirty="0">
                <a:solidFill>
                  <a:srgbClr val="304370"/>
                </a:solidFill>
                <a:ea typeface="思源黑体 Medium"/>
              </a:endParaRPr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379746" y="1916328"/>
            <a:ext cx="1390705" cy="257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33"/>
              </a:lnSpc>
            </a:pPr>
            <a:r>
              <a:rPr lang="en-US" sz="1666" spc="333">
                <a:solidFill>
                  <a:srgbClr val="EEF2F5"/>
                </a:solidFill>
                <a:ea typeface="思源黑体 Medium"/>
              </a:rPr>
              <a:t>项目简介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62081" y="2855402"/>
            <a:ext cx="1558288" cy="257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33"/>
              </a:lnSpc>
            </a:pPr>
            <a:r>
              <a:rPr lang="en-US" sz="1666" spc="333">
                <a:solidFill>
                  <a:srgbClr val="EEF2F5"/>
                </a:solidFill>
                <a:ea typeface="思源黑体 Medium"/>
              </a:rPr>
              <a:t>任务分工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62081" y="3930379"/>
            <a:ext cx="1558288" cy="257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33"/>
              </a:lnSpc>
            </a:pPr>
            <a:r>
              <a:rPr lang="en-US" sz="1666" spc="333">
                <a:solidFill>
                  <a:srgbClr val="EEF2F5"/>
                </a:solidFill>
                <a:ea typeface="思源黑体 Medium"/>
              </a:rPr>
              <a:t>项目总体规划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416774" y="6022714"/>
            <a:ext cx="1390705" cy="257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33"/>
              </a:lnSpc>
            </a:pPr>
            <a:r>
              <a:rPr lang="en-US" sz="1666" spc="333">
                <a:solidFill>
                  <a:srgbClr val="EEF2F5"/>
                </a:solidFill>
                <a:ea typeface="思源黑体 Medium"/>
              </a:rPr>
              <a:t>成果展示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FDCFD118-1687-5134-51B0-DD411A5DEF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1938" y="1229292"/>
            <a:ext cx="4357118" cy="4850187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43FEB16F-54F8-27B9-9B3F-DBC15FAB138B}"/>
              </a:ext>
            </a:extLst>
          </p:cNvPr>
          <p:cNvSpPr txBox="1"/>
          <p:nvPr/>
        </p:nvSpPr>
        <p:spPr>
          <a:xfrm>
            <a:off x="3251200" y="618090"/>
            <a:ext cx="6155184" cy="427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630">
              <a:lnSpc>
                <a:spcPts val="2645"/>
              </a:lnSpc>
              <a:spcBef>
                <a:spcPct val="0"/>
              </a:spcBef>
              <a:defRPr/>
            </a:pPr>
            <a:r>
              <a:rPr lang="zh-CN" altLang="en-US" sz="2933" spc="207" dirty="0">
                <a:solidFill>
                  <a:srgbClr val="003070"/>
                </a:solidFill>
                <a:latin typeface="思源黑体 Bold" panose="02010600030101010101" charset="-122"/>
                <a:ea typeface="思源黑体 CN Normal" panose="020B0400000000000000"/>
              </a:rPr>
              <a:t>发布商品流程图</a:t>
            </a:r>
            <a:endParaRPr lang="en-US" altLang="zh-CN" sz="2933" spc="207" dirty="0">
              <a:solidFill>
                <a:srgbClr val="003070"/>
              </a:solidFill>
              <a:latin typeface="思源黑体 Bold" panose="02010600030101010101" charset="-122"/>
              <a:ea typeface="思源黑体 CN Normal" panose="020B0400000000000000"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0" y="0"/>
            <a:ext cx="2217902" cy="6874826"/>
            <a:chOff x="0" y="0"/>
            <a:chExt cx="876208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76208" cy="2709333"/>
            </a:xfrm>
            <a:custGeom>
              <a:avLst/>
              <a:gdLst/>
              <a:ahLst/>
              <a:cxnLst/>
              <a:rect l="l" t="t" r="r" b="b"/>
              <a:pathLst>
                <a:path w="876208" h="2709333">
                  <a:moveTo>
                    <a:pt x="0" y="0"/>
                  </a:moveTo>
                  <a:lnTo>
                    <a:pt x="876208" y="0"/>
                  </a:lnTo>
                  <a:lnTo>
                    <a:pt x="87620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04370"/>
            </a:solid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85801" y="503113"/>
            <a:ext cx="778595" cy="778595"/>
            <a:chOff x="0" y="0"/>
            <a:chExt cx="1557191" cy="1557191"/>
          </a:xfrm>
        </p:grpSpPr>
        <p:grpSp>
          <p:nvGrpSpPr>
            <p:cNvPr id="7" name="Group 7"/>
            <p:cNvGrpSpPr>
              <a:grpSpLocks noChangeAspect="1"/>
            </p:cNvGrpSpPr>
            <p:nvPr/>
          </p:nvGrpSpPr>
          <p:grpSpPr>
            <a:xfrm>
              <a:off x="0" y="0"/>
              <a:ext cx="1557191" cy="1557191"/>
              <a:chOff x="-2540" y="-2540"/>
              <a:chExt cx="6355080" cy="635508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zh-CN" altLang="en-US" sz="1200"/>
              </a:p>
            </p:txBody>
          </p:sp>
        </p:grpSp>
        <p:sp>
          <p:nvSpPr>
            <p:cNvPr id="9" name="Freeform 9"/>
            <p:cNvSpPr/>
            <p:nvPr/>
          </p:nvSpPr>
          <p:spPr>
            <a:xfrm>
              <a:off x="54639" y="54639"/>
              <a:ext cx="1447913" cy="1447913"/>
            </a:xfrm>
            <a:custGeom>
              <a:avLst/>
              <a:gdLst/>
              <a:ahLst/>
              <a:cxnLst/>
              <a:rect l="l" t="t" r="r" b="b"/>
              <a:pathLst>
                <a:path w="1447913" h="1447913">
                  <a:moveTo>
                    <a:pt x="0" y="0"/>
                  </a:moveTo>
                  <a:lnTo>
                    <a:pt x="1447913" y="0"/>
                  </a:lnTo>
                  <a:lnTo>
                    <a:pt x="1447913" y="1447913"/>
                  </a:lnTo>
                  <a:lnTo>
                    <a:pt x="0" y="14479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352546" y="589542"/>
              <a:ext cx="852099" cy="707231"/>
            </a:xfrm>
            <a:custGeom>
              <a:avLst/>
              <a:gdLst/>
              <a:ahLst/>
              <a:cxnLst/>
              <a:rect l="l" t="t" r="r" b="b"/>
              <a:pathLst>
                <a:path w="852099" h="707231">
                  <a:moveTo>
                    <a:pt x="0" y="0"/>
                  </a:moveTo>
                  <a:lnTo>
                    <a:pt x="852099" y="0"/>
                  </a:lnTo>
                  <a:lnTo>
                    <a:pt x="852099" y="707231"/>
                  </a:lnTo>
                  <a:lnTo>
                    <a:pt x="0" y="7072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545572" y="437009"/>
              <a:ext cx="466046" cy="618252"/>
            </a:xfrm>
            <a:custGeom>
              <a:avLst/>
              <a:gdLst/>
              <a:ahLst/>
              <a:cxnLst/>
              <a:rect l="l" t="t" r="r" b="b"/>
              <a:pathLst>
                <a:path w="466046" h="618252">
                  <a:moveTo>
                    <a:pt x="0" y="0"/>
                  </a:moveTo>
                  <a:lnTo>
                    <a:pt x="466047" y="0"/>
                  </a:lnTo>
                  <a:lnTo>
                    <a:pt x="466047" y="618252"/>
                  </a:lnTo>
                  <a:lnTo>
                    <a:pt x="0" y="6182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zh-CN" altLang="en-US" sz="1200"/>
            </a:p>
          </p:txBody>
        </p:sp>
      </p:grpSp>
      <p:sp>
        <p:nvSpPr>
          <p:cNvPr id="13" name="AutoShape 13"/>
          <p:cNvSpPr/>
          <p:nvPr/>
        </p:nvSpPr>
        <p:spPr>
          <a:xfrm>
            <a:off x="0" y="1600419"/>
            <a:ext cx="2224252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1200"/>
          </a:p>
        </p:txBody>
      </p:sp>
      <p:sp>
        <p:nvSpPr>
          <p:cNvPr id="14" name="AutoShape 14"/>
          <p:cNvSpPr/>
          <p:nvPr/>
        </p:nvSpPr>
        <p:spPr>
          <a:xfrm>
            <a:off x="-19241" y="2587904"/>
            <a:ext cx="2224252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1200"/>
          </a:p>
        </p:txBody>
      </p:sp>
      <p:sp>
        <p:nvSpPr>
          <p:cNvPr id="15" name="AutoShape 15"/>
          <p:cNvSpPr/>
          <p:nvPr/>
        </p:nvSpPr>
        <p:spPr>
          <a:xfrm>
            <a:off x="-6350" y="3534688"/>
            <a:ext cx="2224252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1200"/>
          </a:p>
        </p:txBody>
      </p:sp>
      <p:grpSp>
        <p:nvGrpSpPr>
          <p:cNvPr id="16" name="Group 16"/>
          <p:cNvGrpSpPr/>
          <p:nvPr/>
        </p:nvGrpSpPr>
        <p:grpSpPr>
          <a:xfrm>
            <a:off x="1" y="4670460"/>
            <a:ext cx="2532529" cy="1061631"/>
            <a:chOff x="1" y="-1"/>
            <a:chExt cx="5065058" cy="2123263"/>
          </a:xfrm>
        </p:grpSpPr>
        <p:grpSp>
          <p:nvGrpSpPr>
            <p:cNvPr id="17" name="Group 17"/>
            <p:cNvGrpSpPr/>
            <p:nvPr/>
          </p:nvGrpSpPr>
          <p:grpSpPr>
            <a:xfrm rot="-5400000">
              <a:off x="1470898" y="-1470898"/>
              <a:ext cx="2123263" cy="5065058"/>
              <a:chOff x="0" y="0"/>
              <a:chExt cx="419410" cy="1000505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419410" cy="1000505"/>
              </a:xfrm>
              <a:custGeom>
                <a:avLst/>
                <a:gdLst/>
                <a:ahLst/>
                <a:cxnLst/>
                <a:rect l="l" t="t" r="r" b="b"/>
                <a:pathLst>
                  <a:path w="419410" h="1000505">
                    <a:moveTo>
                      <a:pt x="419410" y="0"/>
                    </a:moveTo>
                    <a:lnTo>
                      <a:pt x="419410" y="886205"/>
                    </a:lnTo>
                    <a:lnTo>
                      <a:pt x="209705" y="1000505"/>
                    </a:lnTo>
                    <a:lnTo>
                      <a:pt x="0" y="886205"/>
                    </a:lnTo>
                    <a:lnTo>
                      <a:pt x="0" y="0"/>
                    </a:lnTo>
                    <a:lnTo>
                      <a:pt x="41941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zh-CN" altLang="en-US" sz="1200"/>
              </a:p>
            </p:txBody>
          </p:sp>
          <p:sp>
            <p:nvSpPr>
              <p:cNvPr id="19" name="TextBox 19"/>
              <p:cNvSpPr txBox="1"/>
              <p:nvPr/>
            </p:nvSpPr>
            <p:spPr>
              <a:xfrm>
                <a:off x="0" y="-47625"/>
                <a:ext cx="635000" cy="7461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200"/>
              </a:p>
            </p:txBody>
          </p:sp>
        </p:grpSp>
        <p:sp>
          <p:nvSpPr>
            <p:cNvPr id="20" name="TextBox 20"/>
            <p:cNvSpPr txBox="1"/>
            <p:nvPr/>
          </p:nvSpPr>
          <p:spPr>
            <a:xfrm>
              <a:off x="204073" y="710811"/>
              <a:ext cx="4040360" cy="6619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31"/>
                </a:lnSpc>
              </a:pPr>
              <a:r>
                <a:rPr lang="en-US" sz="2133" b="1" spc="333" dirty="0" err="1">
                  <a:solidFill>
                    <a:srgbClr val="304370"/>
                  </a:solidFill>
                  <a:ea typeface="思源黑体 Medium"/>
                </a:rPr>
                <a:t>基线需求分析</a:t>
              </a:r>
              <a:endParaRPr lang="en-US" sz="2133" b="1" spc="333" dirty="0">
                <a:solidFill>
                  <a:srgbClr val="304370"/>
                </a:solidFill>
                <a:ea typeface="思源黑体 Medium"/>
              </a:endParaRP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379746" y="1916328"/>
            <a:ext cx="1390705" cy="257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33"/>
              </a:lnSpc>
            </a:pPr>
            <a:r>
              <a:rPr lang="en-US" sz="1666" spc="333">
                <a:solidFill>
                  <a:srgbClr val="EEF2F5"/>
                </a:solidFill>
                <a:ea typeface="思源黑体 Medium"/>
              </a:rPr>
              <a:t>项目简介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62081" y="2855402"/>
            <a:ext cx="1558288" cy="257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33"/>
              </a:lnSpc>
            </a:pPr>
            <a:r>
              <a:rPr lang="en-US" sz="1666" spc="333">
                <a:solidFill>
                  <a:srgbClr val="EEF2F5"/>
                </a:solidFill>
                <a:ea typeface="思源黑体 Medium"/>
              </a:rPr>
              <a:t>任务分工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62081" y="3930379"/>
            <a:ext cx="1558288" cy="257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33"/>
              </a:lnSpc>
            </a:pPr>
            <a:r>
              <a:rPr lang="en-US" sz="1666" spc="333">
                <a:solidFill>
                  <a:srgbClr val="EEF2F5"/>
                </a:solidFill>
                <a:ea typeface="思源黑体 Medium"/>
              </a:rPr>
              <a:t>项目总体规划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416774" y="6022714"/>
            <a:ext cx="1390705" cy="257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33"/>
              </a:lnSpc>
            </a:pPr>
            <a:r>
              <a:rPr lang="en-US" sz="1666" spc="333">
                <a:solidFill>
                  <a:srgbClr val="EEF2F5"/>
                </a:solidFill>
                <a:ea typeface="思源黑体 Medium"/>
              </a:rPr>
              <a:t>成果展示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1824B167-1EF8-B1CB-A2EE-64EE1B2B43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86250" y="1228989"/>
            <a:ext cx="6032281" cy="4968066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705E8A8E-1EBA-DEA3-C86F-7DC261E91D77}"/>
              </a:ext>
            </a:extLst>
          </p:cNvPr>
          <p:cNvSpPr txBox="1"/>
          <p:nvPr/>
        </p:nvSpPr>
        <p:spPr>
          <a:xfrm>
            <a:off x="3251200" y="618090"/>
            <a:ext cx="6155184" cy="427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630">
              <a:lnSpc>
                <a:spcPts val="2645"/>
              </a:lnSpc>
              <a:spcBef>
                <a:spcPct val="0"/>
              </a:spcBef>
              <a:defRPr/>
            </a:pPr>
            <a:r>
              <a:rPr lang="zh-CN" altLang="en-US" sz="2933" spc="207" dirty="0">
                <a:solidFill>
                  <a:srgbClr val="003070"/>
                </a:solidFill>
                <a:latin typeface="思源黑体 Bold" panose="02010600030101010101" charset="-122"/>
                <a:ea typeface="思源黑体 CN Normal" panose="020B0400000000000000"/>
              </a:rPr>
              <a:t>购买商品序列图</a:t>
            </a:r>
            <a:endParaRPr lang="en-US" altLang="zh-CN" sz="2933" spc="207" dirty="0">
              <a:solidFill>
                <a:srgbClr val="003070"/>
              </a:solidFill>
              <a:latin typeface="思源黑体 Bold" panose="02010600030101010101" charset="-122"/>
              <a:ea typeface="思源黑体 CN Normal" panose="020B0400000000000000"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217902" cy="6874826"/>
            <a:chOff x="0" y="0"/>
            <a:chExt cx="876208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6208" cy="2709333"/>
            </a:xfrm>
            <a:custGeom>
              <a:avLst/>
              <a:gdLst/>
              <a:ahLst/>
              <a:cxnLst/>
              <a:rect l="l" t="t" r="r" b="b"/>
              <a:pathLst>
                <a:path w="876208" h="2709333">
                  <a:moveTo>
                    <a:pt x="0" y="0"/>
                  </a:moveTo>
                  <a:lnTo>
                    <a:pt x="876208" y="0"/>
                  </a:lnTo>
                  <a:lnTo>
                    <a:pt x="87620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04370"/>
            </a:solidFill>
          </p:spPr>
          <p:txBody>
            <a:bodyPr/>
            <a:lstStyle/>
            <a:p>
              <a:pPr defTabSz="609630">
                <a:defRPr/>
              </a:pPr>
              <a:endParaRPr lang="zh-CN" altLang="en-US" sz="12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 defTabSz="609630">
                <a:lnSpc>
                  <a:spcPts val="1773"/>
                </a:lnSpc>
                <a:defRPr/>
              </a:pPr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85801" y="503113"/>
            <a:ext cx="778595" cy="778595"/>
            <a:chOff x="0" y="0"/>
            <a:chExt cx="1557191" cy="1557191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0" y="0"/>
              <a:ext cx="1557191" cy="1557191"/>
              <a:chOff x="-2540" y="-2540"/>
              <a:chExt cx="6355080" cy="635508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pPr defTabSz="609630">
                  <a:defRPr/>
                </a:pPr>
                <a:endParaRPr lang="zh-CN" altLang="en-US" sz="120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" name="Freeform 8"/>
            <p:cNvSpPr/>
            <p:nvPr/>
          </p:nvSpPr>
          <p:spPr>
            <a:xfrm>
              <a:off x="54639" y="54639"/>
              <a:ext cx="1447913" cy="1447913"/>
            </a:xfrm>
            <a:custGeom>
              <a:avLst/>
              <a:gdLst/>
              <a:ahLst/>
              <a:cxnLst/>
              <a:rect l="l" t="t" r="r" b="b"/>
              <a:pathLst>
                <a:path w="1447913" h="1447913">
                  <a:moveTo>
                    <a:pt x="0" y="0"/>
                  </a:moveTo>
                  <a:lnTo>
                    <a:pt x="1447913" y="0"/>
                  </a:lnTo>
                  <a:lnTo>
                    <a:pt x="1447913" y="1447913"/>
                  </a:lnTo>
                  <a:lnTo>
                    <a:pt x="0" y="14479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pPr defTabSz="609630">
                <a:defRPr/>
              </a:pPr>
              <a:endParaRPr lang="zh-CN" altLang="en-US" sz="12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0" name="Freeform 10"/>
            <p:cNvSpPr/>
            <p:nvPr/>
          </p:nvSpPr>
          <p:spPr>
            <a:xfrm>
              <a:off x="352546" y="589542"/>
              <a:ext cx="852099" cy="707231"/>
            </a:xfrm>
            <a:custGeom>
              <a:avLst/>
              <a:gdLst/>
              <a:ahLst/>
              <a:cxnLst/>
              <a:rect l="l" t="t" r="r" b="b"/>
              <a:pathLst>
                <a:path w="852099" h="707231">
                  <a:moveTo>
                    <a:pt x="0" y="0"/>
                  </a:moveTo>
                  <a:lnTo>
                    <a:pt x="852099" y="0"/>
                  </a:lnTo>
                  <a:lnTo>
                    <a:pt x="852099" y="707231"/>
                  </a:lnTo>
                  <a:lnTo>
                    <a:pt x="0" y="7072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pPr defTabSz="609630">
                <a:defRPr/>
              </a:pPr>
              <a:endParaRPr lang="zh-CN" altLang="en-US" sz="12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1" name="Freeform 11"/>
            <p:cNvSpPr/>
            <p:nvPr/>
          </p:nvSpPr>
          <p:spPr>
            <a:xfrm>
              <a:off x="545572" y="437009"/>
              <a:ext cx="466046" cy="618252"/>
            </a:xfrm>
            <a:custGeom>
              <a:avLst/>
              <a:gdLst/>
              <a:ahLst/>
              <a:cxnLst/>
              <a:rect l="l" t="t" r="r" b="b"/>
              <a:pathLst>
                <a:path w="466046" h="618252">
                  <a:moveTo>
                    <a:pt x="0" y="0"/>
                  </a:moveTo>
                  <a:lnTo>
                    <a:pt x="466047" y="0"/>
                  </a:lnTo>
                  <a:lnTo>
                    <a:pt x="466047" y="618252"/>
                  </a:lnTo>
                  <a:lnTo>
                    <a:pt x="0" y="6182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pPr defTabSz="609630">
                <a:defRPr/>
              </a:pPr>
              <a:endParaRPr lang="zh-CN" altLang="en-US" sz="12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2" name="AutoShape 12"/>
          <p:cNvSpPr/>
          <p:nvPr/>
        </p:nvSpPr>
        <p:spPr>
          <a:xfrm>
            <a:off x="0" y="1600419"/>
            <a:ext cx="2224252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defTabSz="609630">
              <a:defRPr/>
            </a:pPr>
            <a:endParaRPr lang="zh-CN" altLang="en-US" sz="12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3" name="AutoShape 13"/>
          <p:cNvSpPr/>
          <p:nvPr/>
        </p:nvSpPr>
        <p:spPr>
          <a:xfrm>
            <a:off x="-19241" y="2587904"/>
            <a:ext cx="2224252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defTabSz="609630">
              <a:defRPr/>
            </a:pPr>
            <a:endParaRPr lang="zh-CN" altLang="en-US" sz="12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4" name="AutoShape 14"/>
          <p:cNvSpPr/>
          <p:nvPr/>
        </p:nvSpPr>
        <p:spPr>
          <a:xfrm>
            <a:off x="-6350" y="3534688"/>
            <a:ext cx="2224252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defTabSz="609630">
              <a:defRPr/>
            </a:pPr>
            <a:endParaRPr lang="zh-CN" altLang="en-US" sz="12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15" name="Group 15"/>
          <p:cNvGrpSpPr/>
          <p:nvPr/>
        </p:nvGrpSpPr>
        <p:grpSpPr>
          <a:xfrm>
            <a:off x="1" y="5813194"/>
            <a:ext cx="2532529" cy="1061631"/>
            <a:chOff x="1" y="-1"/>
            <a:chExt cx="5065058" cy="2123263"/>
          </a:xfrm>
        </p:grpSpPr>
        <p:grpSp>
          <p:nvGrpSpPr>
            <p:cNvPr id="16" name="Group 16"/>
            <p:cNvGrpSpPr/>
            <p:nvPr/>
          </p:nvGrpSpPr>
          <p:grpSpPr>
            <a:xfrm rot="-5400000">
              <a:off x="1470898" y="-1470898"/>
              <a:ext cx="2123263" cy="5065058"/>
              <a:chOff x="0" y="0"/>
              <a:chExt cx="419410" cy="1000505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419410" cy="1000505"/>
              </a:xfrm>
              <a:custGeom>
                <a:avLst/>
                <a:gdLst/>
                <a:ahLst/>
                <a:cxnLst/>
                <a:rect l="l" t="t" r="r" b="b"/>
                <a:pathLst>
                  <a:path w="419410" h="1000505">
                    <a:moveTo>
                      <a:pt x="419410" y="0"/>
                    </a:moveTo>
                    <a:lnTo>
                      <a:pt x="419410" y="886205"/>
                    </a:lnTo>
                    <a:lnTo>
                      <a:pt x="209705" y="1000505"/>
                    </a:lnTo>
                    <a:lnTo>
                      <a:pt x="0" y="886205"/>
                    </a:lnTo>
                    <a:lnTo>
                      <a:pt x="0" y="0"/>
                    </a:lnTo>
                    <a:lnTo>
                      <a:pt x="41941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pPr defTabSz="609630">
                  <a:defRPr/>
                </a:pPr>
                <a:endParaRPr lang="zh-CN" altLang="en-US" sz="120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18" name="TextBox 18"/>
              <p:cNvSpPr txBox="1"/>
              <p:nvPr/>
            </p:nvSpPr>
            <p:spPr>
              <a:xfrm>
                <a:off x="0" y="-47625"/>
                <a:ext cx="635000" cy="7461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 defTabSz="609630">
                  <a:lnSpc>
                    <a:spcPts val="1773"/>
                  </a:lnSpc>
                  <a:defRPr/>
                </a:pPr>
                <a:endParaRPr sz="120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9" name="TextBox 19"/>
            <p:cNvSpPr txBox="1"/>
            <p:nvPr/>
          </p:nvSpPr>
          <p:spPr>
            <a:xfrm>
              <a:off x="204073" y="710811"/>
              <a:ext cx="4040360" cy="6606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 defTabSz="609630">
                <a:lnSpc>
                  <a:spcPts val="2731"/>
                </a:lnSpc>
                <a:defRPr/>
              </a:pPr>
              <a:r>
                <a:rPr lang="en-US" sz="2133" b="1" spc="333" dirty="0" err="1">
                  <a:solidFill>
                    <a:srgbClr val="304370"/>
                  </a:solidFill>
                  <a:latin typeface="Calibri"/>
                  <a:ea typeface="思源黑体 Medium"/>
                </a:rPr>
                <a:t>成果展示</a:t>
              </a:r>
              <a:endParaRPr lang="en-US" sz="2133" b="1" spc="333" dirty="0">
                <a:solidFill>
                  <a:srgbClr val="304370"/>
                </a:solidFill>
                <a:latin typeface="Calibri"/>
                <a:ea typeface="思源黑体 Medium"/>
              </a:endParaRP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379746" y="1916328"/>
            <a:ext cx="1390705" cy="257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2133"/>
              </a:lnSpc>
              <a:defRPr/>
            </a:pPr>
            <a:r>
              <a:rPr lang="en-US" sz="1666" spc="333">
                <a:solidFill>
                  <a:srgbClr val="EEF2F5"/>
                </a:solidFill>
                <a:latin typeface="Calibri"/>
                <a:ea typeface="思源黑体 Medium"/>
              </a:rPr>
              <a:t>项目简介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62081" y="2855402"/>
            <a:ext cx="1558288" cy="257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2133"/>
              </a:lnSpc>
              <a:defRPr/>
            </a:pPr>
            <a:r>
              <a:rPr lang="en-US" sz="1666" spc="333">
                <a:solidFill>
                  <a:srgbClr val="EEF2F5"/>
                </a:solidFill>
                <a:latin typeface="Calibri"/>
                <a:ea typeface="思源黑体 Medium"/>
              </a:rPr>
              <a:t>任务分工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62081" y="3930378"/>
            <a:ext cx="1558288" cy="257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2133"/>
              </a:lnSpc>
              <a:defRPr/>
            </a:pPr>
            <a:r>
              <a:rPr lang="en-US" sz="1666" spc="333">
                <a:solidFill>
                  <a:srgbClr val="EEF2F5"/>
                </a:solidFill>
                <a:latin typeface="Calibri"/>
                <a:ea typeface="思源黑体 Medium"/>
              </a:rPr>
              <a:t>项目总体规划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62082" y="5113583"/>
            <a:ext cx="1545397" cy="257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2133"/>
              </a:lnSpc>
              <a:defRPr/>
            </a:pPr>
            <a:r>
              <a:rPr lang="en-US" sz="1666" spc="333">
                <a:solidFill>
                  <a:srgbClr val="EEF2F5"/>
                </a:solidFill>
                <a:latin typeface="Calibri"/>
                <a:ea typeface="思源黑体 Medium"/>
              </a:rPr>
              <a:t>基线需求分析</a:t>
            </a:r>
          </a:p>
        </p:txBody>
      </p:sp>
      <p:sp>
        <p:nvSpPr>
          <p:cNvPr id="24" name="AutoShape 24"/>
          <p:cNvSpPr/>
          <p:nvPr/>
        </p:nvSpPr>
        <p:spPr>
          <a:xfrm>
            <a:off x="-19241" y="4643929"/>
            <a:ext cx="2224252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defTabSz="609630">
              <a:defRPr/>
            </a:pPr>
            <a:endParaRPr lang="zh-CN" altLang="en-US" sz="12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962330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217902" cy="6874826"/>
            <a:chOff x="0" y="0"/>
            <a:chExt cx="876208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6208" cy="2709333"/>
            </a:xfrm>
            <a:custGeom>
              <a:avLst/>
              <a:gdLst/>
              <a:ahLst/>
              <a:cxnLst/>
              <a:rect l="l" t="t" r="r" b="b"/>
              <a:pathLst>
                <a:path w="876208" h="2709333">
                  <a:moveTo>
                    <a:pt x="0" y="0"/>
                  </a:moveTo>
                  <a:lnTo>
                    <a:pt x="876208" y="0"/>
                  </a:lnTo>
                  <a:lnTo>
                    <a:pt x="87620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04370"/>
            </a:solid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85801" y="503113"/>
            <a:ext cx="778595" cy="778595"/>
            <a:chOff x="0" y="0"/>
            <a:chExt cx="1557191" cy="1557191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0" y="0"/>
              <a:ext cx="1557191" cy="1557191"/>
              <a:chOff x="-2540" y="-2540"/>
              <a:chExt cx="6355080" cy="635508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zh-CN" altLang="en-US" sz="1200"/>
              </a:p>
            </p:txBody>
          </p:sp>
        </p:grpSp>
        <p:sp>
          <p:nvSpPr>
            <p:cNvPr id="8" name="Freeform 8"/>
            <p:cNvSpPr/>
            <p:nvPr/>
          </p:nvSpPr>
          <p:spPr>
            <a:xfrm>
              <a:off x="54639" y="54639"/>
              <a:ext cx="1447913" cy="1447913"/>
            </a:xfrm>
            <a:custGeom>
              <a:avLst/>
              <a:gdLst/>
              <a:ahLst/>
              <a:cxnLst/>
              <a:rect l="l" t="t" r="r" b="b"/>
              <a:pathLst>
                <a:path w="1447913" h="1447913">
                  <a:moveTo>
                    <a:pt x="0" y="0"/>
                  </a:moveTo>
                  <a:lnTo>
                    <a:pt x="1447913" y="0"/>
                  </a:lnTo>
                  <a:lnTo>
                    <a:pt x="1447913" y="1447913"/>
                  </a:lnTo>
                  <a:lnTo>
                    <a:pt x="0" y="14479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352546" y="589542"/>
              <a:ext cx="852099" cy="707231"/>
            </a:xfrm>
            <a:custGeom>
              <a:avLst/>
              <a:gdLst/>
              <a:ahLst/>
              <a:cxnLst/>
              <a:rect l="l" t="t" r="r" b="b"/>
              <a:pathLst>
                <a:path w="852099" h="707231">
                  <a:moveTo>
                    <a:pt x="0" y="0"/>
                  </a:moveTo>
                  <a:lnTo>
                    <a:pt x="852099" y="0"/>
                  </a:lnTo>
                  <a:lnTo>
                    <a:pt x="852099" y="707231"/>
                  </a:lnTo>
                  <a:lnTo>
                    <a:pt x="0" y="7072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545572" y="437009"/>
              <a:ext cx="466046" cy="618252"/>
            </a:xfrm>
            <a:custGeom>
              <a:avLst/>
              <a:gdLst/>
              <a:ahLst/>
              <a:cxnLst/>
              <a:rect l="l" t="t" r="r" b="b"/>
              <a:pathLst>
                <a:path w="466046" h="618252">
                  <a:moveTo>
                    <a:pt x="0" y="0"/>
                  </a:moveTo>
                  <a:lnTo>
                    <a:pt x="466047" y="0"/>
                  </a:lnTo>
                  <a:lnTo>
                    <a:pt x="466047" y="618252"/>
                  </a:lnTo>
                  <a:lnTo>
                    <a:pt x="0" y="6182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zh-CN" altLang="en-US" sz="1200"/>
            </a:p>
          </p:txBody>
        </p:sp>
      </p:grpSp>
      <p:sp>
        <p:nvSpPr>
          <p:cNvPr id="12" name="AutoShape 12"/>
          <p:cNvSpPr/>
          <p:nvPr/>
        </p:nvSpPr>
        <p:spPr>
          <a:xfrm>
            <a:off x="0" y="1600419"/>
            <a:ext cx="2224252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1200"/>
          </a:p>
        </p:txBody>
      </p:sp>
      <p:sp>
        <p:nvSpPr>
          <p:cNvPr id="13" name="AutoShape 13"/>
          <p:cNvSpPr/>
          <p:nvPr/>
        </p:nvSpPr>
        <p:spPr>
          <a:xfrm>
            <a:off x="-19241" y="2587904"/>
            <a:ext cx="2224252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1200"/>
          </a:p>
        </p:txBody>
      </p:sp>
      <p:sp>
        <p:nvSpPr>
          <p:cNvPr id="14" name="AutoShape 14"/>
          <p:cNvSpPr/>
          <p:nvPr/>
        </p:nvSpPr>
        <p:spPr>
          <a:xfrm>
            <a:off x="-6350" y="3534688"/>
            <a:ext cx="2224252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1200"/>
          </a:p>
        </p:txBody>
      </p:sp>
      <p:grpSp>
        <p:nvGrpSpPr>
          <p:cNvPr id="15" name="Group 15"/>
          <p:cNvGrpSpPr/>
          <p:nvPr/>
        </p:nvGrpSpPr>
        <p:grpSpPr>
          <a:xfrm>
            <a:off x="1" y="5813194"/>
            <a:ext cx="2532529" cy="1061631"/>
            <a:chOff x="1" y="-1"/>
            <a:chExt cx="5065058" cy="2123263"/>
          </a:xfrm>
        </p:grpSpPr>
        <p:grpSp>
          <p:nvGrpSpPr>
            <p:cNvPr id="16" name="Group 16"/>
            <p:cNvGrpSpPr/>
            <p:nvPr/>
          </p:nvGrpSpPr>
          <p:grpSpPr>
            <a:xfrm rot="-5400000">
              <a:off x="1470898" y="-1470898"/>
              <a:ext cx="2123263" cy="5065058"/>
              <a:chOff x="0" y="0"/>
              <a:chExt cx="419410" cy="1000505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419410" cy="1000505"/>
              </a:xfrm>
              <a:custGeom>
                <a:avLst/>
                <a:gdLst/>
                <a:ahLst/>
                <a:cxnLst/>
                <a:rect l="l" t="t" r="r" b="b"/>
                <a:pathLst>
                  <a:path w="419410" h="1000505">
                    <a:moveTo>
                      <a:pt x="419410" y="0"/>
                    </a:moveTo>
                    <a:lnTo>
                      <a:pt x="419410" y="886205"/>
                    </a:lnTo>
                    <a:lnTo>
                      <a:pt x="209705" y="1000505"/>
                    </a:lnTo>
                    <a:lnTo>
                      <a:pt x="0" y="886205"/>
                    </a:lnTo>
                    <a:lnTo>
                      <a:pt x="0" y="0"/>
                    </a:lnTo>
                    <a:lnTo>
                      <a:pt x="41941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zh-CN" altLang="en-US" sz="1200"/>
              </a:p>
            </p:txBody>
          </p:sp>
          <p:sp>
            <p:nvSpPr>
              <p:cNvPr id="18" name="TextBox 18"/>
              <p:cNvSpPr txBox="1"/>
              <p:nvPr/>
            </p:nvSpPr>
            <p:spPr>
              <a:xfrm>
                <a:off x="0" y="-47625"/>
                <a:ext cx="635000" cy="7461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200"/>
              </a:p>
            </p:txBody>
          </p:sp>
        </p:grpSp>
        <p:sp>
          <p:nvSpPr>
            <p:cNvPr id="19" name="TextBox 19"/>
            <p:cNvSpPr txBox="1"/>
            <p:nvPr/>
          </p:nvSpPr>
          <p:spPr>
            <a:xfrm>
              <a:off x="204073" y="710811"/>
              <a:ext cx="4040360" cy="6619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31"/>
                </a:lnSpc>
              </a:pPr>
              <a:r>
                <a:rPr lang="en-US" sz="2133" b="1" spc="333" dirty="0" err="1">
                  <a:solidFill>
                    <a:srgbClr val="304370"/>
                  </a:solidFill>
                  <a:ea typeface="思源黑体 Medium"/>
                </a:rPr>
                <a:t>成果展示</a:t>
              </a:r>
              <a:endParaRPr lang="en-US" sz="2133" b="1" spc="333" dirty="0">
                <a:solidFill>
                  <a:srgbClr val="304370"/>
                </a:solidFill>
                <a:ea typeface="思源黑体 Medium"/>
              </a:endParaRP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379746" y="1916328"/>
            <a:ext cx="1390705" cy="257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33"/>
              </a:lnSpc>
            </a:pPr>
            <a:r>
              <a:rPr lang="en-US" sz="1666" spc="333">
                <a:solidFill>
                  <a:srgbClr val="EEF2F5"/>
                </a:solidFill>
                <a:ea typeface="思源黑体 Medium"/>
              </a:rPr>
              <a:t>项目简介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62081" y="2855402"/>
            <a:ext cx="1558288" cy="257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33"/>
              </a:lnSpc>
            </a:pPr>
            <a:r>
              <a:rPr lang="en-US" sz="1666" spc="333">
                <a:solidFill>
                  <a:srgbClr val="EEF2F5"/>
                </a:solidFill>
                <a:ea typeface="思源黑体 Medium"/>
              </a:rPr>
              <a:t>任务分工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62081" y="3930379"/>
            <a:ext cx="1558288" cy="257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33"/>
              </a:lnSpc>
            </a:pPr>
            <a:r>
              <a:rPr lang="en-US" sz="1666" spc="333">
                <a:solidFill>
                  <a:srgbClr val="EEF2F5"/>
                </a:solidFill>
                <a:ea typeface="思源黑体 Medium"/>
              </a:rPr>
              <a:t>项目总体规划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62082" y="5113583"/>
            <a:ext cx="1545397" cy="257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33"/>
              </a:lnSpc>
            </a:pPr>
            <a:r>
              <a:rPr lang="en-US" sz="1666" spc="333">
                <a:solidFill>
                  <a:srgbClr val="EEF2F5"/>
                </a:solidFill>
                <a:ea typeface="思源黑体 Medium"/>
              </a:rPr>
              <a:t>基线需求分析</a:t>
            </a:r>
          </a:p>
        </p:txBody>
      </p:sp>
      <p:sp>
        <p:nvSpPr>
          <p:cNvPr id="24" name="AutoShape 24"/>
          <p:cNvSpPr/>
          <p:nvPr/>
        </p:nvSpPr>
        <p:spPr>
          <a:xfrm>
            <a:off x="-19241" y="4643929"/>
            <a:ext cx="2224252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120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10DD6677-4850-5F85-56FC-3AA69B03DE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500" y="530432"/>
            <a:ext cx="7013157" cy="591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24936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217902" cy="6874826"/>
            <a:chOff x="0" y="0"/>
            <a:chExt cx="876208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6208" cy="2709333"/>
            </a:xfrm>
            <a:custGeom>
              <a:avLst/>
              <a:gdLst/>
              <a:ahLst/>
              <a:cxnLst/>
              <a:rect l="l" t="t" r="r" b="b"/>
              <a:pathLst>
                <a:path w="876208" h="2709333">
                  <a:moveTo>
                    <a:pt x="0" y="0"/>
                  </a:moveTo>
                  <a:lnTo>
                    <a:pt x="876208" y="0"/>
                  </a:lnTo>
                  <a:lnTo>
                    <a:pt x="87620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04370"/>
            </a:solid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85801" y="503113"/>
            <a:ext cx="778595" cy="778595"/>
            <a:chOff x="0" y="0"/>
            <a:chExt cx="1557191" cy="1557191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0" y="0"/>
              <a:ext cx="1557191" cy="1557191"/>
              <a:chOff x="-2540" y="-2540"/>
              <a:chExt cx="6355080" cy="635508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zh-CN" altLang="en-US" sz="1200"/>
              </a:p>
            </p:txBody>
          </p:sp>
        </p:grpSp>
        <p:sp>
          <p:nvSpPr>
            <p:cNvPr id="8" name="Freeform 8"/>
            <p:cNvSpPr/>
            <p:nvPr/>
          </p:nvSpPr>
          <p:spPr>
            <a:xfrm>
              <a:off x="54639" y="54639"/>
              <a:ext cx="1447913" cy="1447913"/>
            </a:xfrm>
            <a:custGeom>
              <a:avLst/>
              <a:gdLst/>
              <a:ahLst/>
              <a:cxnLst/>
              <a:rect l="l" t="t" r="r" b="b"/>
              <a:pathLst>
                <a:path w="1447913" h="1447913">
                  <a:moveTo>
                    <a:pt x="0" y="0"/>
                  </a:moveTo>
                  <a:lnTo>
                    <a:pt x="1447913" y="0"/>
                  </a:lnTo>
                  <a:lnTo>
                    <a:pt x="1447913" y="1447913"/>
                  </a:lnTo>
                  <a:lnTo>
                    <a:pt x="0" y="14479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352546" y="589542"/>
              <a:ext cx="852099" cy="707231"/>
            </a:xfrm>
            <a:custGeom>
              <a:avLst/>
              <a:gdLst/>
              <a:ahLst/>
              <a:cxnLst/>
              <a:rect l="l" t="t" r="r" b="b"/>
              <a:pathLst>
                <a:path w="852099" h="707231">
                  <a:moveTo>
                    <a:pt x="0" y="0"/>
                  </a:moveTo>
                  <a:lnTo>
                    <a:pt x="852099" y="0"/>
                  </a:lnTo>
                  <a:lnTo>
                    <a:pt x="852099" y="707231"/>
                  </a:lnTo>
                  <a:lnTo>
                    <a:pt x="0" y="7072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545572" y="437009"/>
              <a:ext cx="466046" cy="618252"/>
            </a:xfrm>
            <a:custGeom>
              <a:avLst/>
              <a:gdLst/>
              <a:ahLst/>
              <a:cxnLst/>
              <a:rect l="l" t="t" r="r" b="b"/>
              <a:pathLst>
                <a:path w="466046" h="618252">
                  <a:moveTo>
                    <a:pt x="0" y="0"/>
                  </a:moveTo>
                  <a:lnTo>
                    <a:pt x="466047" y="0"/>
                  </a:lnTo>
                  <a:lnTo>
                    <a:pt x="466047" y="618252"/>
                  </a:lnTo>
                  <a:lnTo>
                    <a:pt x="0" y="6182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zh-CN" altLang="en-US" sz="1200"/>
            </a:p>
          </p:txBody>
        </p:sp>
      </p:grpSp>
      <p:sp>
        <p:nvSpPr>
          <p:cNvPr id="12" name="AutoShape 12"/>
          <p:cNvSpPr/>
          <p:nvPr/>
        </p:nvSpPr>
        <p:spPr>
          <a:xfrm>
            <a:off x="0" y="1600419"/>
            <a:ext cx="2224252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1200"/>
          </a:p>
        </p:txBody>
      </p:sp>
      <p:sp>
        <p:nvSpPr>
          <p:cNvPr id="13" name="AutoShape 13"/>
          <p:cNvSpPr/>
          <p:nvPr/>
        </p:nvSpPr>
        <p:spPr>
          <a:xfrm>
            <a:off x="-19241" y="2587904"/>
            <a:ext cx="2224252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1200"/>
          </a:p>
        </p:txBody>
      </p:sp>
      <p:sp>
        <p:nvSpPr>
          <p:cNvPr id="14" name="AutoShape 14"/>
          <p:cNvSpPr/>
          <p:nvPr/>
        </p:nvSpPr>
        <p:spPr>
          <a:xfrm>
            <a:off x="-6350" y="3534688"/>
            <a:ext cx="2224252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1200"/>
          </a:p>
        </p:txBody>
      </p:sp>
      <p:grpSp>
        <p:nvGrpSpPr>
          <p:cNvPr id="15" name="Group 15"/>
          <p:cNvGrpSpPr/>
          <p:nvPr/>
        </p:nvGrpSpPr>
        <p:grpSpPr>
          <a:xfrm>
            <a:off x="1" y="5813194"/>
            <a:ext cx="2532529" cy="1061631"/>
            <a:chOff x="1" y="-1"/>
            <a:chExt cx="5065058" cy="2123263"/>
          </a:xfrm>
        </p:grpSpPr>
        <p:grpSp>
          <p:nvGrpSpPr>
            <p:cNvPr id="16" name="Group 16"/>
            <p:cNvGrpSpPr/>
            <p:nvPr/>
          </p:nvGrpSpPr>
          <p:grpSpPr>
            <a:xfrm rot="-5400000">
              <a:off x="1470898" y="-1470898"/>
              <a:ext cx="2123263" cy="5065058"/>
              <a:chOff x="0" y="0"/>
              <a:chExt cx="419410" cy="1000505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419410" cy="1000505"/>
              </a:xfrm>
              <a:custGeom>
                <a:avLst/>
                <a:gdLst/>
                <a:ahLst/>
                <a:cxnLst/>
                <a:rect l="l" t="t" r="r" b="b"/>
                <a:pathLst>
                  <a:path w="419410" h="1000505">
                    <a:moveTo>
                      <a:pt x="419410" y="0"/>
                    </a:moveTo>
                    <a:lnTo>
                      <a:pt x="419410" y="886205"/>
                    </a:lnTo>
                    <a:lnTo>
                      <a:pt x="209705" y="1000505"/>
                    </a:lnTo>
                    <a:lnTo>
                      <a:pt x="0" y="886205"/>
                    </a:lnTo>
                    <a:lnTo>
                      <a:pt x="0" y="0"/>
                    </a:lnTo>
                    <a:lnTo>
                      <a:pt x="41941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zh-CN" altLang="en-US" sz="1200"/>
              </a:p>
            </p:txBody>
          </p:sp>
          <p:sp>
            <p:nvSpPr>
              <p:cNvPr id="18" name="TextBox 18"/>
              <p:cNvSpPr txBox="1"/>
              <p:nvPr/>
            </p:nvSpPr>
            <p:spPr>
              <a:xfrm>
                <a:off x="0" y="-47625"/>
                <a:ext cx="635000" cy="7461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200"/>
              </a:p>
            </p:txBody>
          </p:sp>
        </p:grpSp>
        <p:sp>
          <p:nvSpPr>
            <p:cNvPr id="19" name="TextBox 19"/>
            <p:cNvSpPr txBox="1"/>
            <p:nvPr/>
          </p:nvSpPr>
          <p:spPr>
            <a:xfrm>
              <a:off x="204073" y="710811"/>
              <a:ext cx="4040360" cy="6619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31"/>
                </a:lnSpc>
              </a:pPr>
              <a:r>
                <a:rPr lang="en-US" sz="2133" b="1" spc="333" dirty="0" err="1">
                  <a:solidFill>
                    <a:srgbClr val="304370"/>
                  </a:solidFill>
                  <a:ea typeface="思源黑体 Medium"/>
                </a:rPr>
                <a:t>成果展示</a:t>
              </a:r>
              <a:endParaRPr lang="en-US" sz="2133" b="1" spc="333" dirty="0">
                <a:solidFill>
                  <a:srgbClr val="304370"/>
                </a:solidFill>
                <a:ea typeface="思源黑体 Medium"/>
              </a:endParaRP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379746" y="1916328"/>
            <a:ext cx="1390705" cy="257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33"/>
              </a:lnSpc>
            </a:pPr>
            <a:r>
              <a:rPr lang="en-US" sz="1666" spc="333">
                <a:solidFill>
                  <a:srgbClr val="EEF2F5"/>
                </a:solidFill>
                <a:ea typeface="思源黑体 Medium"/>
              </a:rPr>
              <a:t>项目简介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62081" y="2855402"/>
            <a:ext cx="1558288" cy="257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33"/>
              </a:lnSpc>
            </a:pPr>
            <a:r>
              <a:rPr lang="en-US" sz="1666" spc="333">
                <a:solidFill>
                  <a:srgbClr val="EEF2F5"/>
                </a:solidFill>
                <a:ea typeface="思源黑体 Medium"/>
              </a:rPr>
              <a:t>任务分工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62081" y="3930379"/>
            <a:ext cx="1558288" cy="257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33"/>
              </a:lnSpc>
            </a:pPr>
            <a:r>
              <a:rPr lang="en-US" sz="1666" spc="333">
                <a:solidFill>
                  <a:srgbClr val="EEF2F5"/>
                </a:solidFill>
                <a:ea typeface="思源黑体 Medium"/>
              </a:rPr>
              <a:t>项目总体规划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62082" y="5113583"/>
            <a:ext cx="1545397" cy="257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33"/>
              </a:lnSpc>
            </a:pPr>
            <a:r>
              <a:rPr lang="en-US" sz="1666" spc="333">
                <a:solidFill>
                  <a:srgbClr val="EEF2F5"/>
                </a:solidFill>
                <a:ea typeface="思源黑体 Medium"/>
              </a:rPr>
              <a:t>基线需求分析</a:t>
            </a:r>
          </a:p>
        </p:txBody>
      </p:sp>
      <p:sp>
        <p:nvSpPr>
          <p:cNvPr id="24" name="AutoShape 24"/>
          <p:cNvSpPr/>
          <p:nvPr/>
        </p:nvSpPr>
        <p:spPr>
          <a:xfrm>
            <a:off x="-19241" y="4643929"/>
            <a:ext cx="2224252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1200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89FA0190-18F0-02DB-7FFE-0EF1F19D95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781" y="279852"/>
            <a:ext cx="7151210" cy="599870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217902" cy="6874826"/>
            <a:chOff x="0" y="0"/>
            <a:chExt cx="876208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6208" cy="2709333"/>
            </a:xfrm>
            <a:custGeom>
              <a:avLst/>
              <a:gdLst/>
              <a:ahLst/>
              <a:cxnLst/>
              <a:rect l="l" t="t" r="r" b="b"/>
              <a:pathLst>
                <a:path w="876208" h="2709333">
                  <a:moveTo>
                    <a:pt x="0" y="0"/>
                  </a:moveTo>
                  <a:lnTo>
                    <a:pt x="876208" y="0"/>
                  </a:lnTo>
                  <a:lnTo>
                    <a:pt x="87620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04370"/>
            </a:solid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85801" y="503113"/>
            <a:ext cx="778595" cy="778595"/>
            <a:chOff x="0" y="0"/>
            <a:chExt cx="1557191" cy="1557191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0" y="0"/>
              <a:ext cx="1557191" cy="1557191"/>
              <a:chOff x="-2540" y="-2540"/>
              <a:chExt cx="6355080" cy="635508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zh-CN" altLang="en-US" sz="1200"/>
              </a:p>
            </p:txBody>
          </p:sp>
        </p:grpSp>
        <p:sp>
          <p:nvSpPr>
            <p:cNvPr id="8" name="Freeform 8"/>
            <p:cNvSpPr/>
            <p:nvPr/>
          </p:nvSpPr>
          <p:spPr>
            <a:xfrm>
              <a:off x="54639" y="54639"/>
              <a:ext cx="1447913" cy="1447913"/>
            </a:xfrm>
            <a:custGeom>
              <a:avLst/>
              <a:gdLst/>
              <a:ahLst/>
              <a:cxnLst/>
              <a:rect l="l" t="t" r="r" b="b"/>
              <a:pathLst>
                <a:path w="1447913" h="1447913">
                  <a:moveTo>
                    <a:pt x="0" y="0"/>
                  </a:moveTo>
                  <a:lnTo>
                    <a:pt x="1447913" y="0"/>
                  </a:lnTo>
                  <a:lnTo>
                    <a:pt x="1447913" y="1447913"/>
                  </a:lnTo>
                  <a:lnTo>
                    <a:pt x="0" y="14479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352546" y="589542"/>
              <a:ext cx="852099" cy="707231"/>
            </a:xfrm>
            <a:custGeom>
              <a:avLst/>
              <a:gdLst/>
              <a:ahLst/>
              <a:cxnLst/>
              <a:rect l="l" t="t" r="r" b="b"/>
              <a:pathLst>
                <a:path w="852099" h="707231">
                  <a:moveTo>
                    <a:pt x="0" y="0"/>
                  </a:moveTo>
                  <a:lnTo>
                    <a:pt x="852099" y="0"/>
                  </a:lnTo>
                  <a:lnTo>
                    <a:pt x="852099" y="707231"/>
                  </a:lnTo>
                  <a:lnTo>
                    <a:pt x="0" y="7072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545572" y="437009"/>
              <a:ext cx="466046" cy="618252"/>
            </a:xfrm>
            <a:custGeom>
              <a:avLst/>
              <a:gdLst/>
              <a:ahLst/>
              <a:cxnLst/>
              <a:rect l="l" t="t" r="r" b="b"/>
              <a:pathLst>
                <a:path w="466046" h="618252">
                  <a:moveTo>
                    <a:pt x="0" y="0"/>
                  </a:moveTo>
                  <a:lnTo>
                    <a:pt x="466047" y="0"/>
                  </a:lnTo>
                  <a:lnTo>
                    <a:pt x="466047" y="618252"/>
                  </a:lnTo>
                  <a:lnTo>
                    <a:pt x="0" y="6182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zh-CN" altLang="en-US" sz="1200"/>
            </a:p>
          </p:txBody>
        </p:sp>
      </p:grpSp>
      <p:sp>
        <p:nvSpPr>
          <p:cNvPr id="12" name="AutoShape 12"/>
          <p:cNvSpPr/>
          <p:nvPr/>
        </p:nvSpPr>
        <p:spPr>
          <a:xfrm>
            <a:off x="0" y="1600419"/>
            <a:ext cx="2224252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1200"/>
          </a:p>
        </p:txBody>
      </p:sp>
      <p:sp>
        <p:nvSpPr>
          <p:cNvPr id="13" name="AutoShape 13"/>
          <p:cNvSpPr/>
          <p:nvPr/>
        </p:nvSpPr>
        <p:spPr>
          <a:xfrm>
            <a:off x="-19241" y="2587904"/>
            <a:ext cx="2224252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1200"/>
          </a:p>
        </p:txBody>
      </p:sp>
      <p:sp>
        <p:nvSpPr>
          <p:cNvPr id="14" name="AutoShape 14"/>
          <p:cNvSpPr/>
          <p:nvPr/>
        </p:nvSpPr>
        <p:spPr>
          <a:xfrm>
            <a:off x="-6350" y="3534688"/>
            <a:ext cx="2224252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1200"/>
          </a:p>
        </p:txBody>
      </p:sp>
      <p:grpSp>
        <p:nvGrpSpPr>
          <p:cNvPr id="15" name="Group 15"/>
          <p:cNvGrpSpPr/>
          <p:nvPr/>
        </p:nvGrpSpPr>
        <p:grpSpPr>
          <a:xfrm>
            <a:off x="1" y="5813194"/>
            <a:ext cx="2532529" cy="1061631"/>
            <a:chOff x="1" y="-1"/>
            <a:chExt cx="5065058" cy="2123263"/>
          </a:xfrm>
        </p:grpSpPr>
        <p:grpSp>
          <p:nvGrpSpPr>
            <p:cNvPr id="16" name="Group 16"/>
            <p:cNvGrpSpPr/>
            <p:nvPr/>
          </p:nvGrpSpPr>
          <p:grpSpPr>
            <a:xfrm rot="-5400000">
              <a:off x="1470898" y="-1470898"/>
              <a:ext cx="2123263" cy="5065058"/>
              <a:chOff x="0" y="0"/>
              <a:chExt cx="419410" cy="1000505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419410" cy="1000505"/>
              </a:xfrm>
              <a:custGeom>
                <a:avLst/>
                <a:gdLst/>
                <a:ahLst/>
                <a:cxnLst/>
                <a:rect l="l" t="t" r="r" b="b"/>
                <a:pathLst>
                  <a:path w="419410" h="1000505">
                    <a:moveTo>
                      <a:pt x="419410" y="0"/>
                    </a:moveTo>
                    <a:lnTo>
                      <a:pt x="419410" y="886205"/>
                    </a:lnTo>
                    <a:lnTo>
                      <a:pt x="209705" y="1000505"/>
                    </a:lnTo>
                    <a:lnTo>
                      <a:pt x="0" y="886205"/>
                    </a:lnTo>
                    <a:lnTo>
                      <a:pt x="0" y="0"/>
                    </a:lnTo>
                    <a:lnTo>
                      <a:pt x="41941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zh-CN" altLang="en-US" sz="1200"/>
              </a:p>
            </p:txBody>
          </p:sp>
          <p:sp>
            <p:nvSpPr>
              <p:cNvPr id="18" name="TextBox 18"/>
              <p:cNvSpPr txBox="1"/>
              <p:nvPr/>
            </p:nvSpPr>
            <p:spPr>
              <a:xfrm>
                <a:off x="0" y="-47625"/>
                <a:ext cx="635000" cy="7461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200"/>
              </a:p>
            </p:txBody>
          </p:sp>
        </p:grpSp>
        <p:sp>
          <p:nvSpPr>
            <p:cNvPr id="19" name="TextBox 19"/>
            <p:cNvSpPr txBox="1"/>
            <p:nvPr/>
          </p:nvSpPr>
          <p:spPr>
            <a:xfrm>
              <a:off x="204073" y="710811"/>
              <a:ext cx="4040360" cy="6619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31"/>
                </a:lnSpc>
              </a:pPr>
              <a:r>
                <a:rPr lang="en-US" sz="2133" b="1" spc="333" dirty="0" err="1">
                  <a:solidFill>
                    <a:srgbClr val="304370"/>
                  </a:solidFill>
                  <a:ea typeface="思源黑体 Medium"/>
                </a:rPr>
                <a:t>成果展示</a:t>
              </a:r>
              <a:endParaRPr lang="en-US" sz="2133" b="1" spc="333" dirty="0">
                <a:solidFill>
                  <a:srgbClr val="304370"/>
                </a:solidFill>
                <a:ea typeface="思源黑体 Medium"/>
              </a:endParaRP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379746" y="1916328"/>
            <a:ext cx="1390705" cy="257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33"/>
              </a:lnSpc>
            </a:pPr>
            <a:r>
              <a:rPr lang="en-US" sz="1666" spc="333">
                <a:solidFill>
                  <a:srgbClr val="EEF2F5"/>
                </a:solidFill>
                <a:ea typeface="思源黑体 Medium"/>
              </a:rPr>
              <a:t>项目简介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62081" y="2855402"/>
            <a:ext cx="1558288" cy="257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33"/>
              </a:lnSpc>
            </a:pPr>
            <a:r>
              <a:rPr lang="en-US" sz="1666" spc="333">
                <a:solidFill>
                  <a:srgbClr val="EEF2F5"/>
                </a:solidFill>
                <a:ea typeface="思源黑体 Medium"/>
              </a:rPr>
              <a:t>任务分工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62081" y="3930379"/>
            <a:ext cx="1558288" cy="257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33"/>
              </a:lnSpc>
            </a:pPr>
            <a:r>
              <a:rPr lang="en-US" sz="1666" spc="333">
                <a:solidFill>
                  <a:srgbClr val="EEF2F5"/>
                </a:solidFill>
                <a:ea typeface="思源黑体 Medium"/>
              </a:rPr>
              <a:t>项目总体规划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62082" y="5113583"/>
            <a:ext cx="1545397" cy="257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33"/>
              </a:lnSpc>
            </a:pPr>
            <a:r>
              <a:rPr lang="en-US" sz="1666" spc="333">
                <a:solidFill>
                  <a:srgbClr val="EEF2F5"/>
                </a:solidFill>
                <a:ea typeface="思源黑体 Medium"/>
              </a:rPr>
              <a:t>基线需求分析</a:t>
            </a:r>
          </a:p>
        </p:txBody>
      </p:sp>
      <p:sp>
        <p:nvSpPr>
          <p:cNvPr id="24" name="AutoShape 24"/>
          <p:cNvSpPr/>
          <p:nvPr/>
        </p:nvSpPr>
        <p:spPr>
          <a:xfrm>
            <a:off x="-19241" y="4643929"/>
            <a:ext cx="2224252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120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1F984558-5B3A-6EB9-F616-6F989DAA90D7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079" y="970800"/>
            <a:ext cx="7724784" cy="454417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217902" cy="6874826"/>
            <a:chOff x="0" y="0"/>
            <a:chExt cx="876208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6208" cy="2709333"/>
            </a:xfrm>
            <a:custGeom>
              <a:avLst/>
              <a:gdLst/>
              <a:ahLst/>
              <a:cxnLst/>
              <a:rect l="l" t="t" r="r" b="b"/>
              <a:pathLst>
                <a:path w="876208" h="2709333">
                  <a:moveTo>
                    <a:pt x="0" y="0"/>
                  </a:moveTo>
                  <a:lnTo>
                    <a:pt x="876208" y="0"/>
                  </a:lnTo>
                  <a:lnTo>
                    <a:pt x="87620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04370"/>
            </a:solidFill>
          </p:spPr>
          <p:txBody>
            <a:bodyPr/>
            <a:lstStyle/>
            <a:p>
              <a:pPr defTabSz="609630">
                <a:defRPr/>
              </a:pPr>
              <a:endParaRPr lang="zh-CN" altLang="en-US" sz="12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 defTabSz="609630">
                <a:lnSpc>
                  <a:spcPts val="1773"/>
                </a:lnSpc>
                <a:defRPr/>
              </a:pPr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85801" y="503113"/>
            <a:ext cx="778595" cy="778595"/>
            <a:chOff x="0" y="0"/>
            <a:chExt cx="1557191" cy="1557191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0" y="0"/>
              <a:ext cx="1557191" cy="1557191"/>
              <a:chOff x="-2540" y="-2540"/>
              <a:chExt cx="6355080" cy="635508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pPr defTabSz="609630">
                  <a:defRPr/>
                </a:pPr>
                <a:endParaRPr lang="zh-CN" altLang="en-US" sz="120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" name="Freeform 8"/>
            <p:cNvSpPr/>
            <p:nvPr/>
          </p:nvSpPr>
          <p:spPr>
            <a:xfrm>
              <a:off x="54639" y="54639"/>
              <a:ext cx="1447913" cy="1447913"/>
            </a:xfrm>
            <a:custGeom>
              <a:avLst/>
              <a:gdLst/>
              <a:ahLst/>
              <a:cxnLst/>
              <a:rect l="l" t="t" r="r" b="b"/>
              <a:pathLst>
                <a:path w="1447913" h="1447913">
                  <a:moveTo>
                    <a:pt x="0" y="0"/>
                  </a:moveTo>
                  <a:lnTo>
                    <a:pt x="1447913" y="0"/>
                  </a:lnTo>
                  <a:lnTo>
                    <a:pt x="1447913" y="1447913"/>
                  </a:lnTo>
                  <a:lnTo>
                    <a:pt x="0" y="14479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pPr defTabSz="609630">
                <a:defRPr/>
              </a:pPr>
              <a:endParaRPr lang="zh-CN" altLang="en-US" sz="12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0" name="Freeform 10"/>
            <p:cNvSpPr/>
            <p:nvPr/>
          </p:nvSpPr>
          <p:spPr>
            <a:xfrm>
              <a:off x="352546" y="589542"/>
              <a:ext cx="852099" cy="707231"/>
            </a:xfrm>
            <a:custGeom>
              <a:avLst/>
              <a:gdLst/>
              <a:ahLst/>
              <a:cxnLst/>
              <a:rect l="l" t="t" r="r" b="b"/>
              <a:pathLst>
                <a:path w="852099" h="707231">
                  <a:moveTo>
                    <a:pt x="0" y="0"/>
                  </a:moveTo>
                  <a:lnTo>
                    <a:pt x="852099" y="0"/>
                  </a:lnTo>
                  <a:lnTo>
                    <a:pt x="852099" y="707231"/>
                  </a:lnTo>
                  <a:lnTo>
                    <a:pt x="0" y="7072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pPr defTabSz="609630">
                <a:defRPr/>
              </a:pPr>
              <a:endParaRPr lang="zh-CN" altLang="en-US" sz="12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1" name="Freeform 11"/>
            <p:cNvSpPr/>
            <p:nvPr/>
          </p:nvSpPr>
          <p:spPr>
            <a:xfrm>
              <a:off x="545572" y="437009"/>
              <a:ext cx="466046" cy="618252"/>
            </a:xfrm>
            <a:custGeom>
              <a:avLst/>
              <a:gdLst/>
              <a:ahLst/>
              <a:cxnLst/>
              <a:rect l="l" t="t" r="r" b="b"/>
              <a:pathLst>
                <a:path w="466046" h="618252">
                  <a:moveTo>
                    <a:pt x="0" y="0"/>
                  </a:moveTo>
                  <a:lnTo>
                    <a:pt x="466047" y="0"/>
                  </a:lnTo>
                  <a:lnTo>
                    <a:pt x="466047" y="618252"/>
                  </a:lnTo>
                  <a:lnTo>
                    <a:pt x="0" y="6182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pPr defTabSz="609630">
                <a:defRPr/>
              </a:pPr>
              <a:endParaRPr lang="zh-CN" altLang="en-US" sz="12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2" name="AutoShape 12"/>
          <p:cNvSpPr/>
          <p:nvPr/>
        </p:nvSpPr>
        <p:spPr>
          <a:xfrm>
            <a:off x="0" y="1600419"/>
            <a:ext cx="2224252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defTabSz="609630">
              <a:defRPr/>
            </a:pPr>
            <a:endParaRPr lang="zh-CN" altLang="en-US" sz="12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3" name="AutoShape 13"/>
          <p:cNvSpPr/>
          <p:nvPr/>
        </p:nvSpPr>
        <p:spPr>
          <a:xfrm>
            <a:off x="-19241" y="2587904"/>
            <a:ext cx="2224252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defTabSz="609630">
              <a:defRPr/>
            </a:pPr>
            <a:endParaRPr lang="zh-CN" altLang="en-US" sz="12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4" name="AutoShape 14"/>
          <p:cNvSpPr/>
          <p:nvPr/>
        </p:nvSpPr>
        <p:spPr>
          <a:xfrm>
            <a:off x="-6350" y="3534688"/>
            <a:ext cx="2224252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defTabSz="609630">
              <a:defRPr/>
            </a:pPr>
            <a:endParaRPr lang="zh-CN" altLang="en-US" sz="12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15" name="Group 15"/>
          <p:cNvGrpSpPr/>
          <p:nvPr/>
        </p:nvGrpSpPr>
        <p:grpSpPr>
          <a:xfrm>
            <a:off x="1" y="5813194"/>
            <a:ext cx="2532529" cy="1061631"/>
            <a:chOff x="1" y="-1"/>
            <a:chExt cx="5065058" cy="2123263"/>
          </a:xfrm>
        </p:grpSpPr>
        <p:grpSp>
          <p:nvGrpSpPr>
            <p:cNvPr id="16" name="Group 16"/>
            <p:cNvGrpSpPr/>
            <p:nvPr/>
          </p:nvGrpSpPr>
          <p:grpSpPr>
            <a:xfrm rot="-5400000">
              <a:off x="1470898" y="-1470898"/>
              <a:ext cx="2123263" cy="5065058"/>
              <a:chOff x="0" y="0"/>
              <a:chExt cx="419410" cy="1000505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419410" cy="1000505"/>
              </a:xfrm>
              <a:custGeom>
                <a:avLst/>
                <a:gdLst/>
                <a:ahLst/>
                <a:cxnLst/>
                <a:rect l="l" t="t" r="r" b="b"/>
                <a:pathLst>
                  <a:path w="419410" h="1000505">
                    <a:moveTo>
                      <a:pt x="419410" y="0"/>
                    </a:moveTo>
                    <a:lnTo>
                      <a:pt x="419410" y="886205"/>
                    </a:lnTo>
                    <a:lnTo>
                      <a:pt x="209705" y="1000505"/>
                    </a:lnTo>
                    <a:lnTo>
                      <a:pt x="0" y="886205"/>
                    </a:lnTo>
                    <a:lnTo>
                      <a:pt x="0" y="0"/>
                    </a:lnTo>
                    <a:lnTo>
                      <a:pt x="41941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pPr defTabSz="609630">
                  <a:defRPr/>
                </a:pPr>
                <a:endParaRPr lang="zh-CN" altLang="en-US" sz="120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18" name="TextBox 18"/>
              <p:cNvSpPr txBox="1"/>
              <p:nvPr/>
            </p:nvSpPr>
            <p:spPr>
              <a:xfrm>
                <a:off x="0" y="-47625"/>
                <a:ext cx="635000" cy="7461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 defTabSz="609630">
                  <a:lnSpc>
                    <a:spcPts val="1773"/>
                  </a:lnSpc>
                  <a:defRPr/>
                </a:pPr>
                <a:endParaRPr sz="120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9" name="TextBox 19"/>
            <p:cNvSpPr txBox="1"/>
            <p:nvPr/>
          </p:nvSpPr>
          <p:spPr>
            <a:xfrm>
              <a:off x="204073" y="710811"/>
              <a:ext cx="4040360" cy="6606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 defTabSz="609630">
                <a:lnSpc>
                  <a:spcPts val="2731"/>
                </a:lnSpc>
                <a:defRPr/>
              </a:pPr>
              <a:r>
                <a:rPr lang="en-US" sz="2133" b="1" spc="333" dirty="0" err="1">
                  <a:solidFill>
                    <a:srgbClr val="304370"/>
                  </a:solidFill>
                  <a:latin typeface="Calibri"/>
                  <a:ea typeface="思源黑体 Medium"/>
                </a:rPr>
                <a:t>成果展示</a:t>
              </a:r>
              <a:endParaRPr lang="en-US" sz="2133" b="1" spc="333" dirty="0">
                <a:solidFill>
                  <a:srgbClr val="304370"/>
                </a:solidFill>
                <a:latin typeface="Calibri"/>
                <a:ea typeface="思源黑体 Medium"/>
              </a:endParaRP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379746" y="1916328"/>
            <a:ext cx="1390705" cy="257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2133"/>
              </a:lnSpc>
              <a:defRPr/>
            </a:pPr>
            <a:r>
              <a:rPr lang="en-US" sz="1666" spc="333">
                <a:solidFill>
                  <a:srgbClr val="EEF2F5"/>
                </a:solidFill>
                <a:latin typeface="Calibri"/>
                <a:ea typeface="思源黑体 Medium"/>
              </a:rPr>
              <a:t>项目简介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62081" y="2855402"/>
            <a:ext cx="1558288" cy="257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2133"/>
              </a:lnSpc>
              <a:defRPr/>
            </a:pPr>
            <a:r>
              <a:rPr lang="en-US" sz="1666" spc="333">
                <a:solidFill>
                  <a:srgbClr val="EEF2F5"/>
                </a:solidFill>
                <a:latin typeface="Calibri"/>
                <a:ea typeface="思源黑体 Medium"/>
              </a:rPr>
              <a:t>任务分工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62081" y="3930378"/>
            <a:ext cx="1558288" cy="257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2133"/>
              </a:lnSpc>
              <a:defRPr/>
            </a:pPr>
            <a:r>
              <a:rPr lang="en-US" sz="1666" spc="333">
                <a:solidFill>
                  <a:srgbClr val="EEF2F5"/>
                </a:solidFill>
                <a:latin typeface="Calibri"/>
                <a:ea typeface="思源黑体 Medium"/>
              </a:rPr>
              <a:t>项目总体规划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62082" y="5113583"/>
            <a:ext cx="1545397" cy="257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2133"/>
              </a:lnSpc>
              <a:defRPr/>
            </a:pPr>
            <a:r>
              <a:rPr lang="en-US" sz="1666" spc="333">
                <a:solidFill>
                  <a:srgbClr val="EEF2F5"/>
                </a:solidFill>
                <a:latin typeface="Calibri"/>
                <a:ea typeface="思源黑体 Medium"/>
              </a:rPr>
              <a:t>基线需求分析</a:t>
            </a:r>
          </a:p>
        </p:txBody>
      </p:sp>
      <p:sp>
        <p:nvSpPr>
          <p:cNvPr id="24" name="AutoShape 24"/>
          <p:cNvSpPr/>
          <p:nvPr/>
        </p:nvSpPr>
        <p:spPr>
          <a:xfrm>
            <a:off x="-19241" y="4643929"/>
            <a:ext cx="2224252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defTabSz="609630">
              <a:defRPr/>
            </a:pPr>
            <a:endParaRPr lang="zh-CN" altLang="en-US" sz="12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38F18C15-47BA-2490-2189-A5C5F5BB26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381" y="1030743"/>
            <a:ext cx="8348661" cy="464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47824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217902" cy="6874826"/>
            <a:chOff x="0" y="0"/>
            <a:chExt cx="876208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6208" cy="2709333"/>
            </a:xfrm>
            <a:custGeom>
              <a:avLst/>
              <a:gdLst/>
              <a:ahLst/>
              <a:cxnLst/>
              <a:rect l="l" t="t" r="r" b="b"/>
              <a:pathLst>
                <a:path w="876208" h="2709333">
                  <a:moveTo>
                    <a:pt x="0" y="0"/>
                  </a:moveTo>
                  <a:lnTo>
                    <a:pt x="876208" y="0"/>
                  </a:lnTo>
                  <a:lnTo>
                    <a:pt x="87620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04370"/>
            </a:solidFill>
          </p:spPr>
          <p:txBody>
            <a:bodyPr/>
            <a:lstStyle/>
            <a:p>
              <a:pPr defTabSz="609630">
                <a:defRPr/>
              </a:pPr>
              <a:endParaRPr lang="zh-CN" altLang="en-US" sz="12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 defTabSz="609630">
                <a:lnSpc>
                  <a:spcPts val="1773"/>
                </a:lnSpc>
                <a:defRPr/>
              </a:pPr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85801" y="503113"/>
            <a:ext cx="778595" cy="778595"/>
            <a:chOff x="0" y="0"/>
            <a:chExt cx="1557191" cy="1557191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0" y="0"/>
              <a:ext cx="1557191" cy="1557191"/>
              <a:chOff x="-2540" y="-2540"/>
              <a:chExt cx="6355080" cy="635508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pPr defTabSz="609630">
                  <a:defRPr/>
                </a:pPr>
                <a:endParaRPr lang="zh-CN" altLang="en-US" sz="120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" name="Freeform 8"/>
            <p:cNvSpPr/>
            <p:nvPr/>
          </p:nvSpPr>
          <p:spPr>
            <a:xfrm>
              <a:off x="54639" y="54639"/>
              <a:ext cx="1447913" cy="1447913"/>
            </a:xfrm>
            <a:custGeom>
              <a:avLst/>
              <a:gdLst/>
              <a:ahLst/>
              <a:cxnLst/>
              <a:rect l="l" t="t" r="r" b="b"/>
              <a:pathLst>
                <a:path w="1447913" h="1447913">
                  <a:moveTo>
                    <a:pt x="0" y="0"/>
                  </a:moveTo>
                  <a:lnTo>
                    <a:pt x="1447913" y="0"/>
                  </a:lnTo>
                  <a:lnTo>
                    <a:pt x="1447913" y="1447913"/>
                  </a:lnTo>
                  <a:lnTo>
                    <a:pt x="0" y="14479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pPr defTabSz="609630">
                <a:defRPr/>
              </a:pPr>
              <a:endParaRPr lang="zh-CN" altLang="en-US" sz="12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0" name="Freeform 10"/>
            <p:cNvSpPr/>
            <p:nvPr/>
          </p:nvSpPr>
          <p:spPr>
            <a:xfrm>
              <a:off x="352546" y="589542"/>
              <a:ext cx="852099" cy="707231"/>
            </a:xfrm>
            <a:custGeom>
              <a:avLst/>
              <a:gdLst/>
              <a:ahLst/>
              <a:cxnLst/>
              <a:rect l="l" t="t" r="r" b="b"/>
              <a:pathLst>
                <a:path w="852099" h="707231">
                  <a:moveTo>
                    <a:pt x="0" y="0"/>
                  </a:moveTo>
                  <a:lnTo>
                    <a:pt x="852099" y="0"/>
                  </a:lnTo>
                  <a:lnTo>
                    <a:pt x="852099" y="707231"/>
                  </a:lnTo>
                  <a:lnTo>
                    <a:pt x="0" y="7072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pPr defTabSz="609630">
                <a:defRPr/>
              </a:pPr>
              <a:endParaRPr lang="zh-CN" altLang="en-US" sz="12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1" name="Freeform 11"/>
            <p:cNvSpPr/>
            <p:nvPr/>
          </p:nvSpPr>
          <p:spPr>
            <a:xfrm>
              <a:off x="545572" y="437009"/>
              <a:ext cx="466046" cy="618252"/>
            </a:xfrm>
            <a:custGeom>
              <a:avLst/>
              <a:gdLst/>
              <a:ahLst/>
              <a:cxnLst/>
              <a:rect l="l" t="t" r="r" b="b"/>
              <a:pathLst>
                <a:path w="466046" h="618252">
                  <a:moveTo>
                    <a:pt x="0" y="0"/>
                  </a:moveTo>
                  <a:lnTo>
                    <a:pt x="466047" y="0"/>
                  </a:lnTo>
                  <a:lnTo>
                    <a:pt x="466047" y="618252"/>
                  </a:lnTo>
                  <a:lnTo>
                    <a:pt x="0" y="6182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pPr defTabSz="609630">
                <a:defRPr/>
              </a:pPr>
              <a:endParaRPr lang="zh-CN" altLang="en-US" sz="12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2" name="AutoShape 12"/>
          <p:cNvSpPr/>
          <p:nvPr/>
        </p:nvSpPr>
        <p:spPr>
          <a:xfrm>
            <a:off x="0" y="1600419"/>
            <a:ext cx="2224252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defTabSz="609630">
              <a:defRPr/>
            </a:pPr>
            <a:endParaRPr lang="zh-CN" altLang="en-US" sz="12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3" name="AutoShape 13"/>
          <p:cNvSpPr/>
          <p:nvPr/>
        </p:nvSpPr>
        <p:spPr>
          <a:xfrm>
            <a:off x="-19241" y="2587904"/>
            <a:ext cx="2224252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defTabSz="609630">
              <a:defRPr/>
            </a:pPr>
            <a:endParaRPr lang="zh-CN" altLang="en-US" sz="12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4" name="AutoShape 14"/>
          <p:cNvSpPr/>
          <p:nvPr/>
        </p:nvSpPr>
        <p:spPr>
          <a:xfrm>
            <a:off x="-6350" y="3534688"/>
            <a:ext cx="2224252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defTabSz="609630">
              <a:defRPr/>
            </a:pPr>
            <a:endParaRPr lang="zh-CN" altLang="en-US" sz="12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15" name="Group 15"/>
          <p:cNvGrpSpPr/>
          <p:nvPr/>
        </p:nvGrpSpPr>
        <p:grpSpPr>
          <a:xfrm>
            <a:off x="1" y="5813194"/>
            <a:ext cx="2532529" cy="1061631"/>
            <a:chOff x="1" y="-1"/>
            <a:chExt cx="5065058" cy="2123263"/>
          </a:xfrm>
        </p:grpSpPr>
        <p:grpSp>
          <p:nvGrpSpPr>
            <p:cNvPr id="16" name="Group 16"/>
            <p:cNvGrpSpPr/>
            <p:nvPr/>
          </p:nvGrpSpPr>
          <p:grpSpPr>
            <a:xfrm rot="-5400000">
              <a:off x="1470898" y="-1470898"/>
              <a:ext cx="2123263" cy="5065058"/>
              <a:chOff x="0" y="0"/>
              <a:chExt cx="419410" cy="1000505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419410" cy="1000505"/>
              </a:xfrm>
              <a:custGeom>
                <a:avLst/>
                <a:gdLst/>
                <a:ahLst/>
                <a:cxnLst/>
                <a:rect l="l" t="t" r="r" b="b"/>
                <a:pathLst>
                  <a:path w="419410" h="1000505">
                    <a:moveTo>
                      <a:pt x="419410" y="0"/>
                    </a:moveTo>
                    <a:lnTo>
                      <a:pt x="419410" y="886205"/>
                    </a:lnTo>
                    <a:lnTo>
                      <a:pt x="209705" y="1000505"/>
                    </a:lnTo>
                    <a:lnTo>
                      <a:pt x="0" y="886205"/>
                    </a:lnTo>
                    <a:lnTo>
                      <a:pt x="0" y="0"/>
                    </a:lnTo>
                    <a:lnTo>
                      <a:pt x="41941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pPr defTabSz="609630">
                  <a:defRPr/>
                </a:pPr>
                <a:endParaRPr lang="zh-CN" altLang="en-US" sz="120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18" name="TextBox 18"/>
              <p:cNvSpPr txBox="1"/>
              <p:nvPr/>
            </p:nvSpPr>
            <p:spPr>
              <a:xfrm>
                <a:off x="0" y="-47625"/>
                <a:ext cx="635000" cy="7461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 defTabSz="609630">
                  <a:lnSpc>
                    <a:spcPts val="1773"/>
                  </a:lnSpc>
                  <a:defRPr/>
                </a:pPr>
                <a:endParaRPr sz="120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9" name="TextBox 19"/>
            <p:cNvSpPr txBox="1"/>
            <p:nvPr/>
          </p:nvSpPr>
          <p:spPr>
            <a:xfrm>
              <a:off x="204073" y="710811"/>
              <a:ext cx="4040360" cy="6606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 defTabSz="609630">
                <a:lnSpc>
                  <a:spcPts val="2731"/>
                </a:lnSpc>
                <a:defRPr/>
              </a:pPr>
              <a:r>
                <a:rPr lang="en-US" sz="2133" b="1" spc="333" dirty="0" err="1">
                  <a:solidFill>
                    <a:srgbClr val="304370"/>
                  </a:solidFill>
                  <a:latin typeface="Calibri"/>
                  <a:ea typeface="思源黑体 Medium"/>
                </a:rPr>
                <a:t>成果展示</a:t>
              </a:r>
              <a:endParaRPr lang="en-US" sz="2133" b="1" spc="333" dirty="0">
                <a:solidFill>
                  <a:srgbClr val="304370"/>
                </a:solidFill>
                <a:latin typeface="Calibri"/>
                <a:ea typeface="思源黑体 Medium"/>
              </a:endParaRP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379746" y="1916328"/>
            <a:ext cx="1390705" cy="257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2133"/>
              </a:lnSpc>
              <a:defRPr/>
            </a:pPr>
            <a:r>
              <a:rPr lang="en-US" sz="1666" spc="333">
                <a:solidFill>
                  <a:srgbClr val="EEF2F5"/>
                </a:solidFill>
                <a:latin typeface="Calibri"/>
                <a:ea typeface="思源黑体 Medium"/>
              </a:rPr>
              <a:t>项目简介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62081" y="2855402"/>
            <a:ext cx="1558288" cy="257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2133"/>
              </a:lnSpc>
              <a:defRPr/>
            </a:pPr>
            <a:r>
              <a:rPr lang="en-US" sz="1666" spc="333">
                <a:solidFill>
                  <a:srgbClr val="EEF2F5"/>
                </a:solidFill>
                <a:latin typeface="Calibri"/>
                <a:ea typeface="思源黑体 Medium"/>
              </a:rPr>
              <a:t>任务分工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62081" y="3930378"/>
            <a:ext cx="1558288" cy="257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2133"/>
              </a:lnSpc>
              <a:defRPr/>
            </a:pPr>
            <a:r>
              <a:rPr lang="en-US" sz="1666" spc="333">
                <a:solidFill>
                  <a:srgbClr val="EEF2F5"/>
                </a:solidFill>
                <a:latin typeface="Calibri"/>
                <a:ea typeface="思源黑体 Medium"/>
              </a:rPr>
              <a:t>项目总体规划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62082" y="5113583"/>
            <a:ext cx="1545397" cy="257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2133"/>
              </a:lnSpc>
              <a:defRPr/>
            </a:pPr>
            <a:r>
              <a:rPr lang="en-US" sz="1666" spc="333">
                <a:solidFill>
                  <a:srgbClr val="EEF2F5"/>
                </a:solidFill>
                <a:latin typeface="Calibri"/>
                <a:ea typeface="思源黑体 Medium"/>
              </a:rPr>
              <a:t>基线需求分析</a:t>
            </a:r>
          </a:p>
        </p:txBody>
      </p:sp>
      <p:sp>
        <p:nvSpPr>
          <p:cNvPr id="24" name="AutoShape 24"/>
          <p:cNvSpPr/>
          <p:nvPr/>
        </p:nvSpPr>
        <p:spPr>
          <a:xfrm>
            <a:off x="-19241" y="4643929"/>
            <a:ext cx="2224252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defTabSz="609630">
              <a:defRPr/>
            </a:pPr>
            <a:endParaRPr lang="zh-CN" altLang="en-US" sz="12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885B926E-D4BC-B47E-585B-5BA47902B5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836" y="700803"/>
            <a:ext cx="4808637" cy="545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21460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217902" cy="6874826"/>
            <a:chOff x="0" y="0"/>
            <a:chExt cx="876208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6208" cy="2709333"/>
            </a:xfrm>
            <a:custGeom>
              <a:avLst/>
              <a:gdLst/>
              <a:ahLst/>
              <a:cxnLst/>
              <a:rect l="l" t="t" r="r" b="b"/>
              <a:pathLst>
                <a:path w="876208" h="2709333">
                  <a:moveTo>
                    <a:pt x="0" y="0"/>
                  </a:moveTo>
                  <a:lnTo>
                    <a:pt x="876208" y="0"/>
                  </a:lnTo>
                  <a:lnTo>
                    <a:pt x="87620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04370"/>
            </a:solidFill>
          </p:spPr>
          <p:txBody>
            <a:bodyPr/>
            <a:lstStyle/>
            <a:p>
              <a:pPr defTabSz="609630">
                <a:defRPr/>
              </a:pPr>
              <a:endParaRPr lang="zh-CN" altLang="en-US" sz="12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 defTabSz="609630">
                <a:lnSpc>
                  <a:spcPts val="1773"/>
                </a:lnSpc>
                <a:defRPr/>
              </a:pPr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85801" y="503113"/>
            <a:ext cx="778595" cy="778595"/>
            <a:chOff x="0" y="0"/>
            <a:chExt cx="1557191" cy="1557191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0" y="0"/>
              <a:ext cx="1557191" cy="1557191"/>
              <a:chOff x="-2540" y="-2540"/>
              <a:chExt cx="6355080" cy="635508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pPr defTabSz="609630">
                  <a:defRPr/>
                </a:pPr>
                <a:endParaRPr lang="zh-CN" altLang="en-US" sz="120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" name="Freeform 8"/>
            <p:cNvSpPr/>
            <p:nvPr/>
          </p:nvSpPr>
          <p:spPr>
            <a:xfrm>
              <a:off x="54639" y="54639"/>
              <a:ext cx="1447913" cy="1447913"/>
            </a:xfrm>
            <a:custGeom>
              <a:avLst/>
              <a:gdLst/>
              <a:ahLst/>
              <a:cxnLst/>
              <a:rect l="l" t="t" r="r" b="b"/>
              <a:pathLst>
                <a:path w="1447913" h="1447913">
                  <a:moveTo>
                    <a:pt x="0" y="0"/>
                  </a:moveTo>
                  <a:lnTo>
                    <a:pt x="1447913" y="0"/>
                  </a:lnTo>
                  <a:lnTo>
                    <a:pt x="1447913" y="1447913"/>
                  </a:lnTo>
                  <a:lnTo>
                    <a:pt x="0" y="14479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pPr defTabSz="609630">
                <a:defRPr/>
              </a:pPr>
              <a:endParaRPr lang="zh-CN" altLang="en-US" sz="12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0" name="Freeform 10"/>
            <p:cNvSpPr/>
            <p:nvPr/>
          </p:nvSpPr>
          <p:spPr>
            <a:xfrm>
              <a:off x="352546" y="589542"/>
              <a:ext cx="852099" cy="707231"/>
            </a:xfrm>
            <a:custGeom>
              <a:avLst/>
              <a:gdLst/>
              <a:ahLst/>
              <a:cxnLst/>
              <a:rect l="l" t="t" r="r" b="b"/>
              <a:pathLst>
                <a:path w="852099" h="707231">
                  <a:moveTo>
                    <a:pt x="0" y="0"/>
                  </a:moveTo>
                  <a:lnTo>
                    <a:pt x="852099" y="0"/>
                  </a:lnTo>
                  <a:lnTo>
                    <a:pt x="852099" y="707231"/>
                  </a:lnTo>
                  <a:lnTo>
                    <a:pt x="0" y="7072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pPr defTabSz="609630">
                <a:defRPr/>
              </a:pPr>
              <a:endParaRPr lang="zh-CN" altLang="en-US" sz="12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1" name="Freeform 11"/>
            <p:cNvSpPr/>
            <p:nvPr/>
          </p:nvSpPr>
          <p:spPr>
            <a:xfrm>
              <a:off x="545572" y="437009"/>
              <a:ext cx="466046" cy="618252"/>
            </a:xfrm>
            <a:custGeom>
              <a:avLst/>
              <a:gdLst/>
              <a:ahLst/>
              <a:cxnLst/>
              <a:rect l="l" t="t" r="r" b="b"/>
              <a:pathLst>
                <a:path w="466046" h="618252">
                  <a:moveTo>
                    <a:pt x="0" y="0"/>
                  </a:moveTo>
                  <a:lnTo>
                    <a:pt x="466047" y="0"/>
                  </a:lnTo>
                  <a:lnTo>
                    <a:pt x="466047" y="618252"/>
                  </a:lnTo>
                  <a:lnTo>
                    <a:pt x="0" y="6182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pPr defTabSz="609630">
                <a:defRPr/>
              </a:pPr>
              <a:endParaRPr lang="zh-CN" altLang="en-US" sz="12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2" name="AutoShape 12"/>
          <p:cNvSpPr/>
          <p:nvPr/>
        </p:nvSpPr>
        <p:spPr>
          <a:xfrm>
            <a:off x="0" y="1600419"/>
            <a:ext cx="2224252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defTabSz="609630">
              <a:defRPr/>
            </a:pPr>
            <a:endParaRPr lang="zh-CN" altLang="en-US" sz="12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3" name="AutoShape 13"/>
          <p:cNvSpPr/>
          <p:nvPr/>
        </p:nvSpPr>
        <p:spPr>
          <a:xfrm>
            <a:off x="-19241" y="2587904"/>
            <a:ext cx="2224252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defTabSz="609630">
              <a:defRPr/>
            </a:pPr>
            <a:endParaRPr lang="zh-CN" altLang="en-US" sz="12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4" name="AutoShape 14"/>
          <p:cNvSpPr/>
          <p:nvPr/>
        </p:nvSpPr>
        <p:spPr>
          <a:xfrm>
            <a:off x="-6350" y="3534688"/>
            <a:ext cx="2224252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defTabSz="609630">
              <a:defRPr/>
            </a:pPr>
            <a:endParaRPr lang="zh-CN" altLang="en-US" sz="12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15" name="Group 15"/>
          <p:cNvGrpSpPr/>
          <p:nvPr/>
        </p:nvGrpSpPr>
        <p:grpSpPr>
          <a:xfrm>
            <a:off x="1" y="5813194"/>
            <a:ext cx="2532529" cy="1061631"/>
            <a:chOff x="1" y="-1"/>
            <a:chExt cx="5065058" cy="2123263"/>
          </a:xfrm>
        </p:grpSpPr>
        <p:grpSp>
          <p:nvGrpSpPr>
            <p:cNvPr id="16" name="Group 16"/>
            <p:cNvGrpSpPr/>
            <p:nvPr/>
          </p:nvGrpSpPr>
          <p:grpSpPr>
            <a:xfrm rot="-5400000">
              <a:off x="1470898" y="-1470898"/>
              <a:ext cx="2123263" cy="5065058"/>
              <a:chOff x="0" y="0"/>
              <a:chExt cx="419410" cy="1000505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419410" cy="1000505"/>
              </a:xfrm>
              <a:custGeom>
                <a:avLst/>
                <a:gdLst/>
                <a:ahLst/>
                <a:cxnLst/>
                <a:rect l="l" t="t" r="r" b="b"/>
                <a:pathLst>
                  <a:path w="419410" h="1000505">
                    <a:moveTo>
                      <a:pt x="419410" y="0"/>
                    </a:moveTo>
                    <a:lnTo>
                      <a:pt x="419410" y="886205"/>
                    </a:lnTo>
                    <a:lnTo>
                      <a:pt x="209705" y="1000505"/>
                    </a:lnTo>
                    <a:lnTo>
                      <a:pt x="0" y="886205"/>
                    </a:lnTo>
                    <a:lnTo>
                      <a:pt x="0" y="0"/>
                    </a:lnTo>
                    <a:lnTo>
                      <a:pt x="41941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pPr defTabSz="609630">
                  <a:defRPr/>
                </a:pPr>
                <a:endParaRPr lang="zh-CN" altLang="en-US" sz="120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18" name="TextBox 18"/>
              <p:cNvSpPr txBox="1"/>
              <p:nvPr/>
            </p:nvSpPr>
            <p:spPr>
              <a:xfrm>
                <a:off x="0" y="-47625"/>
                <a:ext cx="635000" cy="7461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 defTabSz="609630">
                  <a:lnSpc>
                    <a:spcPts val="1773"/>
                  </a:lnSpc>
                  <a:defRPr/>
                </a:pPr>
                <a:endParaRPr sz="120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9" name="TextBox 19"/>
            <p:cNvSpPr txBox="1"/>
            <p:nvPr/>
          </p:nvSpPr>
          <p:spPr>
            <a:xfrm>
              <a:off x="204073" y="710811"/>
              <a:ext cx="4040360" cy="6606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 defTabSz="609630">
                <a:lnSpc>
                  <a:spcPts val="2731"/>
                </a:lnSpc>
                <a:defRPr/>
              </a:pPr>
              <a:r>
                <a:rPr lang="en-US" sz="2133" b="1" spc="333" dirty="0" err="1">
                  <a:solidFill>
                    <a:srgbClr val="304370"/>
                  </a:solidFill>
                  <a:latin typeface="Calibri"/>
                  <a:ea typeface="思源黑体 Medium"/>
                </a:rPr>
                <a:t>成果展示</a:t>
              </a:r>
              <a:endParaRPr lang="en-US" sz="2133" b="1" spc="333" dirty="0">
                <a:solidFill>
                  <a:srgbClr val="304370"/>
                </a:solidFill>
                <a:latin typeface="Calibri"/>
                <a:ea typeface="思源黑体 Medium"/>
              </a:endParaRP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379746" y="1916328"/>
            <a:ext cx="1390705" cy="257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2133"/>
              </a:lnSpc>
              <a:defRPr/>
            </a:pPr>
            <a:r>
              <a:rPr lang="en-US" sz="1666" spc="333">
                <a:solidFill>
                  <a:srgbClr val="EEF2F5"/>
                </a:solidFill>
                <a:latin typeface="Calibri"/>
                <a:ea typeface="思源黑体 Medium"/>
              </a:rPr>
              <a:t>项目简介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62081" y="2855402"/>
            <a:ext cx="1558288" cy="257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2133"/>
              </a:lnSpc>
              <a:defRPr/>
            </a:pPr>
            <a:r>
              <a:rPr lang="en-US" sz="1666" spc="333">
                <a:solidFill>
                  <a:srgbClr val="EEF2F5"/>
                </a:solidFill>
                <a:latin typeface="Calibri"/>
                <a:ea typeface="思源黑体 Medium"/>
              </a:rPr>
              <a:t>任务分工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62081" y="3930378"/>
            <a:ext cx="1558288" cy="257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2133"/>
              </a:lnSpc>
              <a:defRPr/>
            </a:pPr>
            <a:r>
              <a:rPr lang="en-US" sz="1666" spc="333">
                <a:solidFill>
                  <a:srgbClr val="EEF2F5"/>
                </a:solidFill>
                <a:latin typeface="Calibri"/>
                <a:ea typeface="思源黑体 Medium"/>
              </a:rPr>
              <a:t>项目总体规划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62082" y="5113583"/>
            <a:ext cx="1545397" cy="257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2133"/>
              </a:lnSpc>
              <a:defRPr/>
            </a:pPr>
            <a:r>
              <a:rPr lang="en-US" sz="1666" spc="333">
                <a:solidFill>
                  <a:srgbClr val="EEF2F5"/>
                </a:solidFill>
                <a:latin typeface="Calibri"/>
                <a:ea typeface="思源黑体 Medium"/>
              </a:rPr>
              <a:t>基线需求分析</a:t>
            </a:r>
          </a:p>
        </p:txBody>
      </p:sp>
      <p:sp>
        <p:nvSpPr>
          <p:cNvPr id="24" name="AutoShape 24"/>
          <p:cNvSpPr/>
          <p:nvPr/>
        </p:nvSpPr>
        <p:spPr>
          <a:xfrm>
            <a:off x="-19241" y="4643929"/>
            <a:ext cx="2224252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defTabSz="609630">
              <a:defRPr/>
            </a:pPr>
            <a:endParaRPr lang="zh-CN" altLang="en-US" sz="12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4DF4CB31-348B-2447-36EF-DEAF77D342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053" y="201679"/>
            <a:ext cx="4656223" cy="3429297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C114FF7E-EDC0-7EA4-D708-465AE4B099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069" y="1283755"/>
            <a:ext cx="5822185" cy="537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11599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"/>
            <a:ext cx="12192000" cy="1796991"/>
            <a:chOff x="0" y="0"/>
            <a:chExt cx="4816593" cy="70992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709923"/>
            </a:xfrm>
            <a:custGeom>
              <a:avLst/>
              <a:gdLst/>
              <a:ahLst/>
              <a:cxnLst/>
              <a:rect l="l" t="t" r="r" b="b"/>
              <a:pathLst>
                <a:path w="4816592" h="709923">
                  <a:moveTo>
                    <a:pt x="0" y="0"/>
                  </a:moveTo>
                  <a:lnTo>
                    <a:pt x="4816592" y="0"/>
                  </a:lnTo>
                  <a:lnTo>
                    <a:pt x="4816592" y="709923"/>
                  </a:lnTo>
                  <a:lnTo>
                    <a:pt x="0" y="709923"/>
                  </a:lnTo>
                  <a:close/>
                </a:path>
              </a:pathLst>
            </a:custGeom>
            <a:solidFill>
              <a:srgbClr val="304370"/>
            </a:solid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66847" y="361537"/>
            <a:ext cx="1073919" cy="1073919"/>
            <a:chOff x="0" y="0"/>
            <a:chExt cx="2147839" cy="2147839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0" y="0"/>
              <a:ext cx="2147839" cy="2147839"/>
              <a:chOff x="-2540" y="-2540"/>
              <a:chExt cx="6355080" cy="635508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zh-CN" altLang="en-US" sz="1200"/>
              </a:p>
            </p:txBody>
          </p:sp>
        </p:grpSp>
        <p:sp>
          <p:nvSpPr>
            <p:cNvPr id="8" name="Freeform 8"/>
            <p:cNvSpPr/>
            <p:nvPr/>
          </p:nvSpPr>
          <p:spPr>
            <a:xfrm>
              <a:off x="75364" y="75364"/>
              <a:ext cx="1997111" cy="1997111"/>
            </a:xfrm>
            <a:custGeom>
              <a:avLst/>
              <a:gdLst/>
              <a:ahLst/>
              <a:cxnLst/>
              <a:rect l="l" t="t" r="r" b="b"/>
              <a:pathLst>
                <a:path w="1997111" h="1997111">
                  <a:moveTo>
                    <a:pt x="0" y="0"/>
                  </a:moveTo>
                  <a:lnTo>
                    <a:pt x="1997111" y="0"/>
                  </a:lnTo>
                  <a:lnTo>
                    <a:pt x="1997111" y="1997111"/>
                  </a:lnTo>
                  <a:lnTo>
                    <a:pt x="0" y="19971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486268" y="813157"/>
              <a:ext cx="1175303" cy="975487"/>
            </a:xfrm>
            <a:custGeom>
              <a:avLst/>
              <a:gdLst/>
              <a:ahLst/>
              <a:cxnLst/>
              <a:rect l="l" t="t" r="r" b="b"/>
              <a:pathLst>
                <a:path w="1175303" h="975487">
                  <a:moveTo>
                    <a:pt x="0" y="0"/>
                  </a:moveTo>
                  <a:lnTo>
                    <a:pt x="1175303" y="0"/>
                  </a:lnTo>
                  <a:lnTo>
                    <a:pt x="1175303" y="975487"/>
                  </a:lnTo>
                  <a:lnTo>
                    <a:pt x="0" y="9754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752510" y="602768"/>
              <a:ext cx="642819" cy="852757"/>
            </a:xfrm>
            <a:custGeom>
              <a:avLst/>
              <a:gdLst/>
              <a:ahLst/>
              <a:cxnLst/>
              <a:rect l="l" t="t" r="r" b="b"/>
              <a:pathLst>
                <a:path w="642819" h="852757">
                  <a:moveTo>
                    <a:pt x="0" y="0"/>
                  </a:moveTo>
                  <a:lnTo>
                    <a:pt x="642819" y="0"/>
                  </a:lnTo>
                  <a:lnTo>
                    <a:pt x="642819" y="852757"/>
                  </a:lnTo>
                  <a:lnTo>
                    <a:pt x="0" y="8527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zh-CN" altLang="en-US" sz="1200"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8672341" y="423649"/>
            <a:ext cx="2833859" cy="483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010"/>
              </a:lnSpc>
            </a:pPr>
            <a:r>
              <a:rPr lang="en-US" sz="3133" spc="1566">
                <a:solidFill>
                  <a:srgbClr val="FFFFFF"/>
                </a:solidFill>
                <a:ea typeface="思源黑体 Bold"/>
              </a:rPr>
              <a:t>目录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672341" y="1038489"/>
            <a:ext cx="2833859" cy="3057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731"/>
              </a:lnSpc>
            </a:pPr>
            <a:r>
              <a:rPr lang="en-US" sz="2133" spc="171">
                <a:solidFill>
                  <a:srgbClr val="FFFFFF"/>
                </a:solidFill>
                <a:latin typeface="Aharoni CLM Bold"/>
              </a:rPr>
              <a:t>CONTENTS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901406" y="2552840"/>
            <a:ext cx="4328307" cy="659130"/>
            <a:chOff x="0" y="0"/>
            <a:chExt cx="8656614" cy="1318260"/>
          </a:xfrm>
        </p:grpSpPr>
        <p:grpSp>
          <p:nvGrpSpPr>
            <p:cNvPr id="15" name="Group 15"/>
            <p:cNvGrpSpPr>
              <a:grpSpLocks noChangeAspect="1"/>
            </p:cNvGrpSpPr>
            <p:nvPr/>
          </p:nvGrpSpPr>
          <p:grpSpPr>
            <a:xfrm>
              <a:off x="0" y="0"/>
              <a:ext cx="1318260" cy="1318260"/>
              <a:chOff x="0" y="0"/>
              <a:chExt cx="6350000" cy="63500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-156812" y="-5088"/>
                <a:ext cx="6663624" cy="6360176"/>
              </a:xfrm>
              <a:custGeom>
                <a:avLst/>
                <a:gdLst/>
                <a:ahLst/>
                <a:cxnLst/>
                <a:rect l="l" t="t" r="r" b="b"/>
                <a:pathLst>
                  <a:path w="6663624" h="6360176">
                    <a:moveTo>
                      <a:pt x="3331812" y="5088"/>
                    </a:moveTo>
                    <a:lnTo>
                      <a:pt x="3331812" y="5088"/>
                    </a:lnTo>
                    <a:cubicBezTo>
                      <a:pt x="2194111" y="0"/>
                      <a:pt x="1140649" y="604036"/>
                      <a:pt x="570324" y="1588475"/>
                    </a:cubicBezTo>
                    <a:cubicBezTo>
                      <a:pt x="0" y="2572913"/>
                      <a:pt x="0" y="3787263"/>
                      <a:pt x="570324" y="4771701"/>
                    </a:cubicBezTo>
                    <a:cubicBezTo>
                      <a:pt x="1140649" y="5756140"/>
                      <a:pt x="2194111" y="6360176"/>
                      <a:pt x="3331812" y="6355088"/>
                    </a:cubicBezTo>
                    <a:cubicBezTo>
                      <a:pt x="4469513" y="6360176"/>
                      <a:pt x="5522976" y="5756140"/>
                      <a:pt x="6093300" y="4771701"/>
                    </a:cubicBezTo>
                    <a:cubicBezTo>
                      <a:pt x="6663624" y="3787263"/>
                      <a:pt x="6663624" y="2572913"/>
                      <a:pt x="6093300" y="1588475"/>
                    </a:cubicBezTo>
                    <a:cubicBezTo>
                      <a:pt x="5522976" y="604036"/>
                      <a:pt x="4469513" y="0"/>
                      <a:pt x="3331812" y="5088"/>
                    </a:cubicBezTo>
                    <a:close/>
                  </a:path>
                </a:pathLst>
              </a:custGeom>
              <a:solidFill>
                <a:srgbClr val="304370"/>
              </a:solidFill>
            </p:spPr>
            <p:txBody>
              <a:bodyPr/>
              <a:lstStyle/>
              <a:p>
                <a:endParaRPr lang="zh-CN" altLang="en-US" sz="1200"/>
              </a:p>
            </p:txBody>
          </p:sp>
        </p:grpSp>
        <p:sp>
          <p:nvSpPr>
            <p:cNvPr id="17" name="TextBox 17"/>
            <p:cNvSpPr txBox="1"/>
            <p:nvPr/>
          </p:nvSpPr>
          <p:spPr>
            <a:xfrm>
              <a:off x="0" y="136872"/>
              <a:ext cx="1318260" cy="8604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40"/>
                </a:lnSpc>
              </a:pPr>
              <a:r>
                <a:rPr lang="en-US" sz="2999" spc="239">
                  <a:solidFill>
                    <a:srgbClr val="FFFFFF"/>
                  </a:solidFill>
                  <a:latin typeface="Aharoni CLM Bold"/>
                </a:rPr>
                <a:t>1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2207260" y="264904"/>
              <a:ext cx="6449354" cy="6483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31"/>
                </a:lnSpc>
              </a:pPr>
              <a:r>
                <a:rPr lang="en-US" sz="2133" spc="213" dirty="0" err="1">
                  <a:solidFill>
                    <a:srgbClr val="000000"/>
                  </a:solidFill>
                  <a:latin typeface="+mj-ea"/>
                  <a:ea typeface="+mj-ea"/>
                </a:rPr>
                <a:t>项目介绍</a:t>
              </a:r>
              <a:endParaRPr lang="en-US" sz="2133" spc="213" dirty="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901406" y="3783272"/>
            <a:ext cx="4328307" cy="659130"/>
            <a:chOff x="0" y="0"/>
            <a:chExt cx="8656614" cy="1318260"/>
          </a:xfrm>
        </p:grpSpPr>
        <p:grpSp>
          <p:nvGrpSpPr>
            <p:cNvPr id="20" name="Group 20"/>
            <p:cNvGrpSpPr>
              <a:grpSpLocks noChangeAspect="1"/>
            </p:cNvGrpSpPr>
            <p:nvPr/>
          </p:nvGrpSpPr>
          <p:grpSpPr>
            <a:xfrm>
              <a:off x="0" y="0"/>
              <a:ext cx="1318260" cy="1318260"/>
              <a:chOff x="0" y="0"/>
              <a:chExt cx="6350000" cy="63500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-156812" y="-5088"/>
                <a:ext cx="6663624" cy="6360176"/>
              </a:xfrm>
              <a:custGeom>
                <a:avLst/>
                <a:gdLst/>
                <a:ahLst/>
                <a:cxnLst/>
                <a:rect l="l" t="t" r="r" b="b"/>
                <a:pathLst>
                  <a:path w="6663624" h="6360176">
                    <a:moveTo>
                      <a:pt x="3331812" y="5088"/>
                    </a:moveTo>
                    <a:lnTo>
                      <a:pt x="3331812" y="5088"/>
                    </a:lnTo>
                    <a:cubicBezTo>
                      <a:pt x="2194111" y="0"/>
                      <a:pt x="1140649" y="604036"/>
                      <a:pt x="570324" y="1588475"/>
                    </a:cubicBezTo>
                    <a:cubicBezTo>
                      <a:pt x="0" y="2572913"/>
                      <a:pt x="0" y="3787263"/>
                      <a:pt x="570324" y="4771701"/>
                    </a:cubicBezTo>
                    <a:cubicBezTo>
                      <a:pt x="1140649" y="5756140"/>
                      <a:pt x="2194111" y="6360176"/>
                      <a:pt x="3331812" y="6355088"/>
                    </a:cubicBezTo>
                    <a:cubicBezTo>
                      <a:pt x="4469513" y="6360176"/>
                      <a:pt x="5522976" y="5756140"/>
                      <a:pt x="6093300" y="4771701"/>
                    </a:cubicBezTo>
                    <a:cubicBezTo>
                      <a:pt x="6663624" y="3787263"/>
                      <a:pt x="6663624" y="2572913"/>
                      <a:pt x="6093300" y="1588475"/>
                    </a:cubicBezTo>
                    <a:cubicBezTo>
                      <a:pt x="5522976" y="604036"/>
                      <a:pt x="4469513" y="0"/>
                      <a:pt x="3331812" y="5088"/>
                    </a:cubicBezTo>
                    <a:close/>
                  </a:path>
                </a:pathLst>
              </a:custGeom>
              <a:solidFill>
                <a:srgbClr val="304370"/>
              </a:solidFill>
            </p:spPr>
            <p:txBody>
              <a:bodyPr/>
              <a:lstStyle/>
              <a:p>
                <a:endParaRPr lang="zh-CN" altLang="en-US" sz="1200"/>
              </a:p>
            </p:txBody>
          </p:sp>
        </p:grpSp>
        <p:sp>
          <p:nvSpPr>
            <p:cNvPr id="22" name="TextBox 22"/>
            <p:cNvSpPr txBox="1"/>
            <p:nvPr/>
          </p:nvSpPr>
          <p:spPr>
            <a:xfrm>
              <a:off x="0" y="136872"/>
              <a:ext cx="1318260" cy="8604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40"/>
                </a:lnSpc>
              </a:pPr>
              <a:r>
                <a:rPr lang="en-US" sz="2999" spc="239">
                  <a:solidFill>
                    <a:srgbClr val="FFFFFF"/>
                  </a:solidFill>
                  <a:latin typeface="Aharoni CLM Bold"/>
                </a:rPr>
                <a:t>3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2207260" y="264904"/>
              <a:ext cx="6449354" cy="6483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31"/>
                </a:lnSpc>
              </a:pPr>
              <a:r>
                <a:rPr lang="en-US" sz="2133" spc="213" dirty="0" err="1">
                  <a:solidFill>
                    <a:srgbClr val="000000"/>
                  </a:solidFill>
                  <a:latin typeface="+mj-ea"/>
                  <a:ea typeface="+mj-ea"/>
                </a:rPr>
                <a:t>项目总体规划</a:t>
              </a:r>
              <a:endParaRPr lang="en-US" sz="2133" spc="213" dirty="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901406" y="5013902"/>
            <a:ext cx="4328307" cy="659130"/>
            <a:chOff x="0" y="0"/>
            <a:chExt cx="8656614" cy="1318260"/>
          </a:xfrm>
        </p:grpSpPr>
        <p:grpSp>
          <p:nvGrpSpPr>
            <p:cNvPr id="25" name="Group 25"/>
            <p:cNvGrpSpPr>
              <a:grpSpLocks noChangeAspect="1"/>
            </p:cNvGrpSpPr>
            <p:nvPr/>
          </p:nvGrpSpPr>
          <p:grpSpPr>
            <a:xfrm>
              <a:off x="0" y="0"/>
              <a:ext cx="1318260" cy="1318260"/>
              <a:chOff x="0" y="0"/>
              <a:chExt cx="6350000" cy="63500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-156812" y="-5088"/>
                <a:ext cx="6663624" cy="6360176"/>
              </a:xfrm>
              <a:custGeom>
                <a:avLst/>
                <a:gdLst/>
                <a:ahLst/>
                <a:cxnLst/>
                <a:rect l="l" t="t" r="r" b="b"/>
                <a:pathLst>
                  <a:path w="6663624" h="6360176">
                    <a:moveTo>
                      <a:pt x="3331812" y="5088"/>
                    </a:moveTo>
                    <a:lnTo>
                      <a:pt x="3331812" y="5088"/>
                    </a:lnTo>
                    <a:cubicBezTo>
                      <a:pt x="2194111" y="0"/>
                      <a:pt x="1140649" y="604036"/>
                      <a:pt x="570324" y="1588475"/>
                    </a:cubicBezTo>
                    <a:cubicBezTo>
                      <a:pt x="0" y="2572913"/>
                      <a:pt x="0" y="3787263"/>
                      <a:pt x="570324" y="4771701"/>
                    </a:cubicBezTo>
                    <a:cubicBezTo>
                      <a:pt x="1140649" y="5756140"/>
                      <a:pt x="2194111" y="6360176"/>
                      <a:pt x="3331812" y="6355088"/>
                    </a:cubicBezTo>
                    <a:cubicBezTo>
                      <a:pt x="4469513" y="6360176"/>
                      <a:pt x="5522976" y="5756140"/>
                      <a:pt x="6093300" y="4771701"/>
                    </a:cubicBezTo>
                    <a:cubicBezTo>
                      <a:pt x="6663624" y="3787263"/>
                      <a:pt x="6663624" y="2572913"/>
                      <a:pt x="6093300" y="1588475"/>
                    </a:cubicBezTo>
                    <a:cubicBezTo>
                      <a:pt x="5522976" y="604036"/>
                      <a:pt x="4469513" y="0"/>
                      <a:pt x="3331812" y="5088"/>
                    </a:cubicBezTo>
                    <a:close/>
                  </a:path>
                </a:pathLst>
              </a:custGeom>
              <a:solidFill>
                <a:srgbClr val="304370"/>
              </a:solidFill>
            </p:spPr>
            <p:txBody>
              <a:bodyPr/>
              <a:lstStyle/>
              <a:p>
                <a:endParaRPr lang="zh-CN" altLang="en-US" sz="1200"/>
              </a:p>
            </p:txBody>
          </p:sp>
        </p:grpSp>
        <p:sp>
          <p:nvSpPr>
            <p:cNvPr id="27" name="TextBox 27"/>
            <p:cNvSpPr txBox="1"/>
            <p:nvPr/>
          </p:nvSpPr>
          <p:spPr>
            <a:xfrm>
              <a:off x="0" y="136872"/>
              <a:ext cx="1318260" cy="8604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40"/>
                </a:lnSpc>
              </a:pPr>
              <a:r>
                <a:rPr lang="en-US" sz="2999" spc="239">
                  <a:solidFill>
                    <a:srgbClr val="FFFFFF"/>
                  </a:solidFill>
                  <a:latin typeface="Aharoni CLM Bold"/>
                </a:rPr>
                <a:t>5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2207260" y="264904"/>
              <a:ext cx="6449354" cy="6483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31"/>
                </a:lnSpc>
              </a:pPr>
              <a:r>
                <a:rPr lang="en-US" sz="2133" spc="213" dirty="0" err="1">
                  <a:solidFill>
                    <a:srgbClr val="000000"/>
                  </a:solidFill>
                  <a:latin typeface="+mj-ea"/>
                  <a:ea typeface="+mj-ea"/>
                </a:rPr>
                <a:t>成果展示</a:t>
              </a:r>
              <a:endParaRPr lang="en-US" sz="2133" spc="213" dirty="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6675177" y="2552840"/>
            <a:ext cx="4328307" cy="659130"/>
            <a:chOff x="0" y="0"/>
            <a:chExt cx="8656614" cy="1318260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0"/>
              <a:ext cx="1318260" cy="1318260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-156812" y="-5088"/>
                <a:ext cx="6663624" cy="6360176"/>
              </a:xfrm>
              <a:custGeom>
                <a:avLst/>
                <a:gdLst/>
                <a:ahLst/>
                <a:cxnLst/>
                <a:rect l="l" t="t" r="r" b="b"/>
                <a:pathLst>
                  <a:path w="6663624" h="6360176">
                    <a:moveTo>
                      <a:pt x="3331812" y="5088"/>
                    </a:moveTo>
                    <a:lnTo>
                      <a:pt x="3331812" y="5088"/>
                    </a:lnTo>
                    <a:cubicBezTo>
                      <a:pt x="2194111" y="0"/>
                      <a:pt x="1140649" y="604036"/>
                      <a:pt x="570324" y="1588475"/>
                    </a:cubicBezTo>
                    <a:cubicBezTo>
                      <a:pt x="0" y="2572913"/>
                      <a:pt x="0" y="3787263"/>
                      <a:pt x="570324" y="4771701"/>
                    </a:cubicBezTo>
                    <a:cubicBezTo>
                      <a:pt x="1140649" y="5756140"/>
                      <a:pt x="2194111" y="6360176"/>
                      <a:pt x="3331812" y="6355088"/>
                    </a:cubicBezTo>
                    <a:cubicBezTo>
                      <a:pt x="4469513" y="6360176"/>
                      <a:pt x="5522976" y="5756140"/>
                      <a:pt x="6093300" y="4771701"/>
                    </a:cubicBezTo>
                    <a:cubicBezTo>
                      <a:pt x="6663624" y="3787263"/>
                      <a:pt x="6663624" y="2572913"/>
                      <a:pt x="6093300" y="1588475"/>
                    </a:cubicBezTo>
                    <a:cubicBezTo>
                      <a:pt x="5522976" y="604036"/>
                      <a:pt x="4469513" y="0"/>
                      <a:pt x="3331812" y="5088"/>
                    </a:cubicBezTo>
                    <a:close/>
                  </a:path>
                </a:pathLst>
              </a:custGeom>
              <a:solidFill>
                <a:srgbClr val="304370"/>
              </a:solidFill>
            </p:spPr>
            <p:txBody>
              <a:bodyPr/>
              <a:lstStyle/>
              <a:p>
                <a:endParaRPr lang="zh-CN" altLang="en-US" sz="1200"/>
              </a:p>
            </p:txBody>
          </p:sp>
        </p:grpSp>
        <p:sp>
          <p:nvSpPr>
            <p:cNvPr id="32" name="TextBox 32"/>
            <p:cNvSpPr txBox="1"/>
            <p:nvPr/>
          </p:nvSpPr>
          <p:spPr>
            <a:xfrm>
              <a:off x="0" y="136872"/>
              <a:ext cx="1318260" cy="8604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40"/>
                </a:lnSpc>
              </a:pPr>
              <a:r>
                <a:rPr lang="en-US" sz="2999" spc="239">
                  <a:solidFill>
                    <a:srgbClr val="FFFFFF"/>
                  </a:solidFill>
                  <a:latin typeface="Aharoni CLM Bold"/>
                </a:rPr>
                <a:t>2</a:t>
              </a:r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2207260" y="264904"/>
              <a:ext cx="6449354" cy="6483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31"/>
                </a:lnSpc>
              </a:pPr>
              <a:r>
                <a:rPr lang="en-US" sz="2133" spc="213" dirty="0" err="1">
                  <a:solidFill>
                    <a:srgbClr val="000000"/>
                  </a:solidFill>
                  <a:latin typeface="+mj-ea"/>
                  <a:ea typeface="+mj-ea"/>
                </a:rPr>
                <a:t>任务分配</a:t>
              </a:r>
              <a:endParaRPr lang="en-US" sz="2133" spc="213" dirty="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6675177" y="3783272"/>
            <a:ext cx="4328307" cy="659130"/>
            <a:chOff x="0" y="0"/>
            <a:chExt cx="8656614" cy="1318260"/>
          </a:xfrm>
        </p:grpSpPr>
        <p:grpSp>
          <p:nvGrpSpPr>
            <p:cNvPr id="35" name="Group 35"/>
            <p:cNvGrpSpPr>
              <a:grpSpLocks noChangeAspect="1"/>
            </p:cNvGrpSpPr>
            <p:nvPr/>
          </p:nvGrpSpPr>
          <p:grpSpPr>
            <a:xfrm>
              <a:off x="0" y="0"/>
              <a:ext cx="1318260" cy="1318260"/>
              <a:chOff x="0" y="0"/>
              <a:chExt cx="6350000" cy="6350000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-156812" y="-5088"/>
                <a:ext cx="6663624" cy="6360176"/>
              </a:xfrm>
              <a:custGeom>
                <a:avLst/>
                <a:gdLst/>
                <a:ahLst/>
                <a:cxnLst/>
                <a:rect l="l" t="t" r="r" b="b"/>
                <a:pathLst>
                  <a:path w="6663624" h="6360176">
                    <a:moveTo>
                      <a:pt x="3331812" y="5088"/>
                    </a:moveTo>
                    <a:lnTo>
                      <a:pt x="3331812" y="5088"/>
                    </a:lnTo>
                    <a:cubicBezTo>
                      <a:pt x="2194111" y="0"/>
                      <a:pt x="1140649" y="604036"/>
                      <a:pt x="570324" y="1588475"/>
                    </a:cubicBezTo>
                    <a:cubicBezTo>
                      <a:pt x="0" y="2572913"/>
                      <a:pt x="0" y="3787263"/>
                      <a:pt x="570324" y="4771701"/>
                    </a:cubicBezTo>
                    <a:cubicBezTo>
                      <a:pt x="1140649" y="5756140"/>
                      <a:pt x="2194111" y="6360176"/>
                      <a:pt x="3331812" y="6355088"/>
                    </a:cubicBezTo>
                    <a:cubicBezTo>
                      <a:pt x="4469513" y="6360176"/>
                      <a:pt x="5522976" y="5756140"/>
                      <a:pt x="6093300" y="4771701"/>
                    </a:cubicBezTo>
                    <a:cubicBezTo>
                      <a:pt x="6663624" y="3787263"/>
                      <a:pt x="6663624" y="2572913"/>
                      <a:pt x="6093300" y="1588475"/>
                    </a:cubicBezTo>
                    <a:cubicBezTo>
                      <a:pt x="5522976" y="604036"/>
                      <a:pt x="4469513" y="0"/>
                      <a:pt x="3331812" y="5088"/>
                    </a:cubicBezTo>
                    <a:close/>
                  </a:path>
                </a:pathLst>
              </a:custGeom>
              <a:solidFill>
                <a:srgbClr val="304370"/>
              </a:solidFill>
            </p:spPr>
            <p:txBody>
              <a:bodyPr/>
              <a:lstStyle/>
              <a:p>
                <a:endParaRPr lang="zh-CN" altLang="en-US" sz="1200"/>
              </a:p>
            </p:txBody>
          </p:sp>
        </p:grpSp>
        <p:sp>
          <p:nvSpPr>
            <p:cNvPr id="37" name="TextBox 37"/>
            <p:cNvSpPr txBox="1"/>
            <p:nvPr/>
          </p:nvSpPr>
          <p:spPr>
            <a:xfrm>
              <a:off x="0" y="136872"/>
              <a:ext cx="1318260" cy="8604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40"/>
                </a:lnSpc>
              </a:pPr>
              <a:r>
                <a:rPr lang="en-US" sz="2999" spc="239">
                  <a:solidFill>
                    <a:srgbClr val="FFFFFF"/>
                  </a:solidFill>
                  <a:latin typeface="Aharoni CLM Bold"/>
                </a:rPr>
                <a:t>4</a:t>
              </a:r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2207260" y="264904"/>
              <a:ext cx="6449354" cy="6483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31"/>
                </a:lnSpc>
              </a:pPr>
              <a:r>
                <a:rPr lang="en-US" sz="2133" spc="213" dirty="0" err="1">
                  <a:solidFill>
                    <a:srgbClr val="000000"/>
                  </a:solidFill>
                  <a:latin typeface="+mj-ea"/>
                  <a:ea typeface="+mj-ea"/>
                </a:rPr>
                <a:t>基线需求分析</a:t>
              </a:r>
              <a:endParaRPr lang="en-US" sz="2133" spc="213" dirty="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2192000" cy="5145525"/>
            <a:chOff x="0" y="0"/>
            <a:chExt cx="4816593" cy="203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032800"/>
            </a:xfrm>
            <a:custGeom>
              <a:avLst/>
              <a:gdLst/>
              <a:ahLst/>
              <a:cxnLst/>
              <a:rect l="l" t="t" r="r" b="b"/>
              <a:pathLst>
                <a:path w="4816592" h="2032800">
                  <a:moveTo>
                    <a:pt x="0" y="0"/>
                  </a:moveTo>
                  <a:lnTo>
                    <a:pt x="4816592" y="0"/>
                  </a:lnTo>
                  <a:lnTo>
                    <a:pt x="4816592" y="2032800"/>
                  </a:lnTo>
                  <a:lnTo>
                    <a:pt x="0" y="2032800"/>
                  </a:lnTo>
                  <a:close/>
                </a:path>
              </a:pathLst>
            </a:custGeom>
            <a:solidFill>
              <a:srgbClr val="304370"/>
            </a:solid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841378" y="3001068"/>
            <a:ext cx="10509244" cy="692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97"/>
              </a:lnSpc>
            </a:pPr>
            <a:r>
              <a:rPr lang="en-US" sz="4906" spc="490" dirty="0" err="1">
                <a:solidFill>
                  <a:srgbClr val="FFFFFF"/>
                </a:solidFill>
                <a:ea typeface="思源黑体 Bold"/>
              </a:rPr>
              <a:t>谢谢大家</a:t>
            </a:r>
            <a:endParaRPr lang="en-US" sz="4906" spc="490" dirty="0">
              <a:solidFill>
                <a:srgbClr val="FFFFFF"/>
              </a:solidFill>
              <a:ea typeface="思源黑体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41378" y="1876105"/>
            <a:ext cx="10509244" cy="974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96"/>
              </a:lnSpc>
            </a:pPr>
            <a:r>
              <a:rPr lang="en-US" sz="6906" spc="338">
                <a:solidFill>
                  <a:srgbClr val="FFFFFF"/>
                </a:solidFill>
                <a:latin typeface="思源黑体 Heavy"/>
              </a:rPr>
              <a:t>THANK YOU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4001054" y="5783575"/>
            <a:ext cx="4189893" cy="388625"/>
            <a:chOff x="0" y="0"/>
            <a:chExt cx="8379787" cy="777251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0"/>
              <a:ext cx="777251" cy="777251"/>
              <a:chOff x="0" y="0"/>
              <a:chExt cx="812800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304370"/>
              </a:solidFill>
            </p:spPr>
            <p:txBody>
              <a:bodyPr/>
              <a:lstStyle/>
              <a:p>
                <a:endParaRPr lang="zh-CN" altLang="en-US" sz="1200"/>
              </a:p>
            </p:txBody>
          </p:sp>
          <p:sp>
            <p:nvSpPr>
              <p:cNvPr id="10" name="TextBox 10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200"/>
              </a:p>
            </p:txBody>
          </p:sp>
        </p:grpSp>
        <p:sp>
          <p:nvSpPr>
            <p:cNvPr id="11" name="Freeform 11"/>
            <p:cNvSpPr/>
            <p:nvPr/>
          </p:nvSpPr>
          <p:spPr>
            <a:xfrm>
              <a:off x="229577" y="200533"/>
              <a:ext cx="318097" cy="376184"/>
            </a:xfrm>
            <a:custGeom>
              <a:avLst/>
              <a:gdLst/>
              <a:ahLst/>
              <a:cxnLst/>
              <a:rect l="l" t="t" r="r" b="b"/>
              <a:pathLst>
                <a:path w="318097" h="376184">
                  <a:moveTo>
                    <a:pt x="0" y="0"/>
                  </a:moveTo>
                  <a:lnTo>
                    <a:pt x="318097" y="0"/>
                  </a:lnTo>
                  <a:lnTo>
                    <a:pt x="318097" y="376185"/>
                  </a:lnTo>
                  <a:lnTo>
                    <a:pt x="0" y="3761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996338" y="118642"/>
              <a:ext cx="7383449" cy="5301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39"/>
                </a:lnSpc>
                <a:spcBef>
                  <a:spcPct val="0"/>
                </a:spcBef>
              </a:pPr>
              <a:r>
                <a:rPr lang="en-US" sz="1599" spc="239">
                  <a:solidFill>
                    <a:srgbClr val="304370"/>
                  </a:solidFill>
                  <a:ea typeface="思源黑体 Medium"/>
                </a:rPr>
                <a:t>汪金武 张鑫豪 许森坤 邹耀瑶</a:t>
              </a:r>
            </a:p>
          </p:txBody>
        </p:sp>
      </p:grp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224252" cy="6858000"/>
            <a:chOff x="0" y="0"/>
            <a:chExt cx="876208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6208" cy="2709333"/>
            </a:xfrm>
            <a:custGeom>
              <a:avLst/>
              <a:gdLst/>
              <a:ahLst/>
              <a:cxnLst/>
              <a:rect l="l" t="t" r="r" b="b"/>
              <a:pathLst>
                <a:path w="876208" h="2709333">
                  <a:moveTo>
                    <a:pt x="0" y="0"/>
                  </a:moveTo>
                  <a:lnTo>
                    <a:pt x="876208" y="0"/>
                  </a:lnTo>
                  <a:lnTo>
                    <a:pt x="87620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04370"/>
            </a:solid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85801" y="460887"/>
            <a:ext cx="778595" cy="778595"/>
            <a:chOff x="0" y="0"/>
            <a:chExt cx="1557191" cy="1557191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0" y="0"/>
              <a:ext cx="1557191" cy="1557191"/>
              <a:chOff x="-2540" y="-2540"/>
              <a:chExt cx="6355080" cy="635508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zh-CN" altLang="en-US" sz="1200"/>
              </a:p>
            </p:txBody>
          </p:sp>
        </p:grpSp>
        <p:sp>
          <p:nvSpPr>
            <p:cNvPr id="8" name="Freeform 8"/>
            <p:cNvSpPr/>
            <p:nvPr/>
          </p:nvSpPr>
          <p:spPr>
            <a:xfrm>
              <a:off x="54639" y="54639"/>
              <a:ext cx="1447913" cy="1447913"/>
            </a:xfrm>
            <a:custGeom>
              <a:avLst/>
              <a:gdLst/>
              <a:ahLst/>
              <a:cxnLst/>
              <a:rect l="l" t="t" r="r" b="b"/>
              <a:pathLst>
                <a:path w="1447913" h="1447913">
                  <a:moveTo>
                    <a:pt x="0" y="0"/>
                  </a:moveTo>
                  <a:lnTo>
                    <a:pt x="1447913" y="0"/>
                  </a:lnTo>
                  <a:lnTo>
                    <a:pt x="1447913" y="1447913"/>
                  </a:lnTo>
                  <a:lnTo>
                    <a:pt x="0" y="14479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352546" y="589542"/>
              <a:ext cx="852099" cy="707231"/>
            </a:xfrm>
            <a:custGeom>
              <a:avLst/>
              <a:gdLst/>
              <a:ahLst/>
              <a:cxnLst/>
              <a:rect l="l" t="t" r="r" b="b"/>
              <a:pathLst>
                <a:path w="852099" h="707231">
                  <a:moveTo>
                    <a:pt x="0" y="0"/>
                  </a:moveTo>
                  <a:lnTo>
                    <a:pt x="852099" y="0"/>
                  </a:lnTo>
                  <a:lnTo>
                    <a:pt x="852099" y="707231"/>
                  </a:lnTo>
                  <a:lnTo>
                    <a:pt x="0" y="7072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545572" y="437009"/>
              <a:ext cx="466046" cy="618252"/>
            </a:xfrm>
            <a:custGeom>
              <a:avLst/>
              <a:gdLst/>
              <a:ahLst/>
              <a:cxnLst/>
              <a:rect l="l" t="t" r="r" b="b"/>
              <a:pathLst>
                <a:path w="466046" h="618252">
                  <a:moveTo>
                    <a:pt x="0" y="0"/>
                  </a:moveTo>
                  <a:lnTo>
                    <a:pt x="466047" y="0"/>
                  </a:lnTo>
                  <a:lnTo>
                    <a:pt x="466047" y="618252"/>
                  </a:lnTo>
                  <a:lnTo>
                    <a:pt x="0" y="6182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zh-CN" altLang="en-US" sz="1200"/>
            </a:p>
          </p:txBody>
        </p:sp>
      </p:grpSp>
      <p:sp>
        <p:nvSpPr>
          <p:cNvPr id="12" name="AutoShape 12"/>
          <p:cNvSpPr/>
          <p:nvPr/>
        </p:nvSpPr>
        <p:spPr>
          <a:xfrm>
            <a:off x="12891" y="3595671"/>
            <a:ext cx="2224252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1200"/>
          </a:p>
        </p:txBody>
      </p:sp>
      <p:sp>
        <p:nvSpPr>
          <p:cNvPr id="13" name="AutoShape 13"/>
          <p:cNvSpPr/>
          <p:nvPr/>
        </p:nvSpPr>
        <p:spPr>
          <a:xfrm>
            <a:off x="27427" y="4652137"/>
            <a:ext cx="2224252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1200"/>
          </a:p>
        </p:txBody>
      </p:sp>
      <p:sp>
        <p:nvSpPr>
          <p:cNvPr id="14" name="AutoShape 14"/>
          <p:cNvSpPr/>
          <p:nvPr/>
        </p:nvSpPr>
        <p:spPr>
          <a:xfrm>
            <a:off x="0" y="5656631"/>
            <a:ext cx="2224252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1200"/>
          </a:p>
        </p:txBody>
      </p:sp>
      <p:grpSp>
        <p:nvGrpSpPr>
          <p:cNvPr id="15" name="Group 15"/>
          <p:cNvGrpSpPr/>
          <p:nvPr/>
        </p:nvGrpSpPr>
        <p:grpSpPr>
          <a:xfrm rot="-5400000">
            <a:off x="735449" y="755731"/>
            <a:ext cx="1061631" cy="2532529"/>
            <a:chOff x="0" y="0"/>
            <a:chExt cx="419410" cy="1000505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419410" cy="1000505"/>
            </a:xfrm>
            <a:custGeom>
              <a:avLst/>
              <a:gdLst/>
              <a:ahLst/>
              <a:cxnLst/>
              <a:rect l="l" t="t" r="r" b="b"/>
              <a:pathLst>
                <a:path w="419410" h="1000505">
                  <a:moveTo>
                    <a:pt x="419410" y="0"/>
                  </a:moveTo>
                  <a:lnTo>
                    <a:pt x="419410" y="886205"/>
                  </a:lnTo>
                  <a:lnTo>
                    <a:pt x="209705" y="1000505"/>
                  </a:lnTo>
                  <a:lnTo>
                    <a:pt x="0" y="886205"/>
                  </a:lnTo>
                  <a:lnTo>
                    <a:pt x="0" y="0"/>
                  </a:lnTo>
                  <a:lnTo>
                    <a:pt x="4194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47625"/>
              <a:ext cx="635000" cy="74612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7738080" y="1699115"/>
            <a:ext cx="3618395" cy="3993392"/>
            <a:chOff x="0" y="0"/>
            <a:chExt cx="7236790" cy="7986785"/>
          </a:xfrm>
        </p:grpSpPr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8"/>
            <a:srcRect l="19914" r="19914"/>
            <a:stretch>
              <a:fillRect/>
            </a:stretch>
          </p:blipFill>
          <p:spPr>
            <a:xfrm>
              <a:off x="0" y="0"/>
              <a:ext cx="7236790" cy="7986785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3072342" y="1699115"/>
            <a:ext cx="4665737" cy="1996696"/>
            <a:chOff x="0" y="0"/>
            <a:chExt cx="1843254" cy="788818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843254" cy="788818"/>
            </a:xfrm>
            <a:custGeom>
              <a:avLst/>
              <a:gdLst/>
              <a:ahLst/>
              <a:cxnLst/>
              <a:rect l="l" t="t" r="r" b="b"/>
              <a:pathLst>
                <a:path w="1843254" h="788818">
                  <a:moveTo>
                    <a:pt x="0" y="0"/>
                  </a:moveTo>
                  <a:lnTo>
                    <a:pt x="1843254" y="0"/>
                  </a:lnTo>
                  <a:lnTo>
                    <a:pt x="1843254" y="788818"/>
                  </a:lnTo>
                  <a:lnTo>
                    <a:pt x="0" y="788818"/>
                  </a:lnTo>
                  <a:close/>
                </a:path>
              </a:pathLst>
            </a:custGeom>
            <a:solidFill>
              <a:srgbClr val="AAC2E2"/>
            </a:solid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3072342" y="3327401"/>
            <a:ext cx="4665737" cy="2352407"/>
            <a:chOff x="0" y="0"/>
            <a:chExt cx="1843254" cy="841544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843254" cy="841544"/>
            </a:xfrm>
            <a:custGeom>
              <a:avLst/>
              <a:gdLst/>
              <a:ahLst/>
              <a:cxnLst/>
              <a:rect l="l" t="t" r="r" b="b"/>
              <a:pathLst>
                <a:path w="1843254" h="841544">
                  <a:moveTo>
                    <a:pt x="0" y="0"/>
                  </a:moveTo>
                  <a:lnTo>
                    <a:pt x="1843254" y="0"/>
                  </a:lnTo>
                  <a:lnTo>
                    <a:pt x="1843254" y="841544"/>
                  </a:lnTo>
                  <a:lnTo>
                    <a:pt x="0" y="841544"/>
                  </a:lnTo>
                  <a:close/>
                </a:path>
              </a:pathLst>
            </a:custGeom>
            <a:solidFill>
              <a:srgbClr val="304370"/>
            </a:solid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26" name="AutoShape 26"/>
          <p:cNvSpPr/>
          <p:nvPr/>
        </p:nvSpPr>
        <p:spPr>
          <a:xfrm>
            <a:off x="3300082" y="2108200"/>
            <a:ext cx="4210258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1200"/>
          </a:p>
        </p:txBody>
      </p:sp>
      <p:sp>
        <p:nvSpPr>
          <p:cNvPr id="27" name="TextBox 27"/>
          <p:cNvSpPr txBox="1"/>
          <p:nvPr/>
        </p:nvSpPr>
        <p:spPr>
          <a:xfrm>
            <a:off x="416774" y="1777685"/>
            <a:ext cx="1390705" cy="3309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31"/>
              </a:lnSpc>
            </a:pPr>
            <a:r>
              <a:rPr lang="en-US" sz="2133" b="1" spc="333" dirty="0" err="1">
                <a:solidFill>
                  <a:srgbClr val="304370"/>
                </a:solidFill>
                <a:ea typeface="思源黑体 Medium"/>
              </a:rPr>
              <a:t>项目简介</a:t>
            </a:r>
            <a:endParaRPr lang="en-US" sz="2133" b="1" spc="333" dirty="0">
              <a:solidFill>
                <a:srgbClr val="304370"/>
              </a:solidFill>
              <a:ea typeface="思源黑体 Medium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413599" y="2938159"/>
            <a:ext cx="1390705" cy="2576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33"/>
              </a:lnSpc>
            </a:pPr>
            <a:r>
              <a:rPr lang="en-US" sz="1666" spc="333">
                <a:solidFill>
                  <a:srgbClr val="EEF2F5"/>
                </a:solidFill>
                <a:ea typeface="思源黑体 Medium"/>
              </a:rPr>
              <a:t>任务分配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295954" y="3986327"/>
            <a:ext cx="1558288" cy="2576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33"/>
              </a:lnSpc>
            </a:pPr>
            <a:r>
              <a:rPr lang="en-US" sz="1666" spc="333">
                <a:solidFill>
                  <a:srgbClr val="EEF2F5"/>
                </a:solidFill>
                <a:ea typeface="思源黑体 Medium"/>
              </a:rPr>
              <a:t>项目总体规划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295954" y="5016807"/>
            <a:ext cx="1558288" cy="2576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33"/>
              </a:lnSpc>
            </a:pPr>
            <a:r>
              <a:rPr lang="en-US" sz="1666" spc="333">
                <a:solidFill>
                  <a:srgbClr val="EEF2F5"/>
                </a:solidFill>
                <a:ea typeface="思源黑体 Medium"/>
              </a:rPr>
              <a:t>基线需求分析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416774" y="5980488"/>
            <a:ext cx="1390705" cy="2576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33"/>
              </a:lnSpc>
            </a:pPr>
            <a:r>
              <a:rPr lang="en-US" sz="1666" spc="333">
                <a:solidFill>
                  <a:srgbClr val="EEF2F5"/>
                </a:solidFill>
                <a:ea typeface="思源黑体 Medium"/>
              </a:rPr>
              <a:t>成果展示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3300081" y="2209800"/>
            <a:ext cx="4257987" cy="13080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27"/>
              </a:lnSpc>
            </a:pPr>
            <a:r>
              <a:rPr lang="zh-CN" altLang="en-US" sz="1329" spc="133" dirty="0">
                <a:solidFill>
                  <a:srgbClr val="000000"/>
                </a:solidFill>
                <a:ea typeface="思源黑体"/>
              </a:rPr>
              <a:t>本在线购物系统是一个基于软件工程原则和现代</a:t>
            </a:r>
            <a:r>
              <a:rPr lang="en-US" altLang="zh-CN" sz="1329" spc="133" dirty="0">
                <a:solidFill>
                  <a:srgbClr val="000000"/>
                </a:solidFill>
                <a:ea typeface="思源黑体"/>
              </a:rPr>
              <a:t>Web</a:t>
            </a:r>
            <a:r>
              <a:rPr lang="zh-CN" altLang="en-US" sz="1329" spc="133" dirty="0">
                <a:solidFill>
                  <a:srgbClr val="000000"/>
                </a:solidFill>
                <a:ea typeface="思源黑体"/>
              </a:rPr>
              <a:t>开发技术的简单而可用的电子商务平台。该项目旨在提供一个可靠的购物体验，同时保持代码质量、可维护性和安全性。</a:t>
            </a:r>
            <a:endParaRPr lang="en-US" sz="1329" spc="133" dirty="0">
              <a:solidFill>
                <a:srgbClr val="000000"/>
              </a:solidFill>
              <a:latin typeface="思源黑体"/>
            </a:endParaRPr>
          </a:p>
          <a:p>
            <a:pPr>
              <a:lnSpc>
                <a:spcPts val="2127"/>
              </a:lnSpc>
            </a:pPr>
            <a:endParaRPr lang="en-US" sz="1329" spc="133" dirty="0">
              <a:solidFill>
                <a:srgbClr val="000000"/>
              </a:solidFill>
              <a:latin typeface="思源黑体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3300082" y="1803401"/>
            <a:ext cx="4210258" cy="2576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33"/>
              </a:lnSpc>
              <a:spcBef>
                <a:spcPct val="0"/>
              </a:spcBef>
            </a:pPr>
            <a:r>
              <a:rPr lang="en-US" sz="1666" spc="249" dirty="0" err="1">
                <a:solidFill>
                  <a:srgbClr val="000000"/>
                </a:solidFill>
                <a:ea typeface="思源黑体 Medium"/>
              </a:rPr>
              <a:t>项目简介</a:t>
            </a:r>
            <a:endParaRPr lang="en-US" sz="1666" spc="249" dirty="0">
              <a:solidFill>
                <a:srgbClr val="000000"/>
              </a:solidFill>
              <a:ea typeface="思源黑体 Medium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77AC10C-F818-B7F2-2A84-F94D19CB6CAC}"/>
              </a:ext>
            </a:extLst>
          </p:cNvPr>
          <p:cNvSpPr txBox="1"/>
          <p:nvPr/>
        </p:nvSpPr>
        <p:spPr>
          <a:xfrm>
            <a:off x="3072342" y="618988"/>
            <a:ext cx="6579658" cy="427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645"/>
              </a:lnSpc>
            </a:pPr>
            <a:r>
              <a:rPr lang="zh-CN" altLang="en-US" sz="2933" spc="207" dirty="0">
                <a:solidFill>
                  <a:srgbClr val="003070"/>
                </a:solidFill>
                <a:latin typeface="思源黑体 Bold" panose="02010600030101010101" charset="-122"/>
                <a:ea typeface="思源黑体 CN Normal" panose="020B0400000000000000"/>
              </a:rPr>
              <a:t>耳机购物平台</a:t>
            </a:r>
            <a:endParaRPr lang="en-US" altLang="zh-CN" sz="2933" spc="207" dirty="0">
              <a:solidFill>
                <a:srgbClr val="003070"/>
              </a:solidFill>
              <a:latin typeface="思源黑体 Bold" panose="02010600030101010101" charset="-122"/>
              <a:ea typeface="思源黑体 CN Normal" panose="020B0400000000000000"/>
            </a:endParaRPr>
          </a:p>
        </p:txBody>
      </p:sp>
      <p:sp>
        <p:nvSpPr>
          <p:cNvPr id="38" name="TextBox 34">
            <a:extLst>
              <a:ext uri="{FF2B5EF4-FFF2-40B4-BE49-F238E27FC236}">
                <a16:creationId xmlns:a16="http://schemas.microsoft.com/office/drawing/2014/main" id="{9FD7F982-C863-9A77-EBA2-DCD92345D419}"/>
              </a:ext>
            </a:extLst>
          </p:cNvPr>
          <p:cNvSpPr txBox="1"/>
          <p:nvPr/>
        </p:nvSpPr>
        <p:spPr>
          <a:xfrm>
            <a:off x="3252352" y="3429000"/>
            <a:ext cx="4210258" cy="2571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defTabSz="609630">
              <a:lnSpc>
                <a:spcPts val="2133"/>
              </a:lnSpc>
              <a:spcBef>
                <a:spcPct val="0"/>
              </a:spcBef>
              <a:defRPr/>
            </a:pPr>
            <a:r>
              <a:rPr lang="en-US" sz="1666" spc="249" dirty="0" err="1">
                <a:solidFill>
                  <a:schemeClr val="bg1"/>
                </a:solidFill>
                <a:latin typeface="Calibri"/>
                <a:ea typeface="思源黑体 Medium"/>
              </a:rPr>
              <a:t>项目</a:t>
            </a:r>
            <a:r>
              <a:rPr lang="zh-CN" altLang="en-US" sz="1666" spc="249" dirty="0">
                <a:solidFill>
                  <a:schemeClr val="bg1"/>
                </a:solidFill>
                <a:latin typeface="Calibri"/>
                <a:ea typeface="思源黑体 Medium"/>
              </a:rPr>
              <a:t>特点</a:t>
            </a:r>
            <a:endParaRPr lang="en-US" sz="1666" spc="249" dirty="0">
              <a:solidFill>
                <a:schemeClr val="bg1"/>
              </a:solidFill>
              <a:latin typeface="Calibri"/>
              <a:ea typeface="思源黑体 Medium"/>
            </a:endParaRPr>
          </a:p>
        </p:txBody>
      </p:sp>
      <p:sp>
        <p:nvSpPr>
          <p:cNvPr id="39" name="AutoShape 26">
            <a:extLst>
              <a:ext uri="{FF2B5EF4-FFF2-40B4-BE49-F238E27FC236}">
                <a16:creationId xmlns:a16="http://schemas.microsoft.com/office/drawing/2014/main" id="{51B6D471-23B8-A612-FF16-237DFC166ABF}"/>
              </a:ext>
            </a:extLst>
          </p:cNvPr>
          <p:cNvSpPr/>
          <p:nvPr/>
        </p:nvSpPr>
        <p:spPr>
          <a:xfrm>
            <a:off x="3300081" y="3784600"/>
            <a:ext cx="4210258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defTabSz="609630">
              <a:defRPr/>
            </a:pPr>
            <a:endParaRPr lang="zh-CN" altLang="en-US" sz="1067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D0D5122-E0CF-59AB-0427-09C2E5355908}"/>
              </a:ext>
            </a:extLst>
          </p:cNvPr>
          <p:cNvSpPr txBox="1"/>
          <p:nvPr/>
        </p:nvSpPr>
        <p:spPr>
          <a:xfrm>
            <a:off x="3252352" y="3948399"/>
            <a:ext cx="4257987" cy="1409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53"/>
              </a:lnSpc>
            </a:pPr>
            <a:r>
              <a:rPr lang="zh-CN" altLang="en-US" sz="1200" spc="128" dirty="0">
                <a:solidFill>
                  <a:srgbClr val="FFFFFF"/>
                </a:solidFill>
                <a:ea typeface="思源黑体"/>
              </a:rPr>
              <a:t>分层架构：我们采用了分层架构，将应用程序分为前端、后端和数据库层，以提高可维护性和扩展性。</a:t>
            </a:r>
            <a:endParaRPr lang="en-US" altLang="zh-CN" sz="1200" spc="128" dirty="0">
              <a:solidFill>
                <a:srgbClr val="FFFFFF"/>
              </a:solidFill>
              <a:ea typeface="思源黑体"/>
            </a:endParaRPr>
          </a:p>
          <a:p>
            <a:pPr>
              <a:lnSpc>
                <a:spcPts val="2053"/>
              </a:lnSpc>
            </a:pPr>
            <a:endParaRPr lang="zh-CN" altLang="en-US" sz="1200" spc="128" dirty="0">
              <a:solidFill>
                <a:srgbClr val="FFFFFF"/>
              </a:solidFill>
              <a:ea typeface="思源黑体"/>
            </a:endParaRPr>
          </a:p>
          <a:p>
            <a:pPr>
              <a:lnSpc>
                <a:spcPts val="2053"/>
              </a:lnSpc>
            </a:pPr>
            <a:r>
              <a:rPr lang="zh-CN" altLang="en-US" sz="1200" spc="128" dirty="0">
                <a:solidFill>
                  <a:srgbClr val="FFFFFF"/>
                </a:solidFill>
                <a:ea typeface="思源黑体"/>
              </a:rPr>
              <a:t>技术堆栈：前端采用现代</a:t>
            </a:r>
            <a:r>
              <a:rPr lang="en-US" altLang="zh-CN" sz="1200" spc="128" dirty="0">
                <a:solidFill>
                  <a:srgbClr val="FFFFFF"/>
                </a:solidFill>
                <a:ea typeface="思源黑体"/>
              </a:rPr>
              <a:t>JavaScript</a:t>
            </a:r>
            <a:r>
              <a:rPr lang="zh-CN" altLang="en-US" sz="1200" spc="128" dirty="0">
                <a:solidFill>
                  <a:srgbClr val="FFFFFF"/>
                </a:solidFill>
                <a:ea typeface="思源黑体"/>
              </a:rPr>
              <a:t>框架</a:t>
            </a:r>
            <a:r>
              <a:rPr lang="en-US" altLang="zh-CN" sz="1200" spc="128" dirty="0">
                <a:solidFill>
                  <a:srgbClr val="FFFFFF"/>
                </a:solidFill>
                <a:ea typeface="思源黑体"/>
              </a:rPr>
              <a:t>Vue.js</a:t>
            </a:r>
            <a:r>
              <a:rPr lang="zh-CN" altLang="en-US" sz="1200" spc="128" dirty="0">
                <a:solidFill>
                  <a:srgbClr val="FFFFFF"/>
                </a:solidFill>
                <a:ea typeface="思源黑体"/>
              </a:rPr>
              <a:t>构建，后端使用</a:t>
            </a:r>
            <a:r>
              <a:rPr lang="en-US" altLang="zh-CN" sz="1200" spc="128" dirty="0">
                <a:solidFill>
                  <a:srgbClr val="FFFFFF"/>
                </a:solidFill>
                <a:ea typeface="思源黑体"/>
              </a:rPr>
              <a:t>Node.js</a:t>
            </a:r>
            <a:r>
              <a:rPr lang="zh-CN" altLang="en-US" sz="1200" spc="128" dirty="0">
                <a:solidFill>
                  <a:srgbClr val="FFFFFF"/>
                </a:solidFill>
                <a:ea typeface="思源黑体"/>
              </a:rPr>
              <a:t>、</a:t>
            </a:r>
            <a:r>
              <a:rPr lang="en-US" altLang="zh-CN" sz="1200" spc="128" dirty="0" err="1">
                <a:solidFill>
                  <a:srgbClr val="FFFFFF"/>
                </a:solidFill>
                <a:ea typeface="思源黑体"/>
              </a:rPr>
              <a:t>Springboot</a:t>
            </a:r>
            <a:r>
              <a:rPr lang="zh-CN" altLang="en-US" sz="1200" spc="128" dirty="0">
                <a:solidFill>
                  <a:srgbClr val="FFFFFF"/>
                </a:solidFill>
                <a:ea typeface="思源黑体"/>
              </a:rPr>
              <a:t>，数据库使用</a:t>
            </a:r>
            <a:r>
              <a:rPr lang="en-US" altLang="zh-CN" sz="1200" spc="128" dirty="0">
                <a:solidFill>
                  <a:srgbClr val="FFFFFF"/>
                </a:solidFill>
                <a:ea typeface="思源黑体"/>
              </a:rPr>
              <a:t>MySQL</a:t>
            </a:r>
            <a:endParaRPr lang="zh-CN" altLang="en-US" sz="1200" spc="128" dirty="0">
              <a:solidFill>
                <a:srgbClr val="FFFFFF"/>
              </a:solidFill>
              <a:ea typeface="思源黑体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217902" cy="6874826"/>
            <a:chOff x="0" y="0"/>
            <a:chExt cx="876208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6208" cy="2709333"/>
            </a:xfrm>
            <a:custGeom>
              <a:avLst/>
              <a:gdLst/>
              <a:ahLst/>
              <a:cxnLst/>
              <a:rect l="l" t="t" r="r" b="b"/>
              <a:pathLst>
                <a:path w="876208" h="2709333">
                  <a:moveTo>
                    <a:pt x="0" y="0"/>
                  </a:moveTo>
                  <a:lnTo>
                    <a:pt x="876208" y="0"/>
                  </a:lnTo>
                  <a:lnTo>
                    <a:pt x="87620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04370"/>
            </a:solidFill>
          </p:spPr>
          <p:txBody>
            <a:bodyPr/>
            <a:lstStyle/>
            <a:p>
              <a:pPr defTabSz="609630">
                <a:defRPr/>
              </a:pPr>
              <a:endParaRPr lang="zh-CN" altLang="en-US" sz="12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 defTabSz="609630">
                <a:lnSpc>
                  <a:spcPts val="1773"/>
                </a:lnSpc>
                <a:defRPr/>
              </a:pPr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85801" y="503113"/>
            <a:ext cx="778595" cy="778595"/>
            <a:chOff x="0" y="0"/>
            <a:chExt cx="1557191" cy="1557191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0" y="0"/>
              <a:ext cx="1557191" cy="1557191"/>
              <a:chOff x="-2540" y="-2540"/>
              <a:chExt cx="6355080" cy="635508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pPr defTabSz="609630">
                  <a:defRPr/>
                </a:pPr>
                <a:endParaRPr lang="zh-CN" altLang="en-US" sz="120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" name="Freeform 8"/>
            <p:cNvSpPr/>
            <p:nvPr/>
          </p:nvSpPr>
          <p:spPr>
            <a:xfrm>
              <a:off x="54639" y="54639"/>
              <a:ext cx="1447913" cy="1447913"/>
            </a:xfrm>
            <a:custGeom>
              <a:avLst/>
              <a:gdLst/>
              <a:ahLst/>
              <a:cxnLst/>
              <a:rect l="l" t="t" r="r" b="b"/>
              <a:pathLst>
                <a:path w="1447913" h="1447913">
                  <a:moveTo>
                    <a:pt x="0" y="0"/>
                  </a:moveTo>
                  <a:lnTo>
                    <a:pt x="1447913" y="0"/>
                  </a:lnTo>
                  <a:lnTo>
                    <a:pt x="1447913" y="1447913"/>
                  </a:lnTo>
                  <a:lnTo>
                    <a:pt x="0" y="14479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pPr defTabSz="609630">
                <a:defRPr/>
              </a:pPr>
              <a:endParaRPr lang="zh-CN" altLang="en-US" sz="12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0" name="Freeform 10"/>
            <p:cNvSpPr/>
            <p:nvPr/>
          </p:nvSpPr>
          <p:spPr>
            <a:xfrm>
              <a:off x="352546" y="589542"/>
              <a:ext cx="852099" cy="707231"/>
            </a:xfrm>
            <a:custGeom>
              <a:avLst/>
              <a:gdLst/>
              <a:ahLst/>
              <a:cxnLst/>
              <a:rect l="l" t="t" r="r" b="b"/>
              <a:pathLst>
                <a:path w="852099" h="707231">
                  <a:moveTo>
                    <a:pt x="0" y="0"/>
                  </a:moveTo>
                  <a:lnTo>
                    <a:pt x="852099" y="0"/>
                  </a:lnTo>
                  <a:lnTo>
                    <a:pt x="852099" y="707231"/>
                  </a:lnTo>
                  <a:lnTo>
                    <a:pt x="0" y="7072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pPr defTabSz="609630">
                <a:defRPr/>
              </a:pPr>
              <a:endParaRPr lang="zh-CN" altLang="en-US" sz="12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1" name="Freeform 11"/>
            <p:cNvSpPr/>
            <p:nvPr/>
          </p:nvSpPr>
          <p:spPr>
            <a:xfrm>
              <a:off x="545572" y="437009"/>
              <a:ext cx="466046" cy="618252"/>
            </a:xfrm>
            <a:custGeom>
              <a:avLst/>
              <a:gdLst/>
              <a:ahLst/>
              <a:cxnLst/>
              <a:rect l="l" t="t" r="r" b="b"/>
              <a:pathLst>
                <a:path w="466046" h="618252">
                  <a:moveTo>
                    <a:pt x="0" y="0"/>
                  </a:moveTo>
                  <a:lnTo>
                    <a:pt x="466047" y="0"/>
                  </a:lnTo>
                  <a:lnTo>
                    <a:pt x="466047" y="618252"/>
                  </a:lnTo>
                  <a:lnTo>
                    <a:pt x="0" y="6182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pPr defTabSz="609630">
                <a:defRPr/>
              </a:pPr>
              <a:endParaRPr lang="zh-CN" altLang="en-US" sz="12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2" name="AutoShape 12"/>
          <p:cNvSpPr/>
          <p:nvPr/>
        </p:nvSpPr>
        <p:spPr>
          <a:xfrm>
            <a:off x="12891" y="3637897"/>
            <a:ext cx="2224252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defTabSz="609630">
              <a:defRPr/>
            </a:pPr>
            <a:endParaRPr lang="zh-CN" altLang="en-US" sz="12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3" name="AutoShape 13"/>
          <p:cNvSpPr/>
          <p:nvPr/>
        </p:nvSpPr>
        <p:spPr>
          <a:xfrm>
            <a:off x="27427" y="4694363"/>
            <a:ext cx="2224252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defTabSz="609630">
              <a:defRPr/>
            </a:pPr>
            <a:endParaRPr lang="zh-CN" altLang="en-US" sz="12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4" name="AutoShape 14"/>
          <p:cNvSpPr/>
          <p:nvPr/>
        </p:nvSpPr>
        <p:spPr>
          <a:xfrm>
            <a:off x="0" y="5698857"/>
            <a:ext cx="2224252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defTabSz="609630">
              <a:defRPr/>
            </a:pPr>
            <a:endParaRPr lang="zh-CN" altLang="en-US" sz="12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15" name="Group 15"/>
          <p:cNvGrpSpPr/>
          <p:nvPr/>
        </p:nvGrpSpPr>
        <p:grpSpPr>
          <a:xfrm rot="-5400000">
            <a:off x="735449" y="755731"/>
            <a:ext cx="1061631" cy="2532529"/>
            <a:chOff x="0" y="0"/>
            <a:chExt cx="419410" cy="1000505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419410" cy="1000505"/>
            </a:xfrm>
            <a:custGeom>
              <a:avLst/>
              <a:gdLst/>
              <a:ahLst/>
              <a:cxnLst/>
              <a:rect l="l" t="t" r="r" b="b"/>
              <a:pathLst>
                <a:path w="419410" h="1000505">
                  <a:moveTo>
                    <a:pt x="419410" y="0"/>
                  </a:moveTo>
                  <a:lnTo>
                    <a:pt x="419410" y="886205"/>
                  </a:lnTo>
                  <a:lnTo>
                    <a:pt x="209705" y="1000505"/>
                  </a:lnTo>
                  <a:lnTo>
                    <a:pt x="0" y="886205"/>
                  </a:lnTo>
                  <a:lnTo>
                    <a:pt x="0" y="0"/>
                  </a:lnTo>
                  <a:lnTo>
                    <a:pt x="4194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pPr defTabSz="609630">
                <a:defRPr/>
              </a:pPr>
              <a:endParaRPr lang="zh-CN" altLang="en-US" sz="12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47625"/>
              <a:ext cx="635000" cy="74612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 defTabSz="609630">
                <a:lnSpc>
                  <a:spcPts val="1773"/>
                </a:lnSpc>
                <a:defRPr/>
              </a:pPr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7738080" y="1699115"/>
            <a:ext cx="3618395" cy="3993392"/>
            <a:chOff x="0" y="0"/>
            <a:chExt cx="7236790" cy="7986785"/>
          </a:xfrm>
        </p:grpSpPr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8"/>
            <a:srcRect l="19914" r="19914"/>
            <a:stretch>
              <a:fillRect/>
            </a:stretch>
          </p:blipFill>
          <p:spPr>
            <a:xfrm>
              <a:off x="0" y="0"/>
              <a:ext cx="7236790" cy="7986785"/>
            </a:xfrm>
            <a:prstGeom prst="rect">
              <a:avLst/>
            </a:prstGeom>
          </p:spPr>
        </p:pic>
      </p:grpSp>
      <p:grpSp>
        <p:nvGrpSpPr>
          <p:cNvPr id="23" name="Group 23"/>
          <p:cNvGrpSpPr/>
          <p:nvPr/>
        </p:nvGrpSpPr>
        <p:grpSpPr>
          <a:xfrm>
            <a:off x="3072342" y="1699115"/>
            <a:ext cx="4665737" cy="3980692"/>
            <a:chOff x="0" y="0"/>
            <a:chExt cx="1843254" cy="841544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843254" cy="841544"/>
            </a:xfrm>
            <a:custGeom>
              <a:avLst/>
              <a:gdLst/>
              <a:ahLst/>
              <a:cxnLst/>
              <a:rect l="l" t="t" r="r" b="b"/>
              <a:pathLst>
                <a:path w="1843254" h="841544">
                  <a:moveTo>
                    <a:pt x="0" y="0"/>
                  </a:moveTo>
                  <a:lnTo>
                    <a:pt x="1843254" y="0"/>
                  </a:lnTo>
                  <a:lnTo>
                    <a:pt x="1843254" y="841544"/>
                  </a:lnTo>
                  <a:lnTo>
                    <a:pt x="0" y="841544"/>
                  </a:lnTo>
                  <a:close/>
                </a:path>
              </a:pathLst>
            </a:custGeom>
            <a:solidFill>
              <a:srgbClr val="304370"/>
            </a:solidFill>
          </p:spPr>
          <p:txBody>
            <a:bodyPr/>
            <a:lstStyle/>
            <a:p>
              <a:pPr defTabSz="609630">
                <a:defRPr/>
              </a:pPr>
              <a:endParaRPr lang="zh-CN" altLang="en-US" sz="12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 defTabSz="609630">
                <a:lnSpc>
                  <a:spcPts val="1773"/>
                </a:lnSpc>
                <a:defRPr/>
              </a:pPr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6" name="AutoShape 26"/>
          <p:cNvSpPr/>
          <p:nvPr/>
        </p:nvSpPr>
        <p:spPr>
          <a:xfrm>
            <a:off x="3300082" y="2268113"/>
            <a:ext cx="4210258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defTabSz="609630">
              <a:defRPr/>
            </a:pPr>
            <a:endParaRPr lang="zh-CN" altLang="en-US" sz="12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416774" y="1819911"/>
            <a:ext cx="1390705" cy="3309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2731"/>
              </a:lnSpc>
              <a:defRPr/>
            </a:pPr>
            <a:r>
              <a:rPr lang="en-US" sz="2133" b="1" spc="333" dirty="0" err="1">
                <a:solidFill>
                  <a:srgbClr val="304370"/>
                </a:solidFill>
                <a:ea typeface="思源黑体 Medium"/>
              </a:rPr>
              <a:t>项目简介</a:t>
            </a:r>
            <a:endParaRPr lang="en-US" sz="2133" b="1" spc="333" dirty="0">
              <a:solidFill>
                <a:srgbClr val="304370"/>
              </a:solidFill>
              <a:ea typeface="思源黑体 Medium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413599" y="2980384"/>
            <a:ext cx="1390705" cy="257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2133"/>
              </a:lnSpc>
              <a:defRPr/>
            </a:pPr>
            <a:r>
              <a:rPr lang="en-US" sz="1666" spc="333">
                <a:solidFill>
                  <a:srgbClr val="EEF2F5"/>
                </a:solidFill>
                <a:latin typeface="Calibri"/>
                <a:ea typeface="思源黑体 Medium"/>
              </a:rPr>
              <a:t>任务分配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295954" y="4028553"/>
            <a:ext cx="1558288" cy="257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2133"/>
              </a:lnSpc>
              <a:defRPr/>
            </a:pPr>
            <a:r>
              <a:rPr lang="en-US" sz="1666" spc="333">
                <a:solidFill>
                  <a:srgbClr val="EEF2F5"/>
                </a:solidFill>
                <a:latin typeface="Calibri"/>
                <a:ea typeface="思源黑体 Medium"/>
              </a:rPr>
              <a:t>项目总体规划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295954" y="5059033"/>
            <a:ext cx="1558288" cy="257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2133"/>
              </a:lnSpc>
              <a:defRPr/>
            </a:pPr>
            <a:r>
              <a:rPr lang="en-US" sz="1666" spc="333">
                <a:solidFill>
                  <a:srgbClr val="EEF2F5"/>
                </a:solidFill>
                <a:latin typeface="Calibri"/>
                <a:ea typeface="思源黑体 Medium"/>
              </a:rPr>
              <a:t>基线需求分析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416774" y="6022714"/>
            <a:ext cx="1390705" cy="257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2133"/>
              </a:lnSpc>
              <a:defRPr/>
            </a:pPr>
            <a:r>
              <a:rPr lang="en-US" sz="1666" spc="333">
                <a:solidFill>
                  <a:srgbClr val="EEF2F5"/>
                </a:solidFill>
                <a:latin typeface="Calibri"/>
                <a:ea typeface="思源黑体 Medium"/>
              </a:rPr>
              <a:t>成果展示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3300081" y="2484015"/>
            <a:ext cx="4210258" cy="29384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053"/>
              </a:lnSpc>
            </a:pPr>
            <a:r>
              <a:rPr lang="zh-CN" altLang="en-US" sz="1283" spc="128" dirty="0">
                <a:solidFill>
                  <a:srgbClr val="FFFFFF"/>
                </a:solidFill>
                <a:ea typeface="思源黑体"/>
              </a:rPr>
              <a:t>用户身份验证：用户可以注册、登录、注销，并使用密码加密，以确保数据的安全性。</a:t>
            </a:r>
          </a:p>
          <a:p>
            <a:pPr>
              <a:lnSpc>
                <a:spcPts val="2053"/>
              </a:lnSpc>
            </a:pPr>
            <a:r>
              <a:rPr lang="zh-CN" altLang="en-US" sz="1283" spc="128" dirty="0">
                <a:solidFill>
                  <a:srgbClr val="FFFFFF"/>
                </a:solidFill>
                <a:ea typeface="思源黑体"/>
              </a:rPr>
              <a:t>自动化测试：我们编写了单元测试和集成测试，以确保代码质量和功能的可靠性。</a:t>
            </a:r>
          </a:p>
          <a:p>
            <a:pPr>
              <a:lnSpc>
                <a:spcPts val="2053"/>
              </a:lnSpc>
            </a:pPr>
            <a:r>
              <a:rPr lang="zh-CN" altLang="en-US" sz="1283" spc="128" dirty="0">
                <a:solidFill>
                  <a:srgbClr val="FFFFFF"/>
                </a:solidFill>
                <a:ea typeface="思源黑体"/>
              </a:rPr>
              <a:t>安全性：采用</a:t>
            </a:r>
            <a:r>
              <a:rPr lang="en-US" altLang="zh-CN" sz="1283" spc="128" dirty="0">
                <a:solidFill>
                  <a:srgbClr val="FFFFFF"/>
                </a:solidFill>
                <a:ea typeface="思源黑体"/>
              </a:rPr>
              <a:t>HTTPS</a:t>
            </a:r>
            <a:r>
              <a:rPr lang="zh-CN" altLang="en-US" sz="1283" spc="128" dirty="0">
                <a:solidFill>
                  <a:srgbClr val="FFFFFF"/>
                </a:solidFill>
                <a:ea typeface="思源黑体"/>
              </a:rPr>
              <a:t>、数据加密等安全措施，以保护用户数据和交易安全。</a:t>
            </a:r>
          </a:p>
          <a:p>
            <a:pPr>
              <a:lnSpc>
                <a:spcPts val="2053"/>
              </a:lnSpc>
            </a:pPr>
            <a:r>
              <a:rPr lang="zh-CN" altLang="en-US" sz="1283" spc="128" dirty="0">
                <a:solidFill>
                  <a:srgbClr val="FFFFFF"/>
                </a:solidFill>
                <a:ea typeface="思源黑体"/>
              </a:rPr>
              <a:t>用户友好的界面：用户界面经过设计和用户测试，以确保用户友好的购物体验。</a:t>
            </a:r>
          </a:p>
          <a:p>
            <a:pPr>
              <a:lnSpc>
                <a:spcPts val="2053"/>
              </a:lnSpc>
            </a:pPr>
            <a:r>
              <a:rPr lang="zh-CN" altLang="en-US" sz="1283" spc="128" dirty="0">
                <a:solidFill>
                  <a:srgbClr val="FFFFFF"/>
                </a:solidFill>
                <a:ea typeface="思源黑体"/>
              </a:rPr>
              <a:t>团队协作：开发团队采用版本控制系统（</a:t>
            </a:r>
            <a:r>
              <a:rPr lang="en-US" altLang="zh-CN" sz="1283" spc="128" dirty="0">
                <a:solidFill>
                  <a:srgbClr val="FFFFFF"/>
                </a:solidFill>
                <a:ea typeface="思源黑体"/>
              </a:rPr>
              <a:t>Git</a:t>
            </a:r>
            <a:r>
              <a:rPr lang="zh-CN" altLang="en-US" sz="1283" spc="128" dirty="0">
                <a:solidFill>
                  <a:srgbClr val="FFFFFF"/>
                </a:solidFill>
                <a:ea typeface="思源黑体"/>
              </a:rPr>
              <a:t>）进行协作，遵循敏捷开发和持续集成原则。</a:t>
            </a:r>
            <a:endParaRPr lang="en-US" altLang="zh-CN" sz="1283" spc="128" dirty="0">
              <a:solidFill>
                <a:srgbClr val="FFFFFF"/>
              </a:solidFill>
              <a:ea typeface="思源黑体"/>
            </a:endParaRPr>
          </a:p>
          <a:p>
            <a:pPr defTabSz="609630">
              <a:lnSpc>
                <a:spcPts val="2053"/>
              </a:lnSpc>
              <a:defRPr/>
            </a:pPr>
            <a:endParaRPr lang="en-US" sz="1283" spc="128" dirty="0">
              <a:solidFill>
                <a:srgbClr val="FFFFFF"/>
              </a:solidFill>
              <a:latin typeface="Calibri"/>
              <a:ea typeface="思源黑体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3300082" y="1884996"/>
            <a:ext cx="4210258" cy="2571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defTabSz="609630">
              <a:lnSpc>
                <a:spcPts val="2133"/>
              </a:lnSpc>
              <a:spcBef>
                <a:spcPct val="0"/>
              </a:spcBef>
              <a:defRPr/>
            </a:pPr>
            <a:r>
              <a:rPr lang="en-US" sz="1666" spc="249" dirty="0" err="1">
                <a:solidFill>
                  <a:schemeClr val="bg1"/>
                </a:solidFill>
                <a:latin typeface="Calibri"/>
                <a:ea typeface="思源黑体 Medium"/>
              </a:rPr>
              <a:t>项目</a:t>
            </a:r>
            <a:r>
              <a:rPr lang="zh-CN" altLang="en-US" sz="1666" spc="249" dirty="0">
                <a:solidFill>
                  <a:schemeClr val="bg1"/>
                </a:solidFill>
                <a:latin typeface="Calibri"/>
                <a:ea typeface="思源黑体 Medium"/>
              </a:rPr>
              <a:t>特点</a:t>
            </a:r>
            <a:endParaRPr lang="en-US" sz="1666" spc="249" dirty="0">
              <a:solidFill>
                <a:schemeClr val="bg1"/>
              </a:solidFill>
              <a:latin typeface="Calibri"/>
              <a:ea typeface="思源黑体 Medium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77AC10C-F818-B7F2-2A84-F94D19CB6CAC}"/>
              </a:ext>
            </a:extLst>
          </p:cNvPr>
          <p:cNvSpPr txBox="1"/>
          <p:nvPr/>
        </p:nvSpPr>
        <p:spPr>
          <a:xfrm>
            <a:off x="3072342" y="618988"/>
            <a:ext cx="6579658" cy="439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630">
              <a:lnSpc>
                <a:spcPts val="2645"/>
              </a:lnSpc>
              <a:defRPr/>
            </a:pPr>
            <a:r>
              <a:rPr lang="zh-CN" altLang="en-US" sz="2933" spc="207" dirty="0">
                <a:solidFill>
                  <a:srgbClr val="003070"/>
                </a:solidFill>
                <a:latin typeface="Calibri"/>
                <a:ea typeface="思源黑体 CN Normal" panose="020B0400000000000000"/>
              </a:rPr>
              <a:t>耳机购物平台</a:t>
            </a:r>
            <a:endParaRPr lang="en-US" altLang="zh-CN" sz="2933" spc="207" dirty="0">
              <a:solidFill>
                <a:srgbClr val="003070"/>
              </a:solidFill>
              <a:latin typeface="Calibri"/>
              <a:ea typeface="思源黑体 CN Normal" panose="020B04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93090734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12192"/>
            <a:ext cx="2217902" cy="6887018"/>
            <a:chOff x="0" y="0"/>
            <a:chExt cx="876208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6208" cy="2709333"/>
            </a:xfrm>
            <a:custGeom>
              <a:avLst/>
              <a:gdLst/>
              <a:ahLst/>
              <a:cxnLst/>
              <a:rect l="l" t="t" r="r" b="b"/>
              <a:pathLst>
                <a:path w="876208" h="2709333">
                  <a:moveTo>
                    <a:pt x="0" y="0"/>
                  </a:moveTo>
                  <a:lnTo>
                    <a:pt x="876208" y="0"/>
                  </a:lnTo>
                  <a:lnTo>
                    <a:pt x="87620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04370"/>
            </a:solid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85801" y="503113"/>
            <a:ext cx="778595" cy="778595"/>
            <a:chOff x="0" y="0"/>
            <a:chExt cx="1557191" cy="1557191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0" y="0"/>
              <a:ext cx="1557191" cy="1557191"/>
              <a:chOff x="-2540" y="-2540"/>
              <a:chExt cx="6355080" cy="635508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zh-CN" altLang="en-US" sz="1200"/>
              </a:p>
            </p:txBody>
          </p:sp>
        </p:grpSp>
        <p:sp>
          <p:nvSpPr>
            <p:cNvPr id="8" name="Freeform 8"/>
            <p:cNvSpPr/>
            <p:nvPr/>
          </p:nvSpPr>
          <p:spPr>
            <a:xfrm>
              <a:off x="54639" y="54639"/>
              <a:ext cx="1447913" cy="1447913"/>
            </a:xfrm>
            <a:custGeom>
              <a:avLst/>
              <a:gdLst/>
              <a:ahLst/>
              <a:cxnLst/>
              <a:rect l="l" t="t" r="r" b="b"/>
              <a:pathLst>
                <a:path w="1447913" h="1447913">
                  <a:moveTo>
                    <a:pt x="0" y="0"/>
                  </a:moveTo>
                  <a:lnTo>
                    <a:pt x="1447913" y="0"/>
                  </a:lnTo>
                  <a:lnTo>
                    <a:pt x="1447913" y="1447913"/>
                  </a:lnTo>
                  <a:lnTo>
                    <a:pt x="0" y="14479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352546" y="589542"/>
              <a:ext cx="852099" cy="707231"/>
            </a:xfrm>
            <a:custGeom>
              <a:avLst/>
              <a:gdLst/>
              <a:ahLst/>
              <a:cxnLst/>
              <a:rect l="l" t="t" r="r" b="b"/>
              <a:pathLst>
                <a:path w="852099" h="707231">
                  <a:moveTo>
                    <a:pt x="0" y="0"/>
                  </a:moveTo>
                  <a:lnTo>
                    <a:pt x="852099" y="0"/>
                  </a:lnTo>
                  <a:lnTo>
                    <a:pt x="852099" y="707231"/>
                  </a:lnTo>
                  <a:lnTo>
                    <a:pt x="0" y="7072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545572" y="437009"/>
              <a:ext cx="466046" cy="618252"/>
            </a:xfrm>
            <a:custGeom>
              <a:avLst/>
              <a:gdLst/>
              <a:ahLst/>
              <a:cxnLst/>
              <a:rect l="l" t="t" r="r" b="b"/>
              <a:pathLst>
                <a:path w="466046" h="618252">
                  <a:moveTo>
                    <a:pt x="0" y="0"/>
                  </a:moveTo>
                  <a:lnTo>
                    <a:pt x="466047" y="0"/>
                  </a:lnTo>
                  <a:lnTo>
                    <a:pt x="466047" y="618252"/>
                  </a:lnTo>
                  <a:lnTo>
                    <a:pt x="0" y="6182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zh-CN" altLang="en-US" sz="1200"/>
            </a:p>
          </p:txBody>
        </p:sp>
      </p:grpSp>
      <p:sp>
        <p:nvSpPr>
          <p:cNvPr id="12" name="AutoShape 12"/>
          <p:cNvSpPr/>
          <p:nvPr/>
        </p:nvSpPr>
        <p:spPr>
          <a:xfrm>
            <a:off x="0" y="1600419"/>
            <a:ext cx="2224252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1200"/>
          </a:p>
        </p:txBody>
      </p:sp>
      <p:sp>
        <p:nvSpPr>
          <p:cNvPr id="13" name="AutoShape 13"/>
          <p:cNvSpPr/>
          <p:nvPr/>
        </p:nvSpPr>
        <p:spPr>
          <a:xfrm>
            <a:off x="27427" y="4694363"/>
            <a:ext cx="2224252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1200"/>
          </a:p>
        </p:txBody>
      </p:sp>
      <p:sp>
        <p:nvSpPr>
          <p:cNvPr id="14" name="AutoShape 14"/>
          <p:cNvSpPr/>
          <p:nvPr/>
        </p:nvSpPr>
        <p:spPr>
          <a:xfrm>
            <a:off x="0" y="5698857"/>
            <a:ext cx="2224252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1200"/>
          </a:p>
        </p:txBody>
      </p:sp>
      <p:grpSp>
        <p:nvGrpSpPr>
          <p:cNvPr id="15" name="Group 15"/>
          <p:cNvGrpSpPr/>
          <p:nvPr/>
        </p:nvGrpSpPr>
        <p:grpSpPr>
          <a:xfrm rot="-5400000">
            <a:off x="735449" y="1843384"/>
            <a:ext cx="1061631" cy="2532529"/>
            <a:chOff x="0" y="0"/>
            <a:chExt cx="419410" cy="1000505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419410" cy="1000505"/>
            </a:xfrm>
            <a:custGeom>
              <a:avLst/>
              <a:gdLst/>
              <a:ahLst/>
              <a:cxnLst/>
              <a:rect l="l" t="t" r="r" b="b"/>
              <a:pathLst>
                <a:path w="419410" h="1000505">
                  <a:moveTo>
                    <a:pt x="419410" y="0"/>
                  </a:moveTo>
                  <a:lnTo>
                    <a:pt x="419410" y="886205"/>
                  </a:lnTo>
                  <a:lnTo>
                    <a:pt x="209705" y="1000505"/>
                  </a:lnTo>
                  <a:lnTo>
                    <a:pt x="0" y="886205"/>
                  </a:lnTo>
                  <a:lnTo>
                    <a:pt x="0" y="0"/>
                  </a:lnTo>
                  <a:lnTo>
                    <a:pt x="4194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47625"/>
              <a:ext cx="635000" cy="74612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416774" y="2936246"/>
            <a:ext cx="1390705" cy="3309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31"/>
              </a:lnSpc>
            </a:pPr>
            <a:r>
              <a:rPr lang="en-US" sz="2133" b="1" spc="333" dirty="0" err="1">
                <a:solidFill>
                  <a:srgbClr val="304370"/>
                </a:solidFill>
                <a:ea typeface="思源黑体 Medium"/>
              </a:rPr>
              <a:t>任务分配</a:t>
            </a:r>
            <a:endParaRPr lang="en-US" sz="2133" b="1" spc="333" dirty="0">
              <a:solidFill>
                <a:srgbClr val="304370"/>
              </a:solidFill>
              <a:ea typeface="思源黑体 Medium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379746" y="1916328"/>
            <a:ext cx="1390705" cy="257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33"/>
              </a:lnSpc>
            </a:pPr>
            <a:r>
              <a:rPr lang="en-US" sz="1666" spc="333">
                <a:solidFill>
                  <a:srgbClr val="EEF2F5"/>
                </a:solidFill>
                <a:ea typeface="思源黑体 Medium"/>
              </a:rPr>
              <a:t>项目简介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95954" y="4028553"/>
            <a:ext cx="1558288" cy="257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33"/>
              </a:lnSpc>
            </a:pPr>
            <a:r>
              <a:rPr lang="en-US" sz="1666" spc="333">
                <a:solidFill>
                  <a:srgbClr val="EEF2F5"/>
                </a:solidFill>
                <a:ea typeface="思源黑体 Medium"/>
              </a:rPr>
              <a:t>项目总体规划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95954" y="5059033"/>
            <a:ext cx="1558288" cy="257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33"/>
              </a:lnSpc>
            </a:pPr>
            <a:r>
              <a:rPr lang="en-US" sz="1666" spc="333">
                <a:solidFill>
                  <a:srgbClr val="EEF2F5"/>
                </a:solidFill>
                <a:ea typeface="思源黑体 Medium"/>
              </a:rPr>
              <a:t>基线需求分析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416774" y="6022714"/>
            <a:ext cx="1390705" cy="257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33"/>
              </a:lnSpc>
            </a:pPr>
            <a:r>
              <a:rPr lang="en-US" sz="1666" spc="333">
                <a:solidFill>
                  <a:srgbClr val="EEF2F5"/>
                </a:solidFill>
                <a:ea typeface="思源黑体 Medium"/>
              </a:rPr>
              <a:t>成果展示</a:t>
            </a:r>
          </a:p>
        </p:txBody>
      </p:sp>
      <p:grpSp>
        <p:nvGrpSpPr>
          <p:cNvPr id="24" name="Group 20">
            <a:extLst>
              <a:ext uri="{FF2B5EF4-FFF2-40B4-BE49-F238E27FC236}">
                <a16:creationId xmlns:a16="http://schemas.microsoft.com/office/drawing/2014/main" id="{60202C4C-E426-A645-8934-F5F335658F8E}"/>
              </a:ext>
            </a:extLst>
          </p:cNvPr>
          <p:cNvGrpSpPr/>
          <p:nvPr/>
        </p:nvGrpSpPr>
        <p:grpSpPr>
          <a:xfrm>
            <a:off x="2950655" y="1505859"/>
            <a:ext cx="168200" cy="2022479"/>
            <a:chOff x="0" y="0"/>
            <a:chExt cx="53411" cy="642223"/>
          </a:xfrm>
        </p:grpSpPr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6F7EF56A-B748-7AD3-1966-0186A23C7647}"/>
                </a:ext>
              </a:extLst>
            </p:cNvPr>
            <p:cNvSpPr/>
            <p:nvPr/>
          </p:nvSpPr>
          <p:spPr>
            <a:xfrm>
              <a:off x="0" y="0"/>
              <a:ext cx="53411" cy="642223"/>
            </a:xfrm>
            <a:custGeom>
              <a:avLst/>
              <a:gdLst/>
              <a:ahLst/>
              <a:cxnLst/>
              <a:rect l="l" t="t" r="r" b="b"/>
              <a:pathLst>
                <a:path w="53411" h="642223">
                  <a:moveTo>
                    <a:pt x="0" y="0"/>
                  </a:moveTo>
                  <a:lnTo>
                    <a:pt x="53411" y="0"/>
                  </a:lnTo>
                  <a:lnTo>
                    <a:pt x="53411" y="642223"/>
                  </a:lnTo>
                  <a:lnTo>
                    <a:pt x="0" y="642223"/>
                  </a:lnTo>
                  <a:close/>
                </a:path>
              </a:pathLst>
            </a:custGeom>
            <a:solidFill>
              <a:srgbClr val="304370"/>
            </a:solid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26" name="TextBox 22">
              <a:extLst>
                <a:ext uri="{FF2B5EF4-FFF2-40B4-BE49-F238E27FC236}">
                  <a16:creationId xmlns:a16="http://schemas.microsoft.com/office/drawing/2014/main" id="{2AD9127B-EB73-4951-B7E7-BB5D5CD4A519}"/>
                </a:ext>
              </a:extLst>
            </p:cNvPr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133"/>
                </a:lnSpc>
              </a:pPr>
              <a:endParaRPr sz="1200"/>
            </a:p>
          </p:txBody>
        </p:sp>
      </p:grpSp>
      <p:grpSp>
        <p:nvGrpSpPr>
          <p:cNvPr id="27" name="Group 23">
            <a:extLst>
              <a:ext uri="{FF2B5EF4-FFF2-40B4-BE49-F238E27FC236}">
                <a16:creationId xmlns:a16="http://schemas.microsoft.com/office/drawing/2014/main" id="{17520AC0-B258-C875-C1F9-568DCB3B45D4}"/>
              </a:ext>
            </a:extLst>
          </p:cNvPr>
          <p:cNvGrpSpPr/>
          <p:nvPr/>
        </p:nvGrpSpPr>
        <p:grpSpPr>
          <a:xfrm>
            <a:off x="2950655" y="3786959"/>
            <a:ext cx="168200" cy="2022479"/>
            <a:chOff x="0" y="0"/>
            <a:chExt cx="53411" cy="642223"/>
          </a:xfrm>
        </p:grpSpPr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54DAC9EF-C56B-F80B-FA3B-EA81361F37B5}"/>
                </a:ext>
              </a:extLst>
            </p:cNvPr>
            <p:cNvSpPr/>
            <p:nvPr/>
          </p:nvSpPr>
          <p:spPr>
            <a:xfrm>
              <a:off x="0" y="0"/>
              <a:ext cx="53411" cy="642223"/>
            </a:xfrm>
            <a:custGeom>
              <a:avLst/>
              <a:gdLst/>
              <a:ahLst/>
              <a:cxnLst/>
              <a:rect l="l" t="t" r="r" b="b"/>
              <a:pathLst>
                <a:path w="53411" h="642223">
                  <a:moveTo>
                    <a:pt x="0" y="0"/>
                  </a:moveTo>
                  <a:lnTo>
                    <a:pt x="53411" y="0"/>
                  </a:lnTo>
                  <a:lnTo>
                    <a:pt x="53411" y="642223"/>
                  </a:lnTo>
                  <a:lnTo>
                    <a:pt x="0" y="642223"/>
                  </a:lnTo>
                  <a:close/>
                </a:path>
              </a:pathLst>
            </a:custGeom>
            <a:solidFill>
              <a:srgbClr val="6083BA"/>
            </a:solid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29" name="TextBox 25">
              <a:extLst>
                <a:ext uri="{FF2B5EF4-FFF2-40B4-BE49-F238E27FC236}">
                  <a16:creationId xmlns:a16="http://schemas.microsoft.com/office/drawing/2014/main" id="{D8AD9904-F540-BD2C-BD68-14CC1BC8F424}"/>
                </a:ext>
              </a:extLst>
            </p:cNvPr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133"/>
                </a:lnSpc>
              </a:pPr>
              <a:endParaRPr sz="1200"/>
            </a:p>
          </p:txBody>
        </p:sp>
      </p:grpSp>
      <p:grpSp>
        <p:nvGrpSpPr>
          <p:cNvPr id="30" name="Group 26">
            <a:extLst>
              <a:ext uri="{FF2B5EF4-FFF2-40B4-BE49-F238E27FC236}">
                <a16:creationId xmlns:a16="http://schemas.microsoft.com/office/drawing/2014/main" id="{6AA94B2E-2021-A03F-CDB2-667CBCEBE202}"/>
              </a:ext>
            </a:extLst>
          </p:cNvPr>
          <p:cNvGrpSpPr/>
          <p:nvPr/>
        </p:nvGrpSpPr>
        <p:grpSpPr>
          <a:xfrm>
            <a:off x="7223233" y="1505859"/>
            <a:ext cx="168200" cy="2022479"/>
            <a:chOff x="0" y="0"/>
            <a:chExt cx="53411" cy="642223"/>
          </a:xfrm>
        </p:grpSpPr>
        <p:sp>
          <p:nvSpPr>
            <p:cNvPr id="31" name="Freeform 27">
              <a:extLst>
                <a:ext uri="{FF2B5EF4-FFF2-40B4-BE49-F238E27FC236}">
                  <a16:creationId xmlns:a16="http://schemas.microsoft.com/office/drawing/2014/main" id="{323A0DFD-CB4B-9513-1C98-AFDE6FC3FCCB}"/>
                </a:ext>
              </a:extLst>
            </p:cNvPr>
            <p:cNvSpPr/>
            <p:nvPr/>
          </p:nvSpPr>
          <p:spPr>
            <a:xfrm>
              <a:off x="0" y="0"/>
              <a:ext cx="53411" cy="642223"/>
            </a:xfrm>
            <a:custGeom>
              <a:avLst/>
              <a:gdLst/>
              <a:ahLst/>
              <a:cxnLst/>
              <a:rect l="l" t="t" r="r" b="b"/>
              <a:pathLst>
                <a:path w="53411" h="642223">
                  <a:moveTo>
                    <a:pt x="0" y="0"/>
                  </a:moveTo>
                  <a:lnTo>
                    <a:pt x="53411" y="0"/>
                  </a:lnTo>
                  <a:lnTo>
                    <a:pt x="53411" y="642223"/>
                  </a:lnTo>
                  <a:lnTo>
                    <a:pt x="0" y="642223"/>
                  </a:lnTo>
                  <a:close/>
                </a:path>
              </a:pathLst>
            </a:custGeom>
            <a:solidFill>
              <a:srgbClr val="6083BA"/>
            </a:solid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32" name="TextBox 28">
              <a:extLst>
                <a:ext uri="{FF2B5EF4-FFF2-40B4-BE49-F238E27FC236}">
                  <a16:creationId xmlns:a16="http://schemas.microsoft.com/office/drawing/2014/main" id="{9032C82E-FCBE-512D-7857-6120A3420157}"/>
                </a:ext>
              </a:extLst>
            </p:cNvPr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133"/>
                </a:lnSpc>
              </a:pPr>
              <a:endParaRPr sz="1200"/>
            </a:p>
          </p:txBody>
        </p:sp>
      </p:grpSp>
      <p:grpSp>
        <p:nvGrpSpPr>
          <p:cNvPr id="33" name="Group 29">
            <a:extLst>
              <a:ext uri="{FF2B5EF4-FFF2-40B4-BE49-F238E27FC236}">
                <a16:creationId xmlns:a16="http://schemas.microsoft.com/office/drawing/2014/main" id="{6D8ECD77-14B6-E0CA-23D8-613D4CC0DE7A}"/>
              </a:ext>
            </a:extLst>
          </p:cNvPr>
          <p:cNvGrpSpPr/>
          <p:nvPr/>
        </p:nvGrpSpPr>
        <p:grpSpPr>
          <a:xfrm>
            <a:off x="7223233" y="3786959"/>
            <a:ext cx="168200" cy="2022479"/>
            <a:chOff x="0" y="0"/>
            <a:chExt cx="53411" cy="642223"/>
          </a:xfrm>
        </p:grpSpPr>
        <p:sp>
          <p:nvSpPr>
            <p:cNvPr id="34" name="Freeform 30">
              <a:extLst>
                <a:ext uri="{FF2B5EF4-FFF2-40B4-BE49-F238E27FC236}">
                  <a16:creationId xmlns:a16="http://schemas.microsoft.com/office/drawing/2014/main" id="{E1374E2D-98B4-E4F3-FFDB-2381D87A667A}"/>
                </a:ext>
              </a:extLst>
            </p:cNvPr>
            <p:cNvSpPr/>
            <p:nvPr/>
          </p:nvSpPr>
          <p:spPr>
            <a:xfrm>
              <a:off x="0" y="0"/>
              <a:ext cx="53411" cy="642223"/>
            </a:xfrm>
            <a:custGeom>
              <a:avLst/>
              <a:gdLst/>
              <a:ahLst/>
              <a:cxnLst/>
              <a:rect l="l" t="t" r="r" b="b"/>
              <a:pathLst>
                <a:path w="53411" h="642223">
                  <a:moveTo>
                    <a:pt x="0" y="0"/>
                  </a:moveTo>
                  <a:lnTo>
                    <a:pt x="53411" y="0"/>
                  </a:lnTo>
                  <a:lnTo>
                    <a:pt x="53411" y="642223"/>
                  </a:lnTo>
                  <a:lnTo>
                    <a:pt x="0" y="642223"/>
                  </a:lnTo>
                  <a:close/>
                </a:path>
              </a:pathLst>
            </a:custGeom>
            <a:solidFill>
              <a:srgbClr val="304370"/>
            </a:solid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35" name="TextBox 31">
              <a:extLst>
                <a:ext uri="{FF2B5EF4-FFF2-40B4-BE49-F238E27FC236}">
                  <a16:creationId xmlns:a16="http://schemas.microsoft.com/office/drawing/2014/main" id="{3935198C-F766-D827-9CE8-B51A74372C0D}"/>
                </a:ext>
              </a:extLst>
            </p:cNvPr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133"/>
                </a:lnSpc>
              </a:pPr>
              <a:endParaRPr sz="1200"/>
            </a:p>
          </p:txBody>
        </p:sp>
      </p:grpSp>
      <p:grpSp>
        <p:nvGrpSpPr>
          <p:cNvPr id="36" name="Group 32">
            <a:extLst>
              <a:ext uri="{FF2B5EF4-FFF2-40B4-BE49-F238E27FC236}">
                <a16:creationId xmlns:a16="http://schemas.microsoft.com/office/drawing/2014/main" id="{0DE2E221-9649-ACC0-F4A3-6A13D1201DC9}"/>
              </a:ext>
            </a:extLst>
          </p:cNvPr>
          <p:cNvGrpSpPr/>
          <p:nvPr/>
        </p:nvGrpSpPr>
        <p:grpSpPr>
          <a:xfrm>
            <a:off x="3118856" y="1505859"/>
            <a:ext cx="3839453" cy="2022479"/>
            <a:chOff x="0" y="0"/>
            <a:chExt cx="1219190" cy="642223"/>
          </a:xfrm>
        </p:grpSpPr>
        <p:sp>
          <p:nvSpPr>
            <p:cNvPr id="37" name="Freeform 33">
              <a:extLst>
                <a:ext uri="{FF2B5EF4-FFF2-40B4-BE49-F238E27FC236}">
                  <a16:creationId xmlns:a16="http://schemas.microsoft.com/office/drawing/2014/main" id="{C470ECDA-7073-E60B-F5C9-B035076BD99C}"/>
                </a:ext>
              </a:extLst>
            </p:cNvPr>
            <p:cNvSpPr/>
            <p:nvPr/>
          </p:nvSpPr>
          <p:spPr>
            <a:xfrm>
              <a:off x="0" y="0"/>
              <a:ext cx="1219190" cy="642223"/>
            </a:xfrm>
            <a:custGeom>
              <a:avLst/>
              <a:gdLst/>
              <a:ahLst/>
              <a:cxnLst/>
              <a:rect l="l" t="t" r="r" b="b"/>
              <a:pathLst>
                <a:path w="1219190" h="642223">
                  <a:moveTo>
                    <a:pt x="0" y="0"/>
                  </a:moveTo>
                  <a:lnTo>
                    <a:pt x="1219190" y="0"/>
                  </a:lnTo>
                  <a:lnTo>
                    <a:pt x="1219190" y="642223"/>
                  </a:lnTo>
                  <a:lnTo>
                    <a:pt x="0" y="6422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38" name="TextBox 34">
              <a:extLst>
                <a:ext uri="{FF2B5EF4-FFF2-40B4-BE49-F238E27FC236}">
                  <a16:creationId xmlns:a16="http://schemas.microsoft.com/office/drawing/2014/main" id="{68DF929E-1132-664E-414F-50DEFF0FA5F6}"/>
                </a:ext>
              </a:extLst>
            </p:cNvPr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133"/>
                </a:lnSpc>
              </a:pPr>
              <a:endParaRPr sz="1200"/>
            </a:p>
          </p:txBody>
        </p:sp>
      </p:grpSp>
      <p:grpSp>
        <p:nvGrpSpPr>
          <p:cNvPr id="39" name="Group 35">
            <a:extLst>
              <a:ext uri="{FF2B5EF4-FFF2-40B4-BE49-F238E27FC236}">
                <a16:creationId xmlns:a16="http://schemas.microsoft.com/office/drawing/2014/main" id="{AE04A09B-AA81-F3A2-0832-202E81091B15}"/>
              </a:ext>
            </a:extLst>
          </p:cNvPr>
          <p:cNvGrpSpPr/>
          <p:nvPr/>
        </p:nvGrpSpPr>
        <p:grpSpPr>
          <a:xfrm>
            <a:off x="3118856" y="3786959"/>
            <a:ext cx="3839453" cy="2022479"/>
            <a:chOff x="0" y="0"/>
            <a:chExt cx="1219190" cy="642223"/>
          </a:xfrm>
        </p:grpSpPr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CE7F5DBF-D00C-242C-89A1-FCC09FBA5EA3}"/>
                </a:ext>
              </a:extLst>
            </p:cNvPr>
            <p:cNvSpPr/>
            <p:nvPr/>
          </p:nvSpPr>
          <p:spPr>
            <a:xfrm>
              <a:off x="0" y="0"/>
              <a:ext cx="1219190" cy="642223"/>
            </a:xfrm>
            <a:custGeom>
              <a:avLst/>
              <a:gdLst/>
              <a:ahLst/>
              <a:cxnLst/>
              <a:rect l="l" t="t" r="r" b="b"/>
              <a:pathLst>
                <a:path w="1219190" h="642223">
                  <a:moveTo>
                    <a:pt x="0" y="0"/>
                  </a:moveTo>
                  <a:lnTo>
                    <a:pt x="1219190" y="0"/>
                  </a:lnTo>
                  <a:lnTo>
                    <a:pt x="1219190" y="642223"/>
                  </a:lnTo>
                  <a:lnTo>
                    <a:pt x="0" y="6422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41" name="TextBox 37">
              <a:extLst>
                <a:ext uri="{FF2B5EF4-FFF2-40B4-BE49-F238E27FC236}">
                  <a16:creationId xmlns:a16="http://schemas.microsoft.com/office/drawing/2014/main" id="{C396F93C-E5C4-DD5A-7C88-E5C491BC51B6}"/>
                </a:ext>
              </a:extLst>
            </p:cNvPr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133"/>
                </a:lnSpc>
              </a:pPr>
              <a:endParaRPr sz="1200"/>
            </a:p>
          </p:txBody>
        </p:sp>
      </p:grpSp>
      <p:grpSp>
        <p:nvGrpSpPr>
          <p:cNvPr id="42" name="Group 38">
            <a:extLst>
              <a:ext uri="{FF2B5EF4-FFF2-40B4-BE49-F238E27FC236}">
                <a16:creationId xmlns:a16="http://schemas.microsoft.com/office/drawing/2014/main" id="{70239CCD-E3B2-F24C-3602-D8A13C1957D5}"/>
              </a:ext>
            </a:extLst>
          </p:cNvPr>
          <p:cNvGrpSpPr/>
          <p:nvPr/>
        </p:nvGrpSpPr>
        <p:grpSpPr>
          <a:xfrm>
            <a:off x="7391434" y="1505859"/>
            <a:ext cx="3839453" cy="2022479"/>
            <a:chOff x="0" y="0"/>
            <a:chExt cx="1219190" cy="642223"/>
          </a:xfrm>
        </p:grpSpPr>
        <p:sp>
          <p:nvSpPr>
            <p:cNvPr id="43" name="Freeform 39">
              <a:extLst>
                <a:ext uri="{FF2B5EF4-FFF2-40B4-BE49-F238E27FC236}">
                  <a16:creationId xmlns:a16="http://schemas.microsoft.com/office/drawing/2014/main" id="{7644EB4C-9046-BB06-D5FD-277032494C22}"/>
                </a:ext>
              </a:extLst>
            </p:cNvPr>
            <p:cNvSpPr/>
            <p:nvPr/>
          </p:nvSpPr>
          <p:spPr>
            <a:xfrm>
              <a:off x="0" y="0"/>
              <a:ext cx="1219190" cy="642223"/>
            </a:xfrm>
            <a:custGeom>
              <a:avLst/>
              <a:gdLst/>
              <a:ahLst/>
              <a:cxnLst/>
              <a:rect l="l" t="t" r="r" b="b"/>
              <a:pathLst>
                <a:path w="1219190" h="642223">
                  <a:moveTo>
                    <a:pt x="0" y="0"/>
                  </a:moveTo>
                  <a:lnTo>
                    <a:pt x="1219190" y="0"/>
                  </a:lnTo>
                  <a:lnTo>
                    <a:pt x="1219190" y="642223"/>
                  </a:lnTo>
                  <a:lnTo>
                    <a:pt x="0" y="6422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44" name="TextBox 40">
              <a:extLst>
                <a:ext uri="{FF2B5EF4-FFF2-40B4-BE49-F238E27FC236}">
                  <a16:creationId xmlns:a16="http://schemas.microsoft.com/office/drawing/2014/main" id="{F845AC8C-75AE-F6B0-BDC2-24A28EFFC958}"/>
                </a:ext>
              </a:extLst>
            </p:cNvPr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133"/>
                </a:lnSpc>
              </a:pPr>
              <a:endParaRPr sz="1200"/>
            </a:p>
          </p:txBody>
        </p:sp>
      </p:grpSp>
      <p:grpSp>
        <p:nvGrpSpPr>
          <p:cNvPr id="45" name="Group 41">
            <a:extLst>
              <a:ext uri="{FF2B5EF4-FFF2-40B4-BE49-F238E27FC236}">
                <a16:creationId xmlns:a16="http://schemas.microsoft.com/office/drawing/2014/main" id="{4528D6E7-20CB-9E2E-2CE9-3DF5391F3626}"/>
              </a:ext>
            </a:extLst>
          </p:cNvPr>
          <p:cNvGrpSpPr/>
          <p:nvPr/>
        </p:nvGrpSpPr>
        <p:grpSpPr>
          <a:xfrm>
            <a:off x="7391434" y="3786959"/>
            <a:ext cx="3839453" cy="2022479"/>
            <a:chOff x="0" y="0"/>
            <a:chExt cx="1219190" cy="642223"/>
          </a:xfrm>
        </p:grpSpPr>
        <p:sp>
          <p:nvSpPr>
            <p:cNvPr id="46" name="Freeform 42">
              <a:extLst>
                <a:ext uri="{FF2B5EF4-FFF2-40B4-BE49-F238E27FC236}">
                  <a16:creationId xmlns:a16="http://schemas.microsoft.com/office/drawing/2014/main" id="{0EBADB23-2454-D333-8987-4B829056DD83}"/>
                </a:ext>
              </a:extLst>
            </p:cNvPr>
            <p:cNvSpPr/>
            <p:nvPr/>
          </p:nvSpPr>
          <p:spPr>
            <a:xfrm>
              <a:off x="0" y="0"/>
              <a:ext cx="1219190" cy="642223"/>
            </a:xfrm>
            <a:custGeom>
              <a:avLst/>
              <a:gdLst/>
              <a:ahLst/>
              <a:cxnLst/>
              <a:rect l="l" t="t" r="r" b="b"/>
              <a:pathLst>
                <a:path w="1219190" h="642223">
                  <a:moveTo>
                    <a:pt x="0" y="0"/>
                  </a:moveTo>
                  <a:lnTo>
                    <a:pt x="1219190" y="0"/>
                  </a:lnTo>
                  <a:lnTo>
                    <a:pt x="1219190" y="642223"/>
                  </a:lnTo>
                  <a:lnTo>
                    <a:pt x="0" y="6422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47" name="TextBox 43">
              <a:extLst>
                <a:ext uri="{FF2B5EF4-FFF2-40B4-BE49-F238E27FC236}">
                  <a16:creationId xmlns:a16="http://schemas.microsoft.com/office/drawing/2014/main" id="{A8B48190-4C38-48F3-5900-D096BC04D8A1}"/>
                </a:ext>
              </a:extLst>
            </p:cNvPr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133"/>
                </a:lnSpc>
              </a:pPr>
              <a:endParaRPr sz="1200"/>
            </a:p>
          </p:txBody>
        </p:sp>
      </p:grpSp>
      <p:sp>
        <p:nvSpPr>
          <p:cNvPr id="48" name="TextBox 52">
            <a:extLst>
              <a:ext uri="{FF2B5EF4-FFF2-40B4-BE49-F238E27FC236}">
                <a16:creationId xmlns:a16="http://schemas.microsoft.com/office/drawing/2014/main" id="{C06B16D7-4C32-B851-A86F-A40ABC50581E}"/>
              </a:ext>
            </a:extLst>
          </p:cNvPr>
          <p:cNvSpPr txBox="1"/>
          <p:nvPr/>
        </p:nvSpPr>
        <p:spPr>
          <a:xfrm>
            <a:off x="3375896" y="1955800"/>
            <a:ext cx="3309426" cy="12872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706"/>
              </a:lnSpc>
            </a:pPr>
            <a:r>
              <a:rPr lang="zh-CN" altLang="en-US" sz="1066" spc="106" dirty="0">
                <a:solidFill>
                  <a:srgbClr val="000000"/>
                </a:solidFill>
                <a:ea typeface="思源黑体"/>
              </a:rPr>
              <a:t>制定项目计划，包括时间表、任务和里程碑。</a:t>
            </a:r>
          </a:p>
          <a:p>
            <a:pPr>
              <a:lnSpc>
                <a:spcPts val="1706"/>
              </a:lnSpc>
            </a:pPr>
            <a:r>
              <a:rPr lang="zh-CN" altLang="en-US" sz="1066" spc="106" dirty="0">
                <a:solidFill>
                  <a:srgbClr val="000000"/>
                </a:solidFill>
                <a:ea typeface="思源黑体"/>
              </a:rPr>
              <a:t>协调团队成员的分工，与团队成员进行定期会议，讨论进展和解决问题，确保项目目标的实现。</a:t>
            </a:r>
          </a:p>
          <a:p>
            <a:pPr>
              <a:lnSpc>
                <a:spcPts val="1706"/>
              </a:lnSpc>
            </a:pPr>
            <a:r>
              <a:rPr lang="zh-CN" altLang="en-US" sz="1066" spc="106" dirty="0">
                <a:solidFill>
                  <a:srgbClr val="000000"/>
                </a:solidFill>
                <a:ea typeface="思源黑体"/>
              </a:rPr>
              <a:t>管理项目进度，跟踪任务的完成情况，识别潜在的问题和风险。</a:t>
            </a:r>
          </a:p>
          <a:p>
            <a:pPr>
              <a:lnSpc>
                <a:spcPts val="1706"/>
              </a:lnSpc>
            </a:pPr>
            <a:r>
              <a:rPr lang="zh-CN" altLang="en-US" sz="1066" spc="106" dirty="0">
                <a:solidFill>
                  <a:srgbClr val="000000"/>
                </a:solidFill>
                <a:ea typeface="思源黑体"/>
              </a:rPr>
              <a:t>承担部分开发、测试。</a:t>
            </a:r>
            <a:endParaRPr lang="en-US" sz="1066" spc="106" dirty="0">
              <a:solidFill>
                <a:srgbClr val="000000"/>
              </a:solidFill>
              <a:ea typeface="思源黑体"/>
            </a:endParaRPr>
          </a:p>
        </p:txBody>
      </p:sp>
      <p:sp>
        <p:nvSpPr>
          <p:cNvPr id="49" name="TextBox 53">
            <a:extLst>
              <a:ext uri="{FF2B5EF4-FFF2-40B4-BE49-F238E27FC236}">
                <a16:creationId xmlns:a16="http://schemas.microsoft.com/office/drawing/2014/main" id="{92FB6EEA-B9AA-8BEB-34D5-B60975AB572D}"/>
              </a:ext>
            </a:extLst>
          </p:cNvPr>
          <p:cNvSpPr txBox="1"/>
          <p:nvPr/>
        </p:nvSpPr>
        <p:spPr>
          <a:xfrm>
            <a:off x="3375896" y="4191000"/>
            <a:ext cx="3309426" cy="15052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706"/>
              </a:lnSpc>
            </a:pPr>
            <a:r>
              <a:rPr lang="zh-CN" altLang="en-US" sz="1066" spc="106" dirty="0">
                <a:solidFill>
                  <a:srgbClr val="000000"/>
                </a:solidFill>
                <a:ea typeface="思源黑体"/>
              </a:rPr>
              <a:t>构建和维护后端服务器，处理前端的请求并与数据库进行交互。</a:t>
            </a:r>
          </a:p>
          <a:p>
            <a:pPr>
              <a:lnSpc>
                <a:spcPts val="1706"/>
              </a:lnSpc>
            </a:pPr>
            <a:r>
              <a:rPr lang="zh-CN" altLang="en-US" sz="1066" spc="106" dirty="0">
                <a:solidFill>
                  <a:srgbClr val="000000"/>
                </a:solidFill>
                <a:ea typeface="思源黑体"/>
              </a:rPr>
              <a:t>设计和实现数据库模型，包括数据表的创建和关系的定义。</a:t>
            </a:r>
          </a:p>
          <a:p>
            <a:pPr>
              <a:lnSpc>
                <a:spcPts val="1706"/>
              </a:lnSpc>
            </a:pPr>
            <a:r>
              <a:rPr lang="zh-CN" altLang="en-US" sz="1066" spc="106" dirty="0">
                <a:solidFill>
                  <a:srgbClr val="000000"/>
                </a:solidFill>
                <a:ea typeface="思源黑体"/>
              </a:rPr>
              <a:t>编写数据库查询和存储过程，以支持应用程序的功能。</a:t>
            </a:r>
          </a:p>
          <a:p>
            <a:pPr>
              <a:lnSpc>
                <a:spcPts val="1706"/>
              </a:lnSpc>
            </a:pPr>
            <a:r>
              <a:rPr lang="zh-CN" altLang="en-US" sz="1066" spc="106" dirty="0">
                <a:solidFill>
                  <a:srgbClr val="000000"/>
                </a:solidFill>
                <a:ea typeface="思源黑体"/>
              </a:rPr>
              <a:t>负责用户身份验证和订单处理。</a:t>
            </a:r>
            <a:endParaRPr lang="en-US" sz="1066" spc="106" dirty="0">
              <a:solidFill>
                <a:srgbClr val="000000"/>
              </a:solidFill>
              <a:ea typeface="思源黑体"/>
            </a:endParaRPr>
          </a:p>
        </p:txBody>
      </p:sp>
      <p:sp>
        <p:nvSpPr>
          <p:cNvPr id="50" name="TextBox 54">
            <a:extLst>
              <a:ext uri="{FF2B5EF4-FFF2-40B4-BE49-F238E27FC236}">
                <a16:creationId xmlns:a16="http://schemas.microsoft.com/office/drawing/2014/main" id="{A13E40BD-06DC-5D82-0E75-3CB72FF3E0F0}"/>
              </a:ext>
            </a:extLst>
          </p:cNvPr>
          <p:cNvSpPr txBox="1"/>
          <p:nvPr/>
        </p:nvSpPr>
        <p:spPr>
          <a:xfrm>
            <a:off x="7645434" y="1950487"/>
            <a:ext cx="3309426" cy="8512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706"/>
              </a:lnSpc>
            </a:pPr>
            <a:r>
              <a:rPr lang="zh-CN" altLang="en-US" sz="1066" spc="106" dirty="0">
                <a:solidFill>
                  <a:srgbClr val="000000"/>
                </a:solidFill>
                <a:ea typeface="思源黑体"/>
              </a:rPr>
              <a:t>负责设计和实现用户界面，包括商品列表、购物车、结账等页面。</a:t>
            </a:r>
          </a:p>
          <a:p>
            <a:pPr>
              <a:lnSpc>
                <a:spcPts val="1706"/>
              </a:lnSpc>
            </a:pPr>
            <a:r>
              <a:rPr lang="zh-CN" altLang="en-US" sz="1066" spc="106" dirty="0">
                <a:solidFill>
                  <a:srgbClr val="000000"/>
                </a:solidFill>
                <a:ea typeface="思源黑体"/>
              </a:rPr>
              <a:t>处理用户交互和界面响应。</a:t>
            </a:r>
          </a:p>
          <a:p>
            <a:pPr>
              <a:lnSpc>
                <a:spcPts val="1706"/>
              </a:lnSpc>
            </a:pPr>
            <a:r>
              <a:rPr lang="zh-CN" altLang="en-US" sz="1066" spc="106" dirty="0">
                <a:solidFill>
                  <a:srgbClr val="000000"/>
                </a:solidFill>
                <a:ea typeface="思源黑体"/>
              </a:rPr>
              <a:t>与后端开发者合作设计和使用</a:t>
            </a:r>
            <a:r>
              <a:rPr lang="en-US" altLang="zh-CN" sz="1066" spc="106" dirty="0">
                <a:solidFill>
                  <a:srgbClr val="000000"/>
                </a:solidFill>
                <a:ea typeface="思源黑体"/>
              </a:rPr>
              <a:t>API</a:t>
            </a:r>
            <a:r>
              <a:rPr lang="zh-CN" altLang="en-US" sz="1066" spc="106" dirty="0">
                <a:solidFill>
                  <a:srgbClr val="000000"/>
                </a:solidFill>
                <a:ea typeface="思源黑体"/>
              </a:rPr>
              <a:t>，以访问数据库。</a:t>
            </a:r>
            <a:endParaRPr lang="en-US" sz="1066" spc="106" dirty="0">
              <a:solidFill>
                <a:srgbClr val="000000"/>
              </a:solidFill>
              <a:ea typeface="思源黑体"/>
            </a:endParaRPr>
          </a:p>
        </p:txBody>
      </p:sp>
      <p:sp>
        <p:nvSpPr>
          <p:cNvPr id="51" name="TextBox 55">
            <a:extLst>
              <a:ext uri="{FF2B5EF4-FFF2-40B4-BE49-F238E27FC236}">
                <a16:creationId xmlns:a16="http://schemas.microsoft.com/office/drawing/2014/main" id="{C8D7F1A3-C58E-573D-DAF8-D1D27E1D3ADC}"/>
              </a:ext>
            </a:extLst>
          </p:cNvPr>
          <p:cNvSpPr txBox="1"/>
          <p:nvPr/>
        </p:nvSpPr>
        <p:spPr>
          <a:xfrm>
            <a:off x="7645434" y="4191000"/>
            <a:ext cx="3309426" cy="8512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706"/>
              </a:lnSpc>
            </a:pPr>
            <a:r>
              <a:rPr lang="zh-CN" altLang="en-US" sz="1066" spc="106" dirty="0">
                <a:solidFill>
                  <a:srgbClr val="000000"/>
                </a:solidFill>
                <a:ea typeface="思源黑体"/>
              </a:rPr>
              <a:t>负责执行数据库性能测试，以识别潜在的性能问题。</a:t>
            </a:r>
          </a:p>
          <a:p>
            <a:pPr>
              <a:lnSpc>
                <a:spcPts val="1706"/>
              </a:lnSpc>
            </a:pPr>
            <a:r>
              <a:rPr lang="zh-CN" altLang="en-US" sz="1066" spc="106" dirty="0">
                <a:solidFill>
                  <a:srgbClr val="000000"/>
                </a:solidFill>
                <a:ea typeface="思源黑体"/>
              </a:rPr>
              <a:t>协助前端和后端开发团队进行单元测试和集成测试，以确保数据库相关的功能正常。</a:t>
            </a:r>
          </a:p>
          <a:p>
            <a:pPr>
              <a:lnSpc>
                <a:spcPts val="1706"/>
              </a:lnSpc>
            </a:pPr>
            <a:r>
              <a:rPr lang="zh-CN" altLang="en-US" sz="1066" spc="106" dirty="0">
                <a:solidFill>
                  <a:srgbClr val="000000"/>
                </a:solidFill>
                <a:ea typeface="思源黑体"/>
              </a:rPr>
              <a:t>提供反馈和建议，帮助团队解决问题。</a:t>
            </a:r>
            <a:endParaRPr lang="en-US" sz="1066" spc="106" dirty="0">
              <a:solidFill>
                <a:srgbClr val="000000"/>
              </a:solidFill>
              <a:ea typeface="思源黑体"/>
            </a:endParaRPr>
          </a:p>
        </p:txBody>
      </p:sp>
      <p:sp>
        <p:nvSpPr>
          <p:cNvPr id="52" name="TextBox 56">
            <a:extLst>
              <a:ext uri="{FF2B5EF4-FFF2-40B4-BE49-F238E27FC236}">
                <a16:creationId xmlns:a16="http://schemas.microsoft.com/office/drawing/2014/main" id="{AFF45291-E40F-6B34-E64D-F6A1DC39FCA0}"/>
              </a:ext>
            </a:extLst>
          </p:cNvPr>
          <p:cNvSpPr txBox="1"/>
          <p:nvPr/>
        </p:nvSpPr>
        <p:spPr>
          <a:xfrm>
            <a:off x="3375896" y="1651001"/>
            <a:ext cx="3309426" cy="2576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33"/>
              </a:lnSpc>
              <a:spcBef>
                <a:spcPct val="0"/>
              </a:spcBef>
            </a:pPr>
            <a:r>
              <a:rPr lang="zh-CN" altLang="en-US" sz="1666" spc="249" dirty="0">
                <a:solidFill>
                  <a:srgbClr val="000000"/>
                </a:solidFill>
                <a:ea typeface="思源黑体 Medium"/>
              </a:rPr>
              <a:t>项目负责人：汪金武</a:t>
            </a:r>
          </a:p>
        </p:txBody>
      </p:sp>
      <p:sp>
        <p:nvSpPr>
          <p:cNvPr id="53" name="TextBox 57">
            <a:extLst>
              <a:ext uri="{FF2B5EF4-FFF2-40B4-BE49-F238E27FC236}">
                <a16:creationId xmlns:a16="http://schemas.microsoft.com/office/drawing/2014/main" id="{0361F7E9-42CA-6EDA-D244-823D2FD279D5}"/>
              </a:ext>
            </a:extLst>
          </p:cNvPr>
          <p:cNvSpPr txBox="1"/>
          <p:nvPr/>
        </p:nvSpPr>
        <p:spPr>
          <a:xfrm>
            <a:off x="3375896" y="3937001"/>
            <a:ext cx="3309426" cy="2576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33"/>
              </a:lnSpc>
              <a:spcBef>
                <a:spcPct val="0"/>
              </a:spcBef>
            </a:pPr>
            <a:r>
              <a:rPr lang="zh-CN" altLang="en-US" sz="1666" spc="249" dirty="0">
                <a:solidFill>
                  <a:srgbClr val="000000"/>
                </a:solidFill>
                <a:ea typeface="思源黑体 Medium"/>
              </a:rPr>
              <a:t>后端开发：张鑫豪</a:t>
            </a:r>
            <a:endParaRPr lang="en-US" sz="1666" spc="249" dirty="0">
              <a:solidFill>
                <a:srgbClr val="000000"/>
              </a:solidFill>
              <a:ea typeface="思源黑体 Medium"/>
            </a:endParaRPr>
          </a:p>
        </p:txBody>
      </p:sp>
      <p:sp>
        <p:nvSpPr>
          <p:cNvPr id="54" name="TextBox 58">
            <a:extLst>
              <a:ext uri="{FF2B5EF4-FFF2-40B4-BE49-F238E27FC236}">
                <a16:creationId xmlns:a16="http://schemas.microsoft.com/office/drawing/2014/main" id="{190235AD-7B65-D311-974D-D7D6EBD49F1E}"/>
              </a:ext>
            </a:extLst>
          </p:cNvPr>
          <p:cNvSpPr txBox="1"/>
          <p:nvPr/>
        </p:nvSpPr>
        <p:spPr>
          <a:xfrm>
            <a:off x="7645434" y="1651001"/>
            <a:ext cx="3309426" cy="2576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33"/>
              </a:lnSpc>
              <a:spcBef>
                <a:spcPct val="0"/>
              </a:spcBef>
            </a:pPr>
            <a:r>
              <a:rPr lang="zh-CN" altLang="en-US" sz="1666" spc="249" dirty="0">
                <a:solidFill>
                  <a:srgbClr val="000000"/>
                </a:solidFill>
                <a:ea typeface="思源黑体 Medium"/>
              </a:rPr>
              <a:t>前端开发：许森坤</a:t>
            </a:r>
            <a:endParaRPr lang="en-US" sz="1666" spc="249" dirty="0">
              <a:solidFill>
                <a:srgbClr val="000000"/>
              </a:solidFill>
              <a:ea typeface="思源黑体 Medium"/>
            </a:endParaRPr>
          </a:p>
        </p:txBody>
      </p:sp>
      <p:sp>
        <p:nvSpPr>
          <p:cNvPr id="55" name="TextBox 59">
            <a:extLst>
              <a:ext uri="{FF2B5EF4-FFF2-40B4-BE49-F238E27FC236}">
                <a16:creationId xmlns:a16="http://schemas.microsoft.com/office/drawing/2014/main" id="{3A00A8DE-4614-2157-C557-71E9FD62B726}"/>
              </a:ext>
            </a:extLst>
          </p:cNvPr>
          <p:cNvSpPr txBox="1"/>
          <p:nvPr/>
        </p:nvSpPr>
        <p:spPr>
          <a:xfrm>
            <a:off x="7645434" y="3937001"/>
            <a:ext cx="3309426" cy="2576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33"/>
              </a:lnSpc>
              <a:spcBef>
                <a:spcPct val="0"/>
              </a:spcBef>
            </a:pPr>
            <a:r>
              <a:rPr lang="zh-CN" altLang="en-US" sz="1666" spc="249" dirty="0">
                <a:solidFill>
                  <a:srgbClr val="000000"/>
                </a:solidFill>
                <a:ea typeface="思源黑体 Medium"/>
              </a:rPr>
              <a:t>测试工程师：邹耀瑶</a:t>
            </a:r>
            <a:endParaRPr lang="en-US" sz="1666" spc="249" dirty="0">
              <a:solidFill>
                <a:srgbClr val="000000"/>
              </a:solidFill>
              <a:ea typeface="思源黑体 Medium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0" y="-18288"/>
            <a:ext cx="2217902" cy="6893114"/>
            <a:chOff x="0" y="0"/>
            <a:chExt cx="876208" cy="270933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76208" cy="2709333"/>
            </a:xfrm>
            <a:custGeom>
              <a:avLst/>
              <a:gdLst/>
              <a:ahLst/>
              <a:cxnLst/>
              <a:rect l="l" t="t" r="r" b="b"/>
              <a:pathLst>
                <a:path w="876208" h="2709333">
                  <a:moveTo>
                    <a:pt x="0" y="0"/>
                  </a:moveTo>
                  <a:lnTo>
                    <a:pt x="876208" y="0"/>
                  </a:lnTo>
                  <a:lnTo>
                    <a:pt x="87620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04370"/>
            </a:solidFill>
          </p:spPr>
          <p:txBody>
            <a:bodyPr/>
            <a:lstStyle/>
            <a:p>
              <a:pPr defTabSz="609630">
                <a:defRPr/>
              </a:pPr>
              <a:endParaRPr lang="zh-CN" altLang="en-US" sz="12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 defTabSz="609630">
                <a:lnSpc>
                  <a:spcPts val="1773"/>
                </a:lnSpc>
                <a:defRPr/>
              </a:pPr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685801" y="503113"/>
            <a:ext cx="778595" cy="778595"/>
            <a:chOff x="0" y="0"/>
            <a:chExt cx="1557191" cy="1557191"/>
          </a:xfrm>
        </p:grpSpPr>
        <p:grpSp>
          <p:nvGrpSpPr>
            <p:cNvPr id="8" name="Group 8"/>
            <p:cNvGrpSpPr>
              <a:grpSpLocks noChangeAspect="1"/>
            </p:cNvGrpSpPr>
            <p:nvPr/>
          </p:nvGrpSpPr>
          <p:grpSpPr>
            <a:xfrm>
              <a:off x="0" y="0"/>
              <a:ext cx="1557191" cy="1557191"/>
              <a:chOff x="-2540" y="-2540"/>
              <a:chExt cx="6355080" cy="635508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pPr defTabSz="609630">
                  <a:defRPr/>
                </a:pPr>
                <a:endParaRPr lang="zh-CN" altLang="en-US" sz="120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0" name="Freeform 10"/>
            <p:cNvSpPr/>
            <p:nvPr/>
          </p:nvSpPr>
          <p:spPr>
            <a:xfrm>
              <a:off x="54639" y="54639"/>
              <a:ext cx="1447913" cy="1447913"/>
            </a:xfrm>
            <a:custGeom>
              <a:avLst/>
              <a:gdLst/>
              <a:ahLst/>
              <a:cxnLst/>
              <a:rect l="l" t="t" r="r" b="b"/>
              <a:pathLst>
                <a:path w="1447913" h="1447913">
                  <a:moveTo>
                    <a:pt x="0" y="0"/>
                  </a:moveTo>
                  <a:lnTo>
                    <a:pt x="1447913" y="0"/>
                  </a:lnTo>
                  <a:lnTo>
                    <a:pt x="1447913" y="1447913"/>
                  </a:lnTo>
                  <a:lnTo>
                    <a:pt x="0" y="14479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pPr defTabSz="609630">
                <a:defRPr/>
              </a:pPr>
              <a:endParaRPr lang="zh-CN" altLang="en-US" sz="12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2" name="Freeform 12"/>
            <p:cNvSpPr/>
            <p:nvPr/>
          </p:nvSpPr>
          <p:spPr>
            <a:xfrm>
              <a:off x="352546" y="589542"/>
              <a:ext cx="852099" cy="707231"/>
            </a:xfrm>
            <a:custGeom>
              <a:avLst/>
              <a:gdLst/>
              <a:ahLst/>
              <a:cxnLst/>
              <a:rect l="l" t="t" r="r" b="b"/>
              <a:pathLst>
                <a:path w="852099" h="707231">
                  <a:moveTo>
                    <a:pt x="0" y="0"/>
                  </a:moveTo>
                  <a:lnTo>
                    <a:pt x="852099" y="0"/>
                  </a:lnTo>
                  <a:lnTo>
                    <a:pt x="852099" y="707231"/>
                  </a:lnTo>
                  <a:lnTo>
                    <a:pt x="0" y="7072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pPr defTabSz="609630">
                <a:defRPr/>
              </a:pPr>
              <a:endParaRPr lang="zh-CN" altLang="en-US" sz="12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3" name="Freeform 13"/>
            <p:cNvSpPr/>
            <p:nvPr/>
          </p:nvSpPr>
          <p:spPr>
            <a:xfrm>
              <a:off x="545572" y="437009"/>
              <a:ext cx="466046" cy="618252"/>
            </a:xfrm>
            <a:custGeom>
              <a:avLst/>
              <a:gdLst/>
              <a:ahLst/>
              <a:cxnLst/>
              <a:rect l="l" t="t" r="r" b="b"/>
              <a:pathLst>
                <a:path w="466046" h="618252">
                  <a:moveTo>
                    <a:pt x="0" y="0"/>
                  </a:moveTo>
                  <a:lnTo>
                    <a:pt x="466047" y="0"/>
                  </a:lnTo>
                  <a:lnTo>
                    <a:pt x="466047" y="618252"/>
                  </a:lnTo>
                  <a:lnTo>
                    <a:pt x="0" y="6182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pPr defTabSz="609630">
                <a:defRPr/>
              </a:pPr>
              <a:endParaRPr lang="zh-CN" altLang="en-US" sz="12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4" name="AutoShape 14"/>
          <p:cNvSpPr/>
          <p:nvPr/>
        </p:nvSpPr>
        <p:spPr>
          <a:xfrm>
            <a:off x="0" y="1600419"/>
            <a:ext cx="2224252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defTabSz="609630">
              <a:defRPr/>
            </a:pPr>
            <a:endParaRPr lang="zh-CN" altLang="en-US" sz="12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5" name="AutoShape 15"/>
          <p:cNvSpPr/>
          <p:nvPr/>
        </p:nvSpPr>
        <p:spPr>
          <a:xfrm>
            <a:off x="-19337" y="2567019"/>
            <a:ext cx="2224252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defTabSz="609630">
              <a:defRPr/>
            </a:pPr>
            <a:endParaRPr lang="zh-CN" altLang="en-US" sz="12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6" name="AutoShape 16"/>
          <p:cNvSpPr/>
          <p:nvPr/>
        </p:nvSpPr>
        <p:spPr>
          <a:xfrm>
            <a:off x="0" y="5698857"/>
            <a:ext cx="2224252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defTabSz="609630">
              <a:defRPr/>
            </a:pPr>
            <a:endParaRPr lang="zh-CN" altLang="en-US" sz="12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17" name="Group 17"/>
          <p:cNvGrpSpPr/>
          <p:nvPr/>
        </p:nvGrpSpPr>
        <p:grpSpPr>
          <a:xfrm>
            <a:off x="1" y="3567280"/>
            <a:ext cx="2532529" cy="1061631"/>
            <a:chOff x="1" y="-1"/>
            <a:chExt cx="5065058" cy="2123263"/>
          </a:xfrm>
        </p:grpSpPr>
        <p:grpSp>
          <p:nvGrpSpPr>
            <p:cNvPr id="18" name="Group 18"/>
            <p:cNvGrpSpPr/>
            <p:nvPr/>
          </p:nvGrpSpPr>
          <p:grpSpPr>
            <a:xfrm rot="-5400000">
              <a:off x="1470898" y="-1470898"/>
              <a:ext cx="2123263" cy="5065058"/>
              <a:chOff x="0" y="0"/>
              <a:chExt cx="419410" cy="1000505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419410" cy="1000505"/>
              </a:xfrm>
              <a:custGeom>
                <a:avLst/>
                <a:gdLst/>
                <a:ahLst/>
                <a:cxnLst/>
                <a:rect l="l" t="t" r="r" b="b"/>
                <a:pathLst>
                  <a:path w="419410" h="1000505">
                    <a:moveTo>
                      <a:pt x="419410" y="0"/>
                    </a:moveTo>
                    <a:lnTo>
                      <a:pt x="419410" y="886205"/>
                    </a:lnTo>
                    <a:lnTo>
                      <a:pt x="209705" y="1000505"/>
                    </a:lnTo>
                    <a:lnTo>
                      <a:pt x="0" y="886205"/>
                    </a:lnTo>
                    <a:lnTo>
                      <a:pt x="0" y="0"/>
                    </a:lnTo>
                    <a:lnTo>
                      <a:pt x="41941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pPr defTabSz="609630">
                  <a:defRPr/>
                </a:pPr>
                <a:endParaRPr lang="zh-CN" altLang="en-US" sz="120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0" y="-47625"/>
                <a:ext cx="635000" cy="7461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 defTabSz="609630">
                  <a:lnSpc>
                    <a:spcPts val="1773"/>
                  </a:lnSpc>
                  <a:defRPr/>
                </a:pPr>
                <a:endParaRPr sz="120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204073" y="710811"/>
              <a:ext cx="4040360" cy="6619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 defTabSz="609630">
                <a:lnSpc>
                  <a:spcPts val="2731"/>
                </a:lnSpc>
                <a:defRPr/>
              </a:pPr>
              <a:r>
                <a:rPr lang="en-US" sz="2133" b="1" spc="333" dirty="0" err="1">
                  <a:solidFill>
                    <a:srgbClr val="304370"/>
                  </a:solidFill>
                  <a:ea typeface="思源黑体 Medium"/>
                </a:rPr>
                <a:t>项目总体规划</a:t>
              </a:r>
              <a:endParaRPr lang="en-US" sz="2133" b="1" spc="333" dirty="0">
                <a:solidFill>
                  <a:srgbClr val="304370"/>
                </a:solidFill>
                <a:ea typeface="思源黑体 Medium"/>
              </a:endParaRPr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379746" y="1916328"/>
            <a:ext cx="1390705" cy="257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2133"/>
              </a:lnSpc>
              <a:defRPr/>
            </a:pPr>
            <a:r>
              <a:rPr lang="en-US" sz="1666" spc="333">
                <a:solidFill>
                  <a:srgbClr val="EEF2F5"/>
                </a:solidFill>
                <a:latin typeface="Calibri"/>
                <a:ea typeface="思源黑体 Medium"/>
              </a:rPr>
              <a:t>项目简介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62081" y="2855402"/>
            <a:ext cx="1558288" cy="257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2133"/>
              </a:lnSpc>
              <a:defRPr/>
            </a:pPr>
            <a:r>
              <a:rPr lang="en-US" sz="1666" spc="333">
                <a:solidFill>
                  <a:srgbClr val="EEF2F5"/>
                </a:solidFill>
                <a:latin typeface="Calibri"/>
                <a:ea typeface="思源黑体 Medium"/>
              </a:rPr>
              <a:t>任务分工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295954" y="5059033"/>
            <a:ext cx="1558288" cy="257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2133"/>
              </a:lnSpc>
              <a:defRPr/>
            </a:pPr>
            <a:r>
              <a:rPr lang="en-US" sz="1666" spc="333">
                <a:solidFill>
                  <a:srgbClr val="EEF2F5"/>
                </a:solidFill>
                <a:latin typeface="Calibri"/>
                <a:ea typeface="思源黑体 Medium"/>
              </a:rPr>
              <a:t>基线需求分析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416774" y="6022714"/>
            <a:ext cx="1390705" cy="257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2133"/>
              </a:lnSpc>
              <a:defRPr/>
            </a:pPr>
            <a:r>
              <a:rPr lang="en-US" sz="1666" spc="333">
                <a:solidFill>
                  <a:srgbClr val="EEF2F5"/>
                </a:solidFill>
                <a:latin typeface="Calibri"/>
                <a:ea typeface="思源黑体 Medium"/>
              </a:rPr>
              <a:t>成果展示</a:t>
            </a:r>
          </a:p>
        </p:txBody>
      </p:sp>
      <p:grpSp>
        <p:nvGrpSpPr>
          <p:cNvPr id="33" name="Group 26">
            <a:extLst>
              <a:ext uri="{FF2B5EF4-FFF2-40B4-BE49-F238E27FC236}">
                <a16:creationId xmlns:a16="http://schemas.microsoft.com/office/drawing/2014/main" id="{16E958C5-50B8-56EA-0608-C915641EFA99}"/>
              </a:ext>
            </a:extLst>
          </p:cNvPr>
          <p:cNvGrpSpPr/>
          <p:nvPr/>
        </p:nvGrpSpPr>
        <p:grpSpPr>
          <a:xfrm>
            <a:off x="8090773" y="1973355"/>
            <a:ext cx="1845755" cy="832167"/>
            <a:chOff x="0" y="0"/>
            <a:chExt cx="794760" cy="322794"/>
          </a:xfrm>
        </p:grpSpPr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7C08DC03-077C-024F-0DBB-CCF996AA8EC7}"/>
                </a:ext>
              </a:extLst>
            </p:cNvPr>
            <p:cNvSpPr/>
            <p:nvPr/>
          </p:nvSpPr>
          <p:spPr>
            <a:xfrm>
              <a:off x="0" y="0"/>
              <a:ext cx="794760" cy="322794"/>
            </a:xfrm>
            <a:custGeom>
              <a:avLst/>
              <a:gdLst/>
              <a:ahLst/>
              <a:cxnLst/>
              <a:rect l="l" t="t" r="r" b="b"/>
              <a:pathLst>
                <a:path w="794760" h="322794">
                  <a:moveTo>
                    <a:pt x="0" y="0"/>
                  </a:moveTo>
                  <a:lnTo>
                    <a:pt x="794760" y="0"/>
                  </a:lnTo>
                  <a:lnTo>
                    <a:pt x="794760" y="322794"/>
                  </a:lnTo>
                  <a:lnTo>
                    <a:pt x="0" y="322794"/>
                  </a:lnTo>
                  <a:close/>
                </a:path>
              </a:pathLst>
            </a:custGeom>
            <a:solidFill>
              <a:srgbClr val="304370"/>
            </a:solid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35" name="TextBox 28">
              <a:extLst>
                <a:ext uri="{FF2B5EF4-FFF2-40B4-BE49-F238E27FC236}">
                  <a16:creationId xmlns:a16="http://schemas.microsoft.com/office/drawing/2014/main" id="{34DCE647-F1C6-4583-F90B-ACBB1B6B400E}"/>
                </a:ext>
              </a:extLst>
            </p:cNvPr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133"/>
                </a:lnSpc>
              </a:pPr>
              <a:endParaRPr sz="1200"/>
            </a:p>
          </p:txBody>
        </p:sp>
      </p:grpSp>
      <p:grpSp>
        <p:nvGrpSpPr>
          <p:cNvPr id="42" name="Group 35">
            <a:extLst>
              <a:ext uri="{FF2B5EF4-FFF2-40B4-BE49-F238E27FC236}">
                <a16:creationId xmlns:a16="http://schemas.microsoft.com/office/drawing/2014/main" id="{39B63900-48FA-52CE-C14F-EACDBA2FE549}"/>
              </a:ext>
            </a:extLst>
          </p:cNvPr>
          <p:cNvGrpSpPr/>
          <p:nvPr/>
        </p:nvGrpSpPr>
        <p:grpSpPr>
          <a:xfrm>
            <a:off x="8090773" y="2805522"/>
            <a:ext cx="1845755" cy="2861585"/>
            <a:chOff x="0" y="0"/>
            <a:chExt cx="794760" cy="1109995"/>
          </a:xfrm>
        </p:grpSpPr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10888133-E631-11C2-8A9A-BECC68395976}"/>
                </a:ext>
              </a:extLst>
            </p:cNvPr>
            <p:cNvSpPr/>
            <p:nvPr/>
          </p:nvSpPr>
          <p:spPr>
            <a:xfrm>
              <a:off x="0" y="0"/>
              <a:ext cx="794760" cy="1109995"/>
            </a:xfrm>
            <a:custGeom>
              <a:avLst/>
              <a:gdLst/>
              <a:ahLst/>
              <a:cxnLst/>
              <a:rect l="l" t="t" r="r" b="b"/>
              <a:pathLst>
                <a:path w="794760" h="1109995">
                  <a:moveTo>
                    <a:pt x="0" y="0"/>
                  </a:moveTo>
                  <a:lnTo>
                    <a:pt x="794760" y="0"/>
                  </a:lnTo>
                  <a:lnTo>
                    <a:pt x="794760" y="1109995"/>
                  </a:lnTo>
                  <a:lnTo>
                    <a:pt x="0" y="1109995"/>
                  </a:lnTo>
                  <a:close/>
                </a:path>
              </a:pathLst>
            </a:custGeom>
            <a:solidFill>
              <a:srgbClr val="D3E1F4"/>
            </a:solidFill>
          </p:spPr>
          <p:txBody>
            <a:bodyPr/>
            <a:lstStyle/>
            <a:p>
              <a:endParaRPr lang="zh-CN" altLang="en-US" sz="1200" dirty="0"/>
            </a:p>
          </p:txBody>
        </p:sp>
        <p:sp>
          <p:nvSpPr>
            <p:cNvPr id="44" name="TextBox 37">
              <a:extLst>
                <a:ext uri="{FF2B5EF4-FFF2-40B4-BE49-F238E27FC236}">
                  <a16:creationId xmlns:a16="http://schemas.microsoft.com/office/drawing/2014/main" id="{CB338F3B-153F-2E70-4076-2979CD21E4D1}"/>
                </a:ext>
              </a:extLst>
            </p:cNvPr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133"/>
                </a:lnSpc>
              </a:pPr>
              <a:endParaRPr sz="1200"/>
            </a:p>
          </p:txBody>
        </p:sp>
      </p:grpSp>
      <p:grpSp>
        <p:nvGrpSpPr>
          <p:cNvPr id="45" name="Group 38">
            <a:extLst>
              <a:ext uri="{FF2B5EF4-FFF2-40B4-BE49-F238E27FC236}">
                <a16:creationId xmlns:a16="http://schemas.microsoft.com/office/drawing/2014/main" id="{072E20B9-8E9A-3324-2676-B4324E3F1E96}"/>
              </a:ext>
            </a:extLst>
          </p:cNvPr>
          <p:cNvGrpSpPr/>
          <p:nvPr/>
        </p:nvGrpSpPr>
        <p:grpSpPr>
          <a:xfrm>
            <a:off x="9956800" y="2389439"/>
            <a:ext cx="1879600" cy="3277669"/>
            <a:chOff x="0" y="0"/>
            <a:chExt cx="794760" cy="1271392"/>
          </a:xfrm>
        </p:grpSpPr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85E0EA6C-88AD-21BD-8287-D669B49F98ED}"/>
                </a:ext>
              </a:extLst>
            </p:cNvPr>
            <p:cNvSpPr/>
            <p:nvPr/>
          </p:nvSpPr>
          <p:spPr>
            <a:xfrm>
              <a:off x="0" y="0"/>
              <a:ext cx="794760" cy="1271392"/>
            </a:xfrm>
            <a:custGeom>
              <a:avLst/>
              <a:gdLst/>
              <a:ahLst/>
              <a:cxnLst/>
              <a:rect l="l" t="t" r="r" b="b"/>
              <a:pathLst>
                <a:path w="794760" h="1271392">
                  <a:moveTo>
                    <a:pt x="0" y="0"/>
                  </a:moveTo>
                  <a:lnTo>
                    <a:pt x="794760" y="0"/>
                  </a:lnTo>
                  <a:lnTo>
                    <a:pt x="794760" y="1271392"/>
                  </a:lnTo>
                  <a:lnTo>
                    <a:pt x="0" y="1271392"/>
                  </a:lnTo>
                  <a:close/>
                </a:path>
              </a:pathLst>
            </a:custGeom>
            <a:solidFill>
              <a:srgbClr val="D3E1F4"/>
            </a:solid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47" name="TextBox 40">
              <a:extLst>
                <a:ext uri="{FF2B5EF4-FFF2-40B4-BE49-F238E27FC236}">
                  <a16:creationId xmlns:a16="http://schemas.microsoft.com/office/drawing/2014/main" id="{AE159797-A3B0-DA51-FDB4-A4DE685C31E1}"/>
                </a:ext>
              </a:extLst>
            </p:cNvPr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133"/>
                </a:lnSpc>
              </a:pPr>
              <a:endParaRPr sz="1200"/>
            </a:p>
          </p:txBody>
        </p:sp>
      </p:grpSp>
      <p:grpSp>
        <p:nvGrpSpPr>
          <p:cNvPr id="48" name="Group 41">
            <a:extLst>
              <a:ext uri="{FF2B5EF4-FFF2-40B4-BE49-F238E27FC236}">
                <a16:creationId xmlns:a16="http://schemas.microsoft.com/office/drawing/2014/main" id="{7F88250B-B05B-3DF5-6D79-775CBF6CF2E3}"/>
              </a:ext>
            </a:extLst>
          </p:cNvPr>
          <p:cNvGrpSpPr/>
          <p:nvPr/>
        </p:nvGrpSpPr>
        <p:grpSpPr>
          <a:xfrm>
            <a:off x="9956801" y="1973355"/>
            <a:ext cx="1317891" cy="832167"/>
            <a:chOff x="0" y="0"/>
            <a:chExt cx="557250" cy="322794"/>
          </a:xfrm>
        </p:grpSpPr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BA02C2B9-F149-6887-E310-D7C256EA917D}"/>
                </a:ext>
              </a:extLst>
            </p:cNvPr>
            <p:cNvSpPr/>
            <p:nvPr/>
          </p:nvSpPr>
          <p:spPr>
            <a:xfrm>
              <a:off x="0" y="0"/>
              <a:ext cx="557250" cy="322794"/>
            </a:xfrm>
            <a:custGeom>
              <a:avLst/>
              <a:gdLst/>
              <a:ahLst/>
              <a:cxnLst/>
              <a:rect l="l" t="t" r="r" b="b"/>
              <a:pathLst>
                <a:path w="557250" h="322794">
                  <a:moveTo>
                    <a:pt x="0" y="0"/>
                  </a:moveTo>
                  <a:lnTo>
                    <a:pt x="557250" y="0"/>
                  </a:lnTo>
                  <a:lnTo>
                    <a:pt x="557250" y="322794"/>
                  </a:lnTo>
                  <a:lnTo>
                    <a:pt x="0" y="322794"/>
                  </a:lnTo>
                  <a:close/>
                </a:path>
              </a:pathLst>
            </a:custGeom>
            <a:solidFill>
              <a:srgbClr val="304370"/>
            </a:solid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50" name="TextBox 43">
              <a:extLst>
                <a:ext uri="{FF2B5EF4-FFF2-40B4-BE49-F238E27FC236}">
                  <a16:creationId xmlns:a16="http://schemas.microsoft.com/office/drawing/2014/main" id="{3C0BF11A-D066-1855-BAC1-B5B180F3EDAA}"/>
                </a:ext>
              </a:extLst>
            </p:cNvPr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133"/>
                </a:lnSpc>
              </a:pPr>
              <a:endParaRPr sz="1200"/>
            </a:p>
          </p:txBody>
        </p:sp>
      </p:grpSp>
      <p:grpSp>
        <p:nvGrpSpPr>
          <p:cNvPr id="51" name="Group 44">
            <a:extLst>
              <a:ext uri="{FF2B5EF4-FFF2-40B4-BE49-F238E27FC236}">
                <a16:creationId xmlns:a16="http://schemas.microsoft.com/office/drawing/2014/main" id="{5AE5AED6-4219-8C96-6859-C4FB7C09AB17}"/>
              </a:ext>
            </a:extLst>
          </p:cNvPr>
          <p:cNvGrpSpPr/>
          <p:nvPr/>
        </p:nvGrpSpPr>
        <p:grpSpPr>
          <a:xfrm>
            <a:off x="10301177" y="1698438"/>
            <a:ext cx="1563679" cy="1382002"/>
            <a:chOff x="0" y="0"/>
            <a:chExt cx="1002487" cy="812800"/>
          </a:xfrm>
        </p:grpSpPr>
        <p:sp>
          <p:nvSpPr>
            <p:cNvPr id="52" name="Freeform 45">
              <a:extLst>
                <a:ext uri="{FF2B5EF4-FFF2-40B4-BE49-F238E27FC236}">
                  <a16:creationId xmlns:a16="http://schemas.microsoft.com/office/drawing/2014/main" id="{C6F1F02F-FAAB-C488-AEDD-998E71B23873}"/>
                </a:ext>
              </a:extLst>
            </p:cNvPr>
            <p:cNvSpPr/>
            <p:nvPr/>
          </p:nvSpPr>
          <p:spPr>
            <a:xfrm>
              <a:off x="0" y="0"/>
              <a:ext cx="1002487" cy="812800"/>
            </a:xfrm>
            <a:custGeom>
              <a:avLst/>
              <a:gdLst/>
              <a:ahLst/>
              <a:cxnLst/>
              <a:rect l="l" t="t" r="r" b="b"/>
              <a:pathLst>
                <a:path w="1002487" h="812800">
                  <a:moveTo>
                    <a:pt x="1002487" y="406400"/>
                  </a:moveTo>
                  <a:lnTo>
                    <a:pt x="596087" y="0"/>
                  </a:lnTo>
                  <a:lnTo>
                    <a:pt x="596087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596087" y="609600"/>
                  </a:lnTo>
                  <a:lnTo>
                    <a:pt x="596087" y="812800"/>
                  </a:lnTo>
                  <a:lnTo>
                    <a:pt x="1002487" y="406400"/>
                  </a:lnTo>
                  <a:close/>
                </a:path>
              </a:pathLst>
            </a:custGeom>
            <a:solidFill>
              <a:srgbClr val="304370"/>
            </a:solid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53" name="TextBox 46">
              <a:extLst>
                <a:ext uri="{FF2B5EF4-FFF2-40B4-BE49-F238E27FC236}">
                  <a16:creationId xmlns:a16="http://schemas.microsoft.com/office/drawing/2014/main" id="{84094E85-8C82-2874-9EDE-4BCFD6B22BE0}"/>
                </a:ext>
              </a:extLst>
            </p:cNvPr>
            <p:cNvSpPr txBox="1"/>
            <p:nvPr/>
          </p:nvSpPr>
          <p:spPr>
            <a:xfrm>
              <a:off x="0" y="184150"/>
              <a:ext cx="711200" cy="4254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133"/>
                </a:lnSpc>
              </a:pPr>
              <a:endParaRPr sz="1200"/>
            </a:p>
          </p:txBody>
        </p:sp>
      </p:grpSp>
      <p:sp>
        <p:nvSpPr>
          <p:cNvPr id="60" name="TextBox 61">
            <a:extLst>
              <a:ext uri="{FF2B5EF4-FFF2-40B4-BE49-F238E27FC236}">
                <a16:creationId xmlns:a16="http://schemas.microsoft.com/office/drawing/2014/main" id="{54D48184-A525-A227-B977-4DDDEEED74C2}"/>
              </a:ext>
            </a:extLst>
          </p:cNvPr>
          <p:cNvSpPr txBox="1"/>
          <p:nvPr/>
        </p:nvSpPr>
        <p:spPr>
          <a:xfrm>
            <a:off x="4393806" y="2100744"/>
            <a:ext cx="1572197" cy="2932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560"/>
              </a:lnSpc>
              <a:spcBef>
                <a:spcPct val="0"/>
              </a:spcBef>
            </a:pPr>
            <a:r>
              <a:rPr lang="en-US" sz="2000" spc="200">
                <a:solidFill>
                  <a:srgbClr val="FFFFFF"/>
                </a:solidFill>
                <a:latin typeface="Aharoni CLM Bold"/>
              </a:rPr>
              <a:t>Step.03</a:t>
            </a:r>
          </a:p>
        </p:txBody>
      </p:sp>
      <p:sp>
        <p:nvSpPr>
          <p:cNvPr id="61" name="TextBox 62">
            <a:extLst>
              <a:ext uri="{FF2B5EF4-FFF2-40B4-BE49-F238E27FC236}">
                <a16:creationId xmlns:a16="http://schemas.microsoft.com/office/drawing/2014/main" id="{967C2CF2-19A5-AA93-03C0-BAF1CCC36784}"/>
              </a:ext>
            </a:extLst>
          </p:cNvPr>
          <p:cNvSpPr txBox="1"/>
          <p:nvPr/>
        </p:nvSpPr>
        <p:spPr>
          <a:xfrm>
            <a:off x="10058400" y="2199574"/>
            <a:ext cx="1601025" cy="3134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560"/>
              </a:lnSpc>
              <a:spcBef>
                <a:spcPct val="0"/>
              </a:spcBef>
            </a:pPr>
            <a:r>
              <a:rPr lang="zh-CN" altLang="en-US" sz="2000" spc="200" dirty="0">
                <a:solidFill>
                  <a:srgbClr val="FFFFFF"/>
                </a:solidFill>
                <a:latin typeface="Aharoni CLM Bold"/>
              </a:rPr>
              <a:t>第</a:t>
            </a:r>
            <a:r>
              <a:rPr lang="en-US" altLang="zh-CN" sz="2000" spc="200" dirty="0">
                <a:solidFill>
                  <a:srgbClr val="FFFFFF"/>
                </a:solidFill>
                <a:latin typeface="Aharoni CLM Bold"/>
              </a:rPr>
              <a:t>15</a:t>
            </a:r>
            <a:r>
              <a:rPr lang="zh-CN" altLang="en-US" sz="2000" spc="200" dirty="0">
                <a:solidFill>
                  <a:srgbClr val="FFFFFF"/>
                </a:solidFill>
                <a:latin typeface="Aharoni CLM Bold"/>
              </a:rPr>
              <a:t>次课</a:t>
            </a:r>
            <a:endParaRPr lang="en-US" altLang="zh-CN" sz="2000" spc="200" dirty="0">
              <a:solidFill>
                <a:srgbClr val="FFFFFF"/>
              </a:solidFill>
              <a:latin typeface="Aharoni CLM Bold"/>
            </a:endParaRPr>
          </a:p>
        </p:txBody>
      </p:sp>
      <p:grpSp>
        <p:nvGrpSpPr>
          <p:cNvPr id="90" name="Group 26">
            <a:extLst>
              <a:ext uri="{FF2B5EF4-FFF2-40B4-BE49-F238E27FC236}">
                <a16:creationId xmlns:a16="http://schemas.microsoft.com/office/drawing/2014/main" id="{C3E5824D-7F46-620B-D39D-5384155EEC76}"/>
              </a:ext>
            </a:extLst>
          </p:cNvPr>
          <p:cNvGrpSpPr/>
          <p:nvPr/>
        </p:nvGrpSpPr>
        <p:grpSpPr>
          <a:xfrm>
            <a:off x="4357359" y="1976126"/>
            <a:ext cx="1845755" cy="832167"/>
            <a:chOff x="0" y="0"/>
            <a:chExt cx="794760" cy="322794"/>
          </a:xfrm>
        </p:grpSpPr>
        <p:sp>
          <p:nvSpPr>
            <p:cNvPr id="91" name="Freeform 27">
              <a:extLst>
                <a:ext uri="{FF2B5EF4-FFF2-40B4-BE49-F238E27FC236}">
                  <a16:creationId xmlns:a16="http://schemas.microsoft.com/office/drawing/2014/main" id="{877C6E0E-EBA6-4C6D-E977-5B52D243A91F}"/>
                </a:ext>
              </a:extLst>
            </p:cNvPr>
            <p:cNvSpPr/>
            <p:nvPr/>
          </p:nvSpPr>
          <p:spPr>
            <a:xfrm>
              <a:off x="0" y="0"/>
              <a:ext cx="794760" cy="322794"/>
            </a:xfrm>
            <a:custGeom>
              <a:avLst/>
              <a:gdLst/>
              <a:ahLst/>
              <a:cxnLst/>
              <a:rect l="l" t="t" r="r" b="b"/>
              <a:pathLst>
                <a:path w="794760" h="322794">
                  <a:moveTo>
                    <a:pt x="0" y="0"/>
                  </a:moveTo>
                  <a:lnTo>
                    <a:pt x="794760" y="0"/>
                  </a:lnTo>
                  <a:lnTo>
                    <a:pt x="794760" y="322794"/>
                  </a:lnTo>
                  <a:lnTo>
                    <a:pt x="0" y="322794"/>
                  </a:lnTo>
                  <a:close/>
                </a:path>
              </a:pathLst>
            </a:custGeom>
            <a:solidFill>
              <a:srgbClr val="304370"/>
            </a:solid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92" name="TextBox 28">
              <a:extLst>
                <a:ext uri="{FF2B5EF4-FFF2-40B4-BE49-F238E27FC236}">
                  <a16:creationId xmlns:a16="http://schemas.microsoft.com/office/drawing/2014/main" id="{298C1190-857C-2273-C6CE-64DC0EF442B5}"/>
                </a:ext>
              </a:extLst>
            </p:cNvPr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133"/>
                </a:lnSpc>
              </a:pPr>
              <a:endParaRPr sz="1200"/>
            </a:p>
          </p:txBody>
        </p:sp>
      </p:grpSp>
      <p:grpSp>
        <p:nvGrpSpPr>
          <p:cNvPr id="93" name="Group 35">
            <a:extLst>
              <a:ext uri="{FF2B5EF4-FFF2-40B4-BE49-F238E27FC236}">
                <a16:creationId xmlns:a16="http://schemas.microsoft.com/office/drawing/2014/main" id="{4C51AB9B-EAF1-7CB8-A9DF-41C77DC33B6F}"/>
              </a:ext>
            </a:extLst>
          </p:cNvPr>
          <p:cNvGrpSpPr/>
          <p:nvPr/>
        </p:nvGrpSpPr>
        <p:grpSpPr>
          <a:xfrm>
            <a:off x="4357359" y="2808293"/>
            <a:ext cx="1845755" cy="2861585"/>
            <a:chOff x="0" y="0"/>
            <a:chExt cx="794760" cy="1109995"/>
          </a:xfrm>
        </p:grpSpPr>
        <p:sp>
          <p:nvSpPr>
            <p:cNvPr id="94" name="Freeform 36">
              <a:extLst>
                <a:ext uri="{FF2B5EF4-FFF2-40B4-BE49-F238E27FC236}">
                  <a16:creationId xmlns:a16="http://schemas.microsoft.com/office/drawing/2014/main" id="{5DA4CA47-1ED4-A501-C450-18CB6A3300FE}"/>
                </a:ext>
              </a:extLst>
            </p:cNvPr>
            <p:cNvSpPr/>
            <p:nvPr/>
          </p:nvSpPr>
          <p:spPr>
            <a:xfrm>
              <a:off x="0" y="0"/>
              <a:ext cx="794760" cy="1109995"/>
            </a:xfrm>
            <a:custGeom>
              <a:avLst/>
              <a:gdLst/>
              <a:ahLst/>
              <a:cxnLst/>
              <a:rect l="l" t="t" r="r" b="b"/>
              <a:pathLst>
                <a:path w="794760" h="1109995">
                  <a:moveTo>
                    <a:pt x="0" y="0"/>
                  </a:moveTo>
                  <a:lnTo>
                    <a:pt x="794760" y="0"/>
                  </a:lnTo>
                  <a:lnTo>
                    <a:pt x="794760" y="1109995"/>
                  </a:lnTo>
                  <a:lnTo>
                    <a:pt x="0" y="1109995"/>
                  </a:lnTo>
                  <a:close/>
                </a:path>
              </a:pathLst>
            </a:custGeom>
            <a:solidFill>
              <a:srgbClr val="D3E1F4"/>
            </a:solid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95" name="TextBox 37">
              <a:extLst>
                <a:ext uri="{FF2B5EF4-FFF2-40B4-BE49-F238E27FC236}">
                  <a16:creationId xmlns:a16="http://schemas.microsoft.com/office/drawing/2014/main" id="{9B6A170A-8F8C-8538-0D9E-DE3BD81D1DB9}"/>
                </a:ext>
              </a:extLst>
            </p:cNvPr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133"/>
                </a:lnSpc>
              </a:pPr>
              <a:endParaRPr sz="1200"/>
            </a:p>
          </p:txBody>
        </p:sp>
      </p:grpSp>
      <p:grpSp>
        <p:nvGrpSpPr>
          <p:cNvPr id="104" name="Group 26">
            <a:extLst>
              <a:ext uri="{FF2B5EF4-FFF2-40B4-BE49-F238E27FC236}">
                <a16:creationId xmlns:a16="http://schemas.microsoft.com/office/drawing/2014/main" id="{AB209194-6F27-1ED5-96F9-3769470521A4}"/>
              </a:ext>
            </a:extLst>
          </p:cNvPr>
          <p:cNvGrpSpPr/>
          <p:nvPr/>
        </p:nvGrpSpPr>
        <p:grpSpPr>
          <a:xfrm>
            <a:off x="6224745" y="1973355"/>
            <a:ext cx="1845755" cy="832167"/>
            <a:chOff x="0" y="0"/>
            <a:chExt cx="794760" cy="322794"/>
          </a:xfrm>
        </p:grpSpPr>
        <p:sp>
          <p:nvSpPr>
            <p:cNvPr id="105" name="Freeform 27">
              <a:extLst>
                <a:ext uri="{FF2B5EF4-FFF2-40B4-BE49-F238E27FC236}">
                  <a16:creationId xmlns:a16="http://schemas.microsoft.com/office/drawing/2014/main" id="{BDADCA2B-4AF5-3E43-EBA2-A6D468DE204C}"/>
                </a:ext>
              </a:extLst>
            </p:cNvPr>
            <p:cNvSpPr/>
            <p:nvPr/>
          </p:nvSpPr>
          <p:spPr>
            <a:xfrm>
              <a:off x="0" y="0"/>
              <a:ext cx="794760" cy="322794"/>
            </a:xfrm>
            <a:custGeom>
              <a:avLst/>
              <a:gdLst/>
              <a:ahLst/>
              <a:cxnLst/>
              <a:rect l="l" t="t" r="r" b="b"/>
              <a:pathLst>
                <a:path w="794760" h="322794">
                  <a:moveTo>
                    <a:pt x="0" y="0"/>
                  </a:moveTo>
                  <a:lnTo>
                    <a:pt x="794760" y="0"/>
                  </a:lnTo>
                  <a:lnTo>
                    <a:pt x="794760" y="322794"/>
                  </a:lnTo>
                  <a:lnTo>
                    <a:pt x="0" y="322794"/>
                  </a:lnTo>
                  <a:close/>
                </a:path>
              </a:pathLst>
            </a:custGeom>
            <a:solidFill>
              <a:srgbClr val="304370"/>
            </a:solid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06" name="TextBox 28">
              <a:extLst>
                <a:ext uri="{FF2B5EF4-FFF2-40B4-BE49-F238E27FC236}">
                  <a16:creationId xmlns:a16="http://schemas.microsoft.com/office/drawing/2014/main" id="{678B9A03-5C5E-8B28-CBCD-74102B6EB584}"/>
                </a:ext>
              </a:extLst>
            </p:cNvPr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133"/>
                </a:lnSpc>
              </a:pPr>
              <a:endParaRPr sz="1200"/>
            </a:p>
          </p:txBody>
        </p:sp>
      </p:grpSp>
      <p:grpSp>
        <p:nvGrpSpPr>
          <p:cNvPr id="107" name="Group 35">
            <a:extLst>
              <a:ext uri="{FF2B5EF4-FFF2-40B4-BE49-F238E27FC236}">
                <a16:creationId xmlns:a16="http://schemas.microsoft.com/office/drawing/2014/main" id="{3DFD2D53-5752-5CA2-0F5E-49320C2BF007}"/>
              </a:ext>
            </a:extLst>
          </p:cNvPr>
          <p:cNvGrpSpPr/>
          <p:nvPr/>
        </p:nvGrpSpPr>
        <p:grpSpPr>
          <a:xfrm>
            <a:off x="6224745" y="2805522"/>
            <a:ext cx="1845755" cy="2861585"/>
            <a:chOff x="0" y="0"/>
            <a:chExt cx="794760" cy="1109995"/>
          </a:xfrm>
        </p:grpSpPr>
        <p:sp>
          <p:nvSpPr>
            <p:cNvPr id="108" name="Freeform 36">
              <a:extLst>
                <a:ext uri="{FF2B5EF4-FFF2-40B4-BE49-F238E27FC236}">
                  <a16:creationId xmlns:a16="http://schemas.microsoft.com/office/drawing/2014/main" id="{7DFFEF38-744E-7FDB-06EE-0DA654CADD84}"/>
                </a:ext>
              </a:extLst>
            </p:cNvPr>
            <p:cNvSpPr/>
            <p:nvPr/>
          </p:nvSpPr>
          <p:spPr>
            <a:xfrm>
              <a:off x="0" y="0"/>
              <a:ext cx="794760" cy="1109995"/>
            </a:xfrm>
            <a:custGeom>
              <a:avLst/>
              <a:gdLst/>
              <a:ahLst/>
              <a:cxnLst/>
              <a:rect l="l" t="t" r="r" b="b"/>
              <a:pathLst>
                <a:path w="794760" h="1109995">
                  <a:moveTo>
                    <a:pt x="0" y="0"/>
                  </a:moveTo>
                  <a:lnTo>
                    <a:pt x="794760" y="0"/>
                  </a:lnTo>
                  <a:lnTo>
                    <a:pt x="794760" y="1109995"/>
                  </a:lnTo>
                  <a:lnTo>
                    <a:pt x="0" y="1109995"/>
                  </a:lnTo>
                  <a:close/>
                </a:path>
              </a:pathLst>
            </a:custGeom>
            <a:solidFill>
              <a:srgbClr val="D3E1F4"/>
            </a:solid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09" name="TextBox 37">
              <a:extLst>
                <a:ext uri="{FF2B5EF4-FFF2-40B4-BE49-F238E27FC236}">
                  <a16:creationId xmlns:a16="http://schemas.microsoft.com/office/drawing/2014/main" id="{A7CE2293-892F-7044-B7A4-82382482D830}"/>
                </a:ext>
              </a:extLst>
            </p:cNvPr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133"/>
                </a:lnSpc>
              </a:pPr>
              <a:endParaRPr sz="1200"/>
            </a:p>
          </p:txBody>
        </p:sp>
      </p:grpSp>
      <p:sp>
        <p:nvSpPr>
          <p:cNvPr id="110" name="TextBox 61">
            <a:extLst>
              <a:ext uri="{FF2B5EF4-FFF2-40B4-BE49-F238E27FC236}">
                <a16:creationId xmlns:a16="http://schemas.microsoft.com/office/drawing/2014/main" id="{20D81A9F-A2FA-8829-B99D-55E2EE85EAAA}"/>
              </a:ext>
            </a:extLst>
          </p:cNvPr>
          <p:cNvSpPr txBox="1"/>
          <p:nvPr/>
        </p:nvSpPr>
        <p:spPr>
          <a:xfrm>
            <a:off x="6362791" y="2199574"/>
            <a:ext cx="1572197" cy="3134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560"/>
              </a:lnSpc>
              <a:spcBef>
                <a:spcPct val="0"/>
              </a:spcBef>
            </a:pPr>
            <a:r>
              <a:rPr lang="zh-CN" altLang="en-US" sz="2000" spc="200" dirty="0">
                <a:solidFill>
                  <a:srgbClr val="FFFFFF"/>
                </a:solidFill>
                <a:latin typeface="Aharoni CLM Bold"/>
              </a:rPr>
              <a:t>第</a:t>
            </a:r>
            <a:r>
              <a:rPr lang="en-US" altLang="zh-CN" sz="2000" spc="200" dirty="0">
                <a:solidFill>
                  <a:srgbClr val="FFFFFF"/>
                </a:solidFill>
                <a:latin typeface="Aharoni CLM Bold"/>
              </a:rPr>
              <a:t>9</a:t>
            </a:r>
            <a:r>
              <a:rPr lang="zh-CN" altLang="en-US" sz="2000" spc="200" dirty="0">
                <a:solidFill>
                  <a:srgbClr val="FFFFFF"/>
                </a:solidFill>
                <a:latin typeface="Aharoni CLM Bold"/>
              </a:rPr>
              <a:t>次课</a:t>
            </a:r>
            <a:endParaRPr lang="en-US" altLang="zh-CN" sz="2000" spc="200" dirty="0">
              <a:solidFill>
                <a:srgbClr val="FFFFFF"/>
              </a:solidFill>
              <a:latin typeface="Aharoni CLM Bold"/>
            </a:endParaRPr>
          </a:p>
        </p:txBody>
      </p:sp>
      <p:grpSp>
        <p:nvGrpSpPr>
          <p:cNvPr id="111" name="Group 26">
            <a:extLst>
              <a:ext uri="{FF2B5EF4-FFF2-40B4-BE49-F238E27FC236}">
                <a16:creationId xmlns:a16="http://schemas.microsoft.com/office/drawing/2014/main" id="{20E2A633-E722-1013-D8B0-DD4293B3C59E}"/>
              </a:ext>
            </a:extLst>
          </p:cNvPr>
          <p:cNvGrpSpPr/>
          <p:nvPr/>
        </p:nvGrpSpPr>
        <p:grpSpPr>
          <a:xfrm>
            <a:off x="2492519" y="1973355"/>
            <a:ext cx="1845755" cy="832167"/>
            <a:chOff x="0" y="0"/>
            <a:chExt cx="794760" cy="322794"/>
          </a:xfrm>
        </p:grpSpPr>
        <p:sp>
          <p:nvSpPr>
            <p:cNvPr id="112" name="Freeform 27">
              <a:extLst>
                <a:ext uri="{FF2B5EF4-FFF2-40B4-BE49-F238E27FC236}">
                  <a16:creationId xmlns:a16="http://schemas.microsoft.com/office/drawing/2014/main" id="{929EC1C8-BC69-9694-0137-F942EF5EB25B}"/>
                </a:ext>
              </a:extLst>
            </p:cNvPr>
            <p:cNvSpPr/>
            <p:nvPr/>
          </p:nvSpPr>
          <p:spPr>
            <a:xfrm>
              <a:off x="0" y="0"/>
              <a:ext cx="794760" cy="322794"/>
            </a:xfrm>
            <a:custGeom>
              <a:avLst/>
              <a:gdLst/>
              <a:ahLst/>
              <a:cxnLst/>
              <a:rect l="l" t="t" r="r" b="b"/>
              <a:pathLst>
                <a:path w="794760" h="322794">
                  <a:moveTo>
                    <a:pt x="0" y="0"/>
                  </a:moveTo>
                  <a:lnTo>
                    <a:pt x="794760" y="0"/>
                  </a:lnTo>
                  <a:lnTo>
                    <a:pt x="794760" y="322794"/>
                  </a:lnTo>
                  <a:lnTo>
                    <a:pt x="0" y="322794"/>
                  </a:lnTo>
                  <a:close/>
                </a:path>
              </a:pathLst>
            </a:custGeom>
            <a:solidFill>
              <a:srgbClr val="304370"/>
            </a:solid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13" name="TextBox 28">
              <a:extLst>
                <a:ext uri="{FF2B5EF4-FFF2-40B4-BE49-F238E27FC236}">
                  <a16:creationId xmlns:a16="http://schemas.microsoft.com/office/drawing/2014/main" id="{8CDC14AF-9EA7-5448-EA91-D93BDCF07668}"/>
                </a:ext>
              </a:extLst>
            </p:cNvPr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133"/>
                </a:lnSpc>
              </a:pPr>
              <a:endParaRPr sz="1200"/>
            </a:p>
          </p:txBody>
        </p:sp>
      </p:grpSp>
      <p:grpSp>
        <p:nvGrpSpPr>
          <p:cNvPr id="114" name="Group 35">
            <a:extLst>
              <a:ext uri="{FF2B5EF4-FFF2-40B4-BE49-F238E27FC236}">
                <a16:creationId xmlns:a16="http://schemas.microsoft.com/office/drawing/2014/main" id="{F4A14195-C349-99B3-5626-B69BCC1D039A}"/>
              </a:ext>
            </a:extLst>
          </p:cNvPr>
          <p:cNvGrpSpPr/>
          <p:nvPr/>
        </p:nvGrpSpPr>
        <p:grpSpPr>
          <a:xfrm>
            <a:off x="2492519" y="2805522"/>
            <a:ext cx="1845755" cy="2861585"/>
            <a:chOff x="0" y="0"/>
            <a:chExt cx="794760" cy="1109995"/>
          </a:xfrm>
        </p:grpSpPr>
        <p:sp>
          <p:nvSpPr>
            <p:cNvPr id="115" name="Freeform 36">
              <a:extLst>
                <a:ext uri="{FF2B5EF4-FFF2-40B4-BE49-F238E27FC236}">
                  <a16:creationId xmlns:a16="http://schemas.microsoft.com/office/drawing/2014/main" id="{9D32274F-5D59-1501-6F03-D49671E765C7}"/>
                </a:ext>
              </a:extLst>
            </p:cNvPr>
            <p:cNvSpPr/>
            <p:nvPr/>
          </p:nvSpPr>
          <p:spPr>
            <a:xfrm>
              <a:off x="0" y="0"/>
              <a:ext cx="794760" cy="1109995"/>
            </a:xfrm>
            <a:custGeom>
              <a:avLst/>
              <a:gdLst/>
              <a:ahLst/>
              <a:cxnLst/>
              <a:rect l="l" t="t" r="r" b="b"/>
              <a:pathLst>
                <a:path w="794760" h="1109995">
                  <a:moveTo>
                    <a:pt x="0" y="0"/>
                  </a:moveTo>
                  <a:lnTo>
                    <a:pt x="794760" y="0"/>
                  </a:lnTo>
                  <a:lnTo>
                    <a:pt x="794760" y="1109995"/>
                  </a:lnTo>
                  <a:lnTo>
                    <a:pt x="0" y="1109995"/>
                  </a:lnTo>
                  <a:close/>
                </a:path>
              </a:pathLst>
            </a:custGeom>
            <a:solidFill>
              <a:srgbClr val="D3E1F4"/>
            </a:solid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16" name="TextBox 37">
              <a:extLst>
                <a:ext uri="{FF2B5EF4-FFF2-40B4-BE49-F238E27FC236}">
                  <a16:creationId xmlns:a16="http://schemas.microsoft.com/office/drawing/2014/main" id="{C0CA5A7D-83A4-2E3D-954F-1C5D65A58B3A}"/>
                </a:ext>
              </a:extLst>
            </p:cNvPr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133"/>
                </a:lnSpc>
              </a:pPr>
              <a:endParaRPr sz="1200"/>
            </a:p>
          </p:txBody>
        </p:sp>
      </p:grpSp>
      <p:sp>
        <p:nvSpPr>
          <p:cNvPr id="117" name="TextBox 61">
            <a:extLst>
              <a:ext uri="{FF2B5EF4-FFF2-40B4-BE49-F238E27FC236}">
                <a16:creationId xmlns:a16="http://schemas.microsoft.com/office/drawing/2014/main" id="{BABF2719-5B1D-84FF-3E54-77EB4D8A657B}"/>
              </a:ext>
            </a:extLst>
          </p:cNvPr>
          <p:cNvSpPr txBox="1"/>
          <p:nvPr/>
        </p:nvSpPr>
        <p:spPr>
          <a:xfrm>
            <a:off x="2630565" y="2199574"/>
            <a:ext cx="1572197" cy="3134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560"/>
              </a:lnSpc>
              <a:spcBef>
                <a:spcPct val="0"/>
              </a:spcBef>
            </a:pPr>
            <a:r>
              <a:rPr lang="zh-CN" altLang="en-US" sz="2000" spc="200" dirty="0">
                <a:solidFill>
                  <a:srgbClr val="FFFFFF"/>
                </a:solidFill>
                <a:latin typeface="Aharoni CLM Bold"/>
              </a:rPr>
              <a:t>第</a:t>
            </a:r>
            <a:r>
              <a:rPr lang="en-US" altLang="zh-CN" sz="2000" spc="200" dirty="0">
                <a:solidFill>
                  <a:srgbClr val="FFFFFF"/>
                </a:solidFill>
                <a:latin typeface="Aharoni CLM Bold"/>
              </a:rPr>
              <a:t>3</a:t>
            </a:r>
            <a:r>
              <a:rPr lang="zh-CN" altLang="en-US" sz="2000" spc="200" dirty="0">
                <a:solidFill>
                  <a:srgbClr val="FFFFFF"/>
                </a:solidFill>
                <a:latin typeface="Aharoni CLM Bold"/>
              </a:rPr>
              <a:t>次课</a:t>
            </a:r>
            <a:endParaRPr lang="en-US" sz="2000" spc="200" dirty="0">
              <a:solidFill>
                <a:srgbClr val="FFFFFF"/>
              </a:solidFill>
              <a:latin typeface="Aharoni CLM Bold"/>
            </a:endParaRPr>
          </a:p>
        </p:txBody>
      </p:sp>
      <p:sp>
        <p:nvSpPr>
          <p:cNvPr id="118" name="TextBox 61">
            <a:extLst>
              <a:ext uri="{FF2B5EF4-FFF2-40B4-BE49-F238E27FC236}">
                <a16:creationId xmlns:a16="http://schemas.microsoft.com/office/drawing/2014/main" id="{14E2BBF7-5065-9FFE-426B-312CF98FD5CF}"/>
              </a:ext>
            </a:extLst>
          </p:cNvPr>
          <p:cNvSpPr txBox="1"/>
          <p:nvPr/>
        </p:nvSpPr>
        <p:spPr>
          <a:xfrm>
            <a:off x="4490492" y="2199573"/>
            <a:ext cx="1572197" cy="3134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560"/>
              </a:lnSpc>
              <a:spcBef>
                <a:spcPct val="0"/>
              </a:spcBef>
            </a:pPr>
            <a:r>
              <a:rPr lang="zh-CN" altLang="en-US" sz="2000" spc="200" dirty="0">
                <a:solidFill>
                  <a:srgbClr val="FFFFFF"/>
                </a:solidFill>
                <a:latin typeface="Aharoni CLM Bold"/>
              </a:rPr>
              <a:t>第</a:t>
            </a:r>
            <a:r>
              <a:rPr lang="en-US" altLang="zh-CN" sz="2000" spc="200" dirty="0">
                <a:solidFill>
                  <a:srgbClr val="FFFFFF"/>
                </a:solidFill>
                <a:latin typeface="Aharoni CLM Bold"/>
              </a:rPr>
              <a:t>6</a:t>
            </a:r>
            <a:r>
              <a:rPr lang="zh-CN" altLang="en-US" sz="2000" spc="200" dirty="0">
                <a:solidFill>
                  <a:srgbClr val="FFFFFF"/>
                </a:solidFill>
                <a:latin typeface="Aharoni CLM Bold"/>
              </a:rPr>
              <a:t>次课</a:t>
            </a:r>
            <a:endParaRPr lang="en-US" sz="2000" spc="200" dirty="0">
              <a:solidFill>
                <a:srgbClr val="FFFFFF"/>
              </a:solidFill>
              <a:latin typeface="Aharoni CLM Bold"/>
            </a:endParaRPr>
          </a:p>
        </p:txBody>
      </p:sp>
      <p:sp>
        <p:nvSpPr>
          <p:cNvPr id="120" name="TextBox 61">
            <a:extLst>
              <a:ext uri="{FF2B5EF4-FFF2-40B4-BE49-F238E27FC236}">
                <a16:creationId xmlns:a16="http://schemas.microsoft.com/office/drawing/2014/main" id="{2D601551-052D-1A11-DEB2-6FE43085A05E}"/>
              </a:ext>
            </a:extLst>
          </p:cNvPr>
          <p:cNvSpPr txBox="1"/>
          <p:nvPr/>
        </p:nvSpPr>
        <p:spPr>
          <a:xfrm>
            <a:off x="8232204" y="2199572"/>
            <a:ext cx="1572197" cy="3134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560"/>
              </a:lnSpc>
              <a:spcBef>
                <a:spcPct val="0"/>
              </a:spcBef>
            </a:pPr>
            <a:r>
              <a:rPr lang="zh-CN" altLang="en-US" sz="2000" spc="200" dirty="0">
                <a:solidFill>
                  <a:srgbClr val="FFFFFF"/>
                </a:solidFill>
                <a:latin typeface="Aharoni CLM Bold"/>
              </a:rPr>
              <a:t>第</a:t>
            </a:r>
            <a:r>
              <a:rPr lang="en-US" altLang="zh-CN" sz="2000" spc="200" dirty="0">
                <a:solidFill>
                  <a:srgbClr val="FFFFFF"/>
                </a:solidFill>
                <a:latin typeface="Aharoni CLM Bold"/>
              </a:rPr>
              <a:t>12</a:t>
            </a:r>
            <a:r>
              <a:rPr lang="zh-CN" altLang="en-US" sz="2000" spc="200" dirty="0">
                <a:solidFill>
                  <a:srgbClr val="FFFFFF"/>
                </a:solidFill>
                <a:latin typeface="Aharoni CLM Bold"/>
              </a:rPr>
              <a:t>次课</a:t>
            </a:r>
            <a:endParaRPr lang="en-US" altLang="zh-CN" sz="2000" spc="200" dirty="0">
              <a:solidFill>
                <a:srgbClr val="FFFFFF"/>
              </a:solidFill>
              <a:latin typeface="Aharoni CLM Bold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BC86BCE6-4A81-8E2A-CD4D-A48906E9A158}"/>
              </a:ext>
            </a:extLst>
          </p:cNvPr>
          <p:cNvSpPr txBox="1"/>
          <p:nvPr/>
        </p:nvSpPr>
        <p:spPr>
          <a:xfrm>
            <a:off x="2684829" y="2939070"/>
            <a:ext cx="1438377" cy="2275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制定项目总体规划，完成分工；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+mn-lt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基线 需求的需求分析，用例编写；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+mn-lt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学习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vue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、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nodejs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、等开发技术；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+mn-lt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学习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git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的使用；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+mn-lt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部分开发。</a:t>
            </a:r>
          </a:p>
        </p:txBody>
      </p:sp>
      <p:sp>
        <p:nvSpPr>
          <p:cNvPr id="124" name="TextBox 54">
            <a:extLst>
              <a:ext uri="{FF2B5EF4-FFF2-40B4-BE49-F238E27FC236}">
                <a16:creationId xmlns:a16="http://schemas.microsoft.com/office/drawing/2014/main" id="{0C115ADF-4641-CCD0-B074-65130BB0177A}"/>
              </a:ext>
            </a:extLst>
          </p:cNvPr>
          <p:cNvSpPr txBox="1"/>
          <p:nvPr/>
        </p:nvSpPr>
        <p:spPr>
          <a:xfrm>
            <a:off x="2684829" y="701160"/>
            <a:ext cx="8152271" cy="3347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45"/>
              </a:lnSpc>
              <a:spcBef>
                <a:spcPct val="0"/>
              </a:spcBef>
            </a:pPr>
            <a:r>
              <a:rPr lang="zh-CN" altLang="en-US" sz="2933" spc="207" dirty="0">
                <a:solidFill>
                  <a:srgbClr val="003070"/>
                </a:solidFill>
                <a:latin typeface="思源黑体 Bold" panose="02010600030101010101" charset="-122"/>
                <a:ea typeface="思源黑体 CN Normal" panose="020B0400000000000000"/>
              </a:rPr>
              <a:t>项目总体规划</a:t>
            </a:r>
            <a:endParaRPr lang="en-US" sz="2933" spc="207" dirty="0">
              <a:solidFill>
                <a:srgbClr val="003070"/>
              </a:solidFill>
              <a:latin typeface="思源黑体 Bold" panose="02010600030101010101" charset="-122"/>
              <a:ea typeface="思源黑体 CN Normal" panose="020B0400000000000000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5155B6E5-7454-CDCE-486B-727D6C08C8EE}"/>
              </a:ext>
            </a:extLst>
          </p:cNvPr>
          <p:cNvSpPr txBox="1"/>
          <p:nvPr/>
        </p:nvSpPr>
        <p:spPr>
          <a:xfrm>
            <a:off x="8377411" y="3065566"/>
            <a:ext cx="1314373" cy="61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完成升级需求包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B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+mn-lt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75BD8DF4-12B8-7E13-2E3C-8F2F43CD543D}"/>
              </a:ext>
            </a:extLst>
          </p:cNvPr>
          <p:cNvSpPr txBox="1"/>
          <p:nvPr/>
        </p:nvSpPr>
        <p:spPr>
          <a:xfrm>
            <a:off x="6482225" y="3080440"/>
            <a:ext cx="1329437" cy="1167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完成升级需求包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A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；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+mn-lt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在远程服务器上完成部署。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+mn-lt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27A72047-3EF7-4F04-6379-CACA968478A5}"/>
              </a:ext>
            </a:extLst>
          </p:cNvPr>
          <p:cNvSpPr txBox="1"/>
          <p:nvPr/>
        </p:nvSpPr>
        <p:spPr>
          <a:xfrm>
            <a:off x="4682651" y="3083107"/>
            <a:ext cx="1321811" cy="61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完成基线需求及挑战需求</a:t>
            </a: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0057C7BF-345D-83D8-5A82-220E96C0F002}"/>
              </a:ext>
            </a:extLst>
          </p:cNvPr>
          <p:cNvSpPr txBox="1"/>
          <p:nvPr/>
        </p:nvSpPr>
        <p:spPr>
          <a:xfrm>
            <a:off x="10193859" y="3080440"/>
            <a:ext cx="13178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整理成果，撰写文档，准备验收。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284227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23674"/>
            <a:ext cx="2217902" cy="6898500"/>
            <a:chOff x="0" y="0"/>
            <a:chExt cx="876208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6208" cy="2709333"/>
            </a:xfrm>
            <a:custGeom>
              <a:avLst/>
              <a:gdLst/>
              <a:ahLst/>
              <a:cxnLst/>
              <a:rect l="l" t="t" r="r" b="b"/>
              <a:pathLst>
                <a:path w="876208" h="2709333">
                  <a:moveTo>
                    <a:pt x="0" y="0"/>
                  </a:moveTo>
                  <a:lnTo>
                    <a:pt x="876208" y="0"/>
                  </a:lnTo>
                  <a:lnTo>
                    <a:pt x="87620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04370"/>
            </a:solid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85801" y="503113"/>
            <a:ext cx="778595" cy="778595"/>
            <a:chOff x="0" y="0"/>
            <a:chExt cx="1557191" cy="1557191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0" y="0"/>
              <a:ext cx="1557191" cy="1557191"/>
              <a:chOff x="-2540" y="-2540"/>
              <a:chExt cx="6355080" cy="635508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zh-CN" altLang="en-US" sz="1200"/>
              </a:p>
            </p:txBody>
          </p:sp>
        </p:grpSp>
        <p:sp>
          <p:nvSpPr>
            <p:cNvPr id="8" name="Freeform 8"/>
            <p:cNvSpPr/>
            <p:nvPr/>
          </p:nvSpPr>
          <p:spPr>
            <a:xfrm>
              <a:off x="54639" y="54639"/>
              <a:ext cx="1447913" cy="1447913"/>
            </a:xfrm>
            <a:custGeom>
              <a:avLst/>
              <a:gdLst/>
              <a:ahLst/>
              <a:cxnLst/>
              <a:rect l="l" t="t" r="r" b="b"/>
              <a:pathLst>
                <a:path w="1447913" h="1447913">
                  <a:moveTo>
                    <a:pt x="0" y="0"/>
                  </a:moveTo>
                  <a:lnTo>
                    <a:pt x="1447913" y="0"/>
                  </a:lnTo>
                  <a:lnTo>
                    <a:pt x="1447913" y="1447913"/>
                  </a:lnTo>
                  <a:lnTo>
                    <a:pt x="0" y="14479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352546" y="589542"/>
              <a:ext cx="852099" cy="707231"/>
            </a:xfrm>
            <a:custGeom>
              <a:avLst/>
              <a:gdLst/>
              <a:ahLst/>
              <a:cxnLst/>
              <a:rect l="l" t="t" r="r" b="b"/>
              <a:pathLst>
                <a:path w="852099" h="707231">
                  <a:moveTo>
                    <a:pt x="0" y="0"/>
                  </a:moveTo>
                  <a:lnTo>
                    <a:pt x="852099" y="0"/>
                  </a:lnTo>
                  <a:lnTo>
                    <a:pt x="852099" y="707231"/>
                  </a:lnTo>
                  <a:lnTo>
                    <a:pt x="0" y="7072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545572" y="437009"/>
              <a:ext cx="466046" cy="618252"/>
            </a:xfrm>
            <a:custGeom>
              <a:avLst/>
              <a:gdLst/>
              <a:ahLst/>
              <a:cxnLst/>
              <a:rect l="l" t="t" r="r" b="b"/>
              <a:pathLst>
                <a:path w="466046" h="618252">
                  <a:moveTo>
                    <a:pt x="0" y="0"/>
                  </a:moveTo>
                  <a:lnTo>
                    <a:pt x="466047" y="0"/>
                  </a:lnTo>
                  <a:lnTo>
                    <a:pt x="466047" y="618252"/>
                  </a:lnTo>
                  <a:lnTo>
                    <a:pt x="0" y="6182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zh-CN" altLang="en-US" sz="1200"/>
            </a:p>
          </p:txBody>
        </p:sp>
      </p:grpSp>
      <p:sp>
        <p:nvSpPr>
          <p:cNvPr id="12" name="AutoShape 12"/>
          <p:cNvSpPr/>
          <p:nvPr/>
        </p:nvSpPr>
        <p:spPr>
          <a:xfrm>
            <a:off x="0" y="1600419"/>
            <a:ext cx="2224252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1200"/>
          </a:p>
        </p:txBody>
      </p:sp>
      <p:sp>
        <p:nvSpPr>
          <p:cNvPr id="13" name="AutoShape 13"/>
          <p:cNvSpPr/>
          <p:nvPr/>
        </p:nvSpPr>
        <p:spPr>
          <a:xfrm>
            <a:off x="-19241" y="2587904"/>
            <a:ext cx="2224252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1200"/>
          </a:p>
        </p:txBody>
      </p:sp>
      <p:sp>
        <p:nvSpPr>
          <p:cNvPr id="14" name="AutoShape 14"/>
          <p:cNvSpPr/>
          <p:nvPr/>
        </p:nvSpPr>
        <p:spPr>
          <a:xfrm>
            <a:off x="-6350" y="3534688"/>
            <a:ext cx="2224252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1200"/>
          </a:p>
        </p:txBody>
      </p:sp>
      <p:grpSp>
        <p:nvGrpSpPr>
          <p:cNvPr id="15" name="Group 15"/>
          <p:cNvGrpSpPr/>
          <p:nvPr/>
        </p:nvGrpSpPr>
        <p:grpSpPr>
          <a:xfrm>
            <a:off x="1" y="4670460"/>
            <a:ext cx="2532529" cy="1061631"/>
            <a:chOff x="1" y="-1"/>
            <a:chExt cx="5065058" cy="2123263"/>
          </a:xfrm>
        </p:grpSpPr>
        <p:grpSp>
          <p:nvGrpSpPr>
            <p:cNvPr id="16" name="Group 16"/>
            <p:cNvGrpSpPr/>
            <p:nvPr/>
          </p:nvGrpSpPr>
          <p:grpSpPr>
            <a:xfrm rot="-5400000">
              <a:off x="1470898" y="-1470898"/>
              <a:ext cx="2123263" cy="5065058"/>
              <a:chOff x="0" y="0"/>
              <a:chExt cx="419410" cy="1000505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419410" cy="1000505"/>
              </a:xfrm>
              <a:custGeom>
                <a:avLst/>
                <a:gdLst/>
                <a:ahLst/>
                <a:cxnLst/>
                <a:rect l="l" t="t" r="r" b="b"/>
                <a:pathLst>
                  <a:path w="419410" h="1000505">
                    <a:moveTo>
                      <a:pt x="419410" y="0"/>
                    </a:moveTo>
                    <a:lnTo>
                      <a:pt x="419410" y="886205"/>
                    </a:lnTo>
                    <a:lnTo>
                      <a:pt x="209705" y="1000505"/>
                    </a:lnTo>
                    <a:lnTo>
                      <a:pt x="0" y="886205"/>
                    </a:lnTo>
                    <a:lnTo>
                      <a:pt x="0" y="0"/>
                    </a:lnTo>
                    <a:lnTo>
                      <a:pt x="41941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zh-CN" altLang="en-US" sz="1200"/>
              </a:p>
            </p:txBody>
          </p:sp>
          <p:sp>
            <p:nvSpPr>
              <p:cNvPr id="18" name="TextBox 18"/>
              <p:cNvSpPr txBox="1"/>
              <p:nvPr/>
            </p:nvSpPr>
            <p:spPr>
              <a:xfrm>
                <a:off x="0" y="-47625"/>
                <a:ext cx="635000" cy="7461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200"/>
              </a:p>
            </p:txBody>
          </p:sp>
        </p:grpSp>
        <p:sp>
          <p:nvSpPr>
            <p:cNvPr id="19" name="TextBox 19"/>
            <p:cNvSpPr txBox="1"/>
            <p:nvPr/>
          </p:nvSpPr>
          <p:spPr>
            <a:xfrm>
              <a:off x="204073" y="710811"/>
              <a:ext cx="4040360" cy="6619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31"/>
                </a:lnSpc>
              </a:pPr>
              <a:r>
                <a:rPr lang="en-US" sz="2133" b="1" spc="333" dirty="0" err="1">
                  <a:solidFill>
                    <a:srgbClr val="304370"/>
                  </a:solidFill>
                  <a:ea typeface="思源黑体 Medium"/>
                </a:rPr>
                <a:t>基线需求分析</a:t>
              </a:r>
              <a:endParaRPr lang="en-US" sz="2133" b="1" spc="333" dirty="0">
                <a:solidFill>
                  <a:srgbClr val="304370"/>
                </a:solidFill>
                <a:ea typeface="思源黑体 Medium"/>
              </a:endParaRP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379746" y="1916328"/>
            <a:ext cx="1390705" cy="257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33"/>
              </a:lnSpc>
            </a:pPr>
            <a:r>
              <a:rPr lang="en-US" sz="1666" spc="333">
                <a:solidFill>
                  <a:srgbClr val="EEF2F5"/>
                </a:solidFill>
                <a:ea typeface="思源黑体 Medium"/>
              </a:rPr>
              <a:t>项目简介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62081" y="2855402"/>
            <a:ext cx="1558288" cy="257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33"/>
              </a:lnSpc>
            </a:pPr>
            <a:r>
              <a:rPr lang="en-US" sz="1666" spc="333">
                <a:solidFill>
                  <a:srgbClr val="EEF2F5"/>
                </a:solidFill>
                <a:ea typeface="思源黑体 Medium"/>
              </a:rPr>
              <a:t>任务分工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62081" y="3930379"/>
            <a:ext cx="1558288" cy="257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33"/>
              </a:lnSpc>
            </a:pPr>
            <a:r>
              <a:rPr lang="en-US" sz="1666" spc="333">
                <a:solidFill>
                  <a:srgbClr val="EEF2F5"/>
                </a:solidFill>
                <a:ea typeface="思源黑体 Medium"/>
              </a:rPr>
              <a:t>项目总体规划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416774" y="6022714"/>
            <a:ext cx="1390705" cy="257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33"/>
              </a:lnSpc>
            </a:pPr>
            <a:r>
              <a:rPr lang="en-US" sz="1666" spc="333">
                <a:solidFill>
                  <a:srgbClr val="EEF2F5"/>
                </a:solidFill>
                <a:ea typeface="思源黑体 Medium"/>
              </a:rPr>
              <a:t>成果展示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2950655" y="2822389"/>
            <a:ext cx="4120760" cy="3088023"/>
            <a:chOff x="0" y="0"/>
            <a:chExt cx="1547051" cy="1159332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547051" cy="1159332"/>
            </a:xfrm>
            <a:custGeom>
              <a:avLst/>
              <a:gdLst/>
              <a:ahLst/>
              <a:cxnLst/>
              <a:rect l="l" t="t" r="r" b="b"/>
              <a:pathLst>
                <a:path w="1547051" h="1159332">
                  <a:moveTo>
                    <a:pt x="0" y="0"/>
                  </a:moveTo>
                  <a:lnTo>
                    <a:pt x="1547051" y="0"/>
                  </a:lnTo>
                  <a:lnTo>
                    <a:pt x="1547051" y="1159332"/>
                  </a:lnTo>
                  <a:lnTo>
                    <a:pt x="0" y="1159332"/>
                  </a:lnTo>
                  <a:close/>
                </a:path>
              </a:pathLst>
            </a:custGeom>
            <a:solidFill>
              <a:srgbClr val="AAC2E2"/>
            </a:solid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133"/>
                </a:lnSpc>
              </a:pPr>
              <a:endParaRPr sz="1200"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7239954" y="2822389"/>
            <a:ext cx="4120760" cy="3088023"/>
            <a:chOff x="0" y="0"/>
            <a:chExt cx="1547051" cy="1159332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1547051" cy="1159332"/>
            </a:xfrm>
            <a:custGeom>
              <a:avLst/>
              <a:gdLst/>
              <a:ahLst/>
              <a:cxnLst/>
              <a:rect l="l" t="t" r="r" b="b"/>
              <a:pathLst>
                <a:path w="1547051" h="1159332">
                  <a:moveTo>
                    <a:pt x="0" y="0"/>
                  </a:moveTo>
                  <a:lnTo>
                    <a:pt x="1547051" y="0"/>
                  </a:lnTo>
                  <a:lnTo>
                    <a:pt x="1547051" y="1159332"/>
                  </a:lnTo>
                  <a:lnTo>
                    <a:pt x="0" y="1159332"/>
                  </a:lnTo>
                  <a:close/>
                </a:path>
              </a:pathLst>
            </a:custGeom>
            <a:solidFill>
              <a:srgbClr val="304370"/>
            </a:solid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133"/>
                </a:lnSpc>
              </a:pPr>
              <a:endParaRPr sz="1200"/>
            </a:p>
          </p:txBody>
        </p:sp>
      </p:grpSp>
      <p:sp>
        <p:nvSpPr>
          <p:cNvPr id="30" name="Freeform 30"/>
          <p:cNvSpPr/>
          <p:nvPr/>
        </p:nvSpPr>
        <p:spPr>
          <a:xfrm>
            <a:off x="3354053" y="4014763"/>
            <a:ext cx="394372" cy="416323"/>
          </a:xfrm>
          <a:custGeom>
            <a:avLst/>
            <a:gdLst/>
            <a:ahLst/>
            <a:cxnLst/>
            <a:rect l="l" t="t" r="r" b="b"/>
            <a:pathLst>
              <a:path w="591558" h="624485">
                <a:moveTo>
                  <a:pt x="0" y="0"/>
                </a:moveTo>
                <a:lnTo>
                  <a:pt x="591558" y="0"/>
                </a:lnTo>
                <a:lnTo>
                  <a:pt x="591558" y="624485"/>
                </a:lnTo>
                <a:lnTo>
                  <a:pt x="0" y="62448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 sz="1200"/>
          </a:p>
        </p:txBody>
      </p:sp>
      <p:sp>
        <p:nvSpPr>
          <p:cNvPr id="31" name="Freeform 31"/>
          <p:cNvSpPr/>
          <p:nvPr/>
        </p:nvSpPr>
        <p:spPr>
          <a:xfrm>
            <a:off x="7770158" y="4067950"/>
            <a:ext cx="326941" cy="326941"/>
          </a:xfrm>
          <a:custGeom>
            <a:avLst/>
            <a:gdLst/>
            <a:ahLst/>
            <a:cxnLst/>
            <a:rect l="l" t="t" r="r" b="b"/>
            <a:pathLst>
              <a:path w="490412" h="490412">
                <a:moveTo>
                  <a:pt x="0" y="0"/>
                </a:moveTo>
                <a:lnTo>
                  <a:pt x="490412" y="0"/>
                </a:lnTo>
                <a:lnTo>
                  <a:pt x="490412" y="490412"/>
                </a:lnTo>
                <a:lnTo>
                  <a:pt x="0" y="49041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 sz="1200"/>
          </a:p>
        </p:txBody>
      </p:sp>
      <p:sp>
        <p:nvSpPr>
          <p:cNvPr id="32" name="TextBox 32"/>
          <p:cNvSpPr txBox="1"/>
          <p:nvPr/>
        </p:nvSpPr>
        <p:spPr>
          <a:xfrm>
            <a:off x="2950656" y="501662"/>
            <a:ext cx="8152271" cy="6542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45"/>
              </a:lnSpc>
            </a:pPr>
            <a:r>
              <a:rPr lang="en-US" sz="2933" spc="207" dirty="0" err="1">
                <a:solidFill>
                  <a:srgbClr val="003070"/>
                </a:solidFill>
                <a:latin typeface="思源黑体 Bold" panose="02010600030101010101" charset="-122"/>
                <a:ea typeface="思源黑体 CN Normal" panose="020B0400000000000000"/>
              </a:rPr>
              <a:t>业务功能需求</a:t>
            </a:r>
            <a:endParaRPr lang="en-US" sz="2933" spc="207" dirty="0">
              <a:solidFill>
                <a:srgbClr val="003070"/>
              </a:solidFill>
              <a:latin typeface="思源黑体 Bold" panose="02010600030101010101" charset="-122"/>
              <a:ea typeface="思源黑体 CN Normal" panose="020B0400000000000000"/>
            </a:endParaRPr>
          </a:p>
          <a:p>
            <a:pPr>
              <a:lnSpc>
                <a:spcPts val="2645"/>
              </a:lnSpc>
              <a:spcBef>
                <a:spcPct val="0"/>
              </a:spcBef>
            </a:pPr>
            <a:endParaRPr lang="en-US" sz="2067" spc="207" dirty="0">
              <a:solidFill>
                <a:srgbClr val="003070"/>
              </a:solidFill>
              <a:ea typeface="思源黑体 Bold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2982405" y="1882395"/>
            <a:ext cx="8401308" cy="418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706"/>
              </a:lnSpc>
            </a:pPr>
            <a:r>
              <a:rPr lang="en-US" sz="1066" spc="106" dirty="0" err="1">
                <a:solidFill>
                  <a:srgbClr val="000000"/>
                </a:solidFill>
                <a:ea typeface="思源黑体"/>
              </a:rPr>
              <a:t>按照用户角色分为两个部分</a:t>
            </a:r>
            <a:r>
              <a:rPr lang="en-US" sz="1066" spc="106" dirty="0">
                <a:solidFill>
                  <a:srgbClr val="000000"/>
                </a:solidFill>
                <a:ea typeface="思源黑体"/>
              </a:rPr>
              <a:t>：</a:t>
            </a:r>
            <a:r>
              <a:rPr lang="zh-CN" altLang="en-US" sz="1066" spc="106" dirty="0">
                <a:solidFill>
                  <a:srgbClr val="000000"/>
                </a:solidFill>
                <a:ea typeface="思源黑体"/>
              </a:rPr>
              <a:t>买家：查看</a:t>
            </a:r>
            <a:r>
              <a:rPr lang="en-US" sz="1066" spc="106" dirty="0" err="1">
                <a:solidFill>
                  <a:srgbClr val="000000"/>
                </a:solidFill>
                <a:ea typeface="思源黑体"/>
              </a:rPr>
              <a:t>商品</a:t>
            </a:r>
            <a:r>
              <a:rPr lang="en-US" sz="1066" spc="106" dirty="0">
                <a:solidFill>
                  <a:srgbClr val="000000"/>
                </a:solidFill>
                <a:ea typeface="思源黑体"/>
              </a:rPr>
              <a:t>、</a:t>
            </a:r>
            <a:r>
              <a:rPr lang="zh-CN" altLang="en-US" sz="1066" spc="106" dirty="0">
                <a:solidFill>
                  <a:srgbClr val="000000"/>
                </a:solidFill>
                <a:ea typeface="思源黑体"/>
              </a:rPr>
              <a:t>下单</a:t>
            </a:r>
            <a:r>
              <a:rPr lang="en-US" sz="1066" spc="106" dirty="0" err="1">
                <a:solidFill>
                  <a:srgbClr val="000000"/>
                </a:solidFill>
                <a:ea typeface="思源黑体"/>
              </a:rPr>
              <a:t>商品</a:t>
            </a:r>
            <a:r>
              <a:rPr lang="zh-CN" altLang="en-US" sz="1066" spc="106" dirty="0">
                <a:solidFill>
                  <a:srgbClr val="000000"/>
                </a:solidFill>
                <a:ea typeface="思源黑体"/>
              </a:rPr>
              <a:t>、填入买家信息</a:t>
            </a:r>
            <a:r>
              <a:rPr lang="en-US" sz="1066" spc="106" dirty="0">
                <a:solidFill>
                  <a:srgbClr val="000000"/>
                </a:solidFill>
                <a:ea typeface="思源黑体"/>
              </a:rPr>
              <a:t>；</a:t>
            </a:r>
            <a:r>
              <a:rPr lang="en-US" sz="1066" spc="106" dirty="0" err="1">
                <a:solidFill>
                  <a:srgbClr val="000000"/>
                </a:solidFill>
                <a:ea typeface="思源黑体"/>
              </a:rPr>
              <a:t>卖家</a:t>
            </a:r>
            <a:r>
              <a:rPr lang="zh-CN" altLang="en-US" sz="1066" spc="106" dirty="0">
                <a:solidFill>
                  <a:srgbClr val="000000"/>
                </a:solidFill>
                <a:ea typeface="思源黑体"/>
              </a:rPr>
              <a:t>：查看购买意向、</a:t>
            </a:r>
            <a:r>
              <a:rPr lang="en-US" sz="1066" spc="106" dirty="0" err="1">
                <a:solidFill>
                  <a:srgbClr val="000000"/>
                </a:solidFill>
                <a:ea typeface="思源黑体"/>
              </a:rPr>
              <a:t>账号管理、商品管理</a:t>
            </a:r>
            <a:r>
              <a:rPr lang="en-US" sz="1066" spc="106" dirty="0">
                <a:solidFill>
                  <a:srgbClr val="000000"/>
                </a:solidFill>
                <a:ea typeface="思源黑体"/>
              </a:rPr>
              <a:t>。</a:t>
            </a:r>
          </a:p>
          <a:p>
            <a:pPr>
              <a:lnSpc>
                <a:spcPts val="1706"/>
              </a:lnSpc>
            </a:pPr>
            <a:endParaRPr lang="en-US" sz="1066" spc="106" dirty="0">
              <a:solidFill>
                <a:srgbClr val="000000"/>
              </a:solidFill>
              <a:ea typeface="思源黑体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2982405" y="1448331"/>
            <a:ext cx="8401308" cy="528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33"/>
              </a:lnSpc>
            </a:pPr>
            <a:r>
              <a:rPr lang="zh-CN" altLang="en-US" sz="1666" spc="249" dirty="0">
                <a:solidFill>
                  <a:srgbClr val="000000"/>
                </a:solidFill>
                <a:ea typeface="思源黑体 Medium"/>
              </a:rPr>
              <a:t>功能</a:t>
            </a:r>
            <a:r>
              <a:rPr lang="en-US" sz="1666" spc="249" dirty="0" err="1">
                <a:solidFill>
                  <a:srgbClr val="000000"/>
                </a:solidFill>
                <a:ea typeface="思源黑体 Medium"/>
              </a:rPr>
              <a:t>划分</a:t>
            </a:r>
            <a:endParaRPr lang="en-US" sz="1666" spc="249" dirty="0">
              <a:solidFill>
                <a:srgbClr val="000000"/>
              </a:solidFill>
              <a:ea typeface="思源黑体 Medium"/>
            </a:endParaRPr>
          </a:p>
          <a:p>
            <a:pPr>
              <a:lnSpc>
                <a:spcPts val="2133"/>
              </a:lnSpc>
              <a:spcBef>
                <a:spcPct val="0"/>
              </a:spcBef>
            </a:pPr>
            <a:endParaRPr lang="en-US" sz="1666" spc="249" dirty="0">
              <a:solidFill>
                <a:srgbClr val="000000"/>
              </a:solidFill>
              <a:ea typeface="思源黑体 Medium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3112516" y="4530064"/>
            <a:ext cx="877445" cy="208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07"/>
              </a:lnSpc>
              <a:spcBef>
                <a:spcPct val="0"/>
              </a:spcBef>
            </a:pPr>
            <a:r>
              <a:rPr lang="en-US" sz="1333" spc="200">
                <a:solidFill>
                  <a:srgbClr val="304370"/>
                </a:solidFill>
                <a:ea typeface="思源黑体 Medium"/>
              </a:rPr>
              <a:t>面向买家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7490516" y="4526745"/>
            <a:ext cx="886225" cy="208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07"/>
              </a:lnSpc>
              <a:spcBef>
                <a:spcPct val="0"/>
              </a:spcBef>
            </a:pPr>
            <a:r>
              <a:rPr lang="en-US" sz="1333" spc="200">
                <a:solidFill>
                  <a:srgbClr val="FFFFFF"/>
                </a:solidFill>
                <a:ea typeface="思源黑体 Medium"/>
              </a:rPr>
              <a:t>面向卖家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3989962" y="2981253"/>
            <a:ext cx="2709945" cy="2719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30304" lvl="1" indent="-115152">
              <a:lnSpc>
                <a:spcPts val="2666"/>
              </a:lnSpc>
              <a:buFont typeface="Arial"/>
              <a:buChar char="•"/>
            </a:pPr>
            <a:r>
              <a:rPr lang="zh-CN" altLang="en-US" sz="1066" spc="106" dirty="0">
                <a:solidFill>
                  <a:srgbClr val="304370"/>
                </a:solidFill>
                <a:ea typeface="思源黑体"/>
              </a:rPr>
              <a:t>查看</a:t>
            </a:r>
            <a:r>
              <a:rPr lang="en-US" sz="1066" spc="106" dirty="0" err="1">
                <a:solidFill>
                  <a:srgbClr val="304370"/>
                </a:solidFill>
                <a:ea typeface="思源黑体"/>
              </a:rPr>
              <a:t>商品：买家无需注册账号即可查看商品的所有信息</a:t>
            </a:r>
            <a:r>
              <a:rPr lang="en-US" sz="1066" spc="106" dirty="0">
                <a:solidFill>
                  <a:srgbClr val="304370"/>
                </a:solidFill>
                <a:ea typeface="思源黑体"/>
              </a:rPr>
              <a:t>。</a:t>
            </a:r>
          </a:p>
          <a:p>
            <a:pPr marL="230304" lvl="1" indent="-115152">
              <a:lnSpc>
                <a:spcPts val="2666"/>
              </a:lnSpc>
              <a:buFont typeface="Arial"/>
              <a:buChar char="•"/>
            </a:pPr>
            <a:r>
              <a:rPr lang="zh-CN" altLang="en-US" sz="1066" spc="106" dirty="0">
                <a:solidFill>
                  <a:srgbClr val="304370"/>
                </a:solidFill>
                <a:ea typeface="思源黑体"/>
              </a:rPr>
              <a:t>下单</a:t>
            </a:r>
            <a:r>
              <a:rPr lang="en-US" sz="1066" spc="106" dirty="0" err="1">
                <a:solidFill>
                  <a:srgbClr val="304370"/>
                </a:solidFill>
                <a:ea typeface="思源黑体"/>
              </a:rPr>
              <a:t>商品：买家有购买意向时，可填入个人信息表示自己的购买意向</a:t>
            </a:r>
            <a:r>
              <a:rPr lang="en-US" sz="1066" spc="106" dirty="0">
                <a:solidFill>
                  <a:srgbClr val="304370"/>
                </a:solidFill>
                <a:ea typeface="思源黑体"/>
              </a:rPr>
              <a:t>。</a:t>
            </a:r>
          </a:p>
          <a:p>
            <a:pPr marL="230304" lvl="1" indent="-115152">
              <a:lnSpc>
                <a:spcPts val="2666"/>
              </a:lnSpc>
              <a:buFont typeface="Arial"/>
              <a:buChar char="•"/>
            </a:pPr>
            <a:r>
              <a:rPr lang="en-US" sz="1066" spc="106" dirty="0" err="1">
                <a:solidFill>
                  <a:srgbClr val="304370"/>
                </a:solidFill>
                <a:ea typeface="思源黑体"/>
              </a:rPr>
              <a:t>填入用户信息：在买家点击购买商品后，跳转到此页面，在这里填写买家的姓名，电话，交易地址信息</a:t>
            </a:r>
            <a:endParaRPr lang="en-US" sz="1066" spc="106" dirty="0">
              <a:solidFill>
                <a:srgbClr val="304370"/>
              </a:solidFill>
              <a:ea typeface="思源黑体"/>
            </a:endParaRPr>
          </a:p>
          <a:p>
            <a:pPr>
              <a:lnSpc>
                <a:spcPts val="2666"/>
              </a:lnSpc>
            </a:pPr>
            <a:endParaRPr lang="en-US" sz="1066" spc="106" dirty="0">
              <a:solidFill>
                <a:srgbClr val="304370"/>
              </a:solidFill>
              <a:ea typeface="思源黑体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8528876" y="2981253"/>
            <a:ext cx="2430957" cy="2370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30304" lvl="1" indent="-115152">
              <a:lnSpc>
                <a:spcPts val="2666"/>
              </a:lnSpc>
              <a:buFont typeface="Arial"/>
              <a:buChar char="•"/>
            </a:pPr>
            <a:r>
              <a:rPr lang="en-US" sz="1066" spc="106" dirty="0" err="1">
                <a:solidFill>
                  <a:srgbClr val="FFFFFF"/>
                </a:solidFill>
                <a:ea typeface="思源黑体"/>
              </a:rPr>
              <a:t>账号管理</a:t>
            </a:r>
            <a:r>
              <a:rPr lang="en-US" sz="1066" spc="106" dirty="0">
                <a:solidFill>
                  <a:srgbClr val="FFFFFF"/>
                </a:solidFill>
                <a:ea typeface="思源黑体"/>
              </a:rPr>
              <a:t>：</a:t>
            </a:r>
            <a:r>
              <a:rPr lang="zh-CN" altLang="en-US" sz="1066" spc="106" dirty="0">
                <a:solidFill>
                  <a:srgbClr val="FFFFFF"/>
                </a:solidFill>
                <a:ea typeface="思源黑体"/>
              </a:rPr>
              <a:t>账号和密码的验证</a:t>
            </a:r>
            <a:r>
              <a:rPr lang="en-US" sz="1066" spc="106" dirty="0">
                <a:solidFill>
                  <a:srgbClr val="FFFFFF"/>
                </a:solidFill>
                <a:ea typeface="思源黑体"/>
              </a:rPr>
              <a:t>；</a:t>
            </a:r>
            <a:r>
              <a:rPr lang="en-US" sz="1066" spc="106" dirty="0" err="1">
                <a:solidFill>
                  <a:srgbClr val="FFFFFF"/>
                </a:solidFill>
                <a:ea typeface="思源黑体"/>
              </a:rPr>
              <a:t>修改密码</a:t>
            </a:r>
            <a:r>
              <a:rPr lang="zh-CN" altLang="en-US" sz="1066" spc="106" dirty="0">
                <a:solidFill>
                  <a:srgbClr val="FFFFFF"/>
                </a:solidFill>
                <a:ea typeface="思源黑体"/>
              </a:rPr>
              <a:t>功能</a:t>
            </a:r>
            <a:r>
              <a:rPr lang="en-US" sz="1066" spc="106" dirty="0">
                <a:solidFill>
                  <a:srgbClr val="FFFFFF"/>
                </a:solidFill>
                <a:ea typeface="思源黑体"/>
              </a:rPr>
              <a:t>。</a:t>
            </a:r>
          </a:p>
          <a:p>
            <a:pPr marL="230304" lvl="1" indent="-115152">
              <a:lnSpc>
                <a:spcPts val="2666"/>
              </a:lnSpc>
              <a:buFont typeface="Arial"/>
              <a:buChar char="•"/>
            </a:pPr>
            <a:r>
              <a:rPr lang="en-US" sz="1066" spc="106" dirty="0" err="1">
                <a:solidFill>
                  <a:srgbClr val="FFFFFF"/>
                </a:solidFill>
                <a:ea typeface="思源黑体"/>
              </a:rPr>
              <a:t>商品管理：卖家可以在系统上发布商品</a:t>
            </a:r>
            <a:r>
              <a:rPr lang="en-US" sz="1066" spc="106" dirty="0">
                <a:solidFill>
                  <a:srgbClr val="FFFFFF"/>
                </a:solidFill>
                <a:ea typeface="思源黑体"/>
              </a:rPr>
              <a:t>、</a:t>
            </a:r>
            <a:r>
              <a:rPr lang="zh-CN" altLang="en-US" sz="1066" spc="106" dirty="0">
                <a:solidFill>
                  <a:srgbClr val="FFFFFF"/>
                </a:solidFill>
                <a:ea typeface="思源黑体"/>
              </a:rPr>
              <a:t>冻结</a:t>
            </a:r>
            <a:r>
              <a:rPr lang="en-US" sz="1066" spc="106" dirty="0" err="1">
                <a:solidFill>
                  <a:srgbClr val="FFFFFF"/>
                </a:solidFill>
                <a:ea typeface="思源黑体"/>
              </a:rPr>
              <a:t>商品</a:t>
            </a:r>
            <a:r>
              <a:rPr lang="en-US" sz="1066" spc="106" dirty="0">
                <a:solidFill>
                  <a:srgbClr val="FFFFFF"/>
                </a:solidFill>
                <a:ea typeface="思源黑体"/>
              </a:rPr>
              <a:t>、</a:t>
            </a:r>
            <a:r>
              <a:rPr lang="zh-CN" altLang="en-US" sz="1066" spc="106" dirty="0">
                <a:solidFill>
                  <a:srgbClr val="FFFFFF"/>
                </a:solidFill>
                <a:ea typeface="思源黑体"/>
              </a:rPr>
              <a:t>撤下</a:t>
            </a:r>
            <a:r>
              <a:rPr lang="en-US" sz="1066" spc="106" dirty="0" err="1">
                <a:solidFill>
                  <a:srgbClr val="FFFFFF"/>
                </a:solidFill>
                <a:ea typeface="思源黑体"/>
              </a:rPr>
              <a:t>商品</a:t>
            </a:r>
            <a:r>
              <a:rPr lang="en-US" sz="1066" spc="106" dirty="0">
                <a:solidFill>
                  <a:srgbClr val="FFFFFF"/>
                </a:solidFill>
                <a:ea typeface="思源黑体"/>
              </a:rPr>
              <a:t>、</a:t>
            </a:r>
            <a:r>
              <a:rPr lang="zh-CN" altLang="en-US" sz="1066" spc="106" dirty="0">
                <a:solidFill>
                  <a:srgbClr val="FFFFFF"/>
                </a:solidFill>
                <a:ea typeface="思源黑体"/>
              </a:rPr>
              <a:t>恢复冻结的</a:t>
            </a:r>
            <a:r>
              <a:rPr lang="en-US" sz="1066" spc="106" dirty="0" err="1">
                <a:solidFill>
                  <a:srgbClr val="FFFFFF"/>
                </a:solidFill>
                <a:ea typeface="思源黑体"/>
              </a:rPr>
              <a:t>商品</a:t>
            </a:r>
            <a:r>
              <a:rPr lang="en-US" sz="1066" spc="106" dirty="0">
                <a:solidFill>
                  <a:srgbClr val="FFFFFF"/>
                </a:solidFill>
                <a:ea typeface="思源黑体"/>
              </a:rPr>
              <a:t>。</a:t>
            </a:r>
          </a:p>
          <a:p>
            <a:pPr marL="230304" lvl="1" indent="-115152">
              <a:lnSpc>
                <a:spcPts val="2666"/>
              </a:lnSpc>
              <a:buFont typeface="Arial"/>
              <a:buChar char="•"/>
            </a:pPr>
            <a:r>
              <a:rPr lang="zh-CN" altLang="en-US" sz="1066" spc="106" dirty="0">
                <a:solidFill>
                  <a:srgbClr val="FFFFFF"/>
                </a:solidFill>
                <a:ea typeface="思源黑体"/>
              </a:rPr>
              <a:t>查看购买意向</a:t>
            </a:r>
            <a:r>
              <a:rPr lang="en-US" sz="1066" spc="106" dirty="0">
                <a:solidFill>
                  <a:srgbClr val="FFFFFF"/>
                </a:solidFill>
                <a:ea typeface="思源黑体"/>
              </a:rPr>
              <a:t>：</a:t>
            </a:r>
            <a:r>
              <a:rPr lang="en-US" sz="1066" spc="106" dirty="0" err="1">
                <a:solidFill>
                  <a:srgbClr val="FFFFFF"/>
                </a:solidFill>
                <a:ea typeface="思源黑体"/>
              </a:rPr>
              <a:t>商家可以查看</a:t>
            </a:r>
            <a:r>
              <a:rPr lang="zh-CN" altLang="en-US" sz="1066" spc="106" dirty="0">
                <a:solidFill>
                  <a:srgbClr val="FFFFFF"/>
                </a:solidFill>
                <a:ea typeface="思源黑体"/>
              </a:rPr>
              <a:t>有意向的买家</a:t>
            </a:r>
            <a:r>
              <a:rPr lang="en-US" sz="1066" spc="106" dirty="0">
                <a:solidFill>
                  <a:srgbClr val="FFFFFF"/>
                </a:solidFill>
                <a:ea typeface="思源黑体"/>
              </a:rPr>
              <a:t>。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0" y="0"/>
            <a:ext cx="2217902" cy="6874826"/>
            <a:chOff x="0" y="0"/>
            <a:chExt cx="876208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76208" cy="2709333"/>
            </a:xfrm>
            <a:custGeom>
              <a:avLst/>
              <a:gdLst/>
              <a:ahLst/>
              <a:cxnLst/>
              <a:rect l="l" t="t" r="r" b="b"/>
              <a:pathLst>
                <a:path w="876208" h="2709333">
                  <a:moveTo>
                    <a:pt x="0" y="0"/>
                  </a:moveTo>
                  <a:lnTo>
                    <a:pt x="876208" y="0"/>
                  </a:lnTo>
                  <a:lnTo>
                    <a:pt x="87620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04370"/>
            </a:solid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85801" y="503113"/>
            <a:ext cx="778595" cy="778595"/>
            <a:chOff x="0" y="0"/>
            <a:chExt cx="1557191" cy="1557191"/>
          </a:xfrm>
        </p:grpSpPr>
        <p:grpSp>
          <p:nvGrpSpPr>
            <p:cNvPr id="7" name="Group 7"/>
            <p:cNvGrpSpPr>
              <a:grpSpLocks noChangeAspect="1"/>
            </p:cNvGrpSpPr>
            <p:nvPr/>
          </p:nvGrpSpPr>
          <p:grpSpPr>
            <a:xfrm>
              <a:off x="0" y="0"/>
              <a:ext cx="1557191" cy="1557191"/>
              <a:chOff x="-2540" y="-2540"/>
              <a:chExt cx="6355080" cy="635508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zh-CN" altLang="en-US" sz="1200"/>
              </a:p>
            </p:txBody>
          </p:sp>
        </p:grpSp>
        <p:sp>
          <p:nvSpPr>
            <p:cNvPr id="9" name="Freeform 9"/>
            <p:cNvSpPr/>
            <p:nvPr/>
          </p:nvSpPr>
          <p:spPr>
            <a:xfrm>
              <a:off x="54639" y="54639"/>
              <a:ext cx="1447913" cy="1447913"/>
            </a:xfrm>
            <a:custGeom>
              <a:avLst/>
              <a:gdLst/>
              <a:ahLst/>
              <a:cxnLst/>
              <a:rect l="l" t="t" r="r" b="b"/>
              <a:pathLst>
                <a:path w="1447913" h="1447913">
                  <a:moveTo>
                    <a:pt x="0" y="0"/>
                  </a:moveTo>
                  <a:lnTo>
                    <a:pt x="1447913" y="0"/>
                  </a:lnTo>
                  <a:lnTo>
                    <a:pt x="1447913" y="1447913"/>
                  </a:lnTo>
                  <a:lnTo>
                    <a:pt x="0" y="14479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352546" y="589542"/>
              <a:ext cx="852099" cy="707231"/>
            </a:xfrm>
            <a:custGeom>
              <a:avLst/>
              <a:gdLst/>
              <a:ahLst/>
              <a:cxnLst/>
              <a:rect l="l" t="t" r="r" b="b"/>
              <a:pathLst>
                <a:path w="852099" h="707231">
                  <a:moveTo>
                    <a:pt x="0" y="0"/>
                  </a:moveTo>
                  <a:lnTo>
                    <a:pt x="852099" y="0"/>
                  </a:lnTo>
                  <a:lnTo>
                    <a:pt x="852099" y="707231"/>
                  </a:lnTo>
                  <a:lnTo>
                    <a:pt x="0" y="7072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545572" y="437009"/>
              <a:ext cx="466046" cy="618252"/>
            </a:xfrm>
            <a:custGeom>
              <a:avLst/>
              <a:gdLst/>
              <a:ahLst/>
              <a:cxnLst/>
              <a:rect l="l" t="t" r="r" b="b"/>
              <a:pathLst>
                <a:path w="466046" h="618252">
                  <a:moveTo>
                    <a:pt x="0" y="0"/>
                  </a:moveTo>
                  <a:lnTo>
                    <a:pt x="466047" y="0"/>
                  </a:lnTo>
                  <a:lnTo>
                    <a:pt x="466047" y="618252"/>
                  </a:lnTo>
                  <a:lnTo>
                    <a:pt x="0" y="6182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zh-CN" altLang="en-US" sz="1200"/>
            </a:p>
          </p:txBody>
        </p:sp>
      </p:grpSp>
      <p:sp>
        <p:nvSpPr>
          <p:cNvPr id="13" name="AutoShape 13"/>
          <p:cNvSpPr/>
          <p:nvPr/>
        </p:nvSpPr>
        <p:spPr>
          <a:xfrm>
            <a:off x="0" y="1600419"/>
            <a:ext cx="2224252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1200"/>
          </a:p>
        </p:txBody>
      </p:sp>
      <p:sp>
        <p:nvSpPr>
          <p:cNvPr id="14" name="AutoShape 14"/>
          <p:cNvSpPr/>
          <p:nvPr/>
        </p:nvSpPr>
        <p:spPr>
          <a:xfrm>
            <a:off x="-19241" y="2587904"/>
            <a:ext cx="2224252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1200"/>
          </a:p>
        </p:txBody>
      </p:sp>
      <p:sp>
        <p:nvSpPr>
          <p:cNvPr id="15" name="AutoShape 15"/>
          <p:cNvSpPr/>
          <p:nvPr/>
        </p:nvSpPr>
        <p:spPr>
          <a:xfrm>
            <a:off x="-6350" y="3534688"/>
            <a:ext cx="2224252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1200"/>
          </a:p>
        </p:txBody>
      </p:sp>
      <p:grpSp>
        <p:nvGrpSpPr>
          <p:cNvPr id="16" name="Group 16"/>
          <p:cNvGrpSpPr/>
          <p:nvPr/>
        </p:nvGrpSpPr>
        <p:grpSpPr>
          <a:xfrm>
            <a:off x="1" y="4670460"/>
            <a:ext cx="2532529" cy="1061631"/>
            <a:chOff x="1" y="-1"/>
            <a:chExt cx="5065058" cy="2123263"/>
          </a:xfrm>
        </p:grpSpPr>
        <p:grpSp>
          <p:nvGrpSpPr>
            <p:cNvPr id="17" name="Group 17"/>
            <p:cNvGrpSpPr/>
            <p:nvPr/>
          </p:nvGrpSpPr>
          <p:grpSpPr>
            <a:xfrm rot="-5400000">
              <a:off x="1470898" y="-1470898"/>
              <a:ext cx="2123263" cy="5065058"/>
              <a:chOff x="0" y="0"/>
              <a:chExt cx="419410" cy="1000505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419410" cy="1000505"/>
              </a:xfrm>
              <a:custGeom>
                <a:avLst/>
                <a:gdLst/>
                <a:ahLst/>
                <a:cxnLst/>
                <a:rect l="l" t="t" r="r" b="b"/>
                <a:pathLst>
                  <a:path w="419410" h="1000505">
                    <a:moveTo>
                      <a:pt x="419410" y="0"/>
                    </a:moveTo>
                    <a:lnTo>
                      <a:pt x="419410" y="886205"/>
                    </a:lnTo>
                    <a:lnTo>
                      <a:pt x="209705" y="1000505"/>
                    </a:lnTo>
                    <a:lnTo>
                      <a:pt x="0" y="886205"/>
                    </a:lnTo>
                    <a:lnTo>
                      <a:pt x="0" y="0"/>
                    </a:lnTo>
                    <a:lnTo>
                      <a:pt x="41941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zh-CN" altLang="en-US" sz="1200"/>
              </a:p>
            </p:txBody>
          </p:sp>
          <p:sp>
            <p:nvSpPr>
              <p:cNvPr id="19" name="TextBox 19"/>
              <p:cNvSpPr txBox="1"/>
              <p:nvPr/>
            </p:nvSpPr>
            <p:spPr>
              <a:xfrm>
                <a:off x="0" y="-47625"/>
                <a:ext cx="635000" cy="7461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200"/>
              </a:p>
            </p:txBody>
          </p:sp>
        </p:grpSp>
        <p:sp>
          <p:nvSpPr>
            <p:cNvPr id="20" name="TextBox 20"/>
            <p:cNvSpPr txBox="1"/>
            <p:nvPr/>
          </p:nvSpPr>
          <p:spPr>
            <a:xfrm>
              <a:off x="204073" y="710811"/>
              <a:ext cx="4040360" cy="6619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31"/>
                </a:lnSpc>
              </a:pPr>
              <a:r>
                <a:rPr lang="en-US" sz="2133" b="1" spc="333" dirty="0" err="1">
                  <a:solidFill>
                    <a:srgbClr val="304370"/>
                  </a:solidFill>
                  <a:ea typeface="思源黑体 Medium"/>
                </a:rPr>
                <a:t>基线需求分析</a:t>
              </a:r>
              <a:endParaRPr lang="en-US" sz="2133" b="1" spc="333" dirty="0">
                <a:solidFill>
                  <a:srgbClr val="304370"/>
                </a:solidFill>
                <a:ea typeface="思源黑体 Medium"/>
              </a:endParaRP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379746" y="1916328"/>
            <a:ext cx="1390705" cy="257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33"/>
              </a:lnSpc>
            </a:pPr>
            <a:r>
              <a:rPr lang="en-US" sz="1666" spc="333">
                <a:solidFill>
                  <a:srgbClr val="EEF2F5"/>
                </a:solidFill>
                <a:ea typeface="思源黑体 Medium"/>
              </a:rPr>
              <a:t>项目简介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62081" y="2855402"/>
            <a:ext cx="1558288" cy="257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33"/>
              </a:lnSpc>
            </a:pPr>
            <a:r>
              <a:rPr lang="en-US" sz="1666" spc="333">
                <a:solidFill>
                  <a:srgbClr val="EEF2F5"/>
                </a:solidFill>
                <a:ea typeface="思源黑体 Medium"/>
              </a:rPr>
              <a:t>任务分工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62081" y="3930379"/>
            <a:ext cx="1558288" cy="257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33"/>
              </a:lnSpc>
            </a:pPr>
            <a:r>
              <a:rPr lang="en-US" sz="1666" spc="333">
                <a:solidFill>
                  <a:srgbClr val="EEF2F5"/>
                </a:solidFill>
                <a:ea typeface="思源黑体 Medium"/>
              </a:rPr>
              <a:t>项目总体规划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416774" y="6022714"/>
            <a:ext cx="1390705" cy="257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33"/>
              </a:lnSpc>
            </a:pPr>
            <a:r>
              <a:rPr lang="en-US" sz="1666" spc="333">
                <a:solidFill>
                  <a:srgbClr val="EEF2F5"/>
                </a:solidFill>
                <a:ea typeface="思源黑体 Medium"/>
              </a:rPr>
              <a:t>成果展示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6B378E4E-1309-CC1E-6D1B-E622F0DE15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80515" y="1739920"/>
            <a:ext cx="3672488" cy="4289242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61D5BF52-5148-D00D-78FA-A4F33D0F043C}"/>
              </a:ext>
            </a:extLst>
          </p:cNvPr>
          <p:cNvSpPr txBox="1"/>
          <p:nvPr/>
        </p:nvSpPr>
        <p:spPr>
          <a:xfrm>
            <a:off x="3403600" y="772926"/>
            <a:ext cx="6155184" cy="427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630">
              <a:lnSpc>
                <a:spcPts val="2645"/>
              </a:lnSpc>
              <a:spcBef>
                <a:spcPct val="0"/>
              </a:spcBef>
              <a:defRPr/>
            </a:pPr>
            <a:r>
              <a:rPr lang="zh-CN" altLang="en-US" sz="2933" spc="207" dirty="0">
                <a:solidFill>
                  <a:srgbClr val="003070"/>
                </a:solidFill>
                <a:latin typeface="思源黑体 Bold" panose="02010600030101010101" charset="-122"/>
                <a:ea typeface="思源黑体 CN Normal" panose="020B0400000000000000"/>
              </a:rPr>
              <a:t>用例图展示</a:t>
            </a:r>
            <a:endParaRPr lang="en-US" altLang="zh-CN" sz="2933" spc="207" dirty="0">
              <a:solidFill>
                <a:srgbClr val="003070"/>
              </a:solidFill>
              <a:latin typeface="思源黑体 Bold" panose="02010600030101010101" charset="-122"/>
              <a:ea typeface="思源黑体 CN Normal" panose="020B0400000000000000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0" y="0"/>
            <a:ext cx="2217902" cy="6874826"/>
            <a:chOff x="0" y="0"/>
            <a:chExt cx="876208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76208" cy="2709333"/>
            </a:xfrm>
            <a:custGeom>
              <a:avLst/>
              <a:gdLst/>
              <a:ahLst/>
              <a:cxnLst/>
              <a:rect l="l" t="t" r="r" b="b"/>
              <a:pathLst>
                <a:path w="876208" h="2709333">
                  <a:moveTo>
                    <a:pt x="0" y="0"/>
                  </a:moveTo>
                  <a:lnTo>
                    <a:pt x="876208" y="0"/>
                  </a:lnTo>
                  <a:lnTo>
                    <a:pt x="87620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04370"/>
            </a:solidFill>
          </p:spPr>
          <p:txBody>
            <a:bodyPr/>
            <a:lstStyle/>
            <a:p>
              <a:pPr defTabSz="609630">
                <a:defRPr/>
              </a:pPr>
              <a:endParaRPr lang="zh-CN" altLang="en-US" sz="12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 defTabSz="609630">
                <a:lnSpc>
                  <a:spcPts val="1773"/>
                </a:lnSpc>
                <a:defRPr/>
              </a:pPr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85801" y="503113"/>
            <a:ext cx="778595" cy="778595"/>
            <a:chOff x="0" y="0"/>
            <a:chExt cx="1557191" cy="1557191"/>
          </a:xfrm>
        </p:grpSpPr>
        <p:grpSp>
          <p:nvGrpSpPr>
            <p:cNvPr id="7" name="Group 7"/>
            <p:cNvGrpSpPr>
              <a:grpSpLocks noChangeAspect="1"/>
            </p:cNvGrpSpPr>
            <p:nvPr/>
          </p:nvGrpSpPr>
          <p:grpSpPr>
            <a:xfrm>
              <a:off x="0" y="0"/>
              <a:ext cx="1557191" cy="1557191"/>
              <a:chOff x="-2540" y="-2540"/>
              <a:chExt cx="6355080" cy="635508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pPr defTabSz="609630">
                  <a:defRPr/>
                </a:pPr>
                <a:endParaRPr lang="zh-CN" altLang="en-US" sz="120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9" name="Freeform 9"/>
            <p:cNvSpPr/>
            <p:nvPr/>
          </p:nvSpPr>
          <p:spPr>
            <a:xfrm>
              <a:off x="54639" y="54639"/>
              <a:ext cx="1447913" cy="1447913"/>
            </a:xfrm>
            <a:custGeom>
              <a:avLst/>
              <a:gdLst/>
              <a:ahLst/>
              <a:cxnLst/>
              <a:rect l="l" t="t" r="r" b="b"/>
              <a:pathLst>
                <a:path w="1447913" h="1447913">
                  <a:moveTo>
                    <a:pt x="0" y="0"/>
                  </a:moveTo>
                  <a:lnTo>
                    <a:pt x="1447913" y="0"/>
                  </a:lnTo>
                  <a:lnTo>
                    <a:pt x="1447913" y="1447913"/>
                  </a:lnTo>
                  <a:lnTo>
                    <a:pt x="0" y="14479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pPr defTabSz="609630">
                <a:defRPr/>
              </a:pPr>
              <a:endParaRPr lang="zh-CN" altLang="en-US" sz="12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1" name="Freeform 11"/>
            <p:cNvSpPr/>
            <p:nvPr/>
          </p:nvSpPr>
          <p:spPr>
            <a:xfrm>
              <a:off x="352546" y="589542"/>
              <a:ext cx="852099" cy="707231"/>
            </a:xfrm>
            <a:custGeom>
              <a:avLst/>
              <a:gdLst/>
              <a:ahLst/>
              <a:cxnLst/>
              <a:rect l="l" t="t" r="r" b="b"/>
              <a:pathLst>
                <a:path w="852099" h="707231">
                  <a:moveTo>
                    <a:pt x="0" y="0"/>
                  </a:moveTo>
                  <a:lnTo>
                    <a:pt x="852099" y="0"/>
                  </a:lnTo>
                  <a:lnTo>
                    <a:pt x="852099" y="707231"/>
                  </a:lnTo>
                  <a:lnTo>
                    <a:pt x="0" y="7072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pPr defTabSz="609630">
                <a:defRPr/>
              </a:pPr>
              <a:endParaRPr lang="zh-CN" altLang="en-US" sz="12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2" name="Freeform 12"/>
            <p:cNvSpPr/>
            <p:nvPr/>
          </p:nvSpPr>
          <p:spPr>
            <a:xfrm>
              <a:off x="545572" y="437009"/>
              <a:ext cx="466046" cy="618252"/>
            </a:xfrm>
            <a:custGeom>
              <a:avLst/>
              <a:gdLst/>
              <a:ahLst/>
              <a:cxnLst/>
              <a:rect l="l" t="t" r="r" b="b"/>
              <a:pathLst>
                <a:path w="466046" h="618252">
                  <a:moveTo>
                    <a:pt x="0" y="0"/>
                  </a:moveTo>
                  <a:lnTo>
                    <a:pt x="466047" y="0"/>
                  </a:lnTo>
                  <a:lnTo>
                    <a:pt x="466047" y="618252"/>
                  </a:lnTo>
                  <a:lnTo>
                    <a:pt x="0" y="6182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pPr defTabSz="609630">
                <a:defRPr/>
              </a:pPr>
              <a:endParaRPr lang="zh-CN" altLang="en-US" sz="12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AutoShape 13"/>
          <p:cNvSpPr/>
          <p:nvPr/>
        </p:nvSpPr>
        <p:spPr>
          <a:xfrm>
            <a:off x="0" y="1600419"/>
            <a:ext cx="2224252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defTabSz="609630">
              <a:defRPr/>
            </a:pPr>
            <a:endParaRPr lang="zh-CN" altLang="en-US" sz="12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4" name="AutoShape 14"/>
          <p:cNvSpPr/>
          <p:nvPr/>
        </p:nvSpPr>
        <p:spPr>
          <a:xfrm>
            <a:off x="-19241" y="2587904"/>
            <a:ext cx="2224252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defTabSz="609630">
              <a:defRPr/>
            </a:pPr>
            <a:endParaRPr lang="zh-CN" altLang="en-US" sz="12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5" name="AutoShape 15"/>
          <p:cNvSpPr/>
          <p:nvPr/>
        </p:nvSpPr>
        <p:spPr>
          <a:xfrm>
            <a:off x="-6350" y="3534688"/>
            <a:ext cx="2224252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defTabSz="609630">
              <a:defRPr/>
            </a:pPr>
            <a:endParaRPr lang="zh-CN" altLang="en-US" sz="12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16" name="Group 16"/>
          <p:cNvGrpSpPr/>
          <p:nvPr/>
        </p:nvGrpSpPr>
        <p:grpSpPr>
          <a:xfrm>
            <a:off x="1" y="4670460"/>
            <a:ext cx="2532529" cy="1061631"/>
            <a:chOff x="1" y="-1"/>
            <a:chExt cx="5065058" cy="2123263"/>
          </a:xfrm>
        </p:grpSpPr>
        <p:grpSp>
          <p:nvGrpSpPr>
            <p:cNvPr id="17" name="Group 17"/>
            <p:cNvGrpSpPr/>
            <p:nvPr/>
          </p:nvGrpSpPr>
          <p:grpSpPr>
            <a:xfrm rot="-5400000">
              <a:off x="1470898" y="-1470898"/>
              <a:ext cx="2123263" cy="5065058"/>
              <a:chOff x="0" y="0"/>
              <a:chExt cx="419410" cy="1000505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419410" cy="1000505"/>
              </a:xfrm>
              <a:custGeom>
                <a:avLst/>
                <a:gdLst/>
                <a:ahLst/>
                <a:cxnLst/>
                <a:rect l="l" t="t" r="r" b="b"/>
                <a:pathLst>
                  <a:path w="419410" h="1000505">
                    <a:moveTo>
                      <a:pt x="419410" y="0"/>
                    </a:moveTo>
                    <a:lnTo>
                      <a:pt x="419410" y="886205"/>
                    </a:lnTo>
                    <a:lnTo>
                      <a:pt x="209705" y="1000505"/>
                    </a:lnTo>
                    <a:lnTo>
                      <a:pt x="0" y="886205"/>
                    </a:lnTo>
                    <a:lnTo>
                      <a:pt x="0" y="0"/>
                    </a:lnTo>
                    <a:lnTo>
                      <a:pt x="41941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pPr defTabSz="609630">
                  <a:defRPr/>
                </a:pPr>
                <a:endParaRPr lang="zh-CN" altLang="en-US" sz="120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19" name="TextBox 19"/>
              <p:cNvSpPr txBox="1"/>
              <p:nvPr/>
            </p:nvSpPr>
            <p:spPr>
              <a:xfrm>
                <a:off x="0" y="-47625"/>
                <a:ext cx="635000" cy="7461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 defTabSz="609630">
                  <a:lnSpc>
                    <a:spcPts val="1773"/>
                  </a:lnSpc>
                  <a:defRPr/>
                </a:pPr>
                <a:endParaRPr sz="120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20" name="TextBox 20"/>
            <p:cNvSpPr txBox="1"/>
            <p:nvPr/>
          </p:nvSpPr>
          <p:spPr>
            <a:xfrm>
              <a:off x="204073" y="710811"/>
              <a:ext cx="4040360" cy="6606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 defTabSz="609630">
                <a:lnSpc>
                  <a:spcPts val="2731"/>
                </a:lnSpc>
                <a:defRPr/>
              </a:pPr>
              <a:r>
                <a:rPr lang="en-US" sz="2133" b="1" spc="333" dirty="0" err="1">
                  <a:solidFill>
                    <a:srgbClr val="304370"/>
                  </a:solidFill>
                  <a:latin typeface="Calibri"/>
                  <a:ea typeface="思源黑体 Medium"/>
                </a:rPr>
                <a:t>基线需求分析</a:t>
              </a:r>
              <a:endParaRPr lang="en-US" sz="2133" b="1" spc="333" dirty="0">
                <a:solidFill>
                  <a:srgbClr val="304370"/>
                </a:solidFill>
                <a:latin typeface="Calibri"/>
                <a:ea typeface="思源黑体 Medium"/>
              </a:endParaRP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379746" y="1916328"/>
            <a:ext cx="1390705" cy="257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2133"/>
              </a:lnSpc>
              <a:defRPr/>
            </a:pPr>
            <a:r>
              <a:rPr lang="en-US" sz="1666" spc="333">
                <a:solidFill>
                  <a:srgbClr val="EEF2F5"/>
                </a:solidFill>
                <a:latin typeface="Calibri"/>
                <a:ea typeface="思源黑体 Medium"/>
              </a:rPr>
              <a:t>项目简介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62081" y="2855402"/>
            <a:ext cx="1558288" cy="257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2133"/>
              </a:lnSpc>
              <a:defRPr/>
            </a:pPr>
            <a:r>
              <a:rPr lang="en-US" sz="1666" spc="333">
                <a:solidFill>
                  <a:srgbClr val="EEF2F5"/>
                </a:solidFill>
                <a:latin typeface="Calibri"/>
                <a:ea typeface="思源黑体 Medium"/>
              </a:rPr>
              <a:t>任务分工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62081" y="3930378"/>
            <a:ext cx="1558288" cy="257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2133"/>
              </a:lnSpc>
              <a:defRPr/>
            </a:pPr>
            <a:r>
              <a:rPr lang="en-US" sz="1666" spc="333">
                <a:solidFill>
                  <a:srgbClr val="EEF2F5"/>
                </a:solidFill>
                <a:latin typeface="Calibri"/>
                <a:ea typeface="思源黑体 Medium"/>
              </a:rPr>
              <a:t>项目总体规划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416774" y="6022714"/>
            <a:ext cx="1390705" cy="257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2133"/>
              </a:lnSpc>
              <a:defRPr/>
            </a:pPr>
            <a:r>
              <a:rPr lang="en-US" sz="1666" spc="333">
                <a:solidFill>
                  <a:srgbClr val="EEF2F5"/>
                </a:solidFill>
                <a:latin typeface="Calibri"/>
                <a:ea typeface="思源黑体 Medium"/>
              </a:rPr>
              <a:t>成果展示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1D5BF52-5148-D00D-78FA-A4F33D0F043C}"/>
              </a:ext>
            </a:extLst>
          </p:cNvPr>
          <p:cNvSpPr txBox="1"/>
          <p:nvPr/>
        </p:nvSpPr>
        <p:spPr>
          <a:xfrm>
            <a:off x="3403600" y="772926"/>
            <a:ext cx="6155184" cy="427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630">
              <a:lnSpc>
                <a:spcPts val="2645"/>
              </a:lnSpc>
              <a:spcBef>
                <a:spcPct val="0"/>
              </a:spcBef>
              <a:defRPr/>
            </a:pPr>
            <a:r>
              <a:rPr lang="zh-CN" altLang="en-US" sz="2933" spc="207" dirty="0">
                <a:solidFill>
                  <a:srgbClr val="003070"/>
                </a:solidFill>
                <a:latin typeface="思源黑体 Bold" panose="02010600030101010101" charset="-122"/>
                <a:ea typeface="思源黑体 CN Normal" panose="020B0400000000000000"/>
              </a:rPr>
              <a:t>用例图展示</a:t>
            </a:r>
            <a:endParaRPr lang="en-US" altLang="zh-CN" sz="2933" spc="207" dirty="0">
              <a:solidFill>
                <a:srgbClr val="003070"/>
              </a:solidFill>
              <a:latin typeface="思源黑体 Bold" panose="02010600030101010101" charset="-122"/>
              <a:ea typeface="思源黑体 CN Normal" panose="020B0400000000000000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BF58AD6A-DD28-85B7-96C4-819A5F23A2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68954" y="471232"/>
            <a:ext cx="4206273" cy="555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59413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716</Words>
  <Application>Microsoft Office PowerPoint</Application>
  <PresentationFormat>宽屏</PresentationFormat>
  <Paragraphs>168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Aharoni CLM Bold</vt:lpstr>
      <vt:lpstr>等线</vt:lpstr>
      <vt:lpstr>等线 Light</vt:lpstr>
      <vt:lpstr>思源黑体</vt:lpstr>
      <vt:lpstr>思源黑体 Bold</vt:lpstr>
      <vt:lpstr>思源黑体 CN Normal</vt:lpstr>
      <vt:lpstr>思源黑体 Heavy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Ato musk</dc:creator>
  <cp:lastModifiedBy>Ato musk</cp:lastModifiedBy>
  <cp:revision>5</cp:revision>
  <dcterms:created xsi:type="dcterms:W3CDTF">2023-10-15T14:34:38Z</dcterms:created>
  <dcterms:modified xsi:type="dcterms:W3CDTF">2023-10-19T00:43:35Z</dcterms:modified>
</cp:coreProperties>
</file>