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1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70" autoAdjust="0"/>
    <p:restoredTop sz="94937" autoAdjust="0"/>
  </p:normalViewPr>
  <p:slideViewPr>
    <p:cSldViewPr>
      <p:cViewPr>
        <p:scale>
          <a:sx n="75" d="100"/>
          <a:sy n="75" d="100"/>
        </p:scale>
        <p:origin x="-121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0E0-62E2-440E-AA57-CFCE794399B3}" type="datetimeFigureOut">
              <a:rPr lang="ko-KR" altLang="en-US" smtClean="0"/>
              <a:pPr/>
              <a:t>2017-11-26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5A57-AE99-4505-852C-08F70C8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smtClean="0"/>
              <a:t>Mailutils</a:t>
            </a:r>
            <a:endParaRPr lang="ko-K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Mailutils-2.2 API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000108"/>
            <a:ext cx="8385629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생성</a:t>
            </a:r>
            <a:endParaRPr lang="en-US" altLang="ko-KR" sz="1400" b="1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rgbClr val="FF0000"/>
                </a:solidFill>
              </a:rPr>
              <a:t>mu_header_create</a:t>
            </a:r>
            <a:r>
              <a:rPr lang="en-US" altLang="ko-KR" sz="1400" b="1" smtClean="0"/>
              <a:t> (mu_header_t *ph, const char *blurb, size_t len, void *owner)</a:t>
            </a:r>
          </a:p>
          <a:p>
            <a:pPr>
              <a:buFontTx/>
              <a:buChar char="-"/>
            </a:pPr>
            <a:r>
              <a:rPr lang="en-US" altLang="ko-KR" sz="1200" smtClean="0"/>
              <a:t> ph : </a:t>
            </a:r>
            <a:r>
              <a:rPr lang="ko-KR" altLang="en-US" sz="1200" smtClean="0"/>
              <a:t>생성할 메일 헤더 구조체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blurb : </a:t>
            </a:r>
            <a:r>
              <a:rPr lang="ko-KR" altLang="en-US" sz="1200" smtClean="0"/>
              <a:t>메일 내용 문자열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len : </a:t>
            </a:r>
            <a:r>
              <a:rPr lang="ko-KR" altLang="en-US" sz="1200" smtClean="0"/>
              <a:t>메일 내용 문자열 길이</a:t>
            </a:r>
            <a:endParaRPr lang="en-US" altLang="ko-KR" sz="1200"/>
          </a:p>
          <a:p>
            <a:pPr>
              <a:buFontTx/>
              <a:buChar char="-"/>
            </a:pPr>
            <a:endParaRPr lang="en-US" altLang="ko-KR" sz="1400" smtClean="0"/>
          </a:p>
          <a:p>
            <a:pPr>
              <a:buFontTx/>
              <a:buChar char="-"/>
            </a:pPr>
            <a:endParaRPr lang="en-US" altLang="ko-KR" sz="1400" smtClean="0"/>
          </a:p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값 추출</a:t>
            </a:r>
            <a:endParaRPr lang="en-US" altLang="ko-KR" sz="1400" b="1"/>
          </a:p>
          <a:p>
            <a:r>
              <a:rPr lang="en-US" altLang="ko-KR" sz="1400" b="1"/>
              <a:t>i</a:t>
            </a:r>
            <a:r>
              <a:rPr lang="en-US" altLang="ko-KR" sz="1400" b="1" smtClean="0"/>
              <a:t>nt </a:t>
            </a:r>
            <a:r>
              <a:rPr lang="en-US" altLang="ko-KR" sz="1400" b="1" smtClean="0">
                <a:solidFill>
                  <a:srgbClr val="FF0000"/>
                </a:solidFill>
              </a:rPr>
              <a:t>mu_header_aget_value_n</a:t>
            </a:r>
            <a:r>
              <a:rPr lang="en-US" altLang="ko-KR" sz="1400" b="1" smtClean="0"/>
              <a:t> (mu_header_t header, const char *name, int n, char **pval)</a:t>
            </a:r>
          </a:p>
          <a:p>
            <a:pPr>
              <a:buFontTx/>
              <a:buChar char="-"/>
            </a:pPr>
            <a:r>
              <a:rPr lang="en-US" altLang="ko-KR" sz="1200" smtClean="0"/>
              <a:t> header : </a:t>
            </a:r>
            <a:r>
              <a:rPr lang="ko-KR" altLang="en-US" sz="1200" smtClean="0"/>
              <a:t>메일 헤더 구조체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name : </a:t>
            </a:r>
            <a:r>
              <a:rPr lang="ko-KR" altLang="en-US" sz="1200" smtClean="0"/>
              <a:t>메일 헤더 이름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n : n</a:t>
            </a:r>
            <a:r>
              <a:rPr lang="ko-KR" altLang="en-US" sz="1200" smtClean="0"/>
              <a:t>번째 메일 헤더 값</a:t>
            </a:r>
            <a:endParaRPr lang="en-US" altLang="ko-KR" sz="1200" smtClean="0"/>
          </a:p>
          <a:p>
            <a:r>
              <a:rPr lang="en-US" altLang="ko-KR" sz="1200" smtClean="0"/>
              <a:t>- pval : </a:t>
            </a:r>
            <a:r>
              <a:rPr lang="ko-KR" altLang="en-US" sz="1200" smtClean="0"/>
              <a:t>추출된 메일 헤더 값</a:t>
            </a:r>
            <a:endParaRPr lang="en-US" altLang="ko-KR" sz="12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값에 중에 특정 파라메터를 디코딩하여 추출</a:t>
            </a:r>
            <a:endParaRPr lang="en-US" altLang="ko-KR" sz="1400" b="1"/>
          </a:p>
          <a:p>
            <a:r>
              <a:rPr lang="en-US" altLang="ko-KR" sz="1100" b="1"/>
              <a:t>i</a:t>
            </a:r>
            <a:r>
              <a:rPr lang="en-US" altLang="ko-KR" sz="1100" b="1" smtClean="0"/>
              <a:t>nt</a:t>
            </a:r>
            <a:r>
              <a:rPr lang="en-US" altLang="ko-KR" sz="1100" b="1" smtClean="0">
                <a:solidFill>
                  <a:srgbClr val="FF0000"/>
                </a:solidFill>
              </a:rPr>
              <a:t> mu_mimehdr_aget_decoded_param</a:t>
            </a:r>
            <a:r>
              <a:rPr lang="en-US" altLang="ko-KR" sz="1100" b="1" smtClean="0"/>
              <a:t> (const char *str, const char *param, </a:t>
            </a:r>
            <a:r>
              <a:rPr lang="fr-FR" altLang="ko-KR" sz="1100" b="1" smtClean="0"/>
              <a:t>const char *charset, char **pval, char **plang)</a:t>
            </a:r>
            <a:endParaRPr lang="en-US" altLang="ko-KR" sz="1100" smtClean="0"/>
          </a:p>
          <a:p>
            <a:pPr>
              <a:buFontTx/>
              <a:buChar char="-"/>
            </a:pPr>
            <a:r>
              <a:rPr lang="en-US" altLang="ko-KR" sz="1200" smtClean="0"/>
              <a:t> str : </a:t>
            </a:r>
            <a:r>
              <a:rPr lang="ko-KR" altLang="en-US" sz="1200" smtClean="0"/>
              <a:t>메일 헤더 </a:t>
            </a:r>
            <a:r>
              <a:rPr lang="ko-KR" altLang="en-US" sz="1200"/>
              <a:t>값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param : </a:t>
            </a:r>
            <a:r>
              <a:rPr lang="ko-KR" altLang="en-US" sz="1200" smtClean="0"/>
              <a:t>메일 헤더 파라메터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charset : </a:t>
            </a:r>
            <a:r>
              <a:rPr lang="ko-KR" altLang="en-US" sz="1200" smtClean="0"/>
              <a:t>변환할 문자셋</a:t>
            </a:r>
            <a:endParaRPr lang="en-US" altLang="ko-KR" sz="1200" smtClean="0"/>
          </a:p>
          <a:p>
            <a:r>
              <a:rPr lang="en-US" altLang="ko-KR" sz="1200"/>
              <a:t>- pval : </a:t>
            </a:r>
            <a:r>
              <a:rPr lang="ko-KR" altLang="en-US" sz="1200" smtClean="0"/>
              <a:t>디코딩 된 메일 헤더 파라메터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en-US" altLang="ko-KR" sz="1200" smtClean="0"/>
              <a:t>Plang : </a:t>
            </a:r>
            <a:r>
              <a:rPr lang="ko-KR" altLang="en-US" sz="1200" smtClean="0"/>
              <a:t>메일 헤더 파라메터의 문자셋</a:t>
            </a:r>
            <a:endParaRPr lang="en-US" altLang="ko-KR" sz="1200"/>
          </a:p>
          <a:p>
            <a:endParaRPr lang="en-US" altLang="ko-KR" sz="1400" smtClean="0"/>
          </a:p>
          <a:p>
            <a:endParaRPr lang="en-US" altLang="ko-KR" sz="1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Mailutils-2.2 </a:t>
            </a:r>
            <a:r>
              <a:rPr lang="ko-KR" altLang="en-US" smtClean="0"/>
              <a:t>이슈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000108"/>
            <a:ext cx="8572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O ‘</a:t>
            </a:r>
            <a:r>
              <a:rPr lang="ko-KR" altLang="en-US" sz="1600" b="1" smtClean="0"/>
              <a:t>메일 헤더 파라메터 디코딩 함수</a:t>
            </a:r>
            <a:r>
              <a:rPr lang="en-US" altLang="ko-KR" sz="1600" b="1" smtClean="0"/>
              <a:t>’</a:t>
            </a:r>
            <a:r>
              <a:rPr lang="ko-KR" altLang="en-US" sz="1600" b="1" smtClean="0"/>
              <a:t> 이</a:t>
            </a:r>
            <a:r>
              <a:rPr lang="ko-KR" altLang="en-US" sz="1600" b="1"/>
              <a:t>슈</a:t>
            </a:r>
            <a:endParaRPr lang="en-US" altLang="ko-KR" sz="1600" b="1" smtClean="0"/>
          </a:p>
          <a:p>
            <a:endParaRPr lang="en-US" altLang="ko-KR" sz="1400" b="1" smtClean="0"/>
          </a:p>
          <a:p>
            <a:r>
              <a:rPr lang="en-US" altLang="ko-KR" sz="1100" b="1" smtClean="0"/>
              <a:t>int</a:t>
            </a:r>
            <a:r>
              <a:rPr lang="en-US" altLang="ko-KR" sz="1100" b="1" smtClean="0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mu_mimehdr_aget_decoded_param</a:t>
            </a:r>
            <a:r>
              <a:rPr lang="en-US" altLang="ko-KR" sz="1100" b="1" smtClean="0"/>
              <a:t> (const char *str, const char *param,  </a:t>
            </a:r>
            <a:r>
              <a:rPr lang="fr-FR" altLang="ko-KR" sz="1100" b="1" smtClean="0"/>
              <a:t>const char *charset, char **pval, char **plang)</a:t>
            </a:r>
            <a:endParaRPr lang="en-US" altLang="ko-KR" sz="1100" b="1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endParaRPr lang="en-US" altLang="ko-KR" sz="120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endParaRPr lang="en-US" altLang="ko-KR" sz="120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[</a:t>
            </a:r>
            <a:r>
              <a:rPr lang="ko-KR" altLang="en-US" sz="1200" smtClean="0">
                <a:sym typeface="Wingdings" pitchFamily="2" charset="2"/>
              </a:rPr>
              <a:t>이슈</a:t>
            </a:r>
            <a:r>
              <a:rPr lang="en-US" altLang="ko-KR" sz="1200" smtClean="0">
                <a:sym typeface="Wingdings" pitchFamily="2" charset="2"/>
              </a:rPr>
              <a:t>]</a:t>
            </a:r>
          </a:p>
          <a:p>
            <a:pPr>
              <a:buFont typeface="Wingdings"/>
              <a:buChar char="è"/>
            </a:pPr>
            <a:r>
              <a:rPr lang="ko-KR" altLang="en-US" sz="1200" smtClean="0">
                <a:sym typeface="Wingdings" pitchFamily="2" charset="2"/>
              </a:rPr>
              <a:t>내부에서 호출하는 </a:t>
            </a:r>
            <a:r>
              <a:rPr lang="en-US" altLang="ko-KR" sz="1200" b="1" smtClean="0">
                <a:sym typeface="Wingdings" pitchFamily="2" charset="2"/>
              </a:rPr>
              <a:t>mu_mimehdr_decode_param</a:t>
            </a:r>
            <a:r>
              <a:rPr lang="en-US" altLang="ko-KR" sz="1200" smtClean="0">
                <a:sym typeface="Wingdings" pitchFamily="2" charset="2"/>
              </a:rPr>
              <a:t>() </a:t>
            </a:r>
            <a:r>
              <a:rPr lang="ko-KR" altLang="en-US" sz="1200" smtClean="0">
                <a:sym typeface="Wingdings" pitchFamily="2" charset="2"/>
              </a:rPr>
              <a:t>함수는 </a:t>
            </a:r>
            <a:r>
              <a:rPr lang="en-US" altLang="ko-KR" sz="1200" b="1" smtClean="0">
                <a:solidFill>
                  <a:srgbClr val="FF0000"/>
                </a:solidFill>
                <a:sym typeface="Wingdings" pitchFamily="2" charset="2"/>
              </a:rPr>
              <a:t>thread_unsafe</a:t>
            </a:r>
            <a:r>
              <a:rPr lang="en-US" altLang="ko-KR" sz="1200" smtClean="0">
                <a:sym typeface="Wingdings" pitchFamily="2" charset="2"/>
              </a:rPr>
              <a:t> </a:t>
            </a:r>
            <a:r>
              <a:rPr lang="ko-KR" altLang="en-US" sz="1200" smtClean="0">
                <a:sym typeface="Wingdings" pitchFamily="2" charset="2"/>
              </a:rPr>
              <a:t>하다</a:t>
            </a:r>
            <a:r>
              <a:rPr lang="en-US" altLang="ko-KR" sz="1200" smtClean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altLang="ko-KR" sz="1200">
                <a:sym typeface="Wingdings" pitchFamily="2" charset="2"/>
              </a:rPr>
              <a:t> </a:t>
            </a:r>
            <a:r>
              <a:rPr lang="en-US" altLang="ko-KR" sz="1200" smtClean="0">
                <a:sym typeface="Wingdings" pitchFamily="2" charset="2"/>
              </a:rPr>
              <a:t>mu_rfc2047_decode() </a:t>
            </a:r>
            <a:r>
              <a:rPr lang="ko-KR" altLang="en-US" sz="1200" smtClean="0">
                <a:sym typeface="Wingdings" pitchFamily="2" charset="2"/>
              </a:rPr>
              <a:t>함수에서 문자열 디코딩</a:t>
            </a:r>
            <a:r>
              <a:rPr lang="en-US" altLang="ko-KR" sz="1200" smtClean="0">
                <a:sym typeface="Wingdings" pitchFamily="2" charset="2"/>
              </a:rPr>
              <a:t>(base64, Q, 7bit, 8bit ….) </a:t>
            </a:r>
            <a:r>
              <a:rPr lang="ko-KR" altLang="en-US" sz="1200" smtClean="0">
                <a:sym typeface="Wingdings" pitchFamily="2" charset="2"/>
              </a:rPr>
              <a:t>시 전역변수로 관리되는 디코딩 리스트 포인터 참조 취약</a:t>
            </a:r>
            <a:endParaRPr lang="en-US" altLang="ko-KR" sz="12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600" b="1" smtClean="0"/>
              <a:t>O ‘</a:t>
            </a:r>
            <a:r>
              <a:rPr lang="ko-KR" altLang="en-US" sz="1600" b="1" smtClean="0"/>
              <a:t>메일 헤더 파라메터 디코딩 함수</a:t>
            </a:r>
            <a:r>
              <a:rPr lang="en-US" altLang="ko-KR" sz="1600" b="1" smtClean="0"/>
              <a:t>’</a:t>
            </a:r>
            <a:r>
              <a:rPr lang="ko-KR" altLang="en-US" sz="1600" b="1" smtClean="0"/>
              <a:t>를 </a:t>
            </a:r>
            <a:r>
              <a:rPr lang="en-US" altLang="ko-KR" sz="1600" b="1" smtClean="0"/>
              <a:t>thread safe</a:t>
            </a:r>
            <a:r>
              <a:rPr lang="ko-KR" altLang="en-US" sz="1600" b="1" smtClean="0"/>
              <a:t>하게 사용해야 한다</a:t>
            </a:r>
            <a:r>
              <a:rPr lang="en-US" altLang="ko-KR" sz="1600" b="1" smtClean="0"/>
              <a:t>.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endParaRPr lang="en-US" altLang="ko-KR" sz="1200" b="1">
              <a:solidFill>
                <a:srgbClr val="FF0000"/>
              </a:solidFill>
            </a:endParaRP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endParaRPr lang="en-US" altLang="ko-KR" sz="1200" b="1" smtClean="0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smtClean="0">
                <a:sym typeface="Wingdings" pitchFamily="2" charset="2"/>
              </a:rPr>
              <a:t>mu_mimehdr_aget_decoded_param() </a:t>
            </a:r>
            <a:r>
              <a:rPr lang="ko-KR" altLang="en-US" sz="1200" smtClean="0">
                <a:sym typeface="Wingdings" pitchFamily="2" charset="2"/>
              </a:rPr>
              <a:t>함수를 직접 사용</a:t>
            </a:r>
            <a:r>
              <a:rPr lang="en-US" altLang="ko-KR" sz="1200">
                <a:sym typeface="Wingdings" pitchFamily="2" charset="2"/>
              </a:rPr>
              <a:t> </a:t>
            </a:r>
            <a:r>
              <a:rPr lang="ko-KR" altLang="en-US" sz="1200" smtClean="0">
                <a:sym typeface="Wingdings" pitchFamily="2" charset="2"/>
              </a:rPr>
              <a:t>할 수 없음</a:t>
            </a:r>
            <a:r>
              <a:rPr lang="en-US" altLang="ko-KR" sz="1200" smtClean="0">
                <a:sym typeface="Wingdings" pitchFamily="2" charset="2"/>
              </a:rPr>
              <a:t>.</a:t>
            </a:r>
            <a:endParaRPr lang="en-US" altLang="ko-KR" sz="1200" smtClean="0"/>
          </a:p>
          <a:p>
            <a:endParaRPr lang="en-US" altLang="ko-KR" sz="1400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4429132"/>
            <a:ext cx="8501122" cy="1285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smtClean="0">
                <a:sym typeface="Wingdings" pitchFamily="2" charset="2"/>
              </a:rPr>
              <a:t>mu_mimehdr_aget_param(str, param, &amp;value, &amp;flags);</a:t>
            </a:r>
          </a:p>
          <a:p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pthread_mutex_lock</a:t>
            </a:r>
            <a:r>
              <a:rPr lang="en-US" altLang="ko-KR" sz="1200" b="1" smtClean="0"/>
              <a:t>(&amp;lock);</a:t>
            </a:r>
          </a:p>
          <a:p>
            <a:r>
              <a:rPr lang="en-US" altLang="ko-KR" sz="1200" b="1" smtClean="0">
                <a:sym typeface="Wingdings" pitchFamily="2" charset="2"/>
              </a:rPr>
              <a:t>     mu_mimehdr_decode_param(value, flags, charset, pval, plang);</a:t>
            </a:r>
            <a:endParaRPr lang="en-US" altLang="ko-KR" sz="1200" b="1" smtClean="0"/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pthread_mutex_unlock</a:t>
            </a:r>
            <a:r>
              <a:rPr lang="en-US" altLang="ko-KR" sz="1200" b="1" smtClean="0"/>
              <a:t>(&amp;lock);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720" y="1785926"/>
            <a:ext cx="8572560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smtClean="0">
                <a:sym typeface="Wingdings" pitchFamily="2" charset="2"/>
              </a:rPr>
              <a:t>&lt;</a:t>
            </a:r>
            <a:r>
              <a:rPr lang="ko-KR" altLang="en-US" sz="1200" b="1" smtClean="0">
                <a:sym typeface="Wingdings" pitchFamily="2" charset="2"/>
              </a:rPr>
              <a:t>함수 내부에서 호출하는 함수들</a:t>
            </a:r>
            <a:r>
              <a:rPr lang="en-US" altLang="ko-KR" sz="1200" b="1" smtClean="0">
                <a:sym typeface="Wingdings" pitchFamily="2" charset="2"/>
              </a:rPr>
              <a:t>&gt;</a:t>
            </a:r>
          </a:p>
          <a:p>
            <a:r>
              <a:rPr lang="en-US" altLang="ko-KR" sz="1200" b="1" smtClean="0">
                <a:sym typeface="Wingdings" pitchFamily="2" charset="2"/>
              </a:rPr>
              <a:t>mu_mimehdr_aget_param</a:t>
            </a:r>
            <a:r>
              <a:rPr lang="en-US" altLang="ko-KR" sz="1200" smtClean="0">
                <a:sym typeface="Wingdings" pitchFamily="2" charset="2"/>
              </a:rPr>
              <a:t>( str, param, &amp;value, &amp;flags ) : </a:t>
            </a:r>
            <a:r>
              <a:rPr lang="ko-KR" altLang="en-US" sz="1200" smtClean="0">
                <a:sym typeface="Wingdings" pitchFamily="2" charset="2"/>
              </a:rPr>
              <a:t>메일 헤더</a:t>
            </a:r>
            <a:r>
              <a:rPr lang="en-US" altLang="ko-KR" sz="1200" smtClean="0">
                <a:sym typeface="Wingdings" pitchFamily="2" charset="2"/>
              </a:rPr>
              <a:t>(str)</a:t>
            </a:r>
            <a:r>
              <a:rPr lang="ko-KR" altLang="en-US" sz="1200" smtClean="0">
                <a:sym typeface="Wingdings" pitchFamily="2" charset="2"/>
              </a:rPr>
              <a:t>에서 파라메터</a:t>
            </a:r>
            <a:r>
              <a:rPr lang="en-US" altLang="ko-KR" sz="1200" smtClean="0">
                <a:sym typeface="Wingdings" pitchFamily="2" charset="2"/>
              </a:rPr>
              <a:t>(param)  </a:t>
            </a:r>
            <a:r>
              <a:rPr lang="ko-KR" altLang="en-US" sz="1200" smtClean="0">
                <a:sym typeface="Wingdings" pitchFamily="2" charset="2"/>
              </a:rPr>
              <a:t>값</a:t>
            </a:r>
            <a:r>
              <a:rPr lang="en-US" altLang="ko-KR" sz="1200" smtClean="0">
                <a:sym typeface="Wingdings" pitchFamily="2" charset="2"/>
              </a:rPr>
              <a:t>(value) </a:t>
            </a:r>
            <a:r>
              <a:rPr lang="ko-KR" altLang="en-US" sz="1200" smtClean="0">
                <a:sym typeface="Wingdings" pitchFamily="2" charset="2"/>
              </a:rPr>
              <a:t>추출</a:t>
            </a:r>
            <a:endParaRPr lang="en-US" altLang="ko-KR" sz="1200" smtClean="0">
              <a:sym typeface="Wingdings" pitchFamily="2" charset="2"/>
            </a:endParaRPr>
          </a:p>
          <a:p>
            <a:r>
              <a:rPr lang="en-US" altLang="ko-KR" sz="1200" b="1" smtClean="0">
                <a:sym typeface="Wingdings" pitchFamily="2" charset="2"/>
              </a:rPr>
              <a:t>mu_mimehdr_decode_param</a:t>
            </a:r>
            <a:r>
              <a:rPr lang="en-US" altLang="ko-KR" sz="1200" smtClean="0">
                <a:sym typeface="Wingdings" pitchFamily="2" charset="2"/>
              </a:rPr>
              <a:t>( value, flags, charset, pval, plang ) : </a:t>
            </a:r>
            <a:r>
              <a:rPr lang="ko-KR" altLang="en-US" sz="1200" smtClean="0">
                <a:sym typeface="Wingdings" pitchFamily="2" charset="2"/>
              </a:rPr>
              <a:t>파라메터 값</a:t>
            </a:r>
            <a:r>
              <a:rPr lang="en-US" altLang="ko-KR" sz="1200" smtClean="0">
                <a:sym typeface="Wingdings" pitchFamily="2" charset="2"/>
              </a:rPr>
              <a:t>(value)</a:t>
            </a:r>
            <a:r>
              <a:rPr lang="ko-KR" altLang="en-US" sz="1200" smtClean="0">
                <a:sym typeface="Wingdings" pitchFamily="2" charset="2"/>
              </a:rPr>
              <a:t>을 디코딩 하고 </a:t>
            </a:r>
            <a:r>
              <a:rPr lang="en-US" altLang="ko-KR" sz="1200" smtClean="0">
                <a:sym typeface="Wingdings" pitchFamily="2" charset="2"/>
              </a:rPr>
              <a:t>charset</a:t>
            </a:r>
            <a:r>
              <a:rPr lang="ko-KR" altLang="en-US" sz="1200" smtClean="0">
                <a:sym typeface="Wingdings" pitchFamily="2" charset="2"/>
              </a:rPr>
              <a:t>으로 변환</a:t>
            </a:r>
            <a:endParaRPr lang="en-US" altLang="ko-KR" sz="12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Mailutils-3.4 API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000108"/>
            <a:ext cx="8385629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생성</a:t>
            </a:r>
            <a:endParaRPr lang="en-US" altLang="ko-KR" sz="1400" b="1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rgbClr val="FF0000"/>
                </a:solidFill>
              </a:rPr>
              <a:t>mu_header_create </a:t>
            </a:r>
            <a:r>
              <a:rPr lang="en-US" altLang="ko-KR" sz="1400" b="1" smtClean="0"/>
              <a:t>(mu_header_t *ph, const char *blurb, size_t len)</a:t>
            </a:r>
          </a:p>
          <a:p>
            <a:pPr>
              <a:buFontTx/>
              <a:buChar char="-"/>
            </a:pPr>
            <a:r>
              <a:rPr lang="en-US" altLang="ko-KR" sz="1200" smtClean="0"/>
              <a:t> ph : </a:t>
            </a:r>
            <a:r>
              <a:rPr lang="ko-KR" altLang="en-US" sz="1200" smtClean="0"/>
              <a:t>생성할 메일 헤더 구조체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blurb : </a:t>
            </a:r>
            <a:r>
              <a:rPr lang="ko-KR" altLang="en-US" sz="1200" smtClean="0"/>
              <a:t>메일 내용 문자열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len : </a:t>
            </a:r>
            <a:r>
              <a:rPr lang="ko-KR" altLang="en-US" sz="1200" smtClean="0"/>
              <a:t>메일 내용 문자열 길이</a:t>
            </a:r>
            <a:endParaRPr lang="en-US" altLang="ko-KR" sz="1200"/>
          </a:p>
          <a:p>
            <a:pPr>
              <a:buFontTx/>
              <a:buChar char="-"/>
            </a:pPr>
            <a:endParaRPr lang="en-US" altLang="ko-KR" sz="1400" smtClean="0"/>
          </a:p>
          <a:p>
            <a:pPr>
              <a:buFontTx/>
              <a:buChar char="-"/>
            </a:pPr>
            <a:endParaRPr lang="en-US" altLang="ko-KR" sz="1400" smtClean="0"/>
          </a:p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값 추출 </a:t>
            </a:r>
            <a:r>
              <a:rPr lang="en-US" altLang="ko-KR" sz="1400" b="1" smtClean="0"/>
              <a:t>(2</a:t>
            </a:r>
            <a:r>
              <a:rPr lang="ko-KR" altLang="en-US" sz="1400" b="1" smtClean="0"/>
              <a:t>버전과 동일</a:t>
            </a:r>
            <a:r>
              <a:rPr lang="en-US" altLang="ko-KR" sz="1400" b="1" smtClean="0"/>
              <a:t>)</a:t>
            </a:r>
            <a:endParaRPr lang="en-US" altLang="ko-KR" sz="1400" b="1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rgbClr val="FF0000"/>
                </a:solidFill>
              </a:rPr>
              <a:t>mu_header_aget_value_n</a:t>
            </a:r>
            <a:r>
              <a:rPr lang="en-US" altLang="ko-KR" sz="1400" b="1" smtClean="0"/>
              <a:t> (mu_header_t header, const char *name, int n, char **pval)</a:t>
            </a:r>
          </a:p>
          <a:p>
            <a:pPr>
              <a:buFontTx/>
              <a:buChar char="-"/>
            </a:pPr>
            <a:r>
              <a:rPr lang="en-US" altLang="ko-KR" sz="1200" smtClean="0"/>
              <a:t>header : </a:t>
            </a:r>
            <a:r>
              <a:rPr lang="ko-KR" altLang="en-US" sz="1200" smtClean="0"/>
              <a:t>메일 헤더 구조체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name : </a:t>
            </a:r>
            <a:r>
              <a:rPr lang="ko-KR" altLang="en-US" sz="1200" smtClean="0"/>
              <a:t>메일 헤더 이름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n : n</a:t>
            </a:r>
            <a:r>
              <a:rPr lang="ko-KR" altLang="en-US" sz="1200" smtClean="0"/>
              <a:t>번째 메일 헤더 값</a:t>
            </a:r>
            <a:endParaRPr lang="en-US" altLang="ko-KR" sz="1200" smtClean="0"/>
          </a:p>
          <a:p>
            <a:r>
              <a:rPr lang="en-US" altLang="ko-KR" sz="1200" smtClean="0"/>
              <a:t>- pval : </a:t>
            </a:r>
            <a:r>
              <a:rPr lang="ko-KR" altLang="en-US" sz="1200" smtClean="0"/>
              <a:t>추출된 메일 헤더 값</a:t>
            </a:r>
            <a:endParaRPr lang="en-US" altLang="ko-KR" sz="12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b="1" smtClean="0"/>
              <a:t>O </a:t>
            </a:r>
            <a:r>
              <a:rPr lang="ko-KR" altLang="en-US" sz="1400" b="1" smtClean="0"/>
              <a:t>메일 헤더 값에 중에 특정 파라메터를 디코딩하여 추출 </a:t>
            </a:r>
            <a:r>
              <a:rPr lang="en-US" altLang="ko-KR" sz="1400" b="1" smtClean="0"/>
              <a:t>(2</a:t>
            </a:r>
            <a:r>
              <a:rPr lang="ko-KR" altLang="en-US" sz="1400" b="1" smtClean="0"/>
              <a:t>버전과 동일</a:t>
            </a:r>
            <a:r>
              <a:rPr lang="en-US" altLang="ko-KR" sz="1400" b="1" smtClean="0"/>
              <a:t>)</a:t>
            </a:r>
            <a:endParaRPr lang="en-US" altLang="ko-KR" sz="1400" b="1"/>
          </a:p>
          <a:p>
            <a:r>
              <a:rPr lang="en-US" altLang="ko-KR" sz="1100" b="1"/>
              <a:t>i</a:t>
            </a:r>
            <a:r>
              <a:rPr lang="en-US" altLang="ko-KR" sz="1100" b="1" smtClean="0"/>
              <a:t>nt</a:t>
            </a:r>
            <a:r>
              <a:rPr lang="en-US" altLang="ko-KR" sz="1100" b="1" smtClean="0">
                <a:solidFill>
                  <a:srgbClr val="FF0000"/>
                </a:solidFill>
              </a:rPr>
              <a:t> mu_mimehdr_aget_decoded_param</a:t>
            </a:r>
            <a:r>
              <a:rPr lang="en-US" altLang="ko-KR" sz="1100" b="1" smtClean="0"/>
              <a:t> (const char *str, const char *param, </a:t>
            </a:r>
            <a:r>
              <a:rPr lang="fr-FR" altLang="ko-KR" sz="1100" b="1" smtClean="0"/>
              <a:t>const char *charset, char **pval, char **plang)</a:t>
            </a:r>
            <a:endParaRPr lang="en-US" altLang="ko-KR" sz="1100" smtClean="0"/>
          </a:p>
          <a:p>
            <a:pPr>
              <a:buFontTx/>
              <a:buChar char="-"/>
            </a:pPr>
            <a:r>
              <a:rPr lang="en-US" altLang="ko-KR" sz="1200" smtClean="0"/>
              <a:t> str : </a:t>
            </a:r>
            <a:r>
              <a:rPr lang="ko-KR" altLang="en-US" sz="1200" smtClean="0"/>
              <a:t>메일 헤더 </a:t>
            </a:r>
            <a:r>
              <a:rPr lang="ko-KR" altLang="en-US" sz="1200"/>
              <a:t>값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param : </a:t>
            </a:r>
            <a:r>
              <a:rPr lang="ko-KR" altLang="en-US" sz="1200" smtClean="0"/>
              <a:t>메일 헤더 파라메터</a:t>
            </a:r>
            <a:endParaRPr lang="en-US" altLang="ko-KR" sz="1200" smtClean="0"/>
          </a:p>
          <a:p>
            <a:pPr>
              <a:buFontTx/>
              <a:buChar char="-"/>
            </a:pPr>
            <a:r>
              <a:rPr lang="en-US" altLang="ko-KR" sz="1200" smtClean="0"/>
              <a:t> charset : </a:t>
            </a:r>
            <a:r>
              <a:rPr lang="ko-KR" altLang="en-US" sz="1200" smtClean="0"/>
              <a:t>변환할 문자셋</a:t>
            </a:r>
            <a:endParaRPr lang="en-US" altLang="ko-KR" sz="1200" smtClean="0"/>
          </a:p>
          <a:p>
            <a:r>
              <a:rPr lang="en-US" altLang="ko-KR" sz="1200"/>
              <a:t>- pval : </a:t>
            </a:r>
            <a:r>
              <a:rPr lang="ko-KR" altLang="en-US" sz="1200" smtClean="0"/>
              <a:t>디코딩 된 메일 헤더 파라메터</a:t>
            </a:r>
            <a:endParaRPr lang="en-US" altLang="ko-KR" sz="1200"/>
          </a:p>
          <a:p>
            <a:r>
              <a:rPr lang="en-US" altLang="ko-KR" sz="1200"/>
              <a:t>- </a:t>
            </a:r>
            <a:r>
              <a:rPr lang="en-US" altLang="ko-KR" sz="1200" smtClean="0"/>
              <a:t>Plang : </a:t>
            </a:r>
            <a:r>
              <a:rPr lang="ko-KR" altLang="en-US" sz="1200" smtClean="0"/>
              <a:t>메일 헤더 파라메터의 문자셋</a:t>
            </a:r>
            <a:endParaRPr lang="en-US" altLang="ko-KR" sz="12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O 3</a:t>
            </a:r>
            <a:r>
              <a:rPr lang="ko-KR" altLang="en-US" sz="1400" b="1" smtClean="0">
                <a:solidFill>
                  <a:srgbClr val="FF0000"/>
                </a:solidFill>
              </a:rPr>
              <a:t>버전에서는 </a:t>
            </a:r>
            <a:r>
              <a:rPr lang="en-US" altLang="ko-KR" sz="1400" b="1" smtClean="0">
                <a:solidFill>
                  <a:srgbClr val="FF0000"/>
                </a:solidFill>
              </a:rPr>
              <a:t>mu_mimehdr_aget_decoded_param() </a:t>
            </a:r>
            <a:r>
              <a:rPr lang="ko-KR" altLang="en-US" sz="1400" b="1" smtClean="0">
                <a:solidFill>
                  <a:srgbClr val="FF0000"/>
                </a:solidFill>
              </a:rPr>
              <a:t>함수가 </a:t>
            </a:r>
            <a:r>
              <a:rPr lang="en-US" altLang="ko-KR" sz="1400" b="1" smtClean="0">
                <a:solidFill>
                  <a:srgbClr val="FF0000"/>
                </a:solidFill>
              </a:rPr>
              <a:t>thread-safe</a:t>
            </a:r>
            <a:r>
              <a:rPr lang="ko-KR" altLang="en-US" sz="1400" b="1" smtClean="0">
                <a:solidFill>
                  <a:srgbClr val="FF0000"/>
                </a:solidFill>
              </a:rPr>
              <a:t>하여 사용가능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 </a:t>
            </a:r>
            <a:r>
              <a:rPr lang="ko-KR" altLang="en-US" smtClean="0"/>
              <a:t>버전 별 </a:t>
            </a:r>
            <a:r>
              <a:rPr lang="en-US" altLang="ko-KR" smtClean="0"/>
              <a:t>API </a:t>
            </a:r>
            <a:r>
              <a:rPr lang="ko-KR" altLang="en-US" smtClean="0"/>
              <a:t>사용법 비교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1142984"/>
          <a:ext cx="8572559" cy="5072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3443804"/>
                <a:gridCol w="3842871"/>
              </a:tblGrid>
              <a:tr h="335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Mailutils-2.2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Mailutils-3.4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Subject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mu_header_aget_value():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pthread_mutex_lock(&amp;lock);</a:t>
                      </a:r>
                    </a:p>
                    <a:p>
                      <a:r>
                        <a:rPr lang="en-US" altLang="ko-KR" sz="1100" b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mu_mimehdr_decode_param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();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pthread_mutex_unlock(&amp;lock);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mu_header_aget_value() : Subject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tx1"/>
                          </a:solidFill>
                        </a:rPr>
                        <a:t>mu_rfc2047_decode_param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Content-Type </a:t>
                      </a:r>
                    </a:p>
                    <a:p>
                      <a:pPr algn="ctr" latinLnBrk="1"/>
                      <a:r>
                        <a:rPr lang="en-US" altLang="ko-KR" sz="1100" b="1" smtClean="0">
                          <a:sym typeface="Wingdings" pitchFamily="2" charset="2"/>
                        </a:rPr>
                        <a:t> name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mu_header_aget_value():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pthread_mutex_lock(&amp;lock);</a:t>
                      </a:r>
                    </a:p>
                    <a:p>
                      <a:r>
                        <a:rPr lang="en-US" altLang="ko-KR" sz="1100" b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mu_mimehdr_decode_param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();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pthread_mutex_unlock(&amp;lock);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mu_header_aget_value() : Content-Type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tx1"/>
                          </a:solidFill>
                        </a:rPr>
                        <a:t>mu_mimehdr_aget_decoded_param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(content, “name”, “UTF-8”, &amp;pval, &amp;plan)</a:t>
                      </a:r>
                      <a:endParaRPr lang="ko-KR" altLang="en-US" sz="11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307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Content-Disposition </a:t>
                      </a:r>
                    </a:p>
                    <a:p>
                      <a:pPr algn="ctr" latinLnBrk="1"/>
                      <a:r>
                        <a:rPr lang="en-US" altLang="ko-KR" sz="1100" b="1" smtClean="0">
                          <a:sym typeface="Wingdings" pitchFamily="2" charset="2"/>
                        </a:rPr>
                        <a:t> filename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mu_header_aget_value():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Content-Disposition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pthread_mutex_lock(&amp;lock);</a:t>
                      </a:r>
                    </a:p>
                    <a:p>
                      <a:r>
                        <a:rPr lang="en-US" altLang="ko-KR" sz="1100" b="1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mu_mimehdr_decode_param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();</a:t>
                      </a:r>
                      <a:endParaRPr lang="en-US" altLang="ko-KR" sz="1100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="0" smtClean="0">
                          <a:solidFill>
                            <a:schemeClr val="tx1"/>
                          </a:solidFill>
                        </a:rPr>
                        <a:t>pthread_mutex_unlock(&amp;lock);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mu_header_aget_value() : Content-Disposition</a:t>
                      </a:r>
                      <a:r>
                        <a:rPr lang="en-US" altLang="ko-KR" sz="11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</a:rPr>
                        <a:t>추출</a:t>
                      </a:r>
                      <a:endParaRPr lang="en-US" altLang="ko-KR" sz="11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1" smtClean="0">
                          <a:solidFill>
                            <a:schemeClr val="tx1"/>
                          </a:solidFill>
                        </a:rPr>
                        <a:t>mu_mimehdr_aget_decoded_param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(content, “filename”, “UTF-8”, &amp;pval, &amp;plan)</a:t>
                      </a:r>
                      <a:endParaRPr lang="ko-KR" altLang="en-US" sz="110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307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Benchmark</a:t>
                      </a:r>
                    </a:p>
                    <a:p>
                      <a:pPr algn="ctr" latinLnBrk="1"/>
                      <a:endParaRPr lang="en-US" altLang="ko-KR" sz="1100" b="1" smtClean="0"/>
                    </a:p>
                    <a:p>
                      <a:pPr algn="ctr" latinLnBrk="1"/>
                      <a:r>
                        <a:rPr lang="en-US" altLang="ko-KR" sz="1100" b="1" smtClean="0"/>
                        <a:t>thread: 8</a:t>
                      </a:r>
                    </a:p>
                    <a:p>
                      <a:pPr algn="ctr" latinLnBrk="1"/>
                      <a:r>
                        <a:rPr lang="en-US" altLang="ko-KR" sz="1100" b="1" smtClean="0"/>
                        <a:t>loop: 100000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kaka mailutils-2.2 # ./md2 kaka 100000</a:t>
                      </a:r>
                    </a:p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--&gt;[       md2]: 59.295455</a:t>
                      </a:r>
                    </a:p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kaka mailutils-2.2 # ./md2 kaka 100000</a:t>
                      </a:r>
                    </a:p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--&gt;[       md2]: 63.029646</a:t>
                      </a:r>
                    </a:p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kaka mailutils-2.2 # ./md2 kaka 100000</a:t>
                      </a:r>
                    </a:p>
                    <a:p>
                      <a:r>
                        <a:rPr lang="fi-FI" altLang="ko-KR" sz="1100" b="0" smtClean="0">
                          <a:solidFill>
                            <a:schemeClr val="tx1"/>
                          </a:solidFill>
                        </a:rPr>
                        <a:t>--&gt;[       md2]: 62.941923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kaka mailutils-3.4 # ./md3 kaka 100000</a:t>
                      </a:r>
                    </a:p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--&gt;[       md2]: 51.063899</a:t>
                      </a:r>
                    </a:p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kaka mailutils-3.4 # ./md3 kaka 100000</a:t>
                      </a:r>
                    </a:p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--&gt;[       md2]: 50.265110</a:t>
                      </a:r>
                    </a:p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kaka mailutils-3.4 # ./md3 kaka 100000</a:t>
                      </a:r>
                    </a:p>
                    <a:p>
                      <a:pPr latinLnBrk="1"/>
                      <a:r>
                        <a:rPr lang="fi-FI" altLang="ko-KR" sz="1100" smtClean="0">
                          <a:solidFill>
                            <a:schemeClr val="tx1"/>
                          </a:solidFill>
                        </a:rPr>
                        <a:t>--&gt;[       md2]: 47.448771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Mailutils-2.2 </a:t>
            </a:r>
            <a:r>
              <a:rPr lang="ko-KR" altLang="en-US" smtClean="0"/>
              <a:t>인코딩 테스트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785794"/>
            <a:ext cx="735808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Test1&gt; rfc2047 </a:t>
            </a:r>
            <a:r>
              <a:rPr lang="en-US" altLang="ko-KR" sz="1000" b="1" smtClean="0">
                <a:sym typeface="Wingdings" pitchFamily="2" charset="2"/>
              </a:rPr>
              <a:t> </a:t>
            </a:r>
            <a:r>
              <a:rPr lang="en-US" altLang="ko-KR" sz="1000" b="1" smtClean="0"/>
              <a:t>8. Examples iso-8859 </a:t>
            </a:r>
            <a:r>
              <a:rPr lang="pt-BR" sz="1000" b="1" smtClean="0">
                <a:sym typeface="Wingdings" pitchFamily="2" charset="2"/>
              </a:rPr>
              <a:t>---------------- OK</a:t>
            </a:r>
            <a:endParaRPr lang="en-US" altLang="ko-KR" sz="1000" b="1" smtClean="0"/>
          </a:p>
          <a:p>
            <a:r>
              <a:rPr lang="pt-BR" sz="1000" smtClean="0"/>
              <a:t>Subject: =?iso-8859-1?q?this is some text?=</a:t>
            </a:r>
          </a:p>
          <a:p>
            <a:r>
              <a:rPr lang="pt-BR" sz="1000" smtClean="0"/>
              <a:t>Subject: =?iso-8859-1?q?this=20is=20some=20text?=</a:t>
            </a:r>
          </a:p>
          <a:p>
            <a:r>
              <a:rPr lang="pt-BR" sz="1000" smtClean="0"/>
              <a:t>Subject: =?ISO-8859-1?B?SWYgeW91IGNhbiByZWFkIHRoaXMgeW8=?=</a:t>
            </a:r>
          </a:p>
          <a:p>
            <a:r>
              <a:rPr lang="pt-BR" sz="1000" smtClean="0"/>
              <a:t>    =?ISO-8859-2?B?dSB1bmRlcnN0YW5kIHRoZSBleGFtcGxlLg==?=</a:t>
            </a:r>
          </a:p>
          <a:p>
            <a:r>
              <a:rPr lang="pt-BR" sz="1000" smtClean="0"/>
              <a:t>Subject: (=?ISO-8859-1?Q?a?=)</a:t>
            </a:r>
          </a:p>
          <a:p>
            <a:r>
              <a:rPr lang="pt-BR" sz="1000" smtClean="0"/>
              <a:t>Subject: (=?ISO-8859-1?Q?a?= b)</a:t>
            </a:r>
          </a:p>
          <a:p>
            <a:r>
              <a:rPr lang="pt-BR" sz="1000" smtClean="0"/>
              <a:t>Subject: (=?ISO-8859-1?Q?a?= =?ISO-8859-1?Q?b?=)</a:t>
            </a:r>
          </a:p>
          <a:p>
            <a:r>
              <a:rPr lang="pt-BR" sz="1000" smtClean="0"/>
              <a:t>Subject: (=?ISO-8859-1?Q?a?=  =?ISO-8859-1?Q?b?=)</a:t>
            </a:r>
          </a:p>
          <a:p>
            <a:r>
              <a:rPr lang="pt-BR" sz="1000" smtClean="0"/>
              <a:t>Subject: (=?ISO-8859-1?Q?a?=</a:t>
            </a:r>
          </a:p>
          <a:p>
            <a:r>
              <a:rPr lang="pt-BR" sz="1000" smtClean="0"/>
              <a:t>       =?ISO-8859-1?Q?b?=)</a:t>
            </a:r>
          </a:p>
          <a:p>
            <a:r>
              <a:rPr lang="pt-BR" sz="1000" smtClean="0"/>
              <a:t>Subject: (=?ISO-8859-1?Q?a_b?=)</a:t>
            </a:r>
          </a:p>
          <a:p>
            <a:r>
              <a:rPr lang="pt-BR" sz="1000" smtClean="0"/>
              <a:t>Subject: (=?ISO-8859-1?Q?a?= =?ISO-8859-2?Q?_b?=)</a:t>
            </a:r>
          </a:p>
          <a:p>
            <a:endParaRPr lang="pt-BR" sz="1000"/>
          </a:p>
          <a:p>
            <a:r>
              <a:rPr lang="pt-BR" sz="1000" b="1" smtClean="0"/>
              <a:t>Test2&gt; rfc2047 </a:t>
            </a:r>
            <a:r>
              <a:rPr lang="pt-BR" sz="1000" b="1" smtClean="0">
                <a:sym typeface="Wingdings" pitchFamily="2" charset="2"/>
              </a:rPr>
              <a:t> encoded-word  UTF-8 ---------------- OK</a:t>
            </a:r>
          </a:p>
          <a:p>
            <a:r>
              <a:rPr lang="pt-BR" sz="1000" smtClean="0"/>
              <a:t>Content-Type: text/plain;</a:t>
            </a:r>
          </a:p>
          <a:p>
            <a:r>
              <a:rPr lang="pt-BR" sz="1000" smtClean="0"/>
              <a:t> name="=?UTF-8?B?44WB44WB44WB44WB44WB44WB44WB44WB44WB44WB44WB44WB44WB44WB?=</a:t>
            </a:r>
          </a:p>
          <a:p>
            <a:r>
              <a:rPr lang="pt-BR" sz="1000" smtClean="0"/>
              <a:t> =?UTF-8?B?44WB44WB44WB44WB44WBLnR4dA==?="</a:t>
            </a:r>
          </a:p>
          <a:p>
            <a:endParaRPr lang="pt-BR" sz="1000" smtClean="0"/>
          </a:p>
          <a:p>
            <a:r>
              <a:rPr lang="pt-BR" sz="1000" b="1" smtClean="0"/>
              <a:t>Test3&gt; rfc2184 </a:t>
            </a:r>
            <a:r>
              <a:rPr lang="pt-BR" sz="1000" b="1" smtClean="0">
                <a:sym typeface="Wingdings" pitchFamily="2" charset="2"/>
              </a:rPr>
              <a:t> 3. Parameter Value Continuations  --------------- OK</a:t>
            </a:r>
            <a:endParaRPr lang="pt-BR" sz="1000" b="1" smtClean="0"/>
          </a:p>
          <a:p>
            <a:r>
              <a:rPr lang="pt-BR" sz="1000" smtClean="0"/>
              <a:t>Content-Type1: message/external-body; access-type=URL;</a:t>
            </a:r>
          </a:p>
          <a:p>
            <a:r>
              <a:rPr lang="pt-BR" sz="1000" smtClean="0"/>
              <a:t> URL*0="ftp://";</a:t>
            </a:r>
          </a:p>
          <a:p>
            <a:r>
              <a:rPr lang="pt-BR" sz="1000" smtClean="0"/>
              <a:t> URL*1="cs.utk.edu/pub/moore/bulk-mailer/bulk-mailer.tar“</a:t>
            </a:r>
          </a:p>
          <a:p>
            <a:endParaRPr lang="pt-BR" sz="1000" smtClean="0"/>
          </a:p>
          <a:p>
            <a:r>
              <a:rPr lang="pt-BR" sz="1000" b="1" smtClean="0"/>
              <a:t>Test4&gt;  rfc2184 </a:t>
            </a:r>
            <a:r>
              <a:rPr lang="pt-BR" sz="1000" b="1" smtClean="0">
                <a:sym typeface="Wingdings" pitchFamily="2" charset="2"/>
              </a:rPr>
              <a:t> 4. </a:t>
            </a:r>
            <a:r>
              <a:rPr lang="en-US" sz="1000" b="1"/>
              <a:t>Parameter Value Character Set and Language </a:t>
            </a:r>
            <a:r>
              <a:rPr lang="en-US" sz="1000" b="1" smtClean="0"/>
              <a:t>Information</a:t>
            </a:r>
            <a:r>
              <a:rPr lang="pt-BR" sz="1000" b="1" smtClean="0">
                <a:sym typeface="Wingdings" pitchFamily="2" charset="2"/>
              </a:rPr>
              <a:t> --------------- OK</a:t>
            </a:r>
            <a:endParaRPr lang="pt-BR" sz="1000" b="1" smtClean="0"/>
          </a:p>
          <a:p>
            <a:r>
              <a:rPr lang="pt-BR" sz="1000" smtClean="0"/>
              <a:t>Content-Type2: application/x-stuff;</a:t>
            </a:r>
          </a:p>
          <a:p>
            <a:r>
              <a:rPr lang="pt-BR" sz="1000" smtClean="0"/>
              <a:t> title*=us-ascii'en-us'This%20is%20%2A%2A%2Afun%2A%2A%2A</a:t>
            </a:r>
          </a:p>
          <a:p>
            <a:endParaRPr lang="pt-BR" sz="1000" smtClean="0"/>
          </a:p>
          <a:p>
            <a:r>
              <a:rPr lang="pt-BR" sz="1000" b="1" smtClean="0"/>
              <a:t>Test5&gt; rfc2184 </a:t>
            </a:r>
            <a:r>
              <a:rPr lang="pt-BR" sz="1000" b="1" smtClean="0">
                <a:sym typeface="Wingdings" pitchFamily="2" charset="2"/>
              </a:rPr>
              <a:t> 4.1. </a:t>
            </a:r>
            <a:r>
              <a:rPr lang="en-US" sz="1000" b="1"/>
              <a:t>Combining Character Set, Language, and Parameter </a:t>
            </a:r>
            <a:r>
              <a:rPr lang="en-US" sz="1000" b="1" smtClean="0"/>
              <a:t>Continuations </a:t>
            </a:r>
            <a:r>
              <a:rPr lang="pt-BR" sz="1000" b="1" smtClean="0">
                <a:sym typeface="Wingdings" pitchFamily="2" charset="2"/>
              </a:rPr>
              <a:t>--------------- </a:t>
            </a:r>
            <a:r>
              <a:rPr lang="pt-BR" sz="1000" b="1" smtClean="0">
                <a:solidFill>
                  <a:srgbClr val="FF0000"/>
                </a:solidFill>
                <a:sym typeface="Wingdings" pitchFamily="2" charset="2"/>
              </a:rPr>
              <a:t>FAIL</a:t>
            </a:r>
            <a:endParaRPr lang="en-US" sz="1000" b="1" smtClean="0">
              <a:solidFill>
                <a:srgbClr val="FF0000"/>
              </a:solidFill>
            </a:endParaRPr>
          </a:p>
          <a:p>
            <a:r>
              <a:rPr lang="en-US" sz="1000" smtClean="0"/>
              <a:t>Content-Type: application/x-stuff</a:t>
            </a:r>
          </a:p>
          <a:p>
            <a:r>
              <a:rPr lang="en-US" sz="1000" smtClean="0"/>
              <a:t> title*1*=us-ascii'en'This%20is%20even%20more%20</a:t>
            </a:r>
          </a:p>
          <a:p>
            <a:r>
              <a:rPr lang="en-US" sz="1000" smtClean="0"/>
              <a:t> title*2*=%2A%2A%2Afun%2A%2A%2A%20</a:t>
            </a:r>
          </a:p>
          <a:p>
            <a:r>
              <a:rPr lang="en-US" sz="1000" smtClean="0"/>
              <a:t> title*3="isn't it!“</a:t>
            </a:r>
          </a:p>
          <a:p>
            <a:endParaRPr lang="en-US" sz="1000"/>
          </a:p>
          <a:p>
            <a:r>
              <a:rPr lang="pt-BR" sz="1000" b="1" smtClean="0"/>
              <a:t>Test5&gt; rfc2184 </a:t>
            </a:r>
            <a:r>
              <a:rPr lang="pt-BR" sz="1000" b="1" smtClean="0">
                <a:sym typeface="Wingdings" pitchFamily="2" charset="2"/>
              </a:rPr>
              <a:t> </a:t>
            </a:r>
            <a:r>
              <a:rPr lang="en-US" sz="1000" b="1" smtClean="0">
                <a:sym typeface="Wingdings" pitchFamily="2" charset="2"/>
              </a:rPr>
              <a:t>5. Language specification in Encoded Words</a:t>
            </a:r>
            <a:r>
              <a:rPr lang="en-US" sz="1000" b="1" smtClean="0"/>
              <a:t> </a:t>
            </a:r>
            <a:r>
              <a:rPr lang="pt-BR" sz="1000" b="1" smtClean="0">
                <a:sym typeface="Wingdings" pitchFamily="2" charset="2"/>
              </a:rPr>
              <a:t>--------------- OK</a:t>
            </a:r>
            <a:endParaRPr lang="en-US" sz="1000" b="1" smtClean="0"/>
          </a:p>
          <a:p>
            <a:r>
              <a:rPr lang="en-US" sz="1000" smtClean="0"/>
              <a:t>From: =?US-ASCII*EN?Q?Keith_Moore?= &lt;moore@cs.utk.edu&gt; </a:t>
            </a:r>
          </a:p>
          <a:p>
            <a:endParaRPr lang="en-US" sz="1000"/>
          </a:p>
          <a:p>
            <a:r>
              <a:rPr lang="en-US" sz="1000" b="1" smtClean="0"/>
              <a:t>Test6&gt; gmail upload </a:t>
            </a:r>
            <a:r>
              <a:rPr lang="pt-BR" sz="1000" b="1" smtClean="0">
                <a:sym typeface="Wingdings" pitchFamily="2" charset="2"/>
              </a:rPr>
              <a:t>--------------- OK</a:t>
            </a:r>
            <a:endParaRPr lang="en-US" sz="1000" b="1" smtClean="0"/>
          </a:p>
          <a:p>
            <a:r>
              <a:rPr lang="fr-FR" sz="1000" smtClean="0"/>
              <a:t>Content-Disposition: attachment; filename="=?UTF-8?Q?=e3=85=81=.txt?="</a:t>
            </a:r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Mailutils-3.4 </a:t>
            </a:r>
            <a:r>
              <a:rPr lang="ko-KR" altLang="en-US" smtClean="0"/>
              <a:t>인코딩 테스트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785794"/>
            <a:ext cx="73580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smtClean="0"/>
              <a:t>Test1&gt; rfc2047 </a:t>
            </a:r>
            <a:r>
              <a:rPr lang="en-US" altLang="ko-KR" sz="1000" b="1" smtClean="0">
                <a:sym typeface="Wingdings" pitchFamily="2" charset="2"/>
              </a:rPr>
              <a:t> </a:t>
            </a:r>
            <a:r>
              <a:rPr lang="en-US" altLang="ko-KR" sz="1000" b="1" smtClean="0"/>
              <a:t>8. Examples iso-8859 </a:t>
            </a:r>
            <a:r>
              <a:rPr lang="pt-BR" sz="1000" b="1" smtClean="0">
                <a:sym typeface="Wingdings" pitchFamily="2" charset="2"/>
              </a:rPr>
              <a:t>---------------- OK</a:t>
            </a:r>
            <a:endParaRPr lang="en-US" altLang="ko-KR" sz="1000" b="1" smtClean="0"/>
          </a:p>
          <a:p>
            <a:r>
              <a:rPr lang="pt-BR" sz="1000" smtClean="0"/>
              <a:t>Subject: =?iso-8859-1?q?this is some text?=</a:t>
            </a:r>
          </a:p>
          <a:p>
            <a:r>
              <a:rPr lang="pt-BR" sz="1000" smtClean="0"/>
              <a:t>Subject: =?iso-8859-1?q?this=20is=20some=20text?=</a:t>
            </a:r>
          </a:p>
          <a:p>
            <a:r>
              <a:rPr lang="pt-BR" sz="1000" smtClean="0"/>
              <a:t>Subject: =?ISO-8859-1?B?SWYgeW91IGNhbiByZWFkIHRoaXMgeW8=?=</a:t>
            </a:r>
          </a:p>
          <a:p>
            <a:r>
              <a:rPr lang="pt-BR" sz="1000" smtClean="0"/>
              <a:t>    =?ISO-8859-2?B?dSB1bmRlcnN0YW5kIHRoZSBleGFtcGxlLg==?=</a:t>
            </a:r>
          </a:p>
          <a:p>
            <a:r>
              <a:rPr lang="pt-BR" sz="1000" smtClean="0"/>
              <a:t>Subject: (=?ISO-8859-1?Q?a?=)</a:t>
            </a:r>
          </a:p>
          <a:p>
            <a:r>
              <a:rPr lang="pt-BR" sz="1000" smtClean="0"/>
              <a:t>Subject: (=?ISO-8859-1?Q?a?= b)</a:t>
            </a:r>
          </a:p>
          <a:p>
            <a:r>
              <a:rPr lang="pt-BR" sz="1000" smtClean="0"/>
              <a:t>Subject: (=?ISO-8859-1?Q?a?= =?ISO-8859-1?Q?b?=)</a:t>
            </a:r>
          </a:p>
          <a:p>
            <a:r>
              <a:rPr lang="pt-BR" sz="1000" smtClean="0"/>
              <a:t>Subject: (=?ISO-8859-1?Q?a?=  =?ISO-8859-1?Q?b?=)</a:t>
            </a:r>
          </a:p>
          <a:p>
            <a:r>
              <a:rPr lang="pt-BR" sz="1000" smtClean="0"/>
              <a:t>Subject: (=?ISO-8859-1?Q?a?=</a:t>
            </a:r>
          </a:p>
          <a:p>
            <a:r>
              <a:rPr lang="pt-BR" sz="1000" smtClean="0"/>
              <a:t>       =?ISO-8859-1?Q?b?=)</a:t>
            </a:r>
          </a:p>
          <a:p>
            <a:r>
              <a:rPr lang="pt-BR" sz="1000" smtClean="0"/>
              <a:t>Subject: (=?ISO-8859-1?Q?a_b?=)</a:t>
            </a:r>
          </a:p>
          <a:p>
            <a:r>
              <a:rPr lang="pt-BR" sz="1000" smtClean="0"/>
              <a:t>Subject: (=?ISO-8859-1?Q?a?= =?ISO-8859-2?Q?_b?=)</a:t>
            </a:r>
          </a:p>
          <a:p>
            <a:endParaRPr lang="pt-BR" sz="1000"/>
          </a:p>
          <a:p>
            <a:r>
              <a:rPr lang="pt-BR" sz="1000" b="1" smtClean="0"/>
              <a:t>Test2&gt; rfc2047 </a:t>
            </a:r>
            <a:r>
              <a:rPr lang="pt-BR" sz="1000" b="1" smtClean="0">
                <a:sym typeface="Wingdings" pitchFamily="2" charset="2"/>
              </a:rPr>
              <a:t> encoded-word  UTF-8 ---------------- OK</a:t>
            </a:r>
          </a:p>
          <a:p>
            <a:r>
              <a:rPr lang="pt-BR" sz="1000" smtClean="0"/>
              <a:t>Content-Type: text/plain;</a:t>
            </a:r>
          </a:p>
          <a:p>
            <a:r>
              <a:rPr lang="pt-BR" sz="1000" smtClean="0"/>
              <a:t> name="=?UTF-8?B?44WB44WB44WB44WB44WB44WB44WB44WB44WB44WB44WB44WB44WB44WB?=</a:t>
            </a:r>
          </a:p>
          <a:p>
            <a:r>
              <a:rPr lang="pt-BR" sz="1000" smtClean="0"/>
              <a:t> =?UTF-8?B?44WB44WB44WB44WB44WBLnR4dA==?="</a:t>
            </a:r>
          </a:p>
          <a:p>
            <a:endParaRPr lang="pt-BR" sz="1000" smtClean="0"/>
          </a:p>
          <a:p>
            <a:r>
              <a:rPr lang="pt-BR" sz="1000" b="1" smtClean="0"/>
              <a:t>Test3&gt; rfc2184 </a:t>
            </a:r>
            <a:r>
              <a:rPr lang="pt-BR" sz="1000" b="1" smtClean="0">
                <a:sym typeface="Wingdings" pitchFamily="2" charset="2"/>
              </a:rPr>
              <a:t> 3. Parameter Value Continuations  --------------- OK</a:t>
            </a:r>
            <a:endParaRPr lang="pt-BR" sz="1000" b="1" smtClean="0"/>
          </a:p>
          <a:p>
            <a:r>
              <a:rPr lang="pt-BR" sz="1000" smtClean="0"/>
              <a:t>Content-Type1: message/external-body; access-type=URL;</a:t>
            </a:r>
          </a:p>
          <a:p>
            <a:r>
              <a:rPr lang="pt-BR" sz="1000" smtClean="0"/>
              <a:t> URL*0="ftp://";</a:t>
            </a:r>
          </a:p>
          <a:p>
            <a:r>
              <a:rPr lang="pt-BR" sz="1000" smtClean="0"/>
              <a:t> URL*1="cs.utk.edu/pub/moore/bulk-mailer/bulk-mailer.tar“</a:t>
            </a:r>
          </a:p>
          <a:p>
            <a:endParaRPr lang="pt-BR" sz="1000" smtClean="0"/>
          </a:p>
          <a:p>
            <a:r>
              <a:rPr lang="pt-BR" sz="1000" b="1" smtClean="0"/>
              <a:t>Test4&gt;  rfc2184 </a:t>
            </a:r>
            <a:r>
              <a:rPr lang="pt-BR" sz="1000" b="1" smtClean="0">
                <a:sym typeface="Wingdings" pitchFamily="2" charset="2"/>
              </a:rPr>
              <a:t> 4. </a:t>
            </a:r>
            <a:r>
              <a:rPr lang="en-US" sz="1000" b="1"/>
              <a:t>Parameter Value Character Set and Language </a:t>
            </a:r>
            <a:r>
              <a:rPr lang="en-US" sz="1000" b="1" smtClean="0"/>
              <a:t>Information</a:t>
            </a:r>
            <a:r>
              <a:rPr lang="pt-BR" sz="1000" b="1" smtClean="0">
                <a:sym typeface="Wingdings" pitchFamily="2" charset="2"/>
              </a:rPr>
              <a:t> --------------- OK</a:t>
            </a:r>
            <a:endParaRPr lang="pt-BR" sz="1000" b="1" smtClean="0"/>
          </a:p>
          <a:p>
            <a:r>
              <a:rPr lang="pt-BR" sz="1000" smtClean="0"/>
              <a:t>Content-Type2: application/x-stuff;</a:t>
            </a:r>
          </a:p>
          <a:p>
            <a:r>
              <a:rPr lang="pt-BR" sz="1000" smtClean="0"/>
              <a:t> title*=us-ascii'en-us'This%20is%20%2A%2A%2Afun%2A%2A%2A</a:t>
            </a:r>
          </a:p>
          <a:p>
            <a:endParaRPr lang="pt-BR" sz="1000" smtClean="0"/>
          </a:p>
          <a:p>
            <a:r>
              <a:rPr lang="pt-BR" sz="1000" b="1" smtClean="0"/>
              <a:t>Test5&gt; rfc2184 </a:t>
            </a:r>
            <a:r>
              <a:rPr lang="pt-BR" sz="1000" b="1" smtClean="0">
                <a:sym typeface="Wingdings" pitchFamily="2" charset="2"/>
              </a:rPr>
              <a:t> 4.1. </a:t>
            </a:r>
            <a:r>
              <a:rPr lang="en-US" sz="1000" b="1"/>
              <a:t>Combining Character Set, Language, and Parameter </a:t>
            </a:r>
            <a:r>
              <a:rPr lang="en-US" sz="1000" b="1" smtClean="0"/>
              <a:t>Continuations </a:t>
            </a:r>
            <a:r>
              <a:rPr lang="pt-BR" sz="1000" b="1" smtClean="0">
                <a:sym typeface="Wingdings" pitchFamily="2" charset="2"/>
              </a:rPr>
              <a:t>--------------- OK</a:t>
            </a:r>
            <a:endParaRPr lang="en-US" sz="1000" b="1" smtClean="0"/>
          </a:p>
          <a:p>
            <a:r>
              <a:rPr lang="en-US" sz="1000" smtClean="0"/>
              <a:t>Content-Type: application/x-stuff</a:t>
            </a:r>
          </a:p>
          <a:p>
            <a:r>
              <a:rPr lang="en-US" sz="1000" smtClean="0"/>
              <a:t> title*1*=us-ascii'en'This%20is%20even%20more%20</a:t>
            </a:r>
          </a:p>
          <a:p>
            <a:r>
              <a:rPr lang="en-US" sz="1000" smtClean="0"/>
              <a:t> title*2*=%2A%2A%2Afun%2A%2A%2A%20</a:t>
            </a:r>
          </a:p>
          <a:p>
            <a:r>
              <a:rPr lang="en-US" sz="1000" smtClean="0"/>
              <a:t> title*3="isn't it!“</a:t>
            </a:r>
          </a:p>
          <a:p>
            <a:endParaRPr lang="en-US" sz="1000"/>
          </a:p>
          <a:p>
            <a:r>
              <a:rPr lang="pt-BR" sz="1000" b="1" smtClean="0"/>
              <a:t>Test5&gt; rfc2184 </a:t>
            </a:r>
            <a:r>
              <a:rPr lang="pt-BR" sz="1000" b="1" smtClean="0">
                <a:sym typeface="Wingdings" pitchFamily="2" charset="2"/>
              </a:rPr>
              <a:t> </a:t>
            </a:r>
            <a:r>
              <a:rPr lang="en-US" sz="1000" b="1" smtClean="0">
                <a:sym typeface="Wingdings" pitchFamily="2" charset="2"/>
              </a:rPr>
              <a:t>5. Language specification in Encoded Words</a:t>
            </a:r>
            <a:r>
              <a:rPr lang="en-US" sz="1000" b="1" smtClean="0"/>
              <a:t> </a:t>
            </a:r>
            <a:r>
              <a:rPr lang="pt-BR" sz="1000" b="1" smtClean="0">
                <a:sym typeface="Wingdings" pitchFamily="2" charset="2"/>
              </a:rPr>
              <a:t>--------------- OK</a:t>
            </a:r>
            <a:endParaRPr lang="en-US" sz="1000" b="1" smtClean="0"/>
          </a:p>
          <a:p>
            <a:r>
              <a:rPr lang="en-US" sz="1000" smtClean="0"/>
              <a:t>From: =?US-ASCII*EN?Q?Keith_Moore?= &lt;moore@cs.utk.edu&gt; </a:t>
            </a:r>
          </a:p>
          <a:p>
            <a:endParaRPr lang="en-US" sz="1000"/>
          </a:p>
          <a:p>
            <a:r>
              <a:rPr lang="en-US" sz="1000" b="1" smtClean="0"/>
              <a:t>Test6&gt; gmail upload </a:t>
            </a:r>
            <a:r>
              <a:rPr lang="pt-BR" sz="1000" b="1" smtClean="0">
                <a:sym typeface="Wingdings" pitchFamily="2" charset="2"/>
              </a:rPr>
              <a:t>--------------- OK</a:t>
            </a:r>
            <a:endParaRPr lang="en-US" sz="1000" b="1" smtClean="0"/>
          </a:p>
          <a:p>
            <a:r>
              <a:rPr lang="fr-FR" sz="1000" smtClean="0"/>
              <a:t>Content-Disposition: attachment; filename="=?UTF-8?Q?=e3=85=81=.txt?="</a:t>
            </a:r>
            <a:endParaRPr lang="en-US" sz="1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1158</Words>
  <Application>Microsoft Office PowerPoint</Application>
  <PresentationFormat>화면 슬라이드 쇼(4:3)</PresentationFormat>
  <Paragraphs>212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Mailutils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Mailutils</dc:title>
  <dc:creator>강석주</dc:creator>
  <cp:lastModifiedBy>강석주</cp:lastModifiedBy>
  <cp:revision>31</cp:revision>
  <dcterms:created xsi:type="dcterms:W3CDTF">2017-11-25T22:45:02Z</dcterms:created>
  <dcterms:modified xsi:type="dcterms:W3CDTF">2017-11-26T14:48:39Z</dcterms:modified>
</cp:coreProperties>
</file>