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8"/>
    <p:restoredTop sz="94719"/>
  </p:normalViewPr>
  <p:slideViewPr>
    <p:cSldViewPr snapToGrid="0">
      <p:cViewPr>
        <p:scale>
          <a:sx n="139" d="100"/>
          <a:sy n="139" d="100"/>
        </p:scale>
        <p:origin x="64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3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8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56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5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05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10/12/24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3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10/12/24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9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10/12/24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6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10/12/24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3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10/12/24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85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10/12/24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1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92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 descr="Aesthetic liquid watercolor and ink">
            <a:extLst>
              <a:ext uri="{FF2B5EF4-FFF2-40B4-BE49-F238E27FC236}">
                <a16:creationId xmlns:a16="http://schemas.microsoft.com/office/drawing/2014/main" id="{D07FDBA2-104D-BB95-19C2-ECC37D947E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67" b="6670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6136311-C81B-47C5-AE0A-5641A5A59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4444" y="1066800"/>
            <a:ext cx="4682990" cy="47244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E17B4-CBFA-92B6-9963-84E7E4B34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818" y="1562101"/>
            <a:ext cx="3905203" cy="2738530"/>
          </a:xfrm>
        </p:spPr>
        <p:txBody>
          <a:bodyPr anchor="t">
            <a:normAutofit fontScale="90000"/>
          </a:bodyPr>
          <a:lstStyle/>
          <a:p>
            <a:r>
              <a:rPr lang="en-US" sz="4800" dirty="0"/>
              <a:t>Smart City / Civil and Construction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BC9E4-B4B2-53C9-A92B-8A2A2A263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818" y="4321622"/>
            <a:ext cx="3816351" cy="941832"/>
          </a:xfrm>
        </p:spPr>
        <p:txBody>
          <a:bodyPr>
            <a:normAutofit/>
          </a:bodyPr>
          <a:lstStyle/>
          <a:p>
            <a:r>
              <a:rPr lang="en-US" dirty="0"/>
              <a:t>A.I. FOR ENGINEERING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0800000" flipV="1">
            <a:off x="305077" y="1063752"/>
            <a:ext cx="0" cy="47274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003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ECE33-5DDA-E367-7772-7F5646C0B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A.I. Powered Detection of Roadside Asset Issues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8739D-47DC-99BC-1800-8736AEDC1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b="1" dirty="0"/>
              <a:t>Theme</a:t>
            </a:r>
            <a:r>
              <a:rPr lang="en-AU" dirty="0"/>
              <a:t>: Smart City / Civil and Construction Engineering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dirty="0"/>
              <a:t>Key Objective</a:t>
            </a:r>
            <a:r>
              <a:rPr lang="en-AU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Leverage AI to automate the detection of roadside asset issues, including damaged road signs and illegally dumped rubbish.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Enhance urban infrastructure maintenance through efficient and accurate deep learning models.</a:t>
            </a:r>
          </a:p>
          <a:p>
            <a:r>
              <a:rPr lang="en-AU" b="1" dirty="0"/>
              <a:t>Why this is better</a:t>
            </a:r>
            <a:r>
              <a:rPr lang="en-AU" dirty="0"/>
              <a:t>: It's more concise and focuses on the power of AI to solve infrastructure problems, emphasizing both the "automation" and "urban infrastructure maintenance."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83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FFE5-4B75-56F4-8586-A5D3DDD2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Meet Our Team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7EC87-D91F-0D8C-F913-9AAC2F04A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Team Members &amp; Roles</a:t>
            </a:r>
            <a:r>
              <a:rPr lang="en-AU" dirty="0"/>
              <a:t>:</a:t>
            </a:r>
          </a:p>
          <a:p>
            <a:pPr lvl="1"/>
            <a:r>
              <a:rPr lang="en-AU" b="1" dirty="0" err="1"/>
              <a:t>Rupayan</a:t>
            </a:r>
            <a:r>
              <a:rPr lang="en-AU" b="1" dirty="0"/>
              <a:t> Banerjee</a:t>
            </a:r>
            <a:r>
              <a:rPr lang="en-AU" dirty="0"/>
              <a:t>: Led data annotation and developed the user interface for interacting with the model.</a:t>
            </a:r>
          </a:p>
          <a:p>
            <a:pPr lvl="1"/>
            <a:r>
              <a:rPr lang="en-AU" b="1" dirty="0"/>
              <a:t>Vivek Saini</a:t>
            </a:r>
            <a:r>
              <a:rPr lang="en-AU" dirty="0"/>
              <a:t>: Researched and tested pre-trained object detection models.</a:t>
            </a:r>
          </a:p>
          <a:p>
            <a:pPr lvl="1"/>
            <a:r>
              <a:rPr lang="en-AU" b="1" dirty="0"/>
              <a:t>Tran Duc Anh Dang</a:t>
            </a:r>
            <a:r>
              <a:rPr lang="en-AU" dirty="0"/>
              <a:t>: Pre-processed the data and contributed to training the deep learning model.</a:t>
            </a:r>
          </a:p>
          <a:p>
            <a:pPr lvl="1"/>
            <a:r>
              <a:rPr lang="en-AU" b="1" dirty="0" err="1"/>
              <a:t>Lochana</a:t>
            </a:r>
            <a:r>
              <a:rPr lang="en-AU" b="1" dirty="0"/>
              <a:t> Hettiarachchi</a:t>
            </a:r>
            <a:r>
              <a:rPr lang="en-AU" dirty="0"/>
              <a:t>: Fine-tuned the model and led evaluation efforts to improve accuracy.</a:t>
            </a:r>
          </a:p>
          <a:p>
            <a:pPr lvl="1"/>
            <a:r>
              <a:rPr lang="en-AU" b="1" dirty="0" err="1"/>
              <a:t>Akindu</a:t>
            </a:r>
            <a:r>
              <a:rPr lang="en-AU" b="1" dirty="0"/>
              <a:t> </a:t>
            </a:r>
            <a:r>
              <a:rPr lang="en-AU" b="1" dirty="0" err="1"/>
              <a:t>Wikramarachchi</a:t>
            </a:r>
            <a:r>
              <a:rPr lang="en-AU" dirty="0"/>
              <a:t>: Focused on model testing and final performance analysis.</a:t>
            </a:r>
          </a:p>
        </p:txBody>
      </p:sp>
    </p:spTree>
    <p:extLst>
      <p:ext uri="{BB962C8B-B14F-4D97-AF65-F5344CB8AC3E}">
        <p14:creationId xmlns:p14="http://schemas.microsoft.com/office/powerpoint/2010/main" val="427141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A953-9A76-D2C1-35E8-5FC03BDF8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AI for Roadside Issues?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B3D02-802E-C4E1-8A49-49E042A9E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b="1" dirty="0"/>
              <a:t>Motivations</a:t>
            </a:r>
            <a:r>
              <a:rPr lang="en-AU" dirty="0"/>
              <a:t>:</a:t>
            </a:r>
          </a:p>
          <a:p>
            <a:pPr lvl="1"/>
            <a:r>
              <a:rPr lang="en-AU" dirty="0"/>
              <a:t>Manual monitoring is </a:t>
            </a:r>
            <a:r>
              <a:rPr lang="en-AU" dirty="0" err="1"/>
              <a:t>labor</a:t>
            </a:r>
            <a:r>
              <a:rPr lang="en-AU" dirty="0"/>
              <a:t> intensive and prone to delays.</a:t>
            </a:r>
          </a:p>
          <a:p>
            <a:pPr lvl="1"/>
            <a:r>
              <a:rPr lang="en-AU" dirty="0"/>
              <a:t>AI enables rapid, automated detection, reducing costs and improving response times.</a:t>
            </a:r>
          </a:p>
          <a:p>
            <a:pPr lvl="1"/>
            <a:r>
              <a:rPr lang="en-AU" dirty="0"/>
              <a:t>Contributes to smarter, cleaner cities with fewer environmental hazards.</a:t>
            </a:r>
          </a:p>
          <a:p>
            <a:r>
              <a:rPr lang="en-AU" b="1" dirty="0"/>
              <a:t>Real-World Applications</a:t>
            </a:r>
            <a:r>
              <a:rPr lang="en-AU" dirty="0"/>
              <a:t>:</a:t>
            </a:r>
          </a:p>
          <a:p>
            <a:pPr lvl="1">
              <a:buFont typeface="+mj-lt"/>
              <a:buAutoNum type="arabicPeriod"/>
            </a:pPr>
            <a:r>
              <a:rPr lang="en-AU" b="1" dirty="0"/>
              <a:t>Urban Infrastructure Management</a:t>
            </a:r>
            <a:r>
              <a:rPr lang="en-AU" dirty="0"/>
              <a:t>: Automate the detection of road sign damage and illegal dumping to streamline maintenance.</a:t>
            </a:r>
          </a:p>
          <a:p>
            <a:pPr lvl="1">
              <a:buFont typeface="+mj-lt"/>
              <a:buAutoNum type="arabicPeriod"/>
            </a:pPr>
            <a:r>
              <a:rPr lang="en-AU" b="1" dirty="0"/>
              <a:t>Environmental Monitoring</a:t>
            </a:r>
            <a:r>
              <a:rPr lang="en-AU" dirty="0"/>
              <a:t>: Quickly identify and address environmental issues, enhancing public safety and cleanliness.</a:t>
            </a:r>
          </a:p>
          <a:p>
            <a:pPr lvl="1">
              <a:buFont typeface="+mj-lt"/>
              <a:buAutoNum type="arabicPeriod"/>
            </a:pPr>
            <a:r>
              <a:rPr lang="en-AU" b="1" dirty="0"/>
              <a:t>Smart City Integration</a:t>
            </a:r>
            <a:r>
              <a:rPr lang="en-AU" dirty="0"/>
              <a:t>: Enable real-time, automated asset monitoring to optimize resource allocation for city councils.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554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D08F-6C58-424B-70A1-4567091F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Dataset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76DFE-DE35-571D-23DC-E7260A599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b="1" dirty="0"/>
              <a:t>Dataset Source</a:t>
            </a:r>
            <a:r>
              <a:rPr lang="en-AU" dirty="0"/>
              <a:t>:</a:t>
            </a:r>
          </a:p>
          <a:p>
            <a:pPr lvl="1"/>
            <a:r>
              <a:rPr lang="en-AU" b="1" dirty="0"/>
              <a:t>Rubbish Dataset</a:t>
            </a:r>
            <a:r>
              <a:rPr lang="en-AU" dirty="0"/>
              <a:t>: This dataset contains roadside images with illegally dumped rubbish.</a:t>
            </a:r>
          </a:p>
          <a:p>
            <a:pPr lvl="1"/>
            <a:r>
              <a:rPr lang="en-AU" b="1" dirty="0"/>
              <a:t>Annotations</a:t>
            </a:r>
            <a:r>
              <a:rPr lang="en-AU" dirty="0"/>
              <a:t>: We used bounding boxes to label the location of rubbish and identified at least 10 familiar objects within the rubbish, such as mattresses, furniture, toys, and electrical goods.</a:t>
            </a:r>
          </a:p>
          <a:p>
            <a:pPr lvl="1"/>
            <a:r>
              <a:rPr lang="en-AU" b="1" dirty="0"/>
              <a:t>Tools Used</a:t>
            </a:r>
            <a:r>
              <a:rPr lang="en-AU" dirty="0"/>
              <a:t>: </a:t>
            </a:r>
            <a:r>
              <a:rPr lang="en-AU" b="1" dirty="0"/>
              <a:t>LabelMe</a:t>
            </a:r>
            <a:r>
              <a:rPr lang="en-AU" dirty="0"/>
              <a:t> was used for annotations, and we converted the data into </a:t>
            </a:r>
            <a:r>
              <a:rPr lang="en-AU" b="1" dirty="0"/>
              <a:t>COCO format</a:t>
            </a:r>
            <a:r>
              <a:rPr lang="en-AU" dirty="0"/>
              <a:t> using labelme2coco for object detection compatibility.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06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6939-3013-F982-951D-B8EBDCE3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Workflow &amp;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B3C8A-DFD6-6A9D-FB30-CF1FD7EBE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b="1" dirty="0"/>
              <a:t>Project Workflow</a:t>
            </a:r>
            <a:endParaRPr lang="en-US" dirty="0"/>
          </a:p>
          <a:p>
            <a:pPr lvl="1"/>
            <a:r>
              <a:rPr lang="en-AU" b="1" dirty="0"/>
              <a:t>Data Collection &amp; Annotation</a:t>
            </a:r>
            <a:r>
              <a:rPr lang="en-AU" dirty="0"/>
              <a:t>: Focused on the </a:t>
            </a:r>
            <a:r>
              <a:rPr lang="en-AU" b="1" dirty="0"/>
              <a:t>rubbish dataset</a:t>
            </a:r>
            <a:r>
              <a:rPr lang="en-AU" dirty="0"/>
              <a:t>, where images were labelled with bounding boxes to identify rubbish objects (e.g., mattresses, couches, toys).</a:t>
            </a:r>
          </a:p>
          <a:p>
            <a:pPr lvl="1"/>
            <a:r>
              <a:rPr lang="en-AU" b="1" dirty="0"/>
              <a:t>Data Preprocessing</a:t>
            </a:r>
            <a:r>
              <a:rPr lang="en-AU" dirty="0"/>
              <a:t>: Images were resized, normalized, and augmented to prepare the dataset for model training.</a:t>
            </a:r>
          </a:p>
          <a:p>
            <a:pPr lvl="1"/>
            <a:r>
              <a:rPr lang="en-AU" b="1" dirty="0"/>
              <a:t>Next Step: Model Training</a:t>
            </a:r>
            <a:r>
              <a:rPr lang="en-AU" dirty="0"/>
              <a:t>: We plan to train the model using YOLOv8 on the annotated rubbish dataset. The model will be fine-tuned to detect dumped rubbish and classify familiar objects based on the labelled data.</a:t>
            </a:r>
          </a:p>
          <a:p>
            <a:pPr lvl="1"/>
            <a:r>
              <a:rPr lang="en-AU" b="1" dirty="0"/>
              <a:t>Expected Output</a:t>
            </a:r>
            <a:r>
              <a:rPr lang="en-AU" dirty="0"/>
              <a:t>: The model will output detected objects and issues with confidence scores, helping identify illegally dumped rubbish and its components.</a:t>
            </a:r>
          </a:p>
          <a:p>
            <a:pPr lvl="1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49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B109B-7B59-D7DA-CA34-B1CEB2EE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Performance &amp; Insights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CCE80-98A3-7136-86F0-5EBA90D0D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b="1" dirty="0"/>
              <a:t>Model Chosen</a:t>
            </a:r>
            <a:r>
              <a:rPr lang="en-AU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b="1" dirty="0"/>
              <a:t>YOLOv8</a:t>
            </a:r>
            <a:r>
              <a:rPr lang="en-AU" dirty="0"/>
              <a:t>: Selected for its speed and accuracy in detecting multiple objects within a single image.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Optimized for real-time object detection, making it ideal for handling complex roadside scenes with various types of rubbish.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dirty="0"/>
              <a:t>Expected Performance</a:t>
            </a:r>
            <a:r>
              <a:rPr lang="en-AU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We expect the model to accurately identify both the location and types of rubbish (e.g., mattresses, couches, toys) with high confidence scores.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The model will provide bounding boxes around detected objects, along with confidence levels indicating the likelihood of correct identification.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dirty="0"/>
              <a:t>Next Steps &amp; Evaluation</a:t>
            </a:r>
            <a:r>
              <a:rPr lang="en-AU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Once the model is trained, we will evaluate it based on key metrics, including: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AU" b="1" dirty="0"/>
              <a:t>Accuracy</a:t>
            </a:r>
            <a:r>
              <a:rPr lang="en-AU" dirty="0"/>
              <a:t>: How well the model detects rubbish objects.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AU" b="1" dirty="0"/>
              <a:t>Precision &amp; Recall</a:t>
            </a:r>
            <a:r>
              <a:rPr lang="en-AU" dirty="0"/>
              <a:t>: The balance between false positives and false negatives.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AU" b="1" dirty="0"/>
              <a:t>Confidence Scores</a:t>
            </a:r>
            <a:r>
              <a:rPr lang="en-AU" dirty="0"/>
              <a:t>: Providing reliable detection results.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Potential challenges include handling varying lighting conditions, object occlusion, and cluttered backgrounds.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dirty="0"/>
              <a:t>Future Improvements</a:t>
            </a:r>
            <a:r>
              <a:rPr lang="en-AU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Post-training, we plan to fine-tune the model to improve performance under different environmental conditions (e.g., lighting, weather).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7946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666</Words>
  <Application>Microsoft Macintosh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Grandview Display</vt:lpstr>
      <vt:lpstr>DashVTI</vt:lpstr>
      <vt:lpstr>Smart City / Civil and Construction Engineering</vt:lpstr>
      <vt:lpstr>A.I. Powered Detection of Roadside Asset Issues</vt:lpstr>
      <vt:lpstr>Meet Our Team</vt:lpstr>
      <vt:lpstr>Why AI for Roadside Issues?</vt:lpstr>
      <vt:lpstr>Dataset Overview</vt:lpstr>
      <vt:lpstr>Workflow &amp; Architecture</vt:lpstr>
      <vt:lpstr>Model Performance &amp;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IT WiFi</dc:creator>
  <cp:lastModifiedBy>IT WiFi</cp:lastModifiedBy>
  <cp:revision>12</cp:revision>
  <dcterms:created xsi:type="dcterms:W3CDTF">2024-10-12T01:57:50Z</dcterms:created>
  <dcterms:modified xsi:type="dcterms:W3CDTF">2024-10-12T23:20:58Z</dcterms:modified>
</cp:coreProperties>
</file>