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  <p:sldId id="268" r:id="rId11"/>
    <p:sldId id="260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22" autoAdjust="0"/>
    <p:restoredTop sz="86364" autoAdjust="0"/>
  </p:normalViewPr>
  <p:slideViewPr>
    <p:cSldViewPr snapToGrid="0">
      <p:cViewPr varScale="1">
        <p:scale>
          <a:sx n="64" d="100"/>
          <a:sy n="64" d="100"/>
        </p:scale>
        <p:origin x="1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EF08AA7-DF27-4891-862F-1D7EC3762F7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9498514" y="6353693"/>
            <a:ext cx="3859795" cy="1668010"/>
          </a:xfrm>
          <a:prstGeom prst="rect">
            <a:avLst/>
          </a:prstGeom>
        </p:spPr>
        <p:txBody>
          <a:bodyPr vert="horz" lIns="91440" tIns="45720" rIns="91440" bIns="45720" rtlCol="0" anchor="b">
            <a:scene3d>
              <a:camera prst="orthographicFront">
                <a:rot lat="20384725" lon="19338626" rev="6298448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Space Pirates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78A9-7A6F-4D3C-AD78-5B47ABD01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Pirates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A0517-8AB6-4353-8C8A-8396D0EF1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Kinser, William Kinser, Sam Reynolds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B0ED0-AC82-461B-80D3-90F55EFDFF97}"/>
              </a:ext>
            </a:extLst>
          </p:cNvPr>
          <p:cNvSpPr txBox="1"/>
          <p:nvPr/>
        </p:nvSpPr>
        <p:spPr>
          <a:xfrm>
            <a:off x="674319" y="1263134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PLACE A CONTINUOUSLY LOOPING VIDEO OF THE GAME BEING PLACYED HERE?</a:t>
            </a:r>
          </a:p>
          <a:p>
            <a:r>
              <a:rPr lang="en-US" dirty="0"/>
              <a:t>OR, do we want to start with the DEMO to hook </a:t>
            </a:r>
            <a:r>
              <a:rPr lang="en-US"/>
              <a:t>the audience?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EF4-BC2C-48FC-9078-7943684D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05100"/>
            <a:ext cx="3401064" cy="1447800"/>
          </a:xfrm>
        </p:spPr>
        <p:txBody>
          <a:bodyPr/>
          <a:lstStyle/>
          <a:p>
            <a:r>
              <a:rPr lang="en-US" dirty="0"/>
              <a:t>Rotating each image independently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DCE35-F92D-4985-BD2D-99F572C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257" y="1447800"/>
            <a:ext cx="8374743" cy="457200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SpaceObject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obj 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this.objects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BufferedImage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image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obj.getImage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Graphics2D g22 = (Graphics2D)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g.create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g22.rotate(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obj.getRotation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),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int)(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obj.getX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())+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image.getWidth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 )/2,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int)(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obj.getY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())+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image.getHeight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 )/2);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g22.drawImage (image,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int)(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obj.getX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()), (int)(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obj.getY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()), null);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obj.setRotation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obj.getRotation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)+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obj.getRotationRate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g22.dispose ( 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D2D8B-A513-4659-8C6F-27DCAA2DD9D0}"/>
              </a:ext>
            </a:extLst>
          </p:cNvPr>
          <p:cNvSpPr txBox="1">
            <a:spLocks/>
          </p:cNvSpPr>
          <p:nvPr/>
        </p:nvSpPr>
        <p:spPr>
          <a:xfrm>
            <a:off x="646111" y="-24524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Interesting Game Features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6CB9E-E4E4-44ED-9379-06939EA76421}"/>
              </a:ext>
            </a:extLst>
          </p:cNvPr>
          <p:cNvSpPr txBox="1"/>
          <p:nvPr/>
        </p:nvSpPr>
        <p:spPr>
          <a:xfrm>
            <a:off x="3918857" y="1369786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Inside </a:t>
            </a:r>
            <a:r>
              <a:rPr lang="en-US" dirty="0" err="1">
                <a:solidFill>
                  <a:srgbClr val="FFFF00"/>
                </a:solidFill>
              </a:rPr>
              <a:t>SpacePanel’s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paintComponent</a:t>
            </a:r>
            <a:r>
              <a:rPr lang="en-US" dirty="0">
                <a:solidFill>
                  <a:srgbClr val="FFFF00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14867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3A13-15AE-4FA4-817C-3EF1D0ED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Meeting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512C-F036-47A5-9F40-5823554F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PirateFrame</a:t>
            </a:r>
            <a:r>
              <a:rPr lang="en-US" dirty="0"/>
              <a:t> contains a menu bar (with file i/o options, game settings, and help )</a:t>
            </a:r>
          </a:p>
          <a:p>
            <a:r>
              <a:rPr lang="en-US" dirty="0" err="1"/>
              <a:t>PirateFrame</a:t>
            </a:r>
            <a:r>
              <a:rPr lang="en-US" dirty="0"/>
              <a:t> contains a split panel on a boarder layout. The top part is a panel for buttons (</a:t>
            </a:r>
            <a:r>
              <a:rPr lang="en-US" dirty="0" err="1"/>
              <a:t>PirateBtnPanel</a:t>
            </a:r>
            <a:r>
              <a:rPr lang="en-US" dirty="0"/>
              <a:t>) which contains a button for game statistics and a text box displaying the score. The bottom part is the graphic game screen (</a:t>
            </a:r>
            <a:r>
              <a:rPr lang="en-US" dirty="0" err="1"/>
              <a:t>SpacePanel</a:t>
            </a:r>
            <a:r>
              <a:rPr lang="en-US" dirty="0"/>
              <a:t>)</a:t>
            </a:r>
          </a:p>
          <a:p>
            <a:r>
              <a:rPr lang="en-US" dirty="0"/>
              <a:t>The frame is resizable so players can see more of the game space (they can also zoom in and out using the mouse wheel)</a:t>
            </a:r>
          </a:p>
          <a:p>
            <a:r>
              <a:rPr lang="en-US" dirty="0"/>
              <a:t>All control borders are the default. </a:t>
            </a:r>
          </a:p>
          <a:p>
            <a:r>
              <a:rPr lang="en-US" dirty="0"/>
              <a:t>Multiple mouse listeners are used to control the main space ship</a:t>
            </a:r>
          </a:p>
          <a:p>
            <a:r>
              <a:rPr lang="en-US" dirty="0"/>
              <a:t>Custom listeners (interface classes) are defined for game specific events such as treasure being captured and docking. </a:t>
            </a:r>
          </a:p>
          <a:p>
            <a:r>
              <a:rPr lang="en-US" dirty="0"/>
              <a:t>The “How to Play” popup is derived from </a:t>
            </a:r>
            <a:r>
              <a:rPr lang="en-US" dirty="0" err="1"/>
              <a:t>JDialog</a:t>
            </a:r>
            <a:r>
              <a:rPr lang="en-US" dirty="0"/>
              <a:t>. </a:t>
            </a:r>
          </a:p>
          <a:p>
            <a:r>
              <a:rPr lang="en-US" dirty="0"/>
              <a:t>The game play graphics are attractive and professional looking</a:t>
            </a:r>
          </a:p>
          <a:p>
            <a:r>
              <a:rPr lang="en-US" dirty="0"/>
              <a:t>The Load and Save use </a:t>
            </a:r>
            <a:r>
              <a:rPr lang="en-US" dirty="0" err="1"/>
              <a:t>JFileChooser</a:t>
            </a:r>
            <a:r>
              <a:rPr lang="en-US" dirty="0"/>
              <a:t> to select files on the system.</a:t>
            </a:r>
          </a:p>
          <a:p>
            <a:r>
              <a:rPr lang="en-US" dirty="0"/>
              <a:t>Exception handling exists in several areas (mostly around I/O and system interactions)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3BE4F-84FE-4757-86B0-A91B8FA1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311" y="717891"/>
            <a:ext cx="3686689" cy="1619476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84E59BC-795A-4FC3-AEFC-792056A5009B}"/>
              </a:ext>
            </a:extLst>
          </p:cNvPr>
          <p:cNvCxnSpPr/>
          <p:nvPr/>
        </p:nvCxnSpPr>
        <p:spPr>
          <a:xfrm flipV="1">
            <a:off x="5907314" y="1152983"/>
            <a:ext cx="2481943" cy="89993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CBE29EE-4E22-4BA0-9CF0-4CEBE88A6835}"/>
              </a:ext>
            </a:extLst>
          </p:cNvPr>
          <p:cNvCxnSpPr/>
          <p:nvPr/>
        </p:nvCxnSpPr>
        <p:spPr>
          <a:xfrm flipV="1">
            <a:off x="9531876" y="1616708"/>
            <a:ext cx="1476983" cy="95719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6111D9A-0B64-45D6-901D-D5EFE70D0654}"/>
              </a:ext>
            </a:extLst>
          </p:cNvPr>
          <p:cNvSpPr/>
          <p:nvPr/>
        </p:nvSpPr>
        <p:spPr>
          <a:xfrm>
            <a:off x="740229" y="657844"/>
            <a:ext cx="7738524" cy="2477242"/>
          </a:xfrm>
          <a:custGeom>
            <a:avLst/>
            <a:gdLst>
              <a:gd name="connsiteX0" fmla="*/ 246742 w 7738524"/>
              <a:gd name="connsiteY0" fmla="*/ 2477242 h 2477242"/>
              <a:gd name="connsiteX1" fmla="*/ 174171 w 7738524"/>
              <a:gd name="connsiteY1" fmla="*/ 2462727 h 2477242"/>
              <a:gd name="connsiteX2" fmla="*/ 116114 w 7738524"/>
              <a:gd name="connsiteY2" fmla="*/ 2419185 h 2477242"/>
              <a:gd name="connsiteX3" fmla="*/ 72571 w 7738524"/>
              <a:gd name="connsiteY3" fmla="*/ 2375642 h 2477242"/>
              <a:gd name="connsiteX4" fmla="*/ 0 w 7738524"/>
              <a:gd name="connsiteY4" fmla="*/ 2215985 h 2477242"/>
              <a:gd name="connsiteX5" fmla="*/ 14514 w 7738524"/>
              <a:gd name="connsiteY5" fmla="*/ 1925699 h 2477242"/>
              <a:gd name="connsiteX6" fmla="*/ 87085 w 7738524"/>
              <a:gd name="connsiteY6" fmla="*/ 1780556 h 2477242"/>
              <a:gd name="connsiteX7" fmla="*/ 116114 w 7738524"/>
              <a:gd name="connsiteY7" fmla="*/ 1707985 h 2477242"/>
              <a:gd name="connsiteX8" fmla="*/ 203200 w 7738524"/>
              <a:gd name="connsiteY8" fmla="*/ 1591870 h 2477242"/>
              <a:gd name="connsiteX9" fmla="*/ 232228 w 7738524"/>
              <a:gd name="connsiteY9" fmla="*/ 1548327 h 2477242"/>
              <a:gd name="connsiteX10" fmla="*/ 246742 w 7738524"/>
              <a:gd name="connsiteY10" fmla="*/ 1504785 h 2477242"/>
              <a:gd name="connsiteX11" fmla="*/ 333828 w 7738524"/>
              <a:gd name="connsiteY11" fmla="*/ 1403185 h 2477242"/>
              <a:gd name="connsiteX12" fmla="*/ 435428 w 7738524"/>
              <a:gd name="connsiteY12" fmla="*/ 1301585 h 2477242"/>
              <a:gd name="connsiteX13" fmla="*/ 508000 w 7738524"/>
              <a:gd name="connsiteY13" fmla="*/ 1214499 h 2477242"/>
              <a:gd name="connsiteX14" fmla="*/ 537028 w 7738524"/>
              <a:gd name="connsiteY14" fmla="*/ 1170956 h 2477242"/>
              <a:gd name="connsiteX15" fmla="*/ 624114 w 7738524"/>
              <a:gd name="connsiteY15" fmla="*/ 1069356 h 2477242"/>
              <a:gd name="connsiteX16" fmla="*/ 696685 w 7738524"/>
              <a:gd name="connsiteY16" fmla="*/ 1025813 h 2477242"/>
              <a:gd name="connsiteX17" fmla="*/ 754742 w 7738524"/>
              <a:gd name="connsiteY17" fmla="*/ 982270 h 2477242"/>
              <a:gd name="connsiteX18" fmla="*/ 798285 w 7738524"/>
              <a:gd name="connsiteY18" fmla="*/ 953242 h 2477242"/>
              <a:gd name="connsiteX19" fmla="*/ 841828 w 7738524"/>
              <a:gd name="connsiteY19" fmla="*/ 909699 h 2477242"/>
              <a:gd name="connsiteX20" fmla="*/ 943428 w 7738524"/>
              <a:gd name="connsiteY20" fmla="*/ 851642 h 2477242"/>
              <a:gd name="connsiteX21" fmla="*/ 1088571 w 7738524"/>
              <a:gd name="connsiteY21" fmla="*/ 779070 h 2477242"/>
              <a:gd name="connsiteX22" fmla="*/ 1146628 w 7738524"/>
              <a:gd name="connsiteY22" fmla="*/ 750042 h 2477242"/>
              <a:gd name="connsiteX23" fmla="*/ 1190171 w 7738524"/>
              <a:gd name="connsiteY23" fmla="*/ 721013 h 2477242"/>
              <a:gd name="connsiteX24" fmla="*/ 1262742 w 7738524"/>
              <a:gd name="connsiteY24" fmla="*/ 706499 h 2477242"/>
              <a:gd name="connsiteX25" fmla="*/ 1378857 w 7738524"/>
              <a:gd name="connsiteY25" fmla="*/ 648442 h 2477242"/>
              <a:gd name="connsiteX26" fmla="*/ 1494971 w 7738524"/>
              <a:gd name="connsiteY26" fmla="*/ 633927 h 2477242"/>
              <a:gd name="connsiteX27" fmla="*/ 1611085 w 7738524"/>
              <a:gd name="connsiteY27" fmla="*/ 604899 h 2477242"/>
              <a:gd name="connsiteX28" fmla="*/ 1669142 w 7738524"/>
              <a:gd name="connsiteY28" fmla="*/ 590385 h 2477242"/>
              <a:gd name="connsiteX29" fmla="*/ 1959428 w 7738524"/>
              <a:gd name="connsiteY29" fmla="*/ 561356 h 2477242"/>
              <a:gd name="connsiteX30" fmla="*/ 2888342 w 7738524"/>
              <a:gd name="connsiteY30" fmla="*/ 575870 h 2477242"/>
              <a:gd name="connsiteX31" fmla="*/ 3091542 w 7738524"/>
              <a:gd name="connsiteY31" fmla="*/ 590385 h 2477242"/>
              <a:gd name="connsiteX32" fmla="*/ 3207657 w 7738524"/>
              <a:gd name="connsiteY32" fmla="*/ 619413 h 2477242"/>
              <a:gd name="connsiteX33" fmla="*/ 3889828 w 7738524"/>
              <a:gd name="connsiteY33" fmla="*/ 662956 h 2477242"/>
              <a:gd name="connsiteX34" fmla="*/ 4397828 w 7738524"/>
              <a:gd name="connsiteY34" fmla="*/ 648442 h 2477242"/>
              <a:gd name="connsiteX35" fmla="*/ 4542971 w 7738524"/>
              <a:gd name="connsiteY35" fmla="*/ 619413 h 2477242"/>
              <a:gd name="connsiteX36" fmla="*/ 4717142 w 7738524"/>
              <a:gd name="connsiteY36" fmla="*/ 590385 h 2477242"/>
              <a:gd name="connsiteX37" fmla="*/ 4847771 w 7738524"/>
              <a:gd name="connsiteY37" fmla="*/ 561356 h 2477242"/>
              <a:gd name="connsiteX38" fmla="*/ 5036457 w 7738524"/>
              <a:gd name="connsiteY38" fmla="*/ 546842 h 2477242"/>
              <a:gd name="connsiteX39" fmla="*/ 5196114 w 7738524"/>
              <a:gd name="connsiteY39" fmla="*/ 532327 h 2477242"/>
              <a:gd name="connsiteX40" fmla="*/ 5544457 w 7738524"/>
              <a:gd name="connsiteY40" fmla="*/ 503299 h 2477242"/>
              <a:gd name="connsiteX41" fmla="*/ 5704114 w 7738524"/>
              <a:gd name="connsiteY41" fmla="*/ 474270 h 2477242"/>
              <a:gd name="connsiteX42" fmla="*/ 5805714 w 7738524"/>
              <a:gd name="connsiteY42" fmla="*/ 445242 h 2477242"/>
              <a:gd name="connsiteX43" fmla="*/ 5892800 w 7738524"/>
              <a:gd name="connsiteY43" fmla="*/ 430727 h 2477242"/>
              <a:gd name="connsiteX44" fmla="*/ 6154057 w 7738524"/>
              <a:gd name="connsiteY44" fmla="*/ 416213 h 2477242"/>
              <a:gd name="connsiteX45" fmla="*/ 6255657 w 7738524"/>
              <a:gd name="connsiteY45" fmla="*/ 372670 h 2477242"/>
              <a:gd name="connsiteX46" fmla="*/ 6342742 w 7738524"/>
              <a:gd name="connsiteY46" fmla="*/ 343642 h 2477242"/>
              <a:gd name="connsiteX47" fmla="*/ 6386285 w 7738524"/>
              <a:gd name="connsiteY47" fmla="*/ 314613 h 2477242"/>
              <a:gd name="connsiteX48" fmla="*/ 6429828 w 7738524"/>
              <a:gd name="connsiteY48" fmla="*/ 300099 h 2477242"/>
              <a:gd name="connsiteX49" fmla="*/ 6473371 w 7738524"/>
              <a:gd name="connsiteY49" fmla="*/ 256556 h 2477242"/>
              <a:gd name="connsiteX50" fmla="*/ 6604000 w 7738524"/>
              <a:gd name="connsiteY50" fmla="*/ 242042 h 2477242"/>
              <a:gd name="connsiteX51" fmla="*/ 6676571 w 7738524"/>
              <a:gd name="connsiteY51" fmla="*/ 227527 h 2477242"/>
              <a:gd name="connsiteX52" fmla="*/ 6807200 w 7738524"/>
              <a:gd name="connsiteY52" fmla="*/ 213013 h 2477242"/>
              <a:gd name="connsiteX53" fmla="*/ 6908800 w 7738524"/>
              <a:gd name="connsiteY53" fmla="*/ 183985 h 2477242"/>
              <a:gd name="connsiteX54" fmla="*/ 6995885 w 7738524"/>
              <a:gd name="connsiteY54" fmla="*/ 154956 h 2477242"/>
              <a:gd name="connsiteX55" fmla="*/ 7097485 w 7738524"/>
              <a:gd name="connsiteY55" fmla="*/ 125927 h 2477242"/>
              <a:gd name="connsiteX56" fmla="*/ 7141028 w 7738524"/>
              <a:gd name="connsiteY56" fmla="*/ 96899 h 2477242"/>
              <a:gd name="connsiteX57" fmla="*/ 7213600 w 7738524"/>
              <a:gd name="connsiteY57" fmla="*/ 82385 h 2477242"/>
              <a:gd name="connsiteX58" fmla="*/ 7257142 w 7738524"/>
              <a:gd name="connsiteY58" fmla="*/ 67870 h 2477242"/>
              <a:gd name="connsiteX59" fmla="*/ 7315200 w 7738524"/>
              <a:gd name="connsiteY59" fmla="*/ 53356 h 2477242"/>
              <a:gd name="connsiteX60" fmla="*/ 7358742 w 7738524"/>
              <a:gd name="connsiteY60" fmla="*/ 38842 h 2477242"/>
              <a:gd name="connsiteX61" fmla="*/ 7460342 w 7738524"/>
              <a:gd name="connsiteY61" fmla="*/ 9813 h 2477242"/>
              <a:gd name="connsiteX62" fmla="*/ 7707085 w 7738524"/>
              <a:gd name="connsiteY62" fmla="*/ 38842 h 24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738524" h="2477242">
                <a:moveTo>
                  <a:pt x="246742" y="2477242"/>
                </a:moveTo>
                <a:cubicBezTo>
                  <a:pt x="222552" y="2472404"/>
                  <a:pt x="196714" y="2472746"/>
                  <a:pt x="174171" y="2462727"/>
                </a:cubicBezTo>
                <a:cubicBezTo>
                  <a:pt x="152066" y="2452902"/>
                  <a:pt x="134481" y="2434928"/>
                  <a:pt x="116114" y="2419185"/>
                </a:cubicBezTo>
                <a:cubicBezTo>
                  <a:pt x="100529" y="2405827"/>
                  <a:pt x="83591" y="2392959"/>
                  <a:pt x="72571" y="2375642"/>
                </a:cubicBezTo>
                <a:cubicBezTo>
                  <a:pt x="27142" y="2304254"/>
                  <a:pt x="21315" y="2279929"/>
                  <a:pt x="0" y="2215985"/>
                </a:cubicBezTo>
                <a:cubicBezTo>
                  <a:pt x="4838" y="2119223"/>
                  <a:pt x="2971" y="2021892"/>
                  <a:pt x="14514" y="1925699"/>
                </a:cubicBezTo>
                <a:cubicBezTo>
                  <a:pt x="20401" y="1876638"/>
                  <a:pt x="66537" y="1821650"/>
                  <a:pt x="87085" y="1780556"/>
                </a:cubicBezTo>
                <a:cubicBezTo>
                  <a:pt x="98737" y="1757253"/>
                  <a:pt x="102459" y="1730174"/>
                  <a:pt x="116114" y="1707985"/>
                </a:cubicBezTo>
                <a:cubicBezTo>
                  <a:pt x="141471" y="1666781"/>
                  <a:pt x="176363" y="1632126"/>
                  <a:pt x="203200" y="1591870"/>
                </a:cubicBezTo>
                <a:cubicBezTo>
                  <a:pt x="212876" y="1577356"/>
                  <a:pt x="224427" y="1563929"/>
                  <a:pt x="232228" y="1548327"/>
                </a:cubicBezTo>
                <a:cubicBezTo>
                  <a:pt x="239070" y="1534643"/>
                  <a:pt x="239152" y="1518068"/>
                  <a:pt x="246742" y="1504785"/>
                </a:cubicBezTo>
                <a:cubicBezTo>
                  <a:pt x="281088" y="1444680"/>
                  <a:pt x="291433" y="1451636"/>
                  <a:pt x="333828" y="1403185"/>
                </a:cubicBezTo>
                <a:cubicBezTo>
                  <a:pt x="418299" y="1306647"/>
                  <a:pt x="357372" y="1353621"/>
                  <a:pt x="435428" y="1301585"/>
                </a:cubicBezTo>
                <a:cubicBezTo>
                  <a:pt x="507506" y="1193469"/>
                  <a:pt x="414865" y="1326262"/>
                  <a:pt x="508000" y="1214499"/>
                </a:cubicBezTo>
                <a:cubicBezTo>
                  <a:pt x="519167" y="1201098"/>
                  <a:pt x="526889" y="1185151"/>
                  <a:pt x="537028" y="1170956"/>
                </a:cubicBezTo>
                <a:cubicBezTo>
                  <a:pt x="559667" y="1139261"/>
                  <a:pt x="591654" y="1093701"/>
                  <a:pt x="624114" y="1069356"/>
                </a:cubicBezTo>
                <a:cubicBezTo>
                  <a:pt x="646682" y="1052430"/>
                  <a:pt x="673212" y="1041462"/>
                  <a:pt x="696685" y="1025813"/>
                </a:cubicBezTo>
                <a:cubicBezTo>
                  <a:pt x="716813" y="1012394"/>
                  <a:pt x="735057" y="996330"/>
                  <a:pt x="754742" y="982270"/>
                </a:cubicBezTo>
                <a:cubicBezTo>
                  <a:pt x="768937" y="972131"/>
                  <a:pt x="784884" y="964409"/>
                  <a:pt x="798285" y="953242"/>
                </a:cubicBezTo>
                <a:cubicBezTo>
                  <a:pt x="814054" y="940101"/>
                  <a:pt x="826059" y="922840"/>
                  <a:pt x="841828" y="909699"/>
                </a:cubicBezTo>
                <a:cubicBezTo>
                  <a:pt x="878326" y="879284"/>
                  <a:pt x="900836" y="875304"/>
                  <a:pt x="943428" y="851642"/>
                </a:cubicBezTo>
                <a:cubicBezTo>
                  <a:pt x="1119082" y="754057"/>
                  <a:pt x="915240" y="856106"/>
                  <a:pt x="1088571" y="779070"/>
                </a:cubicBezTo>
                <a:cubicBezTo>
                  <a:pt x="1108343" y="770283"/>
                  <a:pt x="1127842" y="760777"/>
                  <a:pt x="1146628" y="750042"/>
                </a:cubicBezTo>
                <a:cubicBezTo>
                  <a:pt x="1161774" y="741387"/>
                  <a:pt x="1173838" y="727138"/>
                  <a:pt x="1190171" y="721013"/>
                </a:cubicBezTo>
                <a:cubicBezTo>
                  <a:pt x="1213270" y="712351"/>
                  <a:pt x="1238552" y="711337"/>
                  <a:pt x="1262742" y="706499"/>
                </a:cubicBezTo>
                <a:cubicBezTo>
                  <a:pt x="1304891" y="678399"/>
                  <a:pt x="1324549" y="660975"/>
                  <a:pt x="1378857" y="648442"/>
                </a:cubicBezTo>
                <a:cubicBezTo>
                  <a:pt x="1416864" y="639671"/>
                  <a:pt x="1456633" y="641115"/>
                  <a:pt x="1494971" y="633927"/>
                </a:cubicBezTo>
                <a:cubicBezTo>
                  <a:pt x="1534183" y="626575"/>
                  <a:pt x="1572380" y="614575"/>
                  <a:pt x="1611085" y="604899"/>
                </a:cubicBezTo>
                <a:cubicBezTo>
                  <a:pt x="1630437" y="600061"/>
                  <a:pt x="1649253" y="591915"/>
                  <a:pt x="1669142" y="590385"/>
                </a:cubicBezTo>
                <a:cubicBezTo>
                  <a:pt x="1891938" y="573246"/>
                  <a:pt x="1795381" y="584791"/>
                  <a:pt x="1959428" y="561356"/>
                </a:cubicBezTo>
                <a:lnTo>
                  <a:pt x="2888342" y="575870"/>
                </a:lnTo>
                <a:cubicBezTo>
                  <a:pt x="2956226" y="577611"/>
                  <a:pt x="3024259" y="581210"/>
                  <a:pt x="3091542" y="590385"/>
                </a:cubicBezTo>
                <a:cubicBezTo>
                  <a:pt x="3131072" y="595776"/>
                  <a:pt x="3167899" y="616100"/>
                  <a:pt x="3207657" y="619413"/>
                </a:cubicBezTo>
                <a:cubicBezTo>
                  <a:pt x="3666996" y="657692"/>
                  <a:pt x="3439593" y="643381"/>
                  <a:pt x="3889828" y="662956"/>
                </a:cubicBezTo>
                <a:cubicBezTo>
                  <a:pt x="4059161" y="658118"/>
                  <a:pt x="4228801" y="659711"/>
                  <a:pt x="4397828" y="648442"/>
                </a:cubicBezTo>
                <a:cubicBezTo>
                  <a:pt x="4447058" y="645160"/>
                  <a:pt x="4494590" y="629089"/>
                  <a:pt x="4542971" y="619413"/>
                </a:cubicBezTo>
                <a:cubicBezTo>
                  <a:pt x="4843830" y="559241"/>
                  <a:pt x="4321061" y="662400"/>
                  <a:pt x="4717142" y="590385"/>
                </a:cubicBezTo>
                <a:cubicBezTo>
                  <a:pt x="4784547" y="578129"/>
                  <a:pt x="4773676" y="569589"/>
                  <a:pt x="4847771" y="561356"/>
                </a:cubicBezTo>
                <a:cubicBezTo>
                  <a:pt x="4910466" y="554390"/>
                  <a:pt x="4973594" y="552081"/>
                  <a:pt x="5036457" y="546842"/>
                </a:cubicBezTo>
                <a:lnTo>
                  <a:pt x="5196114" y="532327"/>
                </a:lnTo>
                <a:cubicBezTo>
                  <a:pt x="5642991" y="495087"/>
                  <a:pt x="5148391" y="539304"/>
                  <a:pt x="5544457" y="503299"/>
                </a:cubicBezTo>
                <a:cubicBezTo>
                  <a:pt x="5676135" y="470380"/>
                  <a:pt x="5513425" y="508941"/>
                  <a:pt x="5704114" y="474270"/>
                </a:cubicBezTo>
                <a:cubicBezTo>
                  <a:pt x="5877968" y="442660"/>
                  <a:pt x="5665818" y="476330"/>
                  <a:pt x="5805714" y="445242"/>
                </a:cubicBezTo>
                <a:cubicBezTo>
                  <a:pt x="5834442" y="438858"/>
                  <a:pt x="5863473" y="433171"/>
                  <a:pt x="5892800" y="430727"/>
                </a:cubicBezTo>
                <a:cubicBezTo>
                  <a:pt x="5979719" y="423484"/>
                  <a:pt x="6066971" y="421051"/>
                  <a:pt x="6154057" y="416213"/>
                </a:cubicBezTo>
                <a:cubicBezTo>
                  <a:pt x="6223138" y="370160"/>
                  <a:pt x="6170454" y="398231"/>
                  <a:pt x="6255657" y="372670"/>
                </a:cubicBezTo>
                <a:cubicBezTo>
                  <a:pt x="6284965" y="363878"/>
                  <a:pt x="6342742" y="343642"/>
                  <a:pt x="6342742" y="343642"/>
                </a:cubicBezTo>
                <a:cubicBezTo>
                  <a:pt x="6357256" y="333966"/>
                  <a:pt x="6370683" y="322414"/>
                  <a:pt x="6386285" y="314613"/>
                </a:cubicBezTo>
                <a:cubicBezTo>
                  <a:pt x="6399969" y="307771"/>
                  <a:pt x="6417098" y="308586"/>
                  <a:pt x="6429828" y="300099"/>
                </a:cubicBezTo>
                <a:cubicBezTo>
                  <a:pt x="6446907" y="288713"/>
                  <a:pt x="6453898" y="263047"/>
                  <a:pt x="6473371" y="256556"/>
                </a:cubicBezTo>
                <a:cubicBezTo>
                  <a:pt x="6514934" y="242702"/>
                  <a:pt x="6560629" y="248238"/>
                  <a:pt x="6604000" y="242042"/>
                </a:cubicBezTo>
                <a:cubicBezTo>
                  <a:pt x="6628422" y="238553"/>
                  <a:pt x="6652149" y="231016"/>
                  <a:pt x="6676571" y="227527"/>
                </a:cubicBezTo>
                <a:cubicBezTo>
                  <a:pt x="6719942" y="221331"/>
                  <a:pt x="6763657" y="217851"/>
                  <a:pt x="6807200" y="213013"/>
                </a:cubicBezTo>
                <a:cubicBezTo>
                  <a:pt x="6953549" y="164230"/>
                  <a:pt x="6726527" y="238667"/>
                  <a:pt x="6908800" y="183985"/>
                </a:cubicBezTo>
                <a:cubicBezTo>
                  <a:pt x="6938108" y="175193"/>
                  <a:pt x="6966200" y="162377"/>
                  <a:pt x="6995885" y="154956"/>
                </a:cubicBezTo>
                <a:cubicBezTo>
                  <a:pt x="7014493" y="150304"/>
                  <a:pt x="7076658" y="136340"/>
                  <a:pt x="7097485" y="125927"/>
                </a:cubicBezTo>
                <a:cubicBezTo>
                  <a:pt x="7113087" y="118126"/>
                  <a:pt x="7124695" y="103024"/>
                  <a:pt x="7141028" y="96899"/>
                </a:cubicBezTo>
                <a:cubicBezTo>
                  <a:pt x="7164127" y="88237"/>
                  <a:pt x="7189667" y="88368"/>
                  <a:pt x="7213600" y="82385"/>
                </a:cubicBezTo>
                <a:cubicBezTo>
                  <a:pt x="7228442" y="78674"/>
                  <a:pt x="7242431" y="72073"/>
                  <a:pt x="7257142" y="67870"/>
                </a:cubicBezTo>
                <a:cubicBezTo>
                  <a:pt x="7276323" y="62390"/>
                  <a:pt x="7296019" y="58836"/>
                  <a:pt x="7315200" y="53356"/>
                </a:cubicBezTo>
                <a:cubicBezTo>
                  <a:pt x="7329910" y="49153"/>
                  <a:pt x="7344032" y="43045"/>
                  <a:pt x="7358742" y="38842"/>
                </a:cubicBezTo>
                <a:cubicBezTo>
                  <a:pt x="7486316" y="2392"/>
                  <a:pt x="7355944" y="44612"/>
                  <a:pt x="7460342" y="9813"/>
                </a:cubicBezTo>
                <a:cubicBezTo>
                  <a:pt x="7728432" y="24707"/>
                  <a:pt x="7783274" y="-37347"/>
                  <a:pt x="7707085" y="38842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6C387A-2FBC-4B18-AC16-64DE585D673A}"/>
              </a:ext>
            </a:extLst>
          </p:cNvPr>
          <p:cNvSpPr/>
          <p:nvPr/>
        </p:nvSpPr>
        <p:spPr>
          <a:xfrm>
            <a:off x="8171543" y="1451429"/>
            <a:ext cx="1756228" cy="4122057"/>
          </a:xfrm>
          <a:custGeom>
            <a:avLst/>
            <a:gdLst>
              <a:gd name="connsiteX0" fmla="*/ 0 w 1756228"/>
              <a:gd name="connsiteY0" fmla="*/ 4122057 h 4122057"/>
              <a:gd name="connsiteX1" fmla="*/ 566057 w 1756228"/>
              <a:gd name="connsiteY1" fmla="*/ 4107542 h 4122057"/>
              <a:gd name="connsiteX2" fmla="*/ 667657 w 1756228"/>
              <a:gd name="connsiteY2" fmla="*/ 4093028 h 4122057"/>
              <a:gd name="connsiteX3" fmla="*/ 827314 w 1756228"/>
              <a:gd name="connsiteY3" fmla="*/ 4078514 h 4122057"/>
              <a:gd name="connsiteX4" fmla="*/ 1088571 w 1756228"/>
              <a:gd name="connsiteY4" fmla="*/ 4034971 h 4122057"/>
              <a:gd name="connsiteX5" fmla="*/ 1204686 w 1756228"/>
              <a:gd name="connsiteY5" fmla="*/ 4005942 h 4122057"/>
              <a:gd name="connsiteX6" fmla="*/ 1233714 w 1756228"/>
              <a:gd name="connsiteY6" fmla="*/ 3962400 h 4122057"/>
              <a:gd name="connsiteX7" fmla="*/ 1262743 w 1756228"/>
              <a:gd name="connsiteY7" fmla="*/ 3846285 h 4122057"/>
              <a:gd name="connsiteX8" fmla="*/ 1306286 w 1756228"/>
              <a:gd name="connsiteY8" fmla="*/ 3817257 h 4122057"/>
              <a:gd name="connsiteX9" fmla="*/ 1393371 w 1756228"/>
              <a:gd name="connsiteY9" fmla="*/ 3672114 h 4122057"/>
              <a:gd name="connsiteX10" fmla="*/ 1509486 w 1756228"/>
              <a:gd name="connsiteY10" fmla="*/ 3512457 h 4122057"/>
              <a:gd name="connsiteX11" fmla="*/ 1538514 w 1756228"/>
              <a:gd name="connsiteY11" fmla="*/ 3454400 h 4122057"/>
              <a:gd name="connsiteX12" fmla="*/ 1567543 w 1756228"/>
              <a:gd name="connsiteY12" fmla="*/ 3367314 h 4122057"/>
              <a:gd name="connsiteX13" fmla="*/ 1596571 w 1756228"/>
              <a:gd name="connsiteY13" fmla="*/ 3309257 h 4122057"/>
              <a:gd name="connsiteX14" fmla="*/ 1625600 w 1756228"/>
              <a:gd name="connsiteY14" fmla="*/ 3120571 h 4122057"/>
              <a:gd name="connsiteX15" fmla="*/ 1654628 w 1756228"/>
              <a:gd name="connsiteY15" fmla="*/ 3062514 h 4122057"/>
              <a:gd name="connsiteX16" fmla="*/ 1712686 w 1756228"/>
              <a:gd name="connsiteY16" fmla="*/ 2917371 h 4122057"/>
              <a:gd name="connsiteX17" fmla="*/ 1727200 w 1756228"/>
              <a:gd name="connsiteY17" fmla="*/ 2786742 h 4122057"/>
              <a:gd name="connsiteX18" fmla="*/ 1741714 w 1756228"/>
              <a:gd name="connsiteY18" fmla="*/ 2685142 h 4122057"/>
              <a:gd name="connsiteX19" fmla="*/ 1756228 w 1756228"/>
              <a:gd name="connsiteY19" fmla="*/ 2569028 h 4122057"/>
              <a:gd name="connsiteX20" fmla="*/ 1741714 w 1756228"/>
              <a:gd name="connsiteY20" fmla="*/ 1944914 h 4122057"/>
              <a:gd name="connsiteX21" fmla="*/ 1727200 w 1756228"/>
              <a:gd name="connsiteY21" fmla="*/ 1901371 h 4122057"/>
              <a:gd name="connsiteX22" fmla="*/ 1698171 w 1756228"/>
              <a:gd name="connsiteY22" fmla="*/ 1698171 h 4122057"/>
              <a:gd name="connsiteX23" fmla="*/ 1683657 w 1756228"/>
              <a:gd name="connsiteY23" fmla="*/ 1625600 h 4122057"/>
              <a:gd name="connsiteX24" fmla="*/ 1669143 w 1756228"/>
              <a:gd name="connsiteY24" fmla="*/ 1567542 h 4122057"/>
              <a:gd name="connsiteX25" fmla="*/ 1654628 w 1756228"/>
              <a:gd name="connsiteY25" fmla="*/ 1465942 h 4122057"/>
              <a:gd name="connsiteX26" fmla="*/ 1640114 w 1756228"/>
              <a:gd name="connsiteY26" fmla="*/ 1393371 h 4122057"/>
              <a:gd name="connsiteX27" fmla="*/ 1625600 w 1756228"/>
              <a:gd name="connsiteY27" fmla="*/ 1291771 h 4122057"/>
              <a:gd name="connsiteX28" fmla="*/ 1596571 w 1756228"/>
              <a:gd name="connsiteY28" fmla="*/ 1045028 h 4122057"/>
              <a:gd name="connsiteX29" fmla="*/ 1553028 w 1756228"/>
              <a:gd name="connsiteY29" fmla="*/ 957942 h 4122057"/>
              <a:gd name="connsiteX30" fmla="*/ 1509486 w 1756228"/>
              <a:gd name="connsiteY30" fmla="*/ 856342 h 4122057"/>
              <a:gd name="connsiteX31" fmla="*/ 1480457 w 1756228"/>
              <a:gd name="connsiteY31" fmla="*/ 812800 h 4122057"/>
              <a:gd name="connsiteX32" fmla="*/ 1465943 w 1756228"/>
              <a:gd name="connsiteY32" fmla="*/ 769257 h 4122057"/>
              <a:gd name="connsiteX33" fmla="*/ 1393371 w 1756228"/>
              <a:gd name="connsiteY33" fmla="*/ 667657 h 4122057"/>
              <a:gd name="connsiteX34" fmla="*/ 1364343 w 1756228"/>
              <a:gd name="connsiteY34" fmla="*/ 624114 h 4122057"/>
              <a:gd name="connsiteX35" fmla="*/ 1306286 w 1756228"/>
              <a:gd name="connsiteY35" fmla="*/ 566057 h 4122057"/>
              <a:gd name="connsiteX36" fmla="*/ 1204686 w 1756228"/>
              <a:gd name="connsiteY36" fmla="*/ 435428 h 4122057"/>
              <a:gd name="connsiteX37" fmla="*/ 1161143 w 1756228"/>
              <a:gd name="connsiteY37" fmla="*/ 377371 h 4122057"/>
              <a:gd name="connsiteX38" fmla="*/ 1117600 w 1756228"/>
              <a:gd name="connsiteY38" fmla="*/ 319314 h 4122057"/>
              <a:gd name="connsiteX39" fmla="*/ 1001486 w 1756228"/>
              <a:gd name="connsiteY39" fmla="*/ 188685 h 4122057"/>
              <a:gd name="connsiteX40" fmla="*/ 957943 w 1756228"/>
              <a:gd name="connsiteY40" fmla="*/ 116114 h 4122057"/>
              <a:gd name="connsiteX41" fmla="*/ 943428 w 1756228"/>
              <a:gd name="connsiteY41" fmla="*/ 72571 h 4122057"/>
              <a:gd name="connsiteX42" fmla="*/ 899886 w 1756228"/>
              <a:gd name="connsiteY42" fmla="*/ 58057 h 4122057"/>
              <a:gd name="connsiteX43" fmla="*/ 856343 w 1756228"/>
              <a:gd name="connsiteY43" fmla="*/ 29028 h 4122057"/>
              <a:gd name="connsiteX44" fmla="*/ 769257 w 1756228"/>
              <a:gd name="connsiteY44" fmla="*/ 0 h 41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56228" h="4122057">
                <a:moveTo>
                  <a:pt x="0" y="4122057"/>
                </a:moveTo>
                <a:lnTo>
                  <a:pt x="566057" y="4107542"/>
                </a:lnTo>
                <a:cubicBezTo>
                  <a:pt x="600235" y="4106056"/>
                  <a:pt x="633656" y="4096806"/>
                  <a:pt x="667657" y="4093028"/>
                </a:cubicBezTo>
                <a:cubicBezTo>
                  <a:pt x="720769" y="4087127"/>
                  <a:pt x="774169" y="4084108"/>
                  <a:pt x="827314" y="4078514"/>
                </a:cubicBezTo>
                <a:cubicBezTo>
                  <a:pt x="919794" y="4068779"/>
                  <a:pt x="997002" y="4057863"/>
                  <a:pt x="1088571" y="4034971"/>
                </a:cubicBezTo>
                <a:lnTo>
                  <a:pt x="1204686" y="4005942"/>
                </a:lnTo>
                <a:cubicBezTo>
                  <a:pt x="1214362" y="3991428"/>
                  <a:pt x="1227753" y="3978793"/>
                  <a:pt x="1233714" y="3962400"/>
                </a:cubicBezTo>
                <a:cubicBezTo>
                  <a:pt x="1247348" y="3924906"/>
                  <a:pt x="1244901" y="3881969"/>
                  <a:pt x="1262743" y="3846285"/>
                </a:cubicBezTo>
                <a:cubicBezTo>
                  <a:pt x="1270544" y="3830683"/>
                  <a:pt x="1291772" y="3826933"/>
                  <a:pt x="1306286" y="3817257"/>
                </a:cubicBezTo>
                <a:cubicBezTo>
                  <a:pt x="1358334" y="3687134"/>
                  <a:pt x="1305347" y="3799259"/>
                  <a:pt x="1393371" y="3672114"/>
                </a:cubicBezTo>
                <a:cubicBezTo>
                  <a:pt x="1506029" y="3509386"/>
                  <a:pt x="1420534" y="3601409"/>
                  <a:pt x="1509486" y="3512457"/>
                </a:cubicBezTo>
                <a:cubicBezTo>
                  <a:pt x="1519162" y="3493105"/>
                  <a:pt x="1530478" y="3474489"/>
                  <a:pt x="1538514" y="3454400"/>
                </a:cubicBezTo>
                <a:cubicBezTo>
                  <a:pt x="1549878" y="3425990"/>
                  <a:pt x="1553859" y="3394683"/>
                  <a:pt x="1567543" y="3367314"/>
                </a:cubicBezTo>
                <a:lnTo>
                  <a:pt x="1596571" y="3309257"/>
                </a:lnTo>
                <a:cubicBezTo>
                  <a:pt x="1598220" y="3297712"/>
                  <a:pt x="1620110" y="3138872"/>
                  <a:pt x="1625600" y="3120571"/>
                </a:cubicBezTo>
                <a:cubicBezTo>
                  <a:pt x="1631817" y="3099847"/>
                  <a:pt x="1647031" y="3082773"/>
                  <a:pt x="1654628" y="3062514"/>
                </a:cubicBezTo>
                <a:cubicBezTo>
                  <a:pt x="1721783" y="2883434"/>
                  <a:pt x="1587385" y="3167974"/>
                  <a:pt x="1712686" y="2917371"/>
                </a:cubicBezTo>
                <a:cubicBezTo>
                  <a:pt x="1717524" y="2873828"/>
                  <a:pt x="1721766" y="2830215"/>
                  <a:pt x="1727200" y="2786742"/>
                </a:cubicBezTo>
                <a:cubicBezTo>
                  <a:pt x="1731443" y="2752796"/>
                  <a:pt x="1737193" y="2719052"/>
                  <a:pt x="1741714" y="2685142"/>
                </a:cubicBezTo>
                <a:cubicBezTo>
                  <a:pt x="1746869" y="2646478"/>
                  <a:pt x="1751390" y="2607733"/>
                  <a:pt x="1756228" y="2569028"/>
                </a:cubicBezTo>
                <a:cubicBezTo>
                  <a:pt x="1751390" y="2360990"/>
                  <a:pt x="1750753" y="2152812"/>
                  <a:pt x="1741714" y="1944914"/>
                </a:cubicBezTo>
                <a:cubicBezTo>
                  <a:pt x="1741049" y="1929629"/>
                  <a:pt x="1729859" y="1916438"/>
                  <a:pt x="1727200" y="1901371"/>
                </a:cubicBezTo>
                <a:cubicBezTo>
                  <a:pt x="1715309" y="1833991"/>
                  <a:pt x="1711589" y="1765263"/>
                  <a:pt x="1698171" y="1698171"/>
                </a:cubicBezTo>
                <a:cubicBezTo>
                  <a:pt x="1693333" y="1673981"/>
                  <a:pt x="1689008" y="1649682"/>
                  <a:pt x="1683657" y="1625600"/>
                </a:cubicBezTo>
                <a:cubicBezTo>
                  <a:pt x="1679330" y="1606127"/>
                  <a:pt x="1672711" y="1587168"/>
                  <a:pt x="1669143" y="1567542"/>
                </a:cubicBezTo>
                <a:cubicBezTo>
                  <a:pt x="1663023" y="1533883"/>
                  <a:pt x="1660252" y="1499687"/>
                  <a:pt x="1654628" y="1465942"/>
                </a:cubicBezTo>
                <a:cubicBezTo>
                  <a:pt x="1650572" y="1441608"/>
                  <a:pt x="1644170" y="1417705"/>
                  <a:pt x="1640114" y="1393371"/>
                </a:cubicBezTo>
                <a:cubicBezTo>
                  <a:pt x="1634490" y="1359626"/>
                  <a:pt x="1629181" y="1325794"/>
                  <a:pt x="1625600" y="1291771"/>
                </a:cubicBezTo>
                <a:cubicBezTo>
                  <a:pt x="1612645" y="1168695"/>
                  <a:pt x="1620984" y="1142680"/>
                  <a:pt x="1596571" y="1045028"/>
                </a:cubicBezTo>
                <a:cubicBezTo>
                  <a:pt x="1581786" y="985889"/>
                  <a:pt x="1584563" y="1013129"/>
                  <a:pt x="1553028" y="957942"/>
                </a:cubicBezTo>
                <a:cubicBezTo>
                  <a:pt x="1432205" y="746502"/>
                  <a:pt x="1590913" y="1019194"/>
                  <a:pt x="1509486" y="856342"/>
                </a:cubicBezTo>
                <a:cubicBezTo>
                  <a:pt x="1501685" y="840740"/>
                  <a:pt x="1490133" y="827314"/>
                  <a:pt x="1480457" y="812800"/>
                </a:cubicBezTo>
                <a:cubicBezTo>
                  <a:pt x="1475619" y="798286"/>
                  <a:pt x="1472785" y="782941"/>
                  <a:pt x="1465943" y="769257"/>
                </a:cubicBezTo>
                <a:cubicBezTo>
                  <a:pt x="1454542" y="746454"/>
                  <a:pt x="1404328" y="682996"/>
                  <a:pt x="1393371" y="667657"/>
                </a:cubicBezTo>
                <a:cubicBezTo>
                  <a:pt x="1383232" y="653462"/>
                  <a:pt x="1375695" y="637358"/>
                  <a:pt x="1364343" y="624114"/>
                </a:cubicBezTo>
                <a:cubicBezTo>
                  <a:pt x="1346532" y="603334"/>
                  <a:pt x="1323964" y="586950"/>
                  <a:pt x="1306286" y="566057"/>
                </a:cubicBezTo>
                <a:cubicBezTo>
                  <a:pt x="1270654" y="523946"/>
                  <a:pt x="1238319" y="479151"/>
                  <a:pt x="1204686" y="435428"/>
                </a:cubicBezTo>
                <a:cubicBezTo>
                  <a:pt x="1189937" y="416254"/>
                  <a:pt x="1175657" y="396723"/>
                  <a:pt x="1161143" y="377371"/>
                </a:cubicBezTo>
                <a:cubicBezTo>
                  <a:pt x="1146629" y="358019"/>
                  <a:pt x="1131828" y="338878"/>
                  <a:pt x="1117600" y="319314"/>
                </a:cubicBezTo>
                <a:cubicBezTo>
                  <a:pt x="1031970" y="201573"/>
                  <a:pt x="1080880" y="241616"/>
                  <a:pt x="1001486" y="188685"/>
                </a:cubicBezTo>
                <a:cubicBezTo>
                  <a:pt x="986972" y="164495"/>
                  <a:pt x="970559" y="141346"/>
                  <a:pt x="957943" y="116114"/>
                </a:cubicBezTo>
                <a:cubicBezTo>
                  <a:pt x="951101" y="102430"/>
                  <a:pt x="954246" y="83389"/>
                  <a:pt x="943428" y="72571"/>
                </a:cubicBezTo>
                <a:cubicBezTo>
                  <a:pt x="932610" y="61753"/>
                  <a:pt x="914400" y="62895"/>
                  <a:pt x="899886" y="58057"/>
                </a:cubicBezTo>
                <a:cubicBezTo>
                  <a:pt x="885372" y="48381"/>
                  <a:pt x="872284" y="36113"/>
                  <a:pt x="856343" y="29028"/>
                </a:cubicBezTo>
                <a:cubicBezTo>
                  <a:pt x="828381" y="16601"/>
                  <a:pt x="769257" y="0"/>
                  <a:pt x="769257" y="0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3A13-15AE-4FA4-817C-3EF1D0ED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Meeting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512C-F036-47A5-9F40-5823554F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game was developed on several different computers with screens of different sizes and quality. The default game window size is half of a normal screen size and can be resized by the user.</a:t>
            </a:r>
          </a:p>
          <a:p>
            <a:r>
              <a:rPr lang="en-US" dirty="0"/>
              <a:t>Both arrays and </a:t>
            </a:r>
            <a:r>
              <a:rPr lang="en-US" dirty="0" err="1"/>
              <a:t>ArrayLists</a:t>
            </a:r>
            <a:r>
              <a:rPr lang="en-US" dirty="0"/>
              <a:t> are used throughout. Primarily primitive collections are made with arrays and object collections are made with </a:t>
            </a:r>
            <a:r>
              <a:rPr lang="en-US" dirty="0" err="1"/>
              <a:t>ArrayLists</a:t>
            </a:r>
            <a:r>
              <a:rPr lang="en-US" dirty="0"/>
              <a:t> (this is a general statement and not an absolute design rule).</a:t>
            </a:r>
          </a:p>
          <a:p>
            <a:r>
              <a:rPr lang="en-US" dirty="0"/>
              <a:t>OOD/OOP principles and patterns were generally followed but additional refactoring could be done to further decouple the UI classes from the core game classes by moving non-UI elements and methods into </a:t>
            </a:r>
            <a:r>
              <a:rPr lang="en-US" dirty="0" err="1"/>
              <a:t>SpacePirateGame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Having said that, one example of inheritance and polymorphism can be seen in that all objects that can exist in space are derived from a common class, </a:t>
            </a:r>
            <a:r>
              <a:rPr lang="en-US" dirty="0" err="1"/>
              <a:t>SpaceObject</a:t>
            </a:r>
            <a:r>
              <a:rPr lang="en-US" dirty="0"/>
              <a:t>. All weapons that are used (Laser, Torpedo, </a:t>
            </a:r>
            <a:r>
              <a:rPr lang="en-US" dirty="0" err="1"/>
              <a:t>ClusterBomb</a:t>
            </a:r>
            <a:r>
              <a:rPr lang="en-US" dirty="0"/>
              <a:t>) all derive from Weapon which is a subclass of </a:t>
            </a:r>
            <a:r>
              <a:rPr lang="en-US" dirty="0" err="1"/>
              <a:t>SpaceObject</a:t>
            </a:r>
            <a:r>
              <a:rPr lang="en-US" dirty="0"/>
              <a:t>. </a:t>
            </a:r>
            <a:r>
              <a:rPr lang="en-US" dirty="0" err="1"/>
              <a:t>SpaceStation</a:t>
            </a:r>
            <a:r>
              <a:rPr lang="en-US" dirty="0"/>
              <a:t> is a specialization of </a:t>
            </a:r>
            <a:r>
              <a:rPr lang="en-US" dirty="0" err="1"/>
              <a:t>WeighStation</a:t>
            </a:r>
            <a:r>
              <a:rPr lang="en-US" dirty="0"/>
              <a:t> which is also a subclass of </a:t>
            </a:r>
            <a:r>
              <a:rPr lang="en-US" dirty="0" err="1"/>
              <a:t>SpaceObject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hierarchy allows all the common physics calculations to occur in the base classes leaving most of the specialized classes overriding only a few methods to customize certain behaviors.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B5BC-EC90-4FDE-99B5-B6C44022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Demo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1CCC-E50C-47C1-9292-DE049F0D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8A7C6-7D25-4B2E-8354-21F68893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04" y="1152983"/>
            <a:ext cx="559195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5B7D-5854-4BA1-A2FF-A0B67F9D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6A-7B83-4E3C-B3EF-8039DFE3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our planned game features were implemented</a:t>
            </a:r>
          </a:p>
          <a:p>
            <a:r>
              <a:rPr lang="en-US" dirty="0"/>
              <a:t>It is very playable</a:t>
            </a:r>
          </a:p>
          <a:p>
            <a:r>
              <a:rPr lang="en-US" dirty="0"/>
              <a:t>The design is extensible (more weapons could be added or more objects can be added with minimal code changes)</a:t>
            </a:r>
          </a:p>
          <a:p>
            <a:r>
              <a:rPr lang="en-US" dirty="0"/>
              <a:t>GitHub was leveraged to share and merge code (along with a Punch List). This made it fairly easy for Sam to join midstream.</a:t>
            </a:r>
          </a:p>
          <a:p>
            <a:r>
              <a:rPr lang="en-US" dirty="0"/>
              <a:t>We had fun developing it (because it was challenging yet achievable)</a:t>
            </a:r>
          </a:p>
          <a:p>
            <a:r>
              <a:rPr lang="en-US" dirty="0"/>
              <a:t>The Game Works!</a:t>
            </a:r>
          </a:p>
        </p:txBody>
      </p:sp>
    </p:spTree>
    <p:extLst>
      <p:ext uri="{BB962C8B-B14F-4D97-AF65-F5344CB8AC3E}">
        <p14:creationId xmlns:p14="http://schemas.microsoft.com/office/powerpoint/2010/main" val="2171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E4F-07B1-4855-94E0-FCF8F3F0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8865-9A0E-4EDA-ACC1-95E201D1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Charles Kinser – Game concept and “product owner”, game physics for motion, collision detection/reaction, orbit detection/capture, and POV (point of view) window direction.</a:t>
            </a:r>
          </a:p>
          <a:p>
            <a:pPr marL="457200" lvl="1" indent="0">
              <a:buNone/>
            </a:pPr>
            <a:endParaRPr lang="en-US" sz="18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William Kinser – High level design classes and initial structures, file I/O, and non-graphical game logic</a:t>
            </a:r>
          </a:p>
          <a:p>
            <a:pPr lvl="1"/>
            <a:endParaRPr lang="en-US" sz="18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Sam Reynolds – Treasure creation/tracking, game statistics,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F1B6-02B5-4D91-9526-DA5B9C8D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6EE0-8922-4F76-BD63-74EFE4D2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Using the classic Asteroids game from the 1980s as inspiration, </a:t>
            </a:r>
          </a:p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Space Pirates is a game where the user pilots a small ship through a galactic arena of </a:t>
            </a:r>
          </a:p>
          <a:p>
            <a:pPr lvl="1"/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asteroids, </a:t>
            </a:r>
          </a:p>
          <a:p>
            <a:pPr lvl="1"/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space stations, </a:t>
            </a:r>
          </a:p>
          <a:p>
            <a:pPr lvl="1"/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booty, etc. </a:t>
            </a:r>
          </a:p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goal is to collect as much booty as possible without dying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C404C-345B-43C8-8780-DB409FD7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80" y="2836408"/>
            <a:ext cx="3143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1C9D3-9BDC-4AD9-B291-7F5F9EC0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3150733"/>
            <a:ext cx="41910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9D972-423D-4F63-86A8-44C93876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092" y="3362325"/>
            <a:ext cx="161925" cy="133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B55DD8-307A-47C8-8D3A-B08B487AE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054" y="3357788"/>
            <a:ext cx="866775" cy="876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15047-A557-491F-9986-092EA925B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950" y="40816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ED94-6BAF-430D-AA69-57961704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Interesting</a:t>
            </a:r>
            <a:r>
              <a:rPr lang="en-US" sz="4200" b="0" i="0" kern="12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Game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36BE-AA1D-444D-977B-8630AE8A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“Game</a:t>
            </a:r>
            <a:r>
              <a:rPr lang="en-US" baseline="0" dirty="0"/>
              <a:t> Space” is infinite (no wrap around of screen edges)</a:t>
            </a:r>
          </a:p>
          <a:p>
            <a:r>
              <a:rPr lang="en-US" baseline="0" dirty="0"/>
              <a:t>POV is fixed on main ship</a:t>
            </a:r>
          </a:p>
          <a:p>
            <a:r>
              <a:rPr lang="en-US" baseline="0" dirty="0"/>
              <a:t>Realistic physics behind motion and collisions</a:t>
            </a:r>
          </a:p>
          <a:p>
            <a:r>
              <a:rPr lang="en-US" baseline="0" dirty="0"/>
              <a:t>Can save and load games</a:t>
            </a:r>
          </a:p>
        </p:txBody>
      </p:sp>
    </p:spTree>
    <p:extLst>
      <p:ext uri="{BB962C8B-B14F-4D97-AF65-F5344CB8AC3E}">
        <p14:creationId xmlns:p14="http://schemas.microsoft.com/office/powerpoint/2010/main" val="7355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EF4-BC2C-48FC-9078-7943684D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05100"/>
            <a:ext cx="3401064" cy="1447800"/>
          </a:xfrm>
        </p:spPr>
        <p:txBody>
          <a:bodyPr/>
          <a:lstStyle/>
          <a:p>
            <a:r>
              <a:rPr lang="en-US" dirty="0"/>
              <a:t>Images for space objects are loaded in real time into static array based on class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DCE35-F92D-4985-BD2D-99F572C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447800"/>
            <a:ext cx="6716822" cy="4572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private </a:t>
            </a:r>
            <a:r>
              <a:rPr lang="en-US" b="1" dirty="0" err="1"/>
              <a:t>BufferedImage</a:t>
            </a:r>
            <a:r>
              <a:rPr lang="en-US" b="1" dirty="0"/>
              <a:t> </a:t>
            </a:r>
            <a:r>
              <a:rPr lang="en-US" b="1" dirty="0" err="1"/>
              <a:t>fetchImage</a:t>
            </a:r>
            <a:r>
              <a:rPr lang="en-US" b="1" dirty="0"/>
              <a:t>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String name = </a:t>
            </a:r>
            <a:r>
              <a:rPr lang="en-US" b="1" dirty="0" err="1"/>
              <a:t>this.getClass</a:t>
            </a:r>
            <a:r>
              <a:rPr lang="en-US" b="1" dirty="0"/>
              <a:t> ( ).</a:t>
            </a:r>
            <a:r>
              <a:rPr lang="en-US" b="1" dirty="0" err="1"/>
              <a:t>getName</a:t>
            </a:r>
            <a:r>
              <a:rPr lang="en-US" b="1" dirty="0"/>
              <a:t> ( );</a:t>
            </a:r>
          </a:p>
          <a:p>
            <a:pPr lvl="1"/>
            <a:r>
              <a:rPr lang="en-US" dirty="0"/>
              <a:t>// if class name prefixed with package name, remove the package name</a:t>
            </a:r>
          </a:p>
          <a:p>
            <a:pPr lvl="1"/>
            <a:r>
              <a:rPr lang="en-US" b="1" dirty="0"/>
              <a:t>if (</a:t>
            </a:r>
            <a:r>
              <a:rPr lang="en-US" b="1" dirty="0" err="1"/>
              <a:t>name.contains</a:t>
            </a:r>
            <a:r>
              <a:rPr lang="en-US" b="1" dirty="0"/>
              <a:t> (".")) </a:t>
            </a:r>
            <a:r>
              <a:rPr lang="en-US" dirty="0"/>
              <a:t>{</a:t>
            </a:r>
          </a:p>
          <a:p>
            <a:pPr lvl="2"/>
            <a:r>
              <a:rPr lang="en-US" dirty="0"/>
              <a:t>name = </a:t>
            </a:r>
            <a:r>
              <a:rPr lang="en-US" dirty="0" err="1"/>
              <a:t>name.substring</a:t>
            </a:r>
            <a:r>
              <a:rPr lang="en-US" dirty="0"/>
              <a:t> (</a:t>
            </a:r>
            <a:r>
              <a:rPr lang="en-US" dirty="0" err="1"/>
              <a:t>name.lastIndexOf</a:t>
            </a:r>
            <a:r>
              <a:rPr lang="en-US" dirty="0"/>
              <a:t> (".")+1);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// see if we've already loaded this image. Since static, no need to load it more than once </a:t>
            </a:r>
          </a:p>
          <a:p>
            <a:pPr lvl="1"/>
            <a:r>
              <a:rPr lang="en-US" dirty="0" err="1"/>
              <a:t>BufferedImage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i="1" dirty="0" err="1"/>
              <a:t>ourImages.get</a:t>
            </a:r>
            <a:r>
              <a:rPr lang="en-US" i="1" dirty="0"/>
              <a:t> (name);</a:t>
            </a:r>
          </a:p>
          <a:p>
            <a:pPr lvl="1"/>
            <a:r>
              <a:rPr lang="en-US" b="1" dirty="0"/>
              <a:t>if (</a:t>
            </a:r>
            <a:r>
              <a:rPr lang="en-US" b="1" dirty="0" err="1"/>
              <a:t>i</a:t>
            </a:r>
            <a:r>
              <a:rPr lang="en-US" b="1" dirty="0"/>
              <a:t> == null) </a:t>
            </a:r>
            <a:r>
              <a:rPr lang="en-US" dirty="0"/>
              <a:t>{</a:t>
            </a:r>
          </a:p>
          <a:p>
            <a:pPr lvl="2"/>
            <a:r>
              <a:rPr lang="en-US" dirty="0"/>
              <a:t>// load the image and add it to the </a:t>
            </a:r>
            <a:r>
              <a:rPr lang="en-US" u="sng" dirty="0" err="1"/>
              <a:t>hashmap</a:t>
            </a:r>
            <a:endParaRPr lang="en-US" u="sng" dirty="0"/>
          </a:p>
          <a:p>
            <a:pPr lvl="2"/>
            <a:r>
              <a:rPr lang="en-US" b="1" dirty="0"/>
              <a:t>try </a:t>
            </a:r>
            <a:r>
              <a:rPr lang="en-US" dirty="0"/>
              <a:t> {</a:t>
            </a:r>
          </a:p>
          <a:p>
            <a:pPr lvl="3"/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ImageIO.</a:t>
            </a:r>
            <a:r>
              <a:rPr lang="en-US" i="1" dirty="0" err="1"/>
              <a:t>read</a:t>
            </a:r>
            <a:r>
              <a:rPr lang="en-US" i="1" dirty="0"/>
              <a:t>(</a:t>
            </a:r>
            <a:r>
              <a:rPr lang="en-US" b="1" i="1" dirty="0"/>
              <a:t>new File(</a:t>
            </a:r>
            <a:r>
              <a:rPr lang="en-US" b="1" i="1" dirty="0" err="1"/>
              <a:t>name+".gif</a:t>
            </a:r>
            <a:r>
              <a:rPr lang="en-US" b="1" i="1" dirty="0"/>
              <a:t>"));</a:t>
            </a:r>
          </a:p>
          <a:p>
            <a:pPr lvl="3"/>
            <a:r>
              <a:rPr lang="en-US" i="1" dirty="0" err="1"/>
              <a:t>ourImages.put</a:t>
            </a:r>
            <a:r>
              <a:rPr lang="en-US" i="1" dirty="0"/>
              <a:t>(</a:t>
            </a:r>
            <a:r>
              <a:rPr lang="en-US" i="1" dirty="0" err="1"/>
              <a:t>name,i</a:t>
            </a:r>
            <a:r>
              <a:rPr lang="en-US" i="1" dirty="0"/>
              <a:t>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b="1" dirty="0"/>
              <a:t>catch (Exception e) </a:t>
            </a:r>
            <a:r>
              <a:rPr lang="en-US" dirty="0"/>
              <a:t>{}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b="1" dirty="0"/>
              <a:t>return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D2D8B-A513-4659-8C6F-27DCAA2DD9D0}"/>
              </a:ext>
            </a:extLst>
          </p:cNvPr>
          <p:cNvSpPr txBox="1">
            <a:spLocks/>
          </p:cNvSpPr>
          <p:nvPr/>
        </p:nvSpPr>
        <p:spPr>
          <a:xfrm>
            <a:off x="646111" y="-24524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Interesting Game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3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EF4-BC2C-48FC-9078-7943684D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05100"/>
            <a:ext cx="3401064" cy="1447800"/>
          </a:xfrm>
        </p:spPr>
        <p:txBody>
          <a:bodyPr/>
          <a:lstStyle/>
          <a:p>
            <a:r>
              <a:rPr lang="en-US" dirty="0"/>
              <a:t>Save &amp; Load of Game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DCE35-F92D-4985-BD2D-99F572C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447800"/>
            <a:ext cx="6716822" cy="4572000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…..SAVE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try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out.writeInt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(health);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out.writeBoolean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gameInProgress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out.writeInt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(difficulty);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 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e)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errors =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 String("Errors while saving frame data.");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…..LOAD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health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in.readInt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gameInProgress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in.readBoolean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difficulty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in.readInt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 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e)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errors =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 String ("Error while loading frame data.");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D2D8B-A513-4659-8C6F-27DCAA2DD9D0}"/>
              </a:ext>
            </a:extLst>
          </p:cNvPr>
          <p:cNvSpPr txBox="1">
            <a:spLocks/>
          </p:cNvSpPr>
          <p:nvPr/>
        </p:nvSpPr>
        <p:spPr>
          <a:xfrm>
            <a:off x="646111" y="-24524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Interesting Game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EF4-BC2C-48FC-9078-7943684D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05100"/>
            <a:ext cx="3401064" cy="1447800"/>
          </a:xfrm>
        </p:spPr>
        <p:txBody>
          <a:bodyPr/>
          <a:lstStyle/>
          <a:p>
            <a:r>
              <a:rPr lang="en-US" dirty="0"/>
              <a:t>Custom Events &amp; Listeners </a:t>
            </a:r>
            <a:br>
              <a:rPr lang="en-US" dirty="0"/>
            </a:br>
            <a:r>
              <a:rPr lang="en-US" dirty="0"/>
              <a:t>AKA Callbacks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DCE35-F92D-4985-BD2D-99F572C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447800"/>
            <a:ext cx="7407384" cy="4572000"/>
          </a:xfrm>
        </p:spPr>
        <p:txBody>
          <a:bodyPr>
            <a:noAutofit/>
          </a:bodyPr>
          <a:lstStyle/>
          <a:p>
            <a:r>
              <a:rPr lang="en-US" b="1" dirty="0"/>
              <a:t>public interface </a:t>
            </a:r>
            <a:r>
              <a:rPr lang="en-US" b="1" dirty="0" err="1"/>
              <a:t>OrbitListener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pPr lvl="1"/>
            <a:r>
              <a:rPr lang="en-US" b="1" dirty="0"/>
              <a:t>public void </a:t>
            </a:r>
            <a:r>
              <a:rPr lang="en-US" b="1" dirty="0" err="1"/>
              <a:t>orbitChanged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orbiting); </a:t>
            </a:r>
            <a:r>
              <a:rPr lang="en-US" dirty="0"/>
              <a:t>}</a:t>
            </a:r>
          </a:p>
          <a:p>
            <a:endParaRPr lang="en-US" b="1" dirty="0"/>
          </a:p>
          <a:p>
            <a:r>
              <a:rPr lang="en-US" b="1" dirty="0"/>
              <a:t>public void </a:t>
            </a:r>
            <a:r>
              <a:rPr lang="en-US" b="1" dirty="0" err="1"/>
              <a:t>addOrbitListener</a:t>
            </a:r>
            <a:r>
              <a:rPr lang="en-US" b="1" dirty="0"/>
              <a:t>(</a:t>
            </a:r>
            <a:r>
              <a:rPr lang="en-US" b="1" dirty="0" err="1"/>
              <a:t>OrbitListener</a:t>
            </a:r>
            <a:r>
              <a:rPr lang="en-US" b="1" dirty="0"/>
              <a:t> listener) </a:t>
            </a:r>
            <a:r>
              <a:rPr lang="en-US" dirty="0"/>
              <a:t>{</a:t>
            </a:r>
          </a:p>
          <a:p>
            <a:pPr lvl="1"/>
            <a:r>
              <a:rPr lang="en-US" b="1" dirty="0" err="1"/>
              <a:t>this.orbitListener</a:t>
            </a:r>
            <a:r>
              <a:rPr lang="en-US" b="1" dirty="0"/>
              <a:t> = listener;</a:t>
            </a:r>
          </a:p>
          <a:p>
            <a:endParaRPr lang="en-US" b="1" dirty="0"/>
          </a:p>
          <a:p>
            <a:r>
              <a:rPr lang="en-US" b="1" dirty="0"/>
              <a:t>public void </a:t>
            </a:r>
            <a:r>
              <a:rPr lang="en-US" b="1" dirty="0" err="1"/>
              <a:t>addMainShip</a:t>
            </a:r>
            <a:r>
              <a:rPr lang="en-US" b="1" dirty="0"/>
              <a:t> (</a:t>
            </a:r>
            <a:r>
              <a:rPr lang="en-US" b="1" dirty="0" err="1"/>
              <a:t>SpaceShip</a:t>
            </a:r>
            <a:r>
              <a:rPr lang="en-US" b="1" dirty="0"/>
              <a:t> ship)  </a:t>
            </a:r>
            <a:r>
              <a:rPr lang="en-US" dirty="0"/>
              <a:t>{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mainShip.addOrbitListener</a:t>
            </a:r>
            <a:r>
              <a:rPr lang="en-US" dirty="0"/>
              <a:t>(</a:t>
            </a:r>
            <a:r>
              <a:rPr lang="en-US" dirty="0" err="1"/>
              <a:t>PirateFrame.</a:t>
            </a:r>
            <a:r>
              <a:rPr lang="en-US" i="1" dirty="0" err="1"/>
              <a:t>ourFrame</a:t>
            </a:r>
            <a:r>
              <a:rPr lang="en-US" i="1" dirty="0"/>
              <a:t>);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D2D8B-A513-4659-8C6F-27DCAA2DD9D0}"/>
              </a:ext>
            </a:extLst>
          </p:cNvPr>
          <p:cNvSpPr txBox="1">
            <a:spLocks/>
          </p:cNvSpPr>
          <p:nvPr/>
        </p:nvSpPr>
        <p:spPr>
          <a:xfrm>
            <a:off x="646111" y="-24524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Interesting Game Features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9A12D-588E-41A9-81DB-B4D47F61422B}"/>
              </a:ext>
            </a:extLst>
          </p:cNvPr>
          <p:cNvSpPr txBox="1"/>
          <p:nvPr/>
        </p:nvSpPr>
        <p:spPr>
          <a:xfrm>
            <a:off x="3918857" y="1372641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Interface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3899D-ED68-4986-8E76-1D27C0019FD4}"/>
              </a:ext>
            </a:extLst>
          </p:cNvPr>
          <p:cNvSpPr txBox="1"/>
          <p:nvPr/>
        </p:nvSpPr>
        <p:spPr>
          <a:xfrm>
            <a:off x="3918857" y="2635775"/>
            <a:ext cx="505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SpaceShip</a:t>
            </a:r>
            <a:r>
              <a:rPr lang="en-US" dirty="0">
                <a:solidFill>
                  <a:srgbClr val="FFFF00"/>
                </a:solidFill>
              </a:rPr>
              <a:t> holds interface as member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61AD7-F9E1-462F-AC7B-4C106903D1BC}"/>
              </a:ext>
            </a:extLst>
          </p:cNvPr>
          <p:cNvSpPr txBox="1"/>
          <p:nvPr/>
        </p:nvSpPr>
        <p:spPr>
          <a:xfrm>
            <a:off x="3918857" y="3968234"/>
            <a:ext cx="722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SpacePanel</a:t>
            </a:r>
            <a:r>
              <a:rPr lang="en-US" dirty="0">
                <a:solidFill>
                  <a:srgbClr val="FFFF00"/>
                </a:solidFill>
              </a:rPr>
              <a:t> creates </a:t>
            </a:r>
            <a:r>
              <a:rPr lang="en-US" dirty="0" err="1">
                <a:solidFill>
                  <a:srgbClr val="FFFF00"/>
                </a:solidFill>
              </a:rPr>
              <a:t>SpaceShip</a:t>
            </a:r>
            <a:r>
              <a:rPr lang="en-US" dirty="0">
                <a:solidFill>
                  <a:srgbClr val="FFFF00"/>
                </a:solidFill>
              </a:rPr>
              <a:t>, registers </a:t>
            </a:r>
            <a:r>
              <a:rPr lang="en-US" dirty="0" err="1">
                <a:solidFill>
                  <a:srgbClr val="FFFF00"/>
                </a:solidFill>
              </a:rPr>
              <a:t>PirateFrame</a:t>
            </a:r>
            <a:r>
              <a:rPr lang="en-US" dirty="0">
                <a:solidFill>
                  <a:srgbClr val="FFFF00"/>
                </a:solidFill>
              </a:rPr>
              <a:t> as listener</a:t>
            </a:r>
          </a:p>
        </p:txBody>
      </p:sp>
    </p:spTree>
    <p:extLst>
      <p:ext uri="{BB962C8B-B14F-4D97-AF65-F5344CB8AC3E}">
        <p14:creationId xmlns:p14="http://schemas.microsoft.com/office/powerpoint/2010/main" val="281565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EF4-BC2C-48FC-9078-7943684D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05100"/>
            <a:ext cx="3401064" cy="1447800"/>
          </a:xfrm>
        </p:spPr>
        <p:txBody>
          <a:bodyPr/>
          <a:lstStyle/>
          <a:p>
            <a:r>
              <a:rPr lang="en-US" dirty="0"/>
              <a:t>Custom Events &amp; Listeners </a:t>
            </a:r>
            <a:br>
              <a:rPr lang="en-US" dirty="0"/>
            </a:br>
            <a:r>
              <a:rPr lang="en-US" dirty="0"/>
              <a:t>AKA Callbacks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DCE35-F92D-4985-BD2D-99F572C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447800"/>
            <a:ext cx="6716822" cy="4572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private void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notifyOrbitListener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orbiting)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this.orbitListener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!= null)</a:t>
            </a:r>
          </a:p>
          <a:p>
            <a:pPr lvl="2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this.orbitListener.orbitChanged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(orbiting);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orbitChanged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orbiting)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(orbiting)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2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setGamePaused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true);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answer =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JOptionPane.</a:t>
            </a:r>
            <a:r>
              <a:rPr lang="en-US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showInputDialog</a:t>
            </a: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this, "You've docked with a station! \n" +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D2D8B-A513-4659-8C6F-27DCAA2DD9D0}"/>
              </a:ext>
            </a:extLst>
          </p:cNvPr>
          <p:cNvSpPr txBox="1">
            <a:spLocks/>
          </p:cNvSpPr>
          <p:nvPr/>
        </p:nvSpPr>
        <p:spPr>
          <a:xfrm>
            <a:off x="646111" y="-24524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Interesting Game Features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9A12D-588E-41A9-81DB-B4D47F61422B}"/>
              </a:ext>
            </a:extLst>
          </p:cNvPr>
          <p:cNvSpPr txBox="1"/>
          <p:nvPr/>
        </p:nvSpPr>
        <p:spPr>
          <a:xfrm>
            <a:off x="3918857" y="2705100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PirateFrame</a:t>
            </a:r>
            <a:r>
              <a:rPr lang="en-US" dirty="0">
                <a:solidFill>
                  <a:srgbClr val="FFFF00"/>
                </a:solidFill>
              </a:rPr>
              <a:t> catches event and performs 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3899D-ED68-4986-8E76-1D27C0019FD4}"/>
              </a:ext>
            </a:extLst>
          </p:cNvPr>
          <p:cNvSpPr txBox="1"/>
          <p:nvPr/>
        </p:nvSpPr>
        <p:spPr>
          <a:xfrm>
            <a:off x="3918857" y="116405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When event is detected in </a:t>
            </a:r>
            <a:r>
              <a:rPr lang="en-US" dirty="0" err="1">
                <a:solidFill>
                  <a:srgbClr val="FFFF00"/>
                </a:solidFill>
              </a:rPr>
              <a:t>SpaceShip</a:t>
            </a:r>
            <a:r>
              <a:rPr lang="en-US" dirty="0">
                <a:solidFill>
                  <a:srgbClr val="FFFF00"/>
                </a:solidFill>
              </a:rPr>
              <a:t>, call listener </a:t>
            </a:r>
          </a:p>
        </p:txBody>
      </p:sp>
    </p:spTree>
    <p:extLst>
      <p:ext uri="{BB962C8B-B14F-4D97-AF65-F5344CB8AC3E}">
        <p14:creationId xmlns:p14="http://schemas.microsoft.com/office/powerpoint/2010/main" val="25628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EF4-BC2C-48FC-9078-7943684D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05100"/>
            <a:ext cx="3401064" cy="1447800"/>
          </a:xfrm>
        </p:spPr>
        <p:txBody>
          <a:bodyPr/>
          <a:lstStyle/>
          <a:p>
            <a:r>
              <a:rPr lang="en-US" dirty="0"/>
              <a:t>Zoom in and 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DCE35-F92D-4985-BD2D-99F572C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447800"/>
            <a:ext cx="7407384" cy="4572000"/>
          </a:xfrm>
        </p:spPr>
        <p:txBody>
          <a:bodyPr>
            <a:noAutofit/>
          </a:bodyPr>
          <a:lstStyle/>
          <a:p>
            <a:r>
              <a:rPr lang="en-US" b="1" dirty="0"/>
              <a:t>public void </a:t>
            </a:r>
            <a:r>
              <a:rPr lang="en-US" b="1" dirty="0" err="1"/>
              <a:t>mouseWheelMoved</a:t>
            </a:r>
            <a:r>
              <a:rPr lang="en-US" b="1" dirty="0"/>
              <a:t> (</a:t>
            </a:r>
            <a:r>
              <a:rPr lang="en-US" b="1" dirty="0" err="1"/>
              <a:t>MouseWheelEvent</a:t>
            </a:r>
            <a:r>
              <a:rPr lang="en-US" b="1" dirty="0"/>
              <a:t> e)  </a:t>
            </a:r>
            <a:r>
              <a:rPr lang="en-US" dirty="0"/>
              <a:t>{</a:t>
            </a:r>
          </a:p>
          <a:p>
            <a:pPr lvl="1"/>
            <a:r>
              <a:rPr lang="en-US" b="1" dirty="0"/>
              <a:t>if (</a:t>
            </a:r>
            <a:r>
              <a:rPr lang="en-US" b="1" dirty="0" err="1"/>
              <a:t>e.getWheelRotation</a:t>
            </a:r>
            <a:r>
              <a:rPr lang="en-US" b="1" dirty="0"/>
              <a:t> ( ) &lt; 0) // Zoom In</a:t>
            </a:r>
          </a:p>
          <a:p>
            <a:pPr lvl="2"/>
            <a:r>
              <a:rPr lang="en-US" dirty="0" err="1"/>
              <a:t>zoomFactor</a:t>
            </a:r>
            <a:r>
              <a:rPr lang="en-US" dirty="0"/>
              <a:t> *= 1.1;</a:t>
            </a:r>
          </a:p>
          <a:p>
            <a:pPr lvl="1"/>
            <a:r>
              <a:rPr lang="en-US" b="1" dirty="0"/>
              <a:t>if (</a:t>
            </a:r>
            <a:r>
              <a:rPr lang="en-US" b="1" dirty="0" err="1"/>
              <a:t>e.getWheelRotation</a:t>
            </a:r>
            <a:r>
              <a:rPr lang="en-US" b="1" dirty="0"/>
              <a:t> ( ) &gt; 0) </a:t>
            </a:r>
            <a:r>
              <a:rPr lang="en-US" dirty="0"/>
              <a:t>{ // Zoom Out</a:t>
            </a:r>
          </a:p>
          <a:p>
            <a:pPr lvl="2"/>
            <a:r>
              <a:rPr lang="en-US" dirty="0" err="1"/>
              <a:t>zoomFactor</a:t>
            </a:r>
            <a:r>
              <a:rPr lang="en-US" dirty="0"/>
              <a:t> /= 1.1;</a:t>
            </a:r>
          </a:p>
          <a:p>
            <a:pPr lvl="2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/>
              <a:t>public </a:t>
            </a:r>
            <a:r>
              <a:rPr lang="fr-FR" b="1" dirty="0" err="1"/>
              <a:t>void</a:t>
            </a:r>
            <a:r>
              <a:rPr lang="fr-FR" b="1" dirty="0"/>
              <a:t> </a:t>
            </a:r>
            <a:r>
              <a:rPr lang="fr-FR" b="1" dirty="0" err="1"/>
              <a:t>paintComponent</a:t>
            </a:r>
            <a:r>
              <a:rPr lang="fr-FR" b="1" dirty="0"/>
              <a:t> (Graphics g) 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Graphics2D g2 = (Graphics2D) g;</a:t>
            </a:r>
          </a:p>
          <a:p>
            <a:pPr lvl="1"/>
            <a:r>
              <a:rPr lang="en-US" dirty="0" err="1"/>
              <a:t>AffineTransform</a:t>
            </a:r>
            <a:r>
              <a:rPr lang="en-US" dirty="0"/>
              <a:t> at = </a:t>
            </a:r>
            <a:r>
              <a:rPr lang="en-US" b="1" dirty="0"/>
              <a:t>new </a:t>
            </a:r>
            <a:r>
              <a:rPr lang="en-US" b="1" dirty="0" err="1"/>
              <a:t>AffineTransform</a:t>
            </a:r>
            <a:r>
              <a:rPr lang="en-US" b="1" dirty="0"/>
              <a:t>();</a:t>
            </a:r>
          </a:p>
          <a:p>
            <a:pPr lvl="1"/>
            <a:r>
              <a:rPr lang="en-US" dirty="0" err="1"/>
              <a:t>at.scale</a:t>
            </a:r>
            <a:r>
              <a:rPr lang="en-US" dirty="0"/>
              <a:t>(</a:t>
            </a:r>
            <a:r>
              <a:rPr lang="en-US" dirty="0" err="1"/>
              <a:t>zoomFactor</a:t>
            </a:r>
            <a:r>
              <a:rPr lang="en-US" dirty="0"/>
              <a:t>, </a:t>
            </a:r>
            <a:r>
              <a:rPr lang="en-US" dirty="0" err="1"/>
              <a:t>zoomFactor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g2.transform(at);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D2D8B-A513-4659-8C6F-27DCAA2DD9D0}"/>
              </a:ext>
            </a:extLst>
          </p:cNvPr>
          <p:cNvSpPr txBox="1">
            <a:spLocks/>
          </p:cNvSpPr>
          <p:nvPr/>
        </p:nvSpPr>
        <p:spPr>
          <a:xfrm>
            <a:off x="646111" y="-24524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Interesting Game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2764</TotalTime>
  <Words>1262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Century Gothic</vt:lpstr>
      <vt:lpstr>Wingdings 3</vt:lpstr>
      <vt:lpstr>Ion</vt:lpstr>
      <vt:lpstr>Space Pirates</vt:lpstr>
      <vt:lpstr>The Team</vt:lpstr>
      <vt:lpstr>Purpose</vt:lpstr>
      <vt:lpstr>Interesting Game Features</vt:lpstr>
      <vt:lpstr>Images for space objects are loaded in real time into static array based on class names</vt:lpstr>
      <vt:lpstr>Save &amp; Load of Game State</vt:lpstr>
      <vt:lpstr>Custom Events &amp; Listeners  AKA Callbacks</vt:lpstr>
      <vt:lpstr>Custom Events &amp; Listeners  AKA Callbacks</vt:lpstr>
      <vt:lpstr>Zoom in and Out</vt:lpstr>
      <vt:lpstr>Rotating each image independently</vt:lpstr>
      <vt:lpstr>Meeting Requirements</vt:lpstr>
      <vt:lpstr>Meeting Requirements</vt:lpstr>
      <vt:lpstr>Demo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Pirates</dc:title>
  <dc:creator>Kinser, William C</dc:creator>
  <cp:lastModifiedBy>Kinser, William C</cp:lastModifiedBy>
  <cp:revision>11</cp:revision>
  <dcterms:created xsi:type="dcterms:W3CDTF">2020-04-02T16:01:46Z</dcterms:created>
  <dcterms:modified xsi:type="dcterms:W3CDTF">2020-04-04T14:06:40Z</dcterms:modified>
</cp:coreProperties>
</file>