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4"/>
  </p:notesMasterIdLst>
  <p:sldIdLst>
    <p:sldId id="256" r:id="rId5"/>
    <p:sldId id="266" r:id="rId6"/>
    <p:sldId id="259" r:id="rId7"/>
    <p:sldId id="262" r:id="rId8"/>
    <p:sldId id="260" r:id="rId9"/>
    <p:sldId id="261"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8200F0-CCAC-4CAA-81D7-3ABDC620DAC5}" v="1" dt="2023-06-03T17:49:13.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i Kinsey" userId="3fc235fa-c672-4dde-aeb1-d6d37d01fb58" providerId="ADAL" clId="{648200F0-CCAC-4CAA-81D7-3ABDC620DAC5}"/>
    <pc:docChg chg="custSel modSld">
      <pc:chgData name="Toni Kinsey" userId="3fc235fa-c672-4dde-aeb1-d6d37d01fb58" providerId="ADAL" clId="{648200F0-CCAC-4CAA-81D7-3ABDC620DAC5}" dt="2023-06-03T17:52:03.697" v="395" actId="20577"/>
      <pc:docMkLst>
        <pc:docMk/>
      </pc:docMkLst>
      <pc:sldChg chg="modSp mod">
        <pc:chgData name="Toni Kinsey" userId="3fc235fa-c672-4dde-aeb1-d6d37d01fb58" providerId="ADAL" clId="{648200F0-CCAC-4CAA-81D7-3ABDC620DAC5}" dt="2023-06-03T17:41:26.518" v="32" actId="20577"/>
        <pc:sldMkLst>
          <pc:docMk/>
          <pc:sldMk cId="2385312604" sldId="256"/>
        </pc:sldMkLst>
        <pc:spChg chg="mod">
          <ac:chgData name="Toni Kinsey" userId="3fc235fa-c672-4dde-aeb1-d6d37d01fb58" providerId="ADAL" clId="{648200F0-CCAC-4CAA-81D7-3ABDC620DAC5}" dt="2023-06-03T17:41:26.518" v="32" actId="20577"/>
          <ac:spMkLst>
            <pc:docMk/>
            <pc:sldMk cId="2385312604" sldId="256"/>
            <ac:spMk id="2" creationId="{178B9696-85FD-D8F7-D105-CD93AEE13922}"/>
          </ac:spMkLst>
        </pc:spChg>
      </pc:sldChg>
      <pc:sldChg chg="modSp mod">
        <pc:chgData name="Toni Kinsey" userId="3fc235fa-c672-4dde-aeb1-d6d37d01fb58" providerId="ADAL" clId="{648200F0-CCAC-4CAA-81D7-3ABDC620DAC5}" dt="2023-06-03T17:44:49.741" v="57" actId="1076"/>
        <pc:sldMkLst>
          <pc:docMk/>
          <pc:sldMk cId="4026466174" sldId="259"/>
        </pc:sldMkLst>
        <pc:spChg chg="mod">
          <ac:chgData name="Toni Kinsey" userId="3fc235fa-c672-4dde-aeb1-d6d37d01fb58" providerId="ADAL" clId="{648200F0-CCAC-4CAA-81D7-3ABDC620DAC5}" dt="2023-06-03T17:44:35.833" v="53" actId="20577"/>
          <ac:spMkLst>
            <pc:docMk/>
            <pc:sldMk cId="4026466174" sldId="259"/>
            <ac:spMk id="24" creationId="{D3CD3FB2-B912-A741-BB2F-9F7BCCBE0D8C}"/>
          </ac:spMkLst>
        </pc:spChg>
        <pc:spChg chg="mod">
          <ac:chgData name="Toni Kinsey" userId="3fc235fa-c672-4dde-aeb1-d6d37d01fb58" providerId="ADAL" clId="{648200F0-CCAC-4CAA-81D7-3ABDC620DAC5}" dt="2023-06-03T17:44:49.741" v="57" actId="1076"/>
          <ac:spMkLst>
            <pc:docMk/>
            <pc:sldMk cId="4026466174" sldId="259"/>
            <ac:spMk id="35" creationId="{315E796A-B003-A622-888D-07CEB0BFC31D}"/>
          </ac:spMkLst>
        </pc:spChg>
        <pc:picChg chg="mod">
          <ac:chgData name="Toni Kinsey" userId="3fc235fa-c672-4dde-aeb1-d6d37d01fb58" providerId="ADAL" clId="{648200F0-CCAC-4CAA-81D7-3ABDC620DAC5}" dt="2023-06-03T17:44:46.227" v="56" actId="1076"/>
          <ac:picMkLst>
            <pc:docMk/>
            <pc:sldMk cId="4026466174" sldId="259"/>
            <ac:picMk id="26" creationId="{475D1328-1C18-5F73-291A-14448A253CC5}"/>
          </ac:picMkLst>
        </pc:picChg>
      </pc:sldChg>
      <pc:sldChg chg="modSp mod">
        <pc:chgData name="Toni Kinsey" userId="3fc235fa-c672-4dde-aeb1-d6d37d01fb58" providerId="ADAL" clId="{648200F0-CCAC-4CAA-81D7-3ABDC620DAC5}" dt="2023-06-03T17:45:08.858" v="59" actId="255"/>
        <pc:sldMkLst>
          <pc:docMk/>
          <pc:sldMk cId="3194811257" sldId="260"/>
        </pc:sldMkLst>
        <pc:spChg chg="mod">
          <ac:chgData name="Toni Kinsey" userId="3fc235fa-c672-4dde-aeb1-d6d37d01fb58" providerId="ADAL" clId="{648200F0-CCAC-4CAA-81D7-3ABDC620DAC5}" dt="2023-06-03T17:45:08.858" v="59" actId="255"/>
          <ac:spMkLst>
            <pc:docMk/>
            <pc:sldMk cId="3194811257" sldId="260"/>
            <ac:spMk id="6" creationId="{93FAE0EF-DAFD-F9FC-6C12-89F143A81338}"/>
          </ac:spMkLst>
        </pc:spChg>
      </pc:sldChg>
      <pc:sldChg chg="modSp mod">
        <pc:chgData name="Toni Kinsey" userId="3fc235fa-c672-4dde-aeb1-d6d37d01fb58" providerId="ADAL" clId="{648200F0-CCAC-4CAA-81D7-3ABDC620DAC5}" dt="2023-06-03T17:45:24.811" v="61" actId="20577"/>
        <pc:sldMkLst>
          <pc:docMk/>
          <pc:sldMk cId="3908731603" sldId="261"/>
        </pc:sldMkLst>
        <pc:spChg chg="mod">
          <ac:chgData name="Toni Kinsey" userId="3fc235fa-c672-4dde-aeb1-d6d37d01fb58" providerId="ADAL" clId="{648200F0-CCAC-4CAA-81D7-3ABDC620DAC5}" dt="2023-06-03T17:45:24.811" v="61" actId="20577"/>
          <ac:spMkLst>
            <pc:docMk/>
            <pc:sldMk cId="3908731603" sldId="261"/>
            <ac:spMk id="9" creationId="{2F8B28EF-13DD-DA85-0691-DEA86325E361}"/>
          </ac:spMkLst>
        </pc:spChg>
      </pc:sldChg>
      <pc:sldChg chg="modSp mod">
        <pc:chgData name="Toni Kinsey" userId="3fc235fa-c672-4dde-aeb1-d6d37d01fb58" providerId="ADAL" clId="{648200F0-CCAC-4CAA-81D7-3ABDC620DAC5}" dt="2023-06-03T17:33:49.225" v="0" actId="1076"/>
        <pc:sldMkLst>
          <pc:docMk/>
          <pc:sldMk cId="1397996241" sldId="265"/>
        </pc:sldMkLst>
        <pc:picChg chg="mod">
          <ac:chgData name="Toni Kinsey" userId="3fc235fa-c672-4dde-aeb1-d6d37d01fb58" providerId="ADAL" clId="{648200F0-CCAC-4CAA-81D7-3ABDC620DAC5}" dt="2023-06-03T17:33:49.225" v="0" actId="1076"/>
          <ac:picMkLst>
            <pc:docMk/>
            <pc:sldMk cId="1397996241" sldId="265"/>
            <ac:picMk id="16" creationId="{0877B879-4D21-EB99-A5A9-69276B690545}"/>
          </ac:picMkLst>
        </pc:picChg>
      </pc:sldChg>
      <pc:sldChg chg="addSp delSp modSp mod">
        <pc:chgData name="Toni Kinsey" userId="3fc235fa-c672-4dde-aeb1-d6d37d01fb58" providerId="ADAL" clId="{648200F0-CCAC-4CAA-81D7-3ABDC620DAC5}" dt="2023-06-03T17:52:03.697" v="395" actId="20577"/>
        <pc:sldMkLst>
          <pc:docMk/>
          <pc:sldMk cId="122852755" sldId="266"/>
        </pc:sldMkLst>
        <pc:spChg chg="mod">
          <ac:chgData name="Toni Kinsey" userId="3fc235fa-c672-4dde-aeb1-d6d37d01fb58" providerId="ADAL" clId="{648200F0-CCAC-4CAA-81D7-3ABDC620DAC5}" dt="2023-06-03T17:51:36.322" v="378" actId="20577"/>
          <ac:spMkLst>
            <pc:docMk/>
            <pc:sldMk cId="122852755" sldId="266"/>
            <ac:spMk id="3" creationId="{3BCAB165-D6AD-FBFE-60E6-60E456D9B2C0}"/>
          </ac:spMkLst>
        </pc:spChg>
        <pc:spChg chg="mod">
          <ac:chgData name="Toni Kinsey" userId="3fc235fa-c672-4dde-aeb1-d6d37d01fb58" providerId="ADAL" clId="{648200F0-CCAC-4CAA-81D7-3ABDC620DAC5}" dt="2023-06-03T17:52:03.697" v="395" actId="20577"/>
          <ac:spMkLst>
            <pc:docMk/>
            <pc:sldMk cId="122852755" sldId="266"/>
            <ac:spMk id="4" creationId="{365B354B-DFB2-D84F-C43C-6F79EF10F12F}"/>
          </ac:spMkLst>
        </pc:spChg>
        <pc:graphicFrameChg chg="add del mod modGraphic">
          <ac:chgData name="Toni Kinsey" userId="3fc235fa-c672-4dde-aeb1-d6d37d01fb58" providerId="ADAL" clId="{648200F0-CCAC-4CAA-81D7-3ABDC620DAC5}" dt="2023-06-03T17:49:38.876" v="334" actId="478"/>
          <ac:graphicFrameMkLst>
            <pc:docMk/>
            <pc:sldMk cId="122852755" sldId="266"/>
            <ac:graphicFrameMk id="5" creationId="{3352A71D-0A06-5113-C925-ED1F279AC04E}"/>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3AD90-2D80-4161-856C-8D052DF3B464}" type="datetimeFigureOut">
              <a:rPr lang="en-US" smtClean="0"/>
              <a:t>6/3/2023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86CFF-85F9-4C02-9C79-1476DAC5B974}" type="slidenum">
              <a:rPr lang="en-US" smtClean="0"/>
              <a:t>‹#›</a:t>
            </a:fld>
            <a:endParaRPr lang="en-US"/>
          </a:p>
        </p:txBody>
      </p:sp>
    </p:spTree>
    <p:extLst>
      <p:ext uri="{BB962C8B-B14F-4D97-AF65-F5344CB8AC3E}">
        <p14:creationId xmlns:p14="http://schemas.microsoft.com/office/powerpoint/2010/main" val="2914137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6/3/2023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9527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6/3/2023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1381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6/3/2023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5047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6/3/2023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8585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6/3/2023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86614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6/3/2023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0968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6/3/2023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8924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6/3/2023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7656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6/3/2023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423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6/3/2023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0539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6/3/2023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762879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6/3/2023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8345531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stone slates">
            <a:extLst>
              <a:ext uri="{FF2B5EF4-FFF2-40B4-BE49-F238E27FC236}">
                <a16:creationId xmlns:a16="http://schemas.microsoft.com/office/drawing/2014/main" id="{E29BC72A-C1F9-5F71-D05D-9AB6B957523C}"/>
              </a:ext>
            </a:extLst>
          </p:cNvPr>
          <p:cNvPicPr>
            <a:picLocks noChangeAspect="1"/>
          </p:cNvPicPr>
          <p:nvPr/>
        </p:nvPicPr>
        <p:blipFill rotWithShape="1">
          <a:blip r:embed="rId2">
            <a:alphaModFix amt="40000"/>
          </a:blip>
          <a:srcRect r="-2" b="15524"/>
          <a:stretch/>
        </p:blipFill>
        <p:spPr>
          <a:xfrm>
            <a:off x="20" y="-1"/>
            <a:ext cx="12189789" cy="6873457"/>
          </a:xfrm>
          <a:prstGeom prst="rect">
            <a:avLst/>
          </a:prstGeom>
          <a:ln w="12700">
            <a:noFill/>
          </a:ln>
        </p:spPr>
      </p:pic>
      <p:grpSp>
        <p:nvGrpSpPr>
          <p:cNvPr id="24"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178B9696-85FD-D8F7-D105-CD93AEE13922}"/>
              </a:ext>
            </a:extLst>
          </p:cNvPr>
          <p:cNvSpPr>
            <a:spLocks noGrp="1"/>
          </p:cNvSpPr>
          <p:nvPr>
            <p:ph type="ctrTitle"/>
          </p:nvPr>
        </p:nvSpPr>
        <p:spPr>
          <a:xfrm>
            <a:off x="841248" y="3429000"/>
            <a:ext cx="7151357" cy="2387600"/>
          </a:xfrm>
        </p:spPr>
        <p:txBody>
          <a:bodyPr anchor="t">
            <a:normAutofit fontScale="90000"/>
          </a:bodyPr>
          <a:lstStyle/>
          <a:p>
            <a:pPr>
              <a:lnSpc>
                <a:spcPct val="90000"/>
              </a:lnSpc>
            </a:pPr>
            <a:r>
              <a:rPr lang="en-US" dirty="0">
                <a:solidFill>
                  <a:srgbClr val="FFFFFF"/>
                </a:solidFill>
              </a:rPr>
              <a:t>Does Age and Gender/Ethnicity play a factor in Suicide Numbers? </a:t>
            </a:r>
          </a:p>
        </p:txBody>
      </p:sp>
      <p:sp>
        <p:nvSpPr>
          <p:cNvPr id="3" name="Subtitle 2">
            <a:extLst>
              <a:ext uri="{FF2B5EF4-FFF2-40B4-BE49-F238E27FC236}">
                <a16:creationId xmlns:a16="http://schemas.microsoft.com/office/drawing/2014/main" id="{EF815DC8-F715-81B6-1CA1-51FA035D9C8A}"/>
              </a:ext>
            </a:extLst>
          </p:cNvPr>
          <p:cNvSpPr>
            <a:spLocks noGrp="1"/>
          </p:cNvSpPr>
          <p:nvPr>
            <p:ph type="subTitle" idx="1"/>
          </p:nvPr>
        </p:nvSpPr>
        <p:spPr>
          <a:xfrm>
            <a:off x="841248" y="1040986"/>
            <a:ext cx="7151357" cy="2272483"/>
          </a:xfrm>
        </p:spPr>
        <p:txBody>
          <a:bodyPr anchor="b">
            <a:normAutofit/>
          </a:bodyPr>
          <a:lstStyle/>
          <a:p>
            <a:r>
              <a:rPr lang="en-US">
                <a:solidFill>
                  <a:srgbClr val="FFFFFF"/>
                </a:solidFill>
              </a:rPr>
              <a:t>Toni Kinsey</a:t>
            </a:r>
          </a:p>
          <a:p>
            <a:r>
              <a:rPr lang="en-US">
                <a:solidFill>
                  <a:srgbClr val="FFFFFF"/>
                </a:solidFill>
              </a:rPr>
              <a:t>DSC530 Final Project</a:t>
            </a:r>
          </a:p>
        </p:txBody>
      </p:sp>
    </p:spTree>
    <p:extLst>
      <p:ext uri="{BB962C8B-B14F-4D97-AF65-F5344CB8AC3E}">
        <p14:creationId xmlns:p14="http://schemas.microsoft.com/office/powerpoint/2010/main" val="23853126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C98C-3B74-A68C-72A0-7751F0236285}"/>
              </a:ext>
            </a:extLst>
          </p:cNvPr>
          <p:cNvSpPr txBox="1">
            <a:spLocks/>
          </p:cNvSpPr>
          <p:nvPr/>
        </p:nvSpPr>
        <p:spPr>
          <a:xfrm>
            <a:off x="838200" y="727323"/>
            <a:ext cx="4941498" cy="1325563"/>
          </a:xfrm>
          <a:prstGeom prst="rect">
            <a:avLst/>
          </a:prstGeom>
        </p:spPr>
        <p:txBody>
          <a:bodyP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r>
              <a:rPr lang="en-US"/>
              <a:t>Variable Definitions</a:t>
            </a:r>
            <a:endParaRPr lang="en-US" dirty="0"/>
          </a:p>
        </p:txBody>
      </p:sp>
      <p:sp>
        <p:nvSpPr>
          <p:cNvPr id="3" name="Content Placeholder 2">
            <a:extLst>
              <a:ext uri="{FF2B5EF4-FFF2-40B4-BE49-F238E27FC236}">
                <a16:creationId xmlns:a16="http://schemas.microsoft.com/office/drawing/2014/main" id="{3BCAB165-D6AD-FBFE-60E6-60E456D9B2C0}"/>
              </a:ext>
            </a:extLst>
          </p:cNvPr>
          <p:cNvSpPr txBox="1">
            <a:spLocks/>
          </p:cNvSpPr>
          <p:nvPr/>
        </p:nvSpPr>
        <p:spPr>
          <a:xfrm>
            <a:off x="838200" y="1522987"/>
            <a:ext cx="5181600" cy="3981115"/>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YEAR</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Defines the year that the data was from</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mean of the year of the suicide analysis: 1997.52</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mode of the year of the suicide analysis: 2018. </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spread of the year of the suicide analysis: 68 </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tails of the year of the suicide analysis: -0.9307712634152077</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STUB_LABEL</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Defines gender and/or ethnicity.</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mean, mode, spread, and tails of the Stub Label would be undefined since it is a string. Instead, I used </a:t>
            </a:r>
            <a:r>
              <a:rPr 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Stub_Label_Num</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Which gives each stub label a value. </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STUB_LABEL_NUM</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A number value is given to indicate which </a:t>
            </a:r>
            <a:r>
              <a:rPr 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stub_label</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lvl="1"/>
            <a:r>
              <a:rPr lang="en-US" sz="1100" dirty="0">
                <a:solidFill>
                  <a:schemeClr val="tx1"/>
                </a:solidFill>
                <a:latin typeface="Calibri "/>
                <a:ea typeface="Calibri" panose="020F0502020204030204" pitchFamily="34" charset="0"/>
                <a:cs typeface="Calibri" panose="020F0502020204030204" pitchFamily="34" charset="0"/>
              </a:rPr>
              <a:t>The mean of the Stub Label would be 4.68. </a:t>
            </a:r>
          </a:p>
          <a:p>
            <a:pPr lvl="2"/>
            <a:r>
              <a:rPr lang="en-US" sz="1000" dirty="0">
                <a:solidFill>
                  <a:schemeClr val="tx1"/>
                </a:solidFill>
                <a:latin typeface="Calibri "/>
                <a:ea typeface="Calibri" panose="020F0502020204030204" pitchFamily="34" charset="0"/>
                <a:cs typeface="Calibri" panose="020F0502020204030204" pitchFamily="34" charset="0"/>
              </a:rPr>
              <a:t>Indicating it falls between  </a:t>
            </a:r>
            <a:r>
              <a:rPr lang="en-US" sz="1000" i="0" u="none" strike="noStrike" kern="1200" dirty="0">
                <a:solidFill>
                  <a:srgbClr val="000000"/>
                </a:solidFill>
                <a:effectLst/>
                <a:latin typeface="Calibri "/>
              </a:rPr>
              <a:t>Female: Asian or Pacific </a:t>
            </a:r>
            <a:r>
              <a:rPr lang="en-US" sz="1000" i="0" u="none" strike="noStrike" kern="1200" dirty="0">
                <a:solidFill>
                  <a:schemeClr val="tx1"/>
                </a:solidFill>
                <a:effectLst/>
                <a:latin typeface="Calibri "/>
              </a:rPr>
              <a:t>Islander</a:t>
            </a:r>
            <a:r>
              <a:rPr lang="en-US" sz="1000" dirty="0">
                <a:solidFill>
                  <a:schemeClr val="tx1"/>
                </a:solidFill>
                <a:latin typeface="Calibri "/>
              </a:rPr>
              <a:t> and </a:t>
            </a:r>
            <a:r>
              <a:rPr lang="en-US" sz="1000" i="0" u="none" strike="noStrike" kern="1200" dirty="0">
                <a:solidFill>
                  <a:srgbClr val="000000"/>
                </a:solidFill>
                <a:effectLst/>
                <a:latin typeface="Calibri "/>
              </a:rPr>
              <a:t>Male: White.</a:t>
            </a: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1">
            <a:extLst>
              <a:ext uri="{FF2B5EF4-FFF2-40B4-BE49-F238E27FC236}">
                <a16:creationId xmlns:a16="http://schemas.microsoft.com/office/drawing/2014/main" id="{365B354B-DFB2-D84F-C43C-6F79EF10F12F}"/>
              </a:ext>
            </a:extLst>
          </p:cNvPr>
          <p:cNvSpPr txBox="1">
            <a:spLocks/>
          </p:cNvSpPr>
          <p:nvPr/>
        </p:nvSpPr>
        <p:spPr>
          <a:xfrm>
            <a:off x="6301597" y="923026"/>
            <a:ext cx="5181600" cy="48398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mode of the Stub Label would be: 4.22 </a:t>
            </a:r>
          </a:p>
          <a:p>
            <a:pPr lvl="2"/>
            <a:r>
              <a:rPr lang="en-US" sz="1000" dirty="0">
                <a:solidFill>
                  <a:schemeClr val="tx1"/>
                </a:solidFill>
                <a:latin typeface="Calibri "/>
                <a:ea typeface="Calibri" panose="020F0502020204030204" pitchFamily="34" charset="0"/>
                <a:cs typeface="Calibri" panose="020F0502020204030204" pitchFamily="34" charset="0"/>
              </a:rPr>
              <a:t>Indicating it falls between  </a:t>
            </a:r>
            <a:r>
              <a:rPr lang="en-US" sz="1000" i="0" u="none" strike="noStrike" kern="1200" dirty="0">
                <a:solidFill>
                  <a:srgbClr val="000000"/>
                </a:solidFill>
                <a:effectLst/>
                <a:latin typeface="Calibri "/>
              </a:rPr>
              <a:t>Female: Asian or Pacific </a:t>
            </a:r>
            <a:r>
              <a:rPr lang="en-US" sz="1000" i="0" u="none" strike="noStrike" kern="1200" dirty="0">
                <a:solidFill>
                  <a:schemeClr val="tx1"/>
                </a:solidFill>
                <a:effectLst/>
                <a:latin typeface="Calibri "/>
              </a:rPr>
              <a:t>Islander</a:t>
            </a: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spread of the Stub Label would be:-1942.76</a:t>
            </a: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tails of the Stub Label would be: -0.455</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AGE_NUM</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A number value is given to indicate which age range the suicides occurred in.</a:t>
            </a:r>
          </a:p>
          <a:p>
            <a:pPr lvl="1"/>
            <a:r>
              <a:rPr lang="en-US" sz="1200" b="0" i="0" dirty="0">
                <a:solidFill>
                  <a:schemeClr val="tx1"/>
                </a:solidFill>
                <a:effectLst/>
                <a:latin typeface="Calibri "/>
              </a:rPr>
              <a:t>The mean of the age groups that were included in this analysis: 2.65.</a:t>
            </a:r>
          </a:p>
          <a:p>
            <a:pPr lvl="2"/>
            <a:r>
              <a:rPr lang="en-US" sz="1000" dirty="0">
                <a:solidFill>
                  <a:schemeClr val="tx1"/>
                </a:solidFill>
                <a:latin typeface="Calibri "/>
              </a:rPr>
              <a:t>This indicates it falls in the range of 20 – 44 years old. Being in-between two ranges of 20-24 and 25 – 44 years old. </a:t>
            </a:r>
            <a:endParaRPr lang="en-US" sz="1000" b="0" i="0" dirty="0">
              <a:solidFill>
                <a:schemeClr val="tx1"/>
              </a:solidFill>
              <a:effectLst/>
              <a:latin typeface="Calibri "/>
            </a:endParaRPr>
          </a:p>
          <a:p>
            <a:pPr lvl="1"/>
            <a:r>
              <a:rPr lang="en-US" sz="1200" b="0" i="0" dirty="0">
                <a:solidFill>
                  <a:schemeClr val="tx1"/>
                </a:solidFill>
                <a:effectLst/>
                <a:latin typeface="Calibri "/>
              </a:rPr>
              <a:t>The mode of the age groups that were included in this analysis: 0.0.</a:t>
            </a:r>
          </a:p>
          <a:p>
            <a:pPr lvl="2"/>
            <a:r>
              <a:rPr lang="en-US" sz="1000" dirty="0">
                <a:solidFill>
                  <a:schemeClr val="tx1"/>
                </a:solidFill>
                <a:latin typeface="Calibri "/>
              </a:rPr>
              <a:t>0 indicates ‘all ages’ </a:t>
            </a:r>
            <a:endParaRPr lang="en-US" sz="1000" b="0" i="0" dirty="0">
              <a:solidFill>
                <a:schemeClr val="tx1"/>
              </a:solidFill>
              <a:effectLst/>
              <a:latin typeface="Calibri "/>
            </a:endParaRPr>
          </a:p>
          <a:p>
            <a:pPr lvl="1"/>
            <a:r>
              <a:rPr lang="en-US" sz="1200" b="0" i="0" dirty="0">
                <a:solidFill>
                  <a:schemeClr val="tx1"/>
                </a:solidFill>
                <a:effectLst/>
                <a:latin typeface="Calibri "/>
              </a:rPr>
              <a:t>The spread of the age groups that were included in this analysis: 6.0.</a:t>
            </a:r>
          </a:p>
          <a:p>
            <a:pPr lvl="1"/>
            <a:r>
              <a:rPr lang="en-US" sz="1200" b="0" i="0" dirty="0">
                <a:solidFill>
                  <a:schemeClr val="tx1"/>
                </a:solidFill>
                <a:effectLst/>
                <a:latin typeface="Calibri "/>
              </a:rPr>
              <a:t>The tails of the age groups that were included in this analysis: -0.12.</a:t>
            </a:r>
            <a:endParaRPr lang="en-US" sz="1200" dirty="0">
              <a:solidFill>
                <a:schemeClr val="tx1"/>
              </a:solidFill>
              <a:latin typeface="Calibri "/>
              <a:ea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ESTIMATE</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Estimated suicides from a 100,000 persons’ population</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mean of all suicides that were included in this analysis: 13.70.</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mode of all suicides that were included in this analysis: 4.3.</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spread of all suicides that were included in this analysis: 74.8.</a:t>
            </a:r>
          </a:p>
          <a:p>
            <a:pPr lvl="1"/>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 tails of all suicides that were included in this analysis: 1.65</a:t>
            </a:r>
          </a:p>
        </p:txBody>
      </p:sp>
    </p:spTree>
    <p:extLst>
      <p:ext uri="{BB962C8B-B14F-4D97-AF65-F5344CB8AC3E}">
        <p14:creationId xmlns:p14="http://schemas.microsoft.com/office/powerpoint/2010/main" val="12285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D484-E4F5-E91A-FC91-C025181DA6F6}"/>
              </a:ext>
            </a:extLst>
          </p:cNvPr>
          <p:cNvSpPr>
            <a:spLocks noGrp="1"/>
          </p:cNvSpPr>
          <p:nvPr>
            <p:ph type="title" idx="4294967295"/>
          </p:nvPr>
        </p:nvSpPr>
        <p:spPr>
          <a:xfrm>
            <a:off x="1000664" y="528499"/>
            <a:ext cx="3001992" cy="1597025"/>
          </a:xfrm>
        </p:spPr>
        <p:txBody>
          <a:bodyPr vert="horz" lIns="91440" tIns="45720" rIns="91440" bIns="45720" rtlCol="0" anchor="ctr">
            <a:normAutofit/>
          </a:bodyPr>
          <a:lstStyle/>
          <a:p>
            <a:r>
              <a:rPr lang="en-US" dirty="0"/>
              <a:t>Histograms</a:t>
            </a:r>
          </a:p>
        </p:txBody>
      </p:sp>
      <p:pic>
        <p:nvPicPr>
          <p:cNvPr id="16" name="Content Placeholder 15">
            <a:extLst>
              <a:ext uri="{FF2B5EF4-FFF2-40B4-BE49-F238E27FC236}">
                <a16:creationId xmlns:a16="http://schemas.microsoft.com/office/drawing/2014/main" id="{D1E3E61B-0214-EA5C-238B-3D37450CD804}"/>
              </a:ext>
            </a:extLst>
          </p:cNvPr>
          <p:cNvPicPr>
            <a:picLocks noGrp="1" noChangeAspect="1"/>
          </p:cNvPicPr>
          <p:nvPr>
            <p:ph sz="half" idx="4294967295"/>
          </p:nvPr>
        </p:nvPicPr>
        <p:blipFill>
          <a:blip r:embed="rId2"/>
          <a:stretch>
            <a:fillRect/>
          </a:stretch>
        </p:blipFill>
        <p:spPr>
          <a:xfrm>
            <a:off x="7327736" y="1407994"/>
            <a:ext cx="3623317" cy="2325778"/>
          </a:xfrm>
        </p:spPr>
      </p:pic>
      <p:sp>
        <p:nvSpPr>
          <p:cNvPr id="24" name="TextBox 23">
            <a:extLst>
              <a:ext uri="{FF2B5EF4-FFF2-40B4-BE49-F238E27FC236}">
                <a16:creationId xmlns:a16="http://schemas.microsoft.com/office/drawing/2014/main" id="{D3CD3FB2-B912-A741-BB2F-9F7BCCBE0D8C}"/>
              </a:ext>
            </a:extLst>
          </p:cNvPr>
          <p:cNvSpPr txBox="1"/>
          <p:nvPr/>
        </p:nvSpPr>
        <p:spPr>
          <a:xfrm>
            <a:off x="867777" y="1750901"/>
            <a:ext cx="6013314" cy="1994457"/>
          </a:xfrm>
          <a:prstGeom prst="rect">
            <a:avLst/>
          </a:prstGeom>
          <a:noFill/>
        </p:spPr>
        <p:txBody>
          <a:bodyPr wrap="square" rtlCol="0">
            <a:spAutoFit/>
          </a:bodyPr>
          <a:lstStyle/>
          <a:p>
            <a:pPr marL="0" marR="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To identify outliers, we can look at the “ESTIMATE” column, which represents the number of deaths per 100,000 residents’ population. The values in the "ESTIMATE" column range from 10.4 to 14.2, with most values clustered around 12-13.5. From the data provided, we can observe that the values for the years 1950, 1960, and 1970 (with estimates of 13.2, 12.5, and 10.5, respectively) are slightly lower than the surrounding values but still within a reasonable range. These values are not extreme outliers and could be considered normal variations. On the other hand, the value for the year 2018 stands out as the highest estimate with 14.2. This value is at the upper end of the observed range and is notably higher compared to the surrounding values. It could be considered an outlier as it strays significantly from the general trend.</a:t>
            </a:r>
          </a:p>
          <a:p>
            <a:endParaRPr lang="en-US" sz="1100" dirty="0">
              <a:latin typeface="Calibri" panose="020F0502020204030204" pitchFamily="34" charset="0"/>
              <a:ea typeface="Calibri" panose="020F0502020204030204" pitchFamily="34" charset="0"/>
              <a:cs typeface="Calibri" panose="020F0502020204030204" pitchFamily="34" charset="0"/>
            </a:endParaRPr>
          </a:p>
        </p:txBody>
      </p:sp>
      <p:pic>
        <p:nvPicPr>
          <p:cNvPr id="26" name="Content Placeholder 5">
            <a:extLst>
              <a:ext uri="{FF2B5EF4-FFF2-40B4-BE49-F238E27FC236}">
                <a16:creationId xmlns:a16="http://schemas.microsoft.com/office/drawing/2014/main" id="{475D1328-1C18-5F73-291A-14448A253CC5}"/>
              </a:ext>
            </a:extLst>
          </p:cNvPr>
          <p:cNvPicPr>
            <a:picLocks noChangeAspect="1"/>
          </p:cNvPicPr>
          <p:nvPr/>
        </p:nvPicPr>
        <p:blipFill>
          <a:blip r:embed="rId3"/>
          <a:stretch>
            <a:fillRect/>
          </a:stretch>
        </p:blipFill>
        <p:spPr>
          <a:xfrm>
            <a:off x="1497077" y="3508711"/>
            <a:ext cx="3809389" cy="2447532"/>
          </a:xfrm>
          <a:prstGeom prst="rect">
            <a:avLst/>
          </a:prstGeom>
        </p:spPr>
      </p:pic>
      <p:sp>
        <p:nvSpPr>
          <p:cNvPr id="35" name="TextBox 34">
            <a:extLst>
              <a:ext uri="{FF2B5EF4-FFF2-40B4-BE49-F238E27FC236}">
                <a16:creationId xmlns:a16="http://schemas.microsoft.com/office/drawing/2014/main" id="{315E796A-B003-A622-888D-07CEB0BFC31D}"/>
              </a:ext>
            </a:extLst>
          </p:cNvPr>
          <p:cNvSpPr txBox="1"/>
          <p:nvPr/>
        </p:nvSpPr>
        <p:spPr>
          <a:xfrm>
            <a:off x="5409982" y="4246254"/>
            <a:ext cx="6100618" cy="972446"/>
          </a:xfrm>
          <a:prstGeom prst="rect">
            <a:avLst/>
          </a:prstGeom>
          <a:noFill/>
        </p:spPr>
        <p:txBody>
          <a:bodyPr wrap="square">
            <a:spAutoFit/>
          </a:bodyPr>
          <a:lstStyle/>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To identify outliers, we can look at a simple box plot. This would show that </a:t>
            </a:r>
            <a:r>
              <a:rPr lang="en-US" sz="1200" b="0" i="0" dirty="0">
                <a:effectLst/>
                <a:latin typeface="Calibri" panose="020F0502020204030204" pitchFamily="34" charset="0"/>
                <a:ea typeface="Calibri" panose="020F0502020204030204" pitchFamily="34" charset="0"/>
                <a:cs typeface="Calibri" panose="020F0502020204030204" pitchFamily="34" charset="0"/>
              </a:rPr>
              <a:t>there does not appear to be any outliers in the "YEAR" column. The years range from 1950 to 2018, which is a plausible time frame. </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p>
            <a:endParaRPr lang="en-US"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646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D484-E4F5-E91A-FC91-C025181DA6F6}"/>
              </a:ext>
            </a:extLst>
          </p:cNvPr>
          <p:cNvSpPr>
            <a:spLocks noGrp="1"/>
          </p:cNvSpPr>
          <p:nvPr>
            <p:ph type="title" idx="4294967295"/>
          </p:nvPr>
        </p:nvSpPr>
        <p:spPr>
          <a:xfrm>
            <a:off x="1000664" y="528499"/>
            <a:ext cx="3001992" cy="1597025"/>
          </a:xfrm>
        </p:spPr>
        <p:txBody>
          <a:bodyPr vert="horz" lIns="91440" tIns="45720" rIns="91440" bIns="45720" rtlCol="0" anchor="ctr">
            <a:normAutofit/>
          </a:bodyPr>
          <a:lstStyle/>
          <a:p>
            <a:r>
              <a:rPr lang="en-US" dirty="0"/>
              <a:t>Histograms</a:t>
            </a:r>
          </a:p>
        </p:txBody>
      </p:sp>
      <p:pic>
        <p:nvPicPr>
          <p:cNvPr id="8" name="Content Placeholder 7">
            <a:extLst>
              <a:ext uri="{FF2B5EF4-FFF2-40B4-BE49-F238E27FC236}">
                <a16:creationId xmlns:a16="http://schemas.microsoft.com/office/drawing/2014/main" id="{F9C2B3EC-A6AE-BCF3-B615-1A9F3E0459C1}"/>
              </a:ext>
            </a:extLst>
          </p:cNvPr>
          <p:cNvPicPr>
            <a:picLocks noGrp="1" noChangeAspect="1"/>
          </p:cNvPicPr>
          <p:nvPr>
            <p:ph sz="half" idx="4294967295"/>
          </p:nvPr>
        </p:nvPicPr>
        <p:blipFill>
          <a:blip r:embed="rId2"/>
          <a:stretch>
            <a:fillRect/>
          </a:stretch>
        </p:blipFill>
        <p:spPr>
          <a:xfrm>
            <a:off x="800559" y="2452189"/>
            <a:ext cx="3457545" cy="2102165"/>
          </a:xfrm>
          <a:prstGeom prst="rect">
            <a:avLst/>
          </a:prstGeom>
        </p:spPr>
      </p:pic>
      <p:pic>
        <p:nvPicPr>
          <p:cNvPr id="10" name="Content Placeholder 9">
            <a:extLst>
              <a:ext uri="{FF2B5EF4-FFF2-40B4-BE49-F238E27FC236}">
                <a16:creationId xmlns:a16="http://schemas.microsoft.com/office/drawing/2014/main" id="{4D6EE69E-D037-84CE-9B5D-73C93AFBEDBF}"/>
              </a:ext>
            </a:extLst>
          </p:cNvPr>
          <p:cNvPicPr>
            <a:picLocks noChangeAspect="1"/>
          </p:cNvPicPr>
          <p:nvPr/>
        </p:nvPicPr>
        <p:blipFill>
          <a:blip r:embed="rId3"/>
          <a:stretch>
            <a:fillRect/>
          </a:stretch>
        </p:blipFill>
        <p:spPr>
          <a:xfrm>
            <a:off x="7971097" y="4071300"/>
            <a:ext cx="3457544" cy="2135600"/>
          </a:xfrm>
          <a:prstGeom prst="rect">
            <a:avLst/>
          </a:prstGeom>
        </p:spPr>
      </p:pic>
      <p:pic>
        <p:nvPicPr>
          <p:cNvPr id="13" name="Content Placeholder 12">
            <a:extLst>
              <a:ext uri="{FF2B5EF4-FFF2-40B4-BE49-F238E27FC236}">
                <a16:creationId xmlns:a16="http://schemas.microsoft.com/office/drawing/2014/main" id="{8155BF91-0AE7-E1A3-A512-100F1623DDDE}"/>
              </a:ext>
            </a:extLst>
          </p:cNvPr>
          <p:cNvPicPr>
            <a:picLocks noChangeAspect="1"/>
          </p:cNvPicPr>
          <p:nvPr/>
        </p:nvPicPr>
        <p:blipFill>
          <a:blip r:embed="rId4"/>
          <a:stretch>
            <a:fillRect/>
          </a:stretch>
        </p:blipFill>
        <p:spPr>
          <a:xfrm>
            <a:off x="7971097" y="956377"/>
            <a:ext cx="3248399" cy="2054611"/>
          </a:xfrm>
          <a:prstGeom prst="rect">
            <a:avLst/>
          </a:prstGeom>
        </p:spPr>
      </p:pic>
      <p:sp>
        <p:nvSpPr>
          <p:cNvPr id="4" name="TextBox 3">
            <a:extLst>
              <a:ext uri="{FF2B5EF4-FFF2-40B4-BE49-F238E27FC236}">
                <a16:creationId xmlns:a16="http://schemas.microsoft.com/office/drawing/2014/main" id="{6AEFBFB6-504F-7477-9E6F-2933252D0613}"/>
              </a:ext>
            </a:extLst>
          </p:cNvPr>
          <p:cNvSpPr txBox="1"/>
          <p:nvPr/>
        </p:nvSpPr>
        <p:spPr>
          <a:xfrm>
            <a:off x="4678997" y="1327011"/>
            <a:ext cx="3126654" cy="4856714"/>
          </a:xfrm>
          <a:prstGeom prst="rect">
            <a:avLst/>
          </a:prstGeom>
          <a:noFill/>
        </p:spPr>
        <p:txBody>
          <a:bodyPr wrap="square">
            <a:spAutoFit/>
          </a:bodyPr>
          <a:lstStyle/>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To identify outliers, we can look at a simple box plot. This would show that </a:t>
            </a:r>
            <a:r>
              <a:rPr lang="en-US" sz="1200" b="0" i="0" dirty="0">
                <a:effectLst/>
                <a:latin typeface="Calibri" panose="020F0502020204030204" pitchFamily="34" charset="0"/>
                <a:ea typeface="Calibri" panose="020F0502020204030204" pitchFamily="34" charset="0"/>
                <a:cs typeface="Calibri" panose="020F0502020204030204" pitchFamily="34" charset="0"/>
              </a:rPr>
              <a:t>there does not appear to be any outliers in the “AGE_NUM" column. The ages provided are a range </a:t>
            </a:r>
            <a:r>
              <a:rPr lang="en-US" sz="1200" dirty="0">
                <a:latin typeface="Calibri" panose="020F0502020204030204" pitchFamily="34" charset="0"/>
                <a:ea typeface="Calibri" panose="020F0502020204030204" pitchFamily="34" charset="0"/>
                <a:cs typeface="Calibri" panose="020F0502020204030204" pitchFamily="34" charset="0"/>
              </a:rPr>
              <a:t>grouping of various ages.</a:t>
            </a:r>
            <a:r>
              <a:rPr lang="en-US" sz="1200" b="0" i="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800"/>
              </a:spcAft>
            </a:pPr>
            <a:endParaRPr lang="en-US" sz="1200" b="0" i="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There are no outliers in the references “STUB_LABEL” grouping. This column represents the gender and ethnicity of the person who died. </a:t>
            </a:r>
          </a:p>
          <a:p>
            <a:pPr marL="0" marR="0">
              <a:lnSpc>
                <a:spcPct val="107000"/>
              </a:lnSpc>
              <a:spcBef>
                <a:spcPts val="0"/>
              </a:spcBef>
              <a:spcAft>
                <a:spcPts val="800"/>
              </a:spcAft>
            </a:pPr>
            <a:endParaRPr lang="en-US" sz="1200" kern="1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200" kern="1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200" kern="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There are no outliers in the references “STUB_LABEL_NUM” grouping. This column give</a:t>
            </a:r>
            <a:r>
              <a:rPr lang="en-US" sz="1200" kern="100" dirty="0">
                <a:latin typeface="Calibri" panose="020F0502020204030204" pitchFamily="34" charset="0"/>
                <a:ea typeface="Calibri" panose="020F0502020204030204" pitchFamily="34" charset="0"/>
                <a:cs typeface="Calibri" panose="020F0502020204030204" pitchFamily="34" charset="0"/>
              </a:rPr>
              <a:t>s a value to the “STUB_LABEL” column that</a:t>
            </a:r>
            <a:r>
              <a:rPr lang="en-US" sz="1200" kern="100" dirty="0">
                <a:effectLst/>
                <a:latin typeface="Calibri" panose="020F0502020204030204" pitchFamily="34" charset="0"/>
                <a:ea typeface="Calibri" panose="020F0502020204030204" pitchFamily="34" charset="0"/>
                <a:cs typeface="Calibri" panose="020F0502020204030204" pitchFamily="34" charset="0"/>
              </a:rPr>
              <a:t> represents the gender and ethnicity of the person who died. </a:t>
            </a:r>
          </a:p>
          <a:p>
            <a:pPr marL="0" marR="0">
              <a:lnSpc>
                <a:spcPct val="107000"/>
              </a:lnSpc>
              <a:spcBef>
                <a:spcPts val="0"/>
              </a:spcBef>
              <a:spcAft>
                <a:spcPts val="800"/>
              </a:spcAft>
            </a:pP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321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14E20-A3CB-1FFA-C3D8-A6D836DC5AC8}"/>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a:t>PMF Scenario Comparison </a:t>
            </a:r>
          </a:p>
        </p:txBody>
      </p:sp>
      <p:grpSp>
        <p:nvGrpSpPr>
          <p:cNvPr id="24" name="Group 23">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5" name="Straight Connector 24">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Content Placeholder 4">
            <a:extLst>
              <a:ext uri="{FF2B5EF4-FFF2-40B4-BE49-F238E27FC236}">
                <a16:creationId xmlns:a16="http://schemas.microsoft.com/office/drawing/2014/main" id="{16A3242A-BAA3-9733-58AB-EA24745A4A87}"/>
              </a:ext>
            </a:extLst>
          </p:cNvPr>
          <p:cNvPicPr>
            <a:picLocks noGrp="1" noChangeAspect="1"/>
          </p:cNvPicPr>
          <p:nvPr>
            <p:ph idx="1"/>
          </p:nvPr>
        </p:nvPicPr>
        <p:blipFill>
          <a:blip r:embed="rId2"/>
          <a:stretch>
            <a:fillRect/>
          </a:stretch>
        </p:blipFill>
        <p:spPr>
          <a:xfrm>
            <a:off x="5514636" y="799521"/>
            <a:ext cx="5714598" cy="3843067"/>
          </a:xfrm>
          <a:prstGeom prst="rect">
            <a:avLst/>
          </a:prstGeom>
        </p:spPr>
      </p:pic>
      <p:sp>
        <p:nvSpPr>
          <p:cNvPr id="6" name="TextBox 5">
            <a:extLst>
              <a:ext uri="{FF2B5EF4-FFF2-40B4-BE49-F238E27FC236}">
                <a16:creationId xmlns:a16="http://schemas.microsoft.com/office/drawing/2014/main" id="{93FAE0EF-DAFD-F9FC-6C12-89F143A81338}"/>
              </a:ext>
            </a:extLst>
          </p:cNvPr>
          <p:cNvSpPr txBox="1"/>
          <p:nvPr/>
        </p:nvSpPr>
        <p:spPr>
          <a:xfrm>
            <a:off x="5686297" y="4860771"/>
            <a:ext cx="5708815" cy="1071704"/>
          </a:xfrm>
          <a:prstGeom prst="rect">
            <a:avLst/>
          </a:prstGeom>
          <a:noFill/>
        </p:spPr>
        <p:txBody>
          <a:bodyPr wrap="square" rtlCol="0">
            <a:spAutoFit/>
          </a:bodyPr>
          <a:lstStyle/>
          <a:p>
            <a:pPr marL="0" marR="0">
              <a:lnSpc>
                <a:spcPct val="107000"/>
              </a:lnSpc>
              <a:spcBef>
                <a:spcPts val="0"/>
              </a:spcBef>
              <a:spcAft>
                <a:spcPts val="800"/>
              </a:spcAft>
            </a:pPr>
            <a:r>
              <a:rPr lang="en-US" sz="1200" kern="100" dirty="0">
                <a:effectLst/>
                <a:latin typeface="Calibri "/>
                <a:ea typeface="Calibri" panose="020F0502020204030204" pitchFamily="34" charset="0"/>
                <a:cs typeface="Times New Roman" panose="02020603050405020304" pitchFamily="18" charset="0"/>
              </a:rPr>
              <a:t>When looking at the PMF between the selected scenarios, you can see the differences in the probability distributions of death rates between the “Male: White” and “Male: Black or African American”. Looking at the plot, you can see that there is a higher death rate in the “Male: White” is higher than that of the “Male: Black or African American” category; however, the probability seems to be similar. </a:t>
            </a:r>
          </a:p>
        </p:txBody>
      </p:sp>
    </p:spTree>
    <p:extLst>
      <p:ext uri="{BB962C8B-B14F-4D97-AF65-F5344CB8AC3E}">
        <p14:creationId xmlns:p14="http://schemas.microsoft.com/office/powerpoint/2010/main" val="319481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17" name="Straight Connector 16">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8C0D984-E4AB-D94B-5F04-45ECA1EE73AB}"/>
              </a:ext>
            </a:extLst>
          </p:cNvPr>
          <p:cNvSpPr>
            <a:spLocks noGrp="1"/>
          </p:cNvSpPr>
          <p:nvPr>
            <p:ph type="title"/>
          </p:nvPr>
        </p:nvSpPr>
        <p:spPr>
          <a:xfrm>
            <a:off x="838200" y="727323"/>
            <a:ext cx="4933950" cy="1596291"/>
          </a:xfrm>
        </p:spPr>
        <p:txBody>
          <a:bodyPr>
            <a:normAutofit/>
          </a:bodyPr>
          <a:lstStyle/>
          <a:p>
            <a:r>
              <a:rPr lang="en-US" dirty="0"/>
              <a:t>CDF Curve</a:t>
            </a:r>
          </a:p>
        </p:txBody>
      </p:sp>
      <p:sp>
        <p:nvSpPr>
          <p:cNvPr id="9" name="Content Placeholder 8">
            <a:extLst>
              <a:ext uri="{FF2B5EF4-FFF2-40B4-BE49-F238E27FC236}">
                <a16:creationId xmlns:a16="http://schemas.microsoft.com/office/drawing/2014/main" id="{2F8B28EF-13DD-DA85-0691-DEA86325E361}"/>
              </a:ext>
            </a:extLst>
          </p:cNvPr>
          <p:cNvSpPr>
            <a:spLocks noGrp="1"/>
          </p:cNvSpPr>
          <p:nvPr>
            <p:ph idx="1"/>
          </p:nvPr>
        </p:nvSpPr>
        <p:spPr>
          <a:xfrm>
            <a:off x="833608" y="2568451"/>
            <a:ext cx="4933950" cy="1732362"/>
          </a:xfrm>
        </p:spPr>
        <p:txBody>
          <a:bodyPr>
            <a:normAutofit/>
          </a:bodyPr>
          <a:lstStyle/>
          <a:p>
            <a:pPr marL="0" indent="0" algn="l">
              <a:buNone/>
            </a:pPr>
            <a:r>
              <a:rPr lang="en-US" sz="1200" b="0" i="0" dirty="0">
                <a:solidFill>
                  <a:srgbClr val="374151"/>
                </a:solidFill>
                <a:effectLst/>
                <a:latin typeface="Söhne"/>
              </a:rPr>
              <a:t>By analyzing the CDF of the "AGE_NUM" variable, one could gather:</a:t>
            </a:r>
          </a:p>
          <a:p>
            <a:pPr algn="l">
              <a:buFont typeface="+mj-lt"/>
              <a:buAutoNum type="arabicPeriod"/>
            </a:pPr>
            <a:r>
              <a:rPr lang="en-US" sz="1200" b="0" i="0" dirty="0">
                <a:solidFill>
                  <a:srgbClr val="374151"/>
                </a:solidFill>
                <a:effectLst/>
                <a:latin typeface="Söhne"/>
              </a:rPr>
              <a:t>The steeply increasing CDF indicates a positively skewed distribution. </a:t>
            </a:r>
          </a:p>
          <a:p>
            <a:pPr algn="l">
              <a:buFont typeface="+mj-lt"/>
              <a:buAutoNum type="arabicPeriod"/>
            </a:pPr>
            <a:r>
              <a:rPr lang="en-US" sz="1200" b="0" i="0" dirty="0">
                <a:solidFill>
                  <a:srgbClr val="374151"/>
                </a:solidFill>
                <a:effectLst/>
                <a:latin typeface="Söhne"/>
              </a:rPr>
              <a:t>Given that this was done with a range of numbers, the 50% is 3.0 which represents the age range 25-44 years old. The 75% is 4.1 which represents the age range of 45-54 years.</a:t>
            </a:r>
          </a:p>
          <a:p>
            <a:pPr marL="0" indent="0">
              <a:buNone/>
            </a:pPr>
            <a:endParaRPr lang="en-US" dirty="0"/>
          </a:p>
        </p:txBody>
      </p:sp>
      <p:cxnSp>
        <p:nvCxnSpPr>
          <p:cNvPr id="22" name="Straight Connector 21">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E8427C4-06AD-4FF2-CA6C-FF84DB6DE75B}"/>
              </a:ext>
            </a:extLst>
          </p:cNvPr>
          <p:cNvPicPr>
            <a:picLocks noChangeAspect="1"/>
          </p:cNvPicPr>
          <p:nvPr/>
        </p:nvPicPr>
        <p:blipFill>
          <a:blip r:embed="rId2"/>
          <a:stretch>
            <a:fillRect/>
          </a:stretch>
        </p:blipFill>
        <p:spPr>
          <a:xfrm>
            <a:off x="6415260" y="1504764"/>
            <a:ext cx="4824168" cy="3847273"/>
          </a:xfrm>
          <a:prstGeom prst="rect">
            <a:avLst/>
          </a:prstGeom>
        </p:spPr>
      </p:pic>
    </p:spTree>
    <p:extLst>
      <p:ext uri="{BB962C8B-B14F-4D97-AF65-F5344CB8AC3E}">
        <p14:creationId xmlns:p14="http://schemas.microsoft.com/office/powerpoint/2010/main" val="390873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7EE6-55FF-564B-6EC0-222A1AE4CB28}"/>
              </a:ext>
            </a:extLst>
          </p:cNvPr>
          <p:cNvSpPr>
            <a:spLocks noGrp="1"/>
          </p:cNvSpPr>
          <p:nvPr>
            <p:ph type="title"/>
          </p:nvPr>
        </p:nvSpPr>
        <p:spPr/>
        <p:txBody>
          <a:bodyPr/>
          <a:lstStyle/>
          <a:p>
            <a:r>
              <a:rPr lang="en-US" dirty="0"/>
              <a:t>Distribution</a:t>
            </a:r>
          </a:p>
        </p:txBody>
      </p:sp>
      <p:pic>
        <p:nvPicPr>
          <p:cNvPr id="5" name="Content Placeholder 4">
            <a:extLst>
              <a:ext uri="{FF2B5EF4-FFF2-40B4-BE49-F238E27FC236}">
                <a16:creationId xmlns:a16="http://schemas.microsoft.com/office/drawing/2014/main" id="{5E15999C-ACAA-47F8-E6BD-E23BFEC406B8}"/>
              </a:ext>
            </a:extLst>
          </p:cNvPr>
          <p:cNvPicPr>
            <a:picLocks noGrp="1" noChangeAspect="1"/>
          </p:cNvPicPr>
          <p:nvPr>
            <p:ph idx="1"/>
          </p:nvPr>
        </p:nvPicPr>
        <p:blipFill>
          <a:blip r:embed="rId2"/>
          <a:stretch>
            <a:fillRect/>
          </a:stretch>
        </p:blipFill>
        <p:spPr>
          <a:xfrm>
            <a:off x="838200" y="1749913"/>
            <a:ext cx="5981817" cy="3822700"/>
          </a:xfrm>
        </p:spPr>
      </p:pic>
      <p:sp>
        <p:nvSpPr>
          <p:cNvPr id="6" name="TextBox 5">
            <a:extLst>
              <a:ext uri="{FF2B5EF4-FFF2-40B4-BE49-F238E27FC236}">
                <a16:creationId xmlns:a16="http://schemas.microsoft.com/office/drawing/2014/main" id="{45901894-1AB8-5DB5-A14F-1841392831B8}"/>
              </a:ext>
            </a:extLst>
          </p:cNvPr>
          <p:cNvSpPr txBox="1"/>
          <p:nvPr/>
        </p:nvSpPr>
        <p:spPr>
          <a:xfrm>
            <a:off x="6909759" y="2828835"/>
            <a:ext cx="4577863" cy="1200329"/>
          </a:xfrm>
          <a:prstGeom prst="rect">
            <a:avLst/>
          </a:prstGeom>
          <a:noFill/>
        </p:spPr>
        <p:txBody>
          <a:bodyPr wrap="square" rtlCol="0">
            <a:spAutoFit/>
          </a:bodyPr>
          <a:lstStyle/>
          <a:p>
            <a:r>
              <a:rPr lang="en-US" sz="1200" b="0" i="0" dirty="0">
                <a:solidFill>
                  <a:srgbClr val="374151"/>
                </a:solidFill>
                <a:effectLst/>
                <a:latin typeface="Söhne"/>
              </a:rPr>
              <a:t>The shape of the Distribution allows us to observe the frequency of different ranges of the number of suicides. Since the distribution is skewed to the left, it suggests an imbalance in the frequency of suicides. Showin</a:t>
            </a:r>
            <a:r>
              <a:rPr lang="en-US" sz="1200" dirty="0">
                <a:solidFill>
                  <a:srgbClr val="374151"/>
                </a:solidFill>
                <a:latin typeface="Söhne"/>
              </a:rPr>
              <a:t>g that suicides occurred more frequently in earlier years.</a:t>
            </a:r>
            <a:endParaRPr lang="en-US" sz="1200" b="0" i="0" dirty="0">
              <a:solidFill>
                <a:srgbClr val="374151"/>
              </a:solidFill>
              <a:effectLst/>
              <a:latin typeface="Söhne"/>
            </a:endParaRPr>
          </a:p>
          <a:p>
            <a:endParaRPr lang="en-US" sz="1200" dirty="0"/>
          </a:p>
        </p:txBody>
      </p:sp>
    </p:spTree>
    <p:extLst>
      <p:ext uri="{BB962C8B-B14F-4D97-AF65-F5344CB8AC3E}">
        <p14:creationId xmlns:p14="http://schemas.microsoft.com/office/powerpoint/2010/main" val="2233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5C96-F682-A4C4-6B57-61557274F2D0}"/>
              </a:ext>
            </a:extLst>
          </p:cNvPr>
          <p:cNvSpPr>
            <a:spLocks noGrp="1"/>
          </p:cNvSpPr>
          <p:nvPr>
            <p:ph type="title"/>
          </p:nvPr>
        </p:nvSpPr>
        <p:spPr>
          <a:xfrm>
            <a:off x="838200" y="594870"/>
            <a:ext cx="10515600" cy="903628"/>
          </a:xfrm>
        </p:spPr>
        <p:txBody>
          <a:bodyPr vert="horz" lIns="91440" tIns="45720" rIns="91440" bIns="45720" rtlCol="0" anchor="b">
            <a:normAutofit/>
          </a:bodyPr>
          <a:lstStyle/>
          <a:p>
            <a:r>
              <a:rPr lang="en-US" sz="5200" dirty="0"/>
              <a:t>Scatter Plots</a:t>
            </a:r>
          </a:p>
        </p:txBody>
      </p:sp>
      <p:pic>
        <p:nvPicPr>
          <p:cNvPr id="5" name="Content Placeholder 4">
            <a:extLst>
              <a:ext uri="{FF2B5EF4-FFF2-40B4-BE49-F238E27FC236}">
                <a16:creationId xmlns:a16="http://schemas.microsoft.com/office/drawing/2014/main" id="{95B9A053-8C7F-97B9-89A8-B301FDDD83F0}"/>
              </a:ext>
            </a:extLst>
          </p:cNvPr>
          <p:cNvPicPr>
            <a:picLocks noGrp="1" noChangeAspect="1"/>
          </p:cNvPicPr>
          <p:nvPr>
            <p:ph sz="half" idx="2"/>
          </p:nvPr>
        </p:nvPicPr>
        <p:blipFill>
          <a:blip r:embed="rId2"/>
          <a:stretch>
            <a:fillRect/>
          </a:stretch>
        </p:blipFill>
        <p:spPr>
          <a:xfrm>
            <a:off x="907607" y="3468526"/>
            <a:ext cx="4781025" cy="3101975"/>
          </a:xfrm>
          <a:prstGeom prst="rect">
            <a:avLst/>
          </a:prstGeom>
        </p:spPr>
      </p:pic>
      <p:pic>
        <p:nvPicPr>
          <p:cNvPr id="7" name="Picture 6">
            <a:extLst>
              <a:ext uri="{FF2B5EF4-FFF2-40B4-BE49-F238E27FC236}">
                <a16:creationId xmlns:a16="http://schemas.microsoft.com/office/drawing/2014/main" id="{0AA1ACFF-1EC3-B5EF-0A4F-1FB4B9B101F4}"/>
              </a:ext>
            </a:extLst>
          </p:cNvPr>
          <p:cNvPicPr>
            <a:picLocks noChangeAspect="1"/>
          </p:cNvPicPr>
          <p:nvPr/>
        </p:nvPicPr>
        <p:blipFill>
          <a:blip r:embed="rId3"/>
          <a:stretch>
            <a:fillRect/>
          </a:stretch>
        </p:blipFill>
        <p:spPr>
          <a:xfrm>
            <a:off x="6369415" y="3429000"/>
            <a:ext cx="4781025" cy="3095713"/>
          </a:xfrm>
          <a:prstGeom prst="rect">
            <a:avLst/>
          </a:prstGeom>
        </p:spPr>
      </p:pic>
      <p:sp>
        <p:nvSpPr>
          <p:cNvPr id="9" name="TextBox 8">
            <a:extLst>
              <a:ext uri="{FF2B5EF4-FFF2-40B4-BE49-F238E27FC236}">
                <a16:creationId xmlns:a16="http://schemas.microsoft.com/office/drawing/2014/main" id="{F4F6F0CE-7028-F3A1-79F3-0D822A951DBD}"/>
              </a:ext>
            </a:extLst>
          </p:cNvPr>
          <p:cNvSpPr txBox="1"/>
          <p:nvPr/>
        </p:nvSpPr>
        <p:spPr>
          <a:xfrm>
            <a:off x="791072" y="1329350"/>
            <a:ext cx="5578343" cy="2308324"/>
          </a:xfrm>
          <a:prstGeom prst="rect">
            <a:avLst/>
          </a:prstGeom>
          <a:noFill/>
        </p:spPr>
        <p:txBody>
          <a:bodyPr wrap="square" rtlCol="0">
            <a:spAutoFit/>
          </a:bodyPr>
          <a:lstStyle/>
          <a:p>
            <a:pPr algn="l"/>
            <a:r>
              <a:rPr lang="en-US" sz="1200" b="0" i="0" dirty="0">
                <a:solidFill>
                  <a:srgbClr val="374151"/>
                </a:solidFill>
                <a:effectLst/>
                <a:latin typeface="Söhne"/>
              </a:rPr>
              <a:t>The covariance value was found null. A covariance close to zero suggests no linear relationship. In this case, the calculated covariance can help us determine the direction of the relationship between the 'AGE_NUM' and 'ESTIMATE' variables.</a:t>
            </a:r>
          </a:p>
          <a:p>
            <a:pPr algn="l"/>
            <a:endParaRPr lang="en-US" sz="1200" b="0" i="0" dirty="0">
              <a:solidFill>
                <a:srgbClr val="374151"/>
              </a:solidFill>
              <a:effectLst/>
              <a:latin typeface="Söhne"/>
            </a:endParaRPr>
          </a:p>
          <a:p>
            <a:pPr algn="l"/>
            <a:r>
              <a:rPr lang="en-US" sz="1200" b="0" i="0" dirty="0">
                <a:solidFill>
                  <a:srgbClr val="374151"/>
                </a:solidFill>
                <a:effectLst/>
                <a:latin typeface="Söhne"/>
              </a:rPr>
              <a:t>Pearson's Correlation Coefficient value was found to be null. Pearson's correlation coefficient measurement of 0 indicates no linear relationship. Pearson's correlation coefficient can provide insights into the strength and direction of the relationship between the 'AGE_NUM' and 'ESTIMATE' variables.</a:t>
            </a:r>
          </a:p>
          <a:p>
            <a:pPr algn="l"/>
            <a:endParaRPr lang="en-US" sz="1200" dirty="0">
              <a:solidFill>
                <a:srgbClr val="374151"/>
              </a:solidFill>
              <a:latin typeface="Söhne"/>
            </a:endParaRPr>
          </a:p>
          <a:p>
            <a:pPr algn="l"/>
            <a:r>
              <a:rPr lang="en-US" sz="1200" b="0" i="0" dirty="0">
                <a:solidFill>
                  <a:srgbClr val="374151"/>
                </a:solidFill>
                <a:effectLst/>
                <a:latin typeface="Söhne"/>
              </a:rPr>
              <a:t>The scatter plot does not show a significant difference in the age ranges except for the value 1 which represents age range 10 -14 years old. </a:t>
            </a:r>
          </a:p>
          <a:p>
            <a:endParaRPr lang="en-US" sz="1200" dirty="0"/>
          </a:p>
        </p:txBody>
      </p:sp>
      <p:sp>
        <p:nvSpPr>
          <p:cNvPr id="32" name="TextBox 31">
            <a:extLst>
              <a:ext uri="{FF2B5EF4-FFF2-40B4-BE49-F238E27FC236}">
                <a16:creationId xmlns:a16="http://schemas.microsoft.com/office/drawing/2014/main" id="{D9FE332E-0E7A-3E83-6851-D823B7B53263}"/>
              </a:ext>
            </a:extLst>
          </p:cNvPr>
          <p:cNvSpPr txBox="1"/>
          <p:nvPr/>
        </p:nvSpPr>
        <p:spPr>
          <a:xfrm>
            <a:off x="6267090" y="579935"/>
            <a:ext cx="5154211" cy="2862322"/>
          </a:xfrm>
          <a:prstGeom prst="rect">
            <a:avLst/>
          </a:prstGeom>
          <a:noFill/>
        </p:spPr>
        <p:txBody>
          <a:bodyPr wrap="square">
            <a:spAutoFit/>
          </a:bodyPr>
          <a:lstStyle/>
          <a:p>
            <a:pPr algn="l"/>
            <a:r>
              <a:rPr lang="en-US" sz="1200" b="0" i="0" dirty="0">
                <a:solidFill>
                  <a:srgbClr val="374151"/>
                </a:solidFill>
                <a:effectLst/>
                <a:latin typeface="Söhne"/>
              </a:rPr>
              <a:t>The covariance value was found null. A covariance close to zero suggests no linear relationship. In this case, the calculated covariance can help us determine the direction of the relationship between the ‘STUB_LABEL_NUM' and 'ESTIMATE' variables.</a:t>
            </a:r>
          </a:p>
          <a:p>
            <a:pPr algn="l"/>
            <a:endParaRPr lang="en-US" sz="1200" b="0" i="0" dirty="0">
              <a:solidFill>
                <a:srgbClr val="374151"/>
              </a:solidFill>
              <a:effectLst/>
              <a:latin typeface="Söhne"/>
            </a:endParaRPr>
          </a:p>
          <a:p>
            <a:pPr algn="l"/>
            <a:r>
              <a:rPr lang="en-US" sz="1200" b="0" i="0" dirty="0">
                <a:solidFill>
                  <a:srgbClr val="374151"/>
                </a:solidFill>
                <a:effectLst/>
                <a:latin typeface="Söhne"/>
              </a:rPr>
              <a:t>Pearson's Correlation Coefficient value was found to be null. Pearson's correlation coefficient measurement of 0 indicates no linear relationship. Pearson's correlation coefficient can provide insights into the strength and direction of the relationship between the ‘STUB_LABEL_NUM' and 'ESTIMATE' variables.</a:t>
            </a:r>
          </a:p>
          <a:p>
            <a:pPr algn="l"/>
            <a:endParaRPr lang="en-US" sz="1200" dirty="0">
              <a:solidFill>
                <a:srgbClr val="374151"/>
              </a:solidFill>
              <a:latin typeface="Söhne"/>
            </a:endParaRPr>
          </a:p>
          <a:p>
            <a:pPr algn="l"/>
            <a:r>
              <a:rPr lang="en-US" sz="1200" b="0" i="0" dirty="0">
                <a:solidFill>
                  <a:srgbClr val="374151"/>
                </a:solidFill>
                <a:effectLst/>
                <a:latin typeface="Söhne"/>
              </a:rPr>
              <a:t>The scatter plot shows that there </a:t>
            </a:r>
            <a:r>
              <a:rPr lang="en-US" sz="1200" dirty="0">
                <a:solidFill>
                  <a:srgbClr val="374151"/>
                </a:solidFill>
                <a:latin typeface="Söhne"/>
              </a:rPr>
              <a:t>are some ethnicity and gender combinations that have higher than others. Specifically, the 3 and 5 number ranges that include Males and Males: Black or African American. </a:t>
            </a:r>
            <a:endParaRPr lang="en-US" sz="1200" b="0" i="0" dirty="0">
              <a:solidFill>
                <a:srgbClr val="374151"/>
              </a:solidFill>
              <a:effectLst/>
              <a:latin typeface="Söhne"/>
            </a:endParaRPr>
          </a:p>
          <a:p>
            <a:endParaRPr lang="en-US" sz="1200" dirty="0"/>
          </a:p>
        </p:txBody>
      </p:sp>
    </p:spTree>
    <p:extLst>
      <p:ext uri="{BB962C8B-B14F-4D97-AF65-F5344CB8AC3E}">
        <p14:creationId xmlns:p14="http://schemas.microsoft.com/office/powerpoint/2010/main" val="2629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8DE1C2A4-07AC-4931-BB55-109C585A57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37" name="Straight Connector 36">
              <a:extLst>
                <a:ext uri="{FF2B5EF4-FFF2-40B4-BE49-F238E27FC236}">
                  <a16:creationId xmlns:a16="http://schemas.microsoft.com/office/drawing/2014/main" id="{62F4E679-EE44-4368-A9DB-0885B3833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flipV="1">
              <a:off x="6096000" y="581055"/>
              <a:ext cx="4520" cy="569565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44936CF5-3DDC-44F6-9C3D-659B31F82E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39" name="Straight Connector 38">
                <a:extLst>
                  <a:ext uri="{FF2B5EF4-FFF2-40B4-BE49-F238E27FC236}">
                    <a16:creationId xmlns:a16="http://schemas.microsoft.com/office/drawing/2014/main" id="{8EA52A28-303F-4B8C-A110-BF8EDC1398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C593429-1971-4E78-AAC7-4D8EE5BEC3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FF7FC5C-1A57-437E-9E66-1F9755817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E2A2E1E-5A55-4724-9E05-1EB4F20D2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BFD9265F-C4EB-315C-B0BB-9E40BF0364FD}"/>
              </a:ext>
            </a:extLst>
          </p:cNvPr>
          <p:cNvSpPr>
            <a:spLocks noGrp="1"/>
          </p:cNvSpPr>
          <p:nvPr>
            <p:ph type="title"/>
          </p:nvPr>
        </p:nvSpPr>
        <p:spPr>
          <a:xfrm>
            <a:off x="798277" y="576316"/>
            <a:ext cx="4933950" cy="1543185"/>
          </a:xfrm>
        </p:spPr>
        <p:txBody>
          <a:bodyPr vert="horz" lIns="91440" tIns="45720" rIns="91440" bIns="45720" rtlCol="0" anchor="ctr">
            <a:normAutofit/>
          </a:bodyPr>
          <a:lstStyle/>
          <a:p>
            <a:r>
              <a:rPr lang="en-US" dirty="0"/>
              <a:t>Linear Regression Models</a:t>
            </a:r>
          </a:p>
        </p:txBody>
      </p:sp>
      <p:sp>
        <p:nvSpPr>
          <p:cNvPr id="8" name="TextBox 7">
            <a:extLst>
              <a:ext uri="{FF2B5EF4-FFF2-40B4-BE49-F238E27FC236}">
                <a16:creationId xmlns:a16="http://schemas.microsoft.com/office/drawing/2014/main" id="{213A5FC2-F8BC-ADB5-9F72-E4C125ACF570}"/>
              </a:ext>
            </a:extLst>
          </p:cNvPr>
          <p:cNvSpPr txBox="1"/>
          <p:nvPr/>
        </p:nvSpPr>
        <p:spPr>
          <a:xfrm>
            <a:off x="753468" y="2147325"/>
            <a:ext cx="4933950" cy="1543184"/>
          </a:xfrm>
          <a:prstGeom prst="rect">
            <a:avLst/>
          </a:prstGeom>
        </p:spPr>
        <p:txBody>
          <a:bodyPr vert="horz" lIns="91440" tIns="45720" rIns="91440" bIns="45720" rtlCol="0">
            <a:normAutofit/>
          </a:bodyPr>
          <a:lstStyle/>
          <a:p>
            <a:pPr>
              <a:lnSpc>
                <a:spcPct val="110000"/>
              </a:lnSpc>
              <a:spcAft>
                <a:spcPts val="600"/>
              </a:spcAft>
            </a:pPr>
            <a:r>
              <a:rPr lang="en-US" sz="1200" dirty="0">
                <a:solidFill>
                  <a:srgbClr val="374151"/>
                </a:solidFill>
                <a:latin typeface="Calibri" panose="020F0502020204030204" pitchFamily="34" charset="0"/>
                <a:ea typeface="Calibri" panose="020F0502020204030204" pitchFamily="34" charset="0"/>
                <a:cs typeface="Calibri" panose="020F0502020204030204" pitchFamily="34" charset="0"/>
              </a:rPr>
              <a:t>T</a:t>
            </a:r>
            <a:r>
              <a:rPr lang="en-US"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he linear regression model between "AGE_NUM" and "ESTIMATE" explains only a small portion of the variability in the data. The coefficient of "AGE_NUM" is statistically significant, indicating a positive relationship between age and the estimated number of deaths. However, the model may not fully capture the complex relationship between these variables, and further analysis and modeling techniques might be needed to obtain a better understanding of the data.</a:t>
            </a:r>
            <a:endParaRPr lang="en-US" sz="1200" dirty="0">
              <a:solidFill>
                <a:schemeClr val="tx2">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descr="A screenshot of a computer screen&#10;&#10;Description automatically generated with medium confidence">
            <a:extLst>
              <a:ext uri="{FF2B5EF4-FFF2-40B4-BE49-F238E27FC236}">
                <a16:creationId xmlns:a16="http://schemas.microsoft.com/office/drawing/2014/main" id="{F248C55F-E281-F6A6-3503-91E11EA5C3EC}"/>
              </a:ext>
            </a:extLst>
          </p:cNvPr>
          <p:cNvPicPr>
            <a:picLocks noChangeAspect="1"/>
          </p:cNvPicPr>
          <p:nvPr/>
        </p:nvPicPr>
        <p:blipFill>
          <a:blip r:embed="rId2"/>
          <a:stretch>
            <a:fillRect/>
          </a:stretch>
        </p:blipFill>
        <p:spPr>
          <a:xfrm>
            <a:off x="6760017" y="732003"/>
            <a:ext cx="3775472" cy="2586198"/>
          </a:xfrm>
          <a:prstGeom prst="rect">
            <a:avLst/>
          </a:prstGeom>
        </p:spPr>
      </p:pic>
      <p:pic>
        <p:nvPicPr>
          <p:cNvPr id="16" name="Content Placeholder 15" descr="A screenshot of a computer&#10;&#10;Description automatically generated">
            <a:extLst>
              <a:ext uri="{FF2B5EF4-FFF2-40B4-BE49-F238E27FC236}">
                <a16:creationId xmlns:a16="http://schemas.microsoft.com/office/drawing/2014/main" id="{0877B879-4D21-EB99-A5A9-69276B690545}"/>
              </a:ext>
            </a:extLst>
          </p:cNvPr>
          <p:cNvPicPr>
            <a:picLocks noGrp="1" noChangeAspect="1"/>
          </p:cNvPicPr>
          <p:nvPr>
            <p:ph idx="1"/>
          </p:nvPr>
        </p:nvPicPr>
        <p:blipFill>
          <a:blip r:embed="rId3"/>
          <a:stretch>
            <a:fillRect/>
          </a:stretch>
        </p:blipFill>
        <p:spPr>
          <a:xfrm>
            <a:off x="1469970" y="3613931"/>
            <a:ext cx="3789301" cy="2586198"/>
          </a:xfrm>
          <a:prstGeom prst="rect">
            <a:avLst/>
          </a:prstGeom>
        </p:spPr>
      </p:pic>
      <p:sp>
        <p:nvSpPr>
          <p:cNvPr id="28" name="TextBox 27">
            <a:extLst>
              <a:ext uri="{FF2B5EF4-FFF2-40B4-BE49-F238E27FC236}">
                <a16:creationId xmlns:a16="http://schemas.microsoft.com/office/drawing/2014/main" id="{FC1E993B-95FD-AE90-E463-C7F406537353}"/>
              </a:ext>
            </a:extLst>
          </p:cNvPr>
          <p:cNvSpPr txBox="1"/>
          <p:nvPr/>
        </p:nvSpPr>
        <p:spPr>
          <a:xfrm>
            <a:off x="6367821" y="3947123"/>
            <a:ext cx="4928158" cy="1754326"/>
          </a:xfrm>
          <a:prstGeom prst="rect">
            <a:avLst/>
          </a:prstGeom>
          <a:noFill/>
        </p:spPr>
        <p:txBody>
          <a:bodyPr wrap="square">
            <a:spAutoFit/>
          </a:bodyPr>
          <a:lstStyle/>
          <a:p>
            <a:r>
              <a:rPr lang="en-US" sz="1200" b="0" i="0" dirty="0">
                <a:solidFill>
                  <a:srgbClr val="374151"/>
                </a:solidFill>
                <a:effectLst/>
                <a:latin typeface="Söhne"/>
              </a:rPr>
              <a:t>The linear regression model between "STUB_LABEL_NUM" and "ESTIMATE" explains only a small fraction of the variability in the data. The coefficient of "STUB_LABEL_NUM" is statistically significant, indicating a relationship between gender and the estimated number of deaths. However, the model has limited explanatory power, and other factors not included in the model may have a more substantial impact on the estimated deaths. Further analysis and consideration of alternative modeling techniques may be necessary to gain a deeper understanding of the relationship between gender and the estimated number of deaths.</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7996241"/>
      </p:ext>
    </p:extLst>
  </p:cSld>
  <p:clrMapOvr>
    <a:masterClrMapping/>
  </p:clrMapOvr>
</p:sld>
</file>

<file path=ppt/theme/theme1.xml><?xml version="1.0" encoding="utf-8"?>
<a:theme xmlns:a="http://schemas.openxmlformats.org/drawingml/2006/main" name="ArchVTI">
  <a:themeElements>
    <a:clrScheme name="AnalogousFromRegularSeedRightStep">
      <a:dk1>
        <a:srgbClr val="000000"/>
      </a:dk1>
      <a:lt1>
        <a:srgbClr val="FFFFFF"/>
      </a:lt1>
      <a:dk2>
        <a:srgbClr val="1D2733"/>
      </a:dk2>
      <a:lt2>
        <a:srgbClr val="E8E2E6"/>
      </a:lt2>
      <a:accent1>
        <a:srgbClr val="47B665"/>
      </a:accent1>
      <a:accent2>
        <a:srgbClr val="3BB18D"/>
      </a:accent2>
      <a:accent3>
        <a:srgbClr val="4AB0BC"/>
      </a:accent3>
      <a:accent4>
        <a:srgbClr val="3B73B1"/>
      </a:accent4>
      <a:accent5>
        <a:srgbClr val="4D54C3"/>
      </a:accent5>
      <a:accent6>
        <a:srgbClr val="653BB1"/>
      </a:accent6>
      <a:hlink>
        <a:srgbClr val="BF3F9C"/>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03CE46F3008D40B6D92C1C6CC74FE8" ma:contentTypeVersion="7" ma:contentTypeDescription="Create a new document." ma:contentTypeScope="" ma:versionID="61e92e3ff38afa3dbc056adb5a516c05">
  <xsd:schema xmlns:xsd="http://www.w3.org/2001/XMLSchema" xmlns:xs="http://www.w3.org/2001/XMLSchema" xmlns:p="http://schemas.microsoft.com/office/2006/metadata/properties" xmlns:ns3="871644b8-cf30-4c88-8193-f0696b7d8830" targetNamespace="http://schemas.microsoft.com/office/2006/metadata/properties" ma:root="true" ma:fieldsID="e04fd20203a237b01152e9ed766c7e65" ns3:_="">
    <xsd:import namespace="871644b8-cf30-4c88-8193-f0696b7d883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644b8-cf30-4c88-8193-f0696b7d88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D05627-8E6A-4E06-9608-08713A37AD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644b8-cf30-4c88-8193-f0696b7d88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F384B3-E1BC-4B86-9BEF-7B2D4768648D}">
  <ds:schemaRefs>
    <ds:schemaRef ds:uri="http://schemas.microsoft.com/sharepoint/v3/contenttype/forms"/>
  </ds:schemaRefs>
</ds:datastoreItem>
</file>

<file path=customXml/itemProps3.xml><?xml version="1.0" encoding="utf-8"?>
<ds:datastoreItem xmlns:ds="http://schemas.openxmlformats.org/officeDocument/2006/customXml" ds:itemID="{BC605E41-6598-401B-9F00-662AAFC91588}">
  <ds:schemaRefs>
    <ds:schemaRef ds:uri="http://schemas.microsoft.com/office/2006/metadata/propertie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http://purl.org/dc/elements/1.1/"/>
    <ds:schemaRef ds:uri="871644b8-cf30-4c88-8193-f0696b7d8830"/>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150</TotalTime>
  <Words>1364</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Calibri</vt:lpstr>
      <vt:lpstr>Calibri </vt:lpstr>
      <vt:lpstr>Footlight MT Light</vt:lpstr>
      <vt:lpstr>Söhne</vt:lpstr>
      <vt:lpstr>ArchVTI</vt:lpstr>
      <vt:lpstr>Does Age and Gender/Ethnicity play a factor in Suicide Numbers? </vt:lpstr>
      <vt:lpstr>PowerPoint Presentation</vt:lpstr>
      <vt:lpstr>Histograms</vt:lpstr>
      <vt:lpstr>Histograms</vt:lpstr>
      <vt:lpstr>PMF Scenario Comparison </vt:lpstr>
      <vt:lpstr>CDF Curve</vt:lpstr>
      <vt:lpstr>Distribution</vt:lpstr>
      <vt:lpstr>Scatter Plots</vt:lpstr>
      <vt:lpstr>Linear Regression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Age and Gender play a factor in Suicide Numbers? </dc:title>
  <dc:creator>Toni Kinsey</dc:creator>
  <cp:lastModifiedBy>Toni Kinsey</cp:lastModifiedBy>
  <cp:revision>1</cp:revision>
  <dcterms:created xsi:type="dcterms:W3CDTF">2023-06-03T15:21:42Z</dcterms:created>
  <dcterms:modified xsi:type="dcterms:W3CDTF">2023-06-03T17:52:10Z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0x010100CD03CE46F3008D40B6D92C1C6CC74FE8</vt:lpwstr>
  </property>
</Properties>
</file>