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8"/>
  </p:notesMasterIdLst>
  <p:sldIdLst>
    <p:sldId id="256" r:id="rId5"/>
    <p:sldId id="277" r:id="rId6"/>
    <p:sldId id="281" r:id="rId7"/>
    <p:sldId id="283" r:id="rId8"/>
    <p:sldId id="284" r:id="rId9"/>
    <p:sldId id="285" r:id="rId10"/>
    <p:sldId id="286" r:id="rId11"/>
    <p:sldId id="287" r:id="rId12"/>
    <p:sldId id="289" r:id="rId13"/>
    <p:sldId id="288" r:id="rId14"/>
    <p:sldId id="282" r:id="rId15"/>
    <p:sldId id="279"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000"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Lorem ipsum dolor sit amet, consectetuer adipiscing elit.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Nunc viverra imperdiet enim. Fusce est. Vivamus a tellus.</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Pellentesque habitant morbi tristique senectus et netus.</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INTRODUCTION </a:t>
            </a:r>
            <a:r>
              <a:rPr lang="en-IN"/>
              <a:t>OBJECTIVE  METHODOLOGY </a:t>
            </a:r>
            <a:r>
              <a:rPr lang="en-IN" dirty="0"/>
              <a:t>WORKPLAN</a:t>
            </a:r>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218505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1460552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64818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7508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3448039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257404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217278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177756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347124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finds the optimal set of coordinates for the interceptors that causes maximum damage to an air target.</a:t>
            </a:r>
          </a:p>
          <a:p>
            <a:endParaRPr lang="en-IN" dirty="0"/>
          </a:p>
          <a:p>
            <a:endParaRPr lang="en-IN" dirty="0"/>
          </a:p>
          <a:p>
            <a:r>
              <a:rPr lang="en-US" sz="1200" b="0" i="0" kern="1200" dirty="0">
                <a:solidFill>
                  <a:schemeClr val="tx1"/>
                </a:solidFill>
                <a:effectLst/>
                <a:latin typeface="+mn-lt"/>
                <a:ea typeface="+mn-ea"/>
                <a:cs typeface="+mn-cs"/>
              </a:rPr>
              <a:t>The problem is to identify optimal set of land based launch locations in a given area of 100km X 100km size, to maximize the kill probability of all the targets directed to this area.</a:t>
            </a:r>
          </a:p>
          <a:p>
            <a:r>
              <a:rPr lang="en-US" sz="1200" b="0" i="0" kern="1200" dirty="0">
                <a:solidFill>
                  <a:schemeClr val="tx1"/>
                </a:solidFill>
                <a:effectLst/>
                <a:latin typeface="+mn-lt"/>
                <a:ea typeface="+mn-ea"/>
                <a:cs typeface="+mn-cs"/>
              </a:rPr>
              <a:t>The interceptors are deployed in clustered manner in multiple locations within that given area. Solution may consider following aspects .. a) Set of Ballistic Missiles Trajectories of targets, each represented by a point(Latitude, Longitude, Altitude) to be taken as input b) Set of multiple locations/areas (polygons of Latitude &amp; Longitude) where interceptors are deployed to be taken as input. c) Minimal optimal set of locations (polygons of Latitude &amp; Longitude) to maximize the destruction of targets to be the output, which is the subset of (b) above.</a:t>
            </a:r>
            <a:endParaRPr lang="en-IN" dirty="0"/>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1642780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DAECF7B-28DE-48C3-B284-036C34B12CDC}"/>
              </a:ext>
              <a:ext uri="{C183D7F6-B498-43B3-948B-1728B52AA6E4}">
                <adec:decorative xmlns:adec="http://schemas.microsoft.com/office/drawing/2017/decorative" val="1"/>
              </a:ext>
            </a:extLst>
          </p:cNvPr>
          <p:cNvPicPr>
            <a:picLocks noChangeAspect="1"/>
          </p:cNvPicPr>
          <p:nvPr userDrawn="1"/>
        </p:nvPicPr>
        <p:blipFill rotWithShape="1">
          <a:blip r:embed="rId2"/>
          <a:srcRect r="52444" b="-1"/>
          <a:stretch/>
        </p:blipFill>
        <p:spPr>
          <a:xfrm>
            <a:off x="0" y="964"/>
            <a:ext cx="12192000" cy="6858011"/>
          </a:xfrm>
          <a:prstGeom prst="rect">
            <a:avLst/>
          </a:prstGeom>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a:extLst>
              <a:ext uri="{FF2B5EF4-FFF2-40B4-BE49-F238E27FC236}">
                <a16:creationId xmlns:a16="http://schemas.microsoft.com/office/drawing/2014/main" id="{A64F1C6C-DBD6-402B-BDDE-D24996A276D2}"/>
              </a:ext>
            </a:extLst>
          </p:cNvPr>
          <p:cNvCxnSpPr/>
          <p:nvPr userDrawn="1"/>
        </p:nvCxnSpPr>
        <p:spPr>
          <a:xfrm flipV="1">
            <a:off x="765123" y="585216"/>
            <a:ext cx="0" cy="11596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1/30/2020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hidden="1">
            <a:extLst>
              <a:ext uri="{FF2B5EF4-FFF2-40B4-BE49-F238E27FC236}">
                <a16:creationId xmlns:a16="http://schemas.microsoft.com/office/drawing/2014/main" id="{4F1FEBC1-D36C-4EC2-8B18-FC23A2128D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36" b="523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4"/>
          <a:srcRect r="52444" b="-1"/>
          <a:stretch/>
        </p:blipFill>
        <p:spPr>
          <a:xfrm>
            <a:off x="0" y="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Optimization of interceptors for maximal air target destruction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915268"/>
            <a:ext cx="7501650" cy="514816"/>
          </a:xfrm>
        </p:spPr>
        <p:txBody>
          <a:bodyPr anchor="t">
            <a:normAutofit/>
          </a:bodyPr>
          <a:lstStyle/>
          <a:p>
            <a:r>
              <a:rPr lang="en-US" dirty="0">
                <a:solidFill>
                  <a:schemeClr val="bg1">
                    <a:lumMod val="85000"/>
                  </a:schemeClr>
                </a:solidFill>
              </a:rPr>
              <a:t>From Team </a:t>
            </a:r>
            <a:r>
              <a:rPr lang="en-US" b="1" dirty="0">
                <a:solidFill>
                  <a:srgbClr val="FFFFFF"/>
                </a:solidFill>
              </a:rPr>
              <a:t>404 Found </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REALLY HAPPENS BEHIND THE SCENES?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rcRect/>
          <a:stretch/>
        </p:blipFill>
        <p:spPr>
          <a:xfrm>
            <a:off x="440597" y="1759105"/>
            <a:ext cx="5022558" cy="3766918"/>
          </a:xfrm>
          <a:prstGeom prst="rect">
            <a:avLst/>
          </a:prstGeom>
        </p:spPr>
      </p:pic>
      <p:sp>
        <p:nvSpPr>
          <p:cNvPr id="4" name="Rectangle 3">
            <a:extLst>
              <a:ext uri="{FF2B5EF4-FFF2-40B4-BE49-F238E27FC236}">
                <a16:creationId xmlns:a16="http://schemas.microsoft.com/office/drawing/2014/main" id="{10912982-3519-4758-BA07-98F5E4C68D9F}"/>
              </a:ext>
            </a:extLst>
          </p:cNvPr>
          <p:cNvSpPr/>
          <p:nvPr/>
        </p:nvSpPr>
        <p:spPr>
          <a:xfrm>
            <a:off x="6659530" y="2215005"/>
            <a:ext cx="4237070" cy="31054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8887643-5D68-4DAE-96C7-0703CC79F694}"/>
              </a:ext>
            </a:extLst>
          </p:cNvPr>
          <p:cNvSpPr/>
          <p:nvPr/>
        </p:nvSpPr>
        <p:spPr>
          <a:xfrm>
            <a:off x="8877124" y="428585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DBE2BFA-F98B-459C-A103-67B0259D8925}"/>
              </a:ext>
            </a:extLst>
          </p:cNvPr>
          <p:cNvSpPr/>
          <p:nvPr/>
        </p:nvSpPr>
        <p:spPr>
          <a:xfrm>
            <a:off x="8089724" y="451953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24E328DC-4FD8-4EAD-A1EC-BED608D03417}"/>
              </a:ext>
            </a:extLst>
          </p:cNvPr>
          <p:cNvSpPr txBox="1"/>
          <p:nvPr/>
        </p:nvSpPr>
        <p:spPr>
          <a:xfrm>
            <a:off x="6547620" y="1881025"/>
            <a:ext cx="1951175" cy="369332"/>
          </a:xfrm>
          <a:prstGeom prst="rect">
            <a:avLst/>
          </a:prstGeom>
          <a:noFill/>
        </p:spPr>
        <p:txBody>
          <a:bodyPr wrap="none" rtlCol="0">
            <a:spAutoFit/>
          </a:bodyPr>
          <a:lstStyle/>
          <a:p>
            <a:r>
              <a:rPr lang="en-IN" dirty="0"/>
              <a:t>The 100x100 Plain</a:t>
            </a:r>
          </a:p>
        </p:txBody>
      </p:sp>
      <p:sp>
        <p:nvSpPr>
          <p:cNvPr id="29" name="TextBox 28">
            <a:extLst>
              <a:ext uri="{FF2B5EF4-FFF2-40B4-BE49-F238E27FC236}">
                <a16:creationId xmlns:a16="http://schemas.microsoft.com/office/drawing/2014/main" id="{636B079B-2BDA-4419-8464-4DF3CD89729F}"/>
              </a:ext>
            </a:extLst>
          </p:cNvPr>
          <p:cNvSpPr txBox="1"/>
          <p:nvPr/>
        </p:nvSpPr>
        <p:spPr>
          <a:xfrm>
            <a:off x="7307362" y="5185684"/>
            <a:ext cx="4188967" cy="830997"/>
          </a:xfrm>
          <a:prstGeom prst="rect">
            <a:avLst/>
          </a:prstGeom>
          <a:noFill/>
        </p:spPr>
        <p:txBody>
          <a:bodyPr wrap="none" rtlCol="0">
            <a:spAutoFit/>
          </a:bodyPr>
          <a:lstStyle/>
          <a:p>
            <a:endParaRPr lang="en-IN" sz="2000" b="1" dirty="0">
              <a:solidFill>
                <a:srgbClr val="00B0F0"/>
              </a:solidFill>
            </a:endParaRPr>
          </a:p>
          <a:p>
            <a:r>
              <a:rPr lang="en-IN" sz="2800" dirty="0"/>
              <a:t>Optimal Interceptor Clusters</a:t>
            </a:r>
          </a:p>
        </p:txBody>
      </p:sp>
      <p:sp>
        <p:nvSpPr>
          <p:cNvPr id="18" name="Oval 17">
            <a:extLst>
              <a:ext uri="{FF2B5EF4-FFF2-40B4-BE49-F238E27FC236}">
                <a16:creationId xmlns:a16="http://schemas.microsoft.com/office/drawing/2014/main" id="{2CE6B75B-B702-44D6-A765-5467EBA882FF}"/>
              </a:ext>
            </a:extLst>
          </p:cNvPr>
          <p:cNvSpPr/>
          <p:nvPr/>
        </p:nvSpPr>
        <p:spPr>
          <a:xfrm>
            <a:off x="7903355" y="3328098"/>
            <a:ext cx="2248480" cy="224848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86A7B7C-729B-4CC8-9DE2-4B5C9F344D51}"/>
              </a:ext>
            </a:extLst>
          </p:cNvPr>
          <p:cNvSpPr/>
          <p:nvPr/>
        </p:nvSpPr>
        <p:spPr>
          <a:xfrm>
            <a:off x="7260430" y="3706253"/>
            <a:ext cx="1959530" cy="195953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B1F938-3172-45F5-8E8C-B19BCA7DCC9D}"/>
              </a:ext>
            </a:extLst>
          </p:cNvPr>
          <p:cNvSpPr/>
          <p:nvPr/>
        </p:nvSpPr>
        <p:spPr>
          <a:xfrm>
            <a:off x="6118475" y="5493461"/>
            <a:ext cx="1292341" cy="523220"/>
          </a:xfrm>
          <a:prstGeom prst="rect">
            <a:avLst/>
          </a:prstGeom>
        </p:spPr>
        <p:txBody>
          <a:bodyPr wrap="none">
            <a:spAutoFit/>
          </a:bodyPr>
          <a:lstStyle/>
          <a:p>
            <a:r>
              <a:rPr lang="en-IN" sz="2800" dirty="0"/>
              <a:t>Minimal</a:t>
            </a:r>
          </a:p>
        </p:txBody>
      </p:sp>
      <p:sp>
        <p:nvSpPr>
          <p:cNvPr id="17" name="TextBox 16">
            <a:extLst>
              <a:ext uri="{FF2B5EF4-FFF2-40B4-BE49-F238E27FC236}">
                <a16:creationId xmlns:a16="http://schemas.microsoft.com/office/drawing/2014/main" id="{045D3213-7BC1-4047-84BF-E3DF62E3A276}"/>
              </a:ext>
            </a:extLst>
          </p:cNvPr>
          <p:cNvSpPr txBox="1"/>
          <p:nvPr/>
        </p:nvSpPr>
        <p:spPr>
          <a:xfrm>
            <a:off x="6321752" y="5863505"/>
            <a:ext cx="4846583" cy="584775"/>
          </a:xfrm>
          <a:prstGeom prst="rect">
            <a:avLst/>
          </a:prstGeom>
          <a:noFill/>
        </p:spPr>
        <p:txBody>
          <a:bodyPr wrap="none" rtlCol="0">
            <a:spAutoFit/>
          </a:bodyPr>
          <a:lstStyle/>
          <a:p>
            <a:r>
              <a:rPr lang="en-IN" sz="3200" b="1" dirty="0"/>
              <a:t>That targets all the missiles</a:t>
            </a:r>
          </a:p>
        </p:txBody>
      </p:sp>
    </p:spTree>
    <p:extLst>
      <p:ext uri="{BB962C8B-B14F-4D97-AF65-F5344CB8AC3E}">
        <p14:creationId xmlns:p14="http://schemas.microsoft.com/office/powerpoint/2010/main" val="31965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6CCAB0-7148-4707-BABC-FAE3C019F1E9}"/>
              </a:ext>
            </a:extLst>
          </p:cNvPr>
          <p:cNvSpPr/>
          <p:nvPr/>
        </p:nvSpPr>
        <p:spPr>
          <a:xfrm>
            <a:off x="2409097" y="361623"/>
            <a:ext cx="7886730" cy="8192252"/>
          </a:xfrm>
          <a:prstGeom prst="rect">
            <a:avLst/>
          </a:prstGeom>
          <a:solidFill>
            <a:schemeClr val="accent4"/>
          </a:solidFill>
          <a:ln>
            <a:noFill/>
          </a:ln>
          <a:scene3d>
            <a:camera prst="isometricOffAxis2Top">
              <a:rot lat="17931907" lon="3733586" rev="17685592"/>
            </a:camera>
            <a:lightRig rig="threePt" dir="t"/>
          </a:scene3d>
          <a:sp3d>
            <a:bevelT w="0" h="3365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77F5048-26E1-4ECF-ACFE-4E907CE889B2}"/>
              </a:ext>
            </a:extLst>
          </p:cNvPr>
          <p:cNvSpPr/>
          <p:nvPr/>
        </p:nvSpPr>
        <p:spPr>
          <a:xfrm>
            <a:off x="3201480" y="1228606"/>
            <a:ext cx="3288102" cy="2594225"/>
          </a:xfrm>
          <a:prstGeom prst="ellipse">
            <a:avLst/>
          </a:prstGeom>
          <a:solidFill>
            <a:srgbClr val="FF0000">
              <a:alpha val="55000"/>
            </a:srgbClr>
          </a:solidFill>
          <a:ln>
            <a:noFill/>
          </a:ln>
          <a:scene3d>
            <a:camera prst="orthographicFront">
              <a:rot lat="20543456" lon="4204562" rev="16832844"/>
            </a:camera>
            <a:lightRig rig="balanced" dir="t"/>
          </a:scene3d>
          <a:sp3d contourW="19050" prstMaterial="matte">
            <a:bevelT w="2025650" h="2082800"/>
            <a:bevelB w="0" h="0"/>
            <a:extrusionClr>
              <a:srgbClr val="FF0000"/>
            </a:extrusionClr>
            <a:contourClr>
              <a:schemeClr val="tx1">
                <a:lumMod val="65000"/>
                <a:lumOff val="35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 name="Oval 5">
            <a:extLst>
              <a:ext uri="{FF2B5EF4-FFF2-40B4-BE49-F238E27FC236}">
                <a16:creationId xmlns:a16="http://schemas.microsoft.com/office/drawing/2014/main" id="{25982567-38C0-4A7C-8489-B2F11785D234}"/>
              </a:ext>
            </a:extLst>
          </p:cNvPr>
          <p:cNvSpPr/>
          <p:nvPr/>
        </p:nvSpPr>
        <p:spPr>
          <a:xfrm>
            <a:off x="5018242" y="1111667"/>
            <a:ext cx="3464966" cy="2736905"/>
          </a:xfrm>
          <a:prstGeom prst="ellipse">
            <a:avLst/>
          </a:prstGeom>
          <a:solidFill>
            <a:srgbClr val="FF0000">
              <a:alpha val="55000"/>
            </a:srgbClr>
          </a:solidFill>
          <a:ln>
            <a:noFill/>
          </a:ln>
          <a:scene3d>
            <a:camera prst="orthographicFront">
              <a:rot lat="20543456" lon="4204562" rev="16832844"/>
            </a:camera>
            <a:lightRig rig="balanced" dir="t"/>
          </a:scene3d>
          <a:sp3d contourW="19050" prstMaterial="matte">
            <a:bevelT w="2025650" h="2082800"/>
            <a:bevelB w="0" h="0"/>
            <a:extrusionClr>
              <a:srgbClr val="FF0000"/>
            </a:extrusionClr>
            <a:contourClr>
              <a:schemeClr val="tx1">
                <a:lumMod val="65000"/>
                <a:lumOff val="35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7" name="Isosceles Triangle 6">
            <a:extLst>
              <a:ext uri="{FF2B5EF4-FFF2-40B4-BE49-F238E27FC236}">
                <a16:creationId xmlns:a16="http://schemas.microsoft.com/office/drawing/2014/main" id="{448B5482-7B9C-425E-B73B-C9C6825C7CE5}"/>
              </a:ext>
            </a:extLst>
          </p:cNvPr>
          <p:cNvSpPr/>
          <p:nvPr/>
        </p:nvSpPr>
        <p:spPr>
          <a:xfrm>
            <a:off x="3983354" y="3919572"/>
            <a:ext cx="725622" cy="625537"/>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5B3997EF-FFC7-4564-9B23-1088338BADF0}"/>
              </a:ext>
            </a:extLst>
          </p:cNvPr>
          <p:cNvSpPr/>
          <p:nvPr/>
        </p:nvSpPr>
        <p:spPr>
          <a:xfrm>
            <a:off x="4587344" y="4232341"/>
            <a:ext cx="725622" cy="625537"/>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87C1ED3D-6F93-4B31-AFB9-C8C80F52AD11}"/>
              </a:ext>
            </a:extLst>
          </p:cNvPr>
          <p:cNvSpPr/>
          <p:nvPr/>
        </p:nvSpPr>
        <p:spPr>
          <a:xfrm>
            <a:off x="4756813" y="3741011"/>
            <a:ext cx="725622" cy="625537"/>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A4A84125-6DA4-4DCC-9F43-90A98653BB1E}"/>
              </a:ext>
            </a:extLst>
          </p:cNvPr>
          <p:cNvSpPr/>
          <p:nvPr/>
        </p:nvSpPr>
        <p:spPr>
          <a:xfrm>
            <a:off x="6352462" y="3832212"/>
            <a:ext cx="725622" cy="625537"/>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6C134DD9-786F-4F5F-8EAD-892A0802806A}"/>
              </a:ext>
            </a:extLst>
          </p:cNvPr>
          <p:cNvSpPr/>
          <p:nvPr/>
        </p:nvSpPr>
        <p:spPr>
          <a:xfrm>
            <a:off x="7173759" y="3741010"/>
            <a:ext cx="725622" cy="625537"/>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C2473B25-BC19-4C03-AE47-43ACCA471B94}"/>
              </a:ext>
            </a:extLst>
          </p:cNvPr>
          <p:cNvSpPr/>
          <p:nvPr/>
        </p:nvSpPr>
        <p:spPr>
          <a:xfrm>
            <a:off x="6879035" y="4136298"/>
            <a:ext cx="725622" cy="625537"/>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0022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6737D6-E91A-4AA8-BAED-871119BAAFBB}"/>
              </a:ext>
            </a:extLst>
          </p:cNvPr>
          <p:cNvSpPr/>
          <p:nvPr/>
        </p:nvSpPr>
        <p:spPr>
          <a:xfrm>
            <a:off x="1621736" y="14751"/>
            <a:ext cx="7451926" cy="11146458"/>
          </a:xfrm>
          <a:prstGeom prst="rect">
            <a:avLst/>
          </a:prstGeom>
          <a:solidFill>
            <a:schemeClr val="accent4"/>
          </a:solidFill>
          <a:ln>
            <a:noFill/>
          </a:ln>
          <a:scene3d>
            <a:camera prst="orthographicFront">
              <a:rot lat="4799997" lon="19200009" rev="8400006"/>
            </a:camera>
            <a:lightRig rig="threePt" dir="t"/>
          </a:scene3d>
          <a:sp3d>
            <a:bevelT w="0" h="1524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4FFF2D70-EA56-4213-A509-9D7748FA1DFB}"/>
              </a:ext>
            </a:extLst>
          </p:cNvPr>
          <p:cNvSpPr/>
          <p:nvPr/>
        </p:nvSpPr>
        <p:spPr>
          <a:xfrm>
            <a:off x="5736783" y="3739053"/>
            <a:ext cx="2365980" cy="1868839"/>
          </a:xfrm>
          <a:prstGeom prst="ellipse">
            <a:avLst/>
          </a:prstGeom>
          <a:solidFill>
            <a:srgbClr val="FF0000">
              <a:alpha val="55000"/>
            </a:srgbClr>
          </a:solidFill>
          <a:ln>
            <a:noFill/>
          </a:ln>
          <a:scene3d>
            <a:camera prst="orthographicFront">
              <a:rot lat="18000000" lon="0" rev="0"/>
            </a:camera>
            <a:lightRig rig="balanced" dir="t"/>
          </a:scene3d>
          <a:sp3d contourW="19050" prstMaterial="matte">
            <a:bevelT w="1644650" h="1320800"/>
            <a:bevelB w="0" h="0"/>
            <a:extrusionClr>
              <a:srgbClr val="FF0000"/>
            </a:extrusionClr>
            <a:contourClr>
              <a:schemeClr val="tx1">
                <a:lumMod val="65000"/>
                <a:lumOff val="3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8D28E35-51F0-4DEB-9004-2181AA09668C}"/>
              </a:ext>
            </a:extLst>
          </p:cNvPr>
          <p:cNvSpPr/>
          <p:nvPr/>
        </p:nvSpPr>
        <p:spPr>
          <a:xfrm>
            <a:off x="2055503" y="3254590"/>
            <a:ext cx="2365980" cy="1868839"/>
          </a:xfrm>
          <a:prstGeom prst="ellipse">
            <a:avLst/>
          </a:prstGeom>
          <a:solidFill>
            <a:srgbClr val="FF0000">
              <a:alpha val="55000"/>
            </a:srgbClr>
          </a:solidFill>
          <a:ln>
            <a:noFill/>
          </a:ln>
          <a:scene3d>
            <a:camera prst="orthographicFront">
              <a:rot lat="18000000" lon="0" rev="0"/>
            </a:camera>
            <a:lightRig rig="balanced" dir="t"/>
          </a:scene3d>
          <a:sp3d contourW="19050" prstMaterial="matte">
            <a:bevelT w="1644650" h="1320800"/>
            <a:bevelB w="0" h="0"/>
            <a:extrusionClr>
              <a:srgbClr val="FF0000"/>
            </a:extrusionClr>
            <a:contourClr>
              <a:schemeClr val="tx1">
                <a:lumMod val="65000"/>
                <a:lumOff val="3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7CE1FDB8-36FC-4E33-95ED-E7855253D8CF}"/>
              </a:ext>
            </a:extLst>
          </p:cNvPr>
          <p:cNvSpPr/>
          <p:nvPr/>
        </p:nvSpPr>
        <p:spPr>
          <a:xfrm>
            <a:off x="6542759" y="5607892"/>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2D3E4625-AF59-4481-841E-0434EAF7B520}"/>
              </a:ext>
            </a:extLst>
          </p:cNvPr>
          <p:cNvSpPr/>
          <p:nvPr/>
        </p:nvSpPr>
        <p:spPr>
          <a:xfrm>
            <a:off x="6553874" y="5372251"/>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1EE845FB-464D-41EB-A00D-D21A55A97581}"/>
              </a:ext>
            </a:extLst>
          </p:cNvPr>
          <p:cNvSpPr/>
          <p:nvPr/>
        </p:nvSpPr>
        <p:spPr>
          <a:xfrm>
            <a:off x="6777992" y="5455165"/>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8778B32-EAC4-4BB1-862C-2C61A7270676}"/>
              </a:ext>
            </a:extLst>
          </p:cNvPr>
          <p:cNvSpPr/>
          <p:nvPr/>
        </p:nvSpPr>
        <p:spPr>
          <a:xfrm>
            <a:off x="6866609" y="5675514"/>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08E7AEEA-D4D3-41DC-A060-80D0E6CD0442}"/>
              </a:ext>
            </a:extLst>
          </p:cNvPr>
          <p:cNvSpPr/>
          <p:nvPr/>
        </p:nvSpPr>
        <p:spPr>
          <a:xfrm>
            <a:off x="7024341" y="5365701"/>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536E4239-C17C-464D-999C-57FA4FAF1324}"/>
              </a:ext>
            </a:extLst>
          </p:cNvPr>
          <p:cNvSpPr/>
          <p:nvPr/>
        </p:nvSpPr>
        <p:spPr>
          <a:xfrm>
            <a:off x="2914643" y="5123429"/>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C7369DFD-CB89-4144-95DD-23EAEB9883F5}"/>
              </a:ext>
            </a:extLst>
          </p:cNvPr>
          <p:cNvSpPr/>
          <p:nvPr/>
        </p:nvSpPr>
        <p:spPr>
          <a:xfrm>
            <a:off x="2925758" y="4887788"/>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3D7365DD-DCFE-48E9-A6FC-15E30430334C}"/>
              </a:ext>
            </a:extLst>
          </p:cNvPr>
          <p:cNvSpPr/>
          <p:nvPr/>
        </p:nvSpPr>
        <p:spPr>
          <a:xfrm>
            <a:off x="3149876" y="4970702"/>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Isosceles Triangle 14">
            <a:extLst>
              <a:ext uri="{FF2B5EF4-FFF2-40B4-BE49-F238E27FC236}">
                <a16:creationId xmlns:a16="http://schemas.microsoft.com/office/drawing/2014/main" id="{99D4F948-5978-4D1D-AE90-F7963A3850E7}"/>
              </a:ext>
            </a:extLst>
          </p:cNvPr>
          <p:cNvSpPr/>
          <p:nvPr/>
        </p:nvSpPr>
        <p:spPr>
          <a:xfrm>
            <a:off x="3238493" y="5191051"/>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Isosceles Triangle 15">
            <a:extLst>
              <a:ext uri="{FF2B5EF4-FFF2-40B4-BE49-F238E27FC236}">
                <a16:creationId xmlns:a16="http://schemas.microsoft.com/office/drawing/2014/main" id="{E27E947D-8022-4627-A0B9-06B5B902C31C}"/>
              </a:ext>
            </a:extLst>
          </p:cNvPr>
          <p:cNvSpPr/>
          <p:nvPr/>
        </p:nvSpPr>
        <p:spPr>
          <a:xfrm>
            <a:off x="3396225" y="4881238"/>
            <a:ext cx="246349" cy="212370"/>
          </a:xfrm>
          <a:prstGeom prst="triangle">
            <a:avLst/>
          </a:prstGeom>
          <a:solidFill>
            <a:srgbClr val="7030A0"/>
          </a:solidFill>
          <a:ln>
            <a:noFill/>
          </a:ln>
          <a:scene3d>
            <a:camera prst="orthographicFront">
              <a:rot lat="3917247" lon="2133053" rev="13481408"/>
            </a:camera>
            <a:lightRig rig="threePt" dir="t"/>
          </a:scene3d>
          <a:sp3d prstMaterial="flat">
            <a:bevelT w="260350" h="2603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2435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it does?</a:t>
            </a:r>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686680" cy="369332"/>
          </a:xfrm>
          <a:prstGeom prst="rect">
            <a:avLst/>
          </a:prstGeom>
          <a:noFill/>
        </p:spPr>
        <p:txBody>
          <a:bodyPr wrap="none" rtlCol="0">
            <a:spAutoFit/>
          </a:bodyPr>
          <a:lstStyle/>
          <a:p>
            <a:r>
              <a:rPr lang="en-IN" dirty="0">
                <a:solidFill>
                  <a:schemeClr val="bg1">
                    <a:lumMod val="65000"/>
                  </a:schemeClr>
                </a:solidFill>
              </a:rPr>
              <a:t>INTRODUCTION</a:t>
            </a:r>
          </a:p>
        </p:txBody>
      </p:sp>
    </p:spTree>
    <p:extLst>
      <p:ext uri="{BB962C8B-B14F-4D97-AF65-F5344CB8AC3E}">
        <p14:creationId xmlns:p14="http://schemas.microsoft.com/office/powerpoint/2010/main" val="128864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it does?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686680" cy="369332"/>
          </a:xfrm>
          <a:prstGeom prst="rect">
            <a:avLst/>
          </a:prstGeom>
          <a:noFill/>
        </p:spPr>
        <p:txBody>
          <a:bodyPr wrap="none" rtlCol="0">
            <a:spAutoFit/>
          </a:bodyPr>
          <a:lstStyle/>
          <a:p>
            <a:r>
              <a:rPr lang="en-IN" dirty="0">
                <a:solidFill>
                  <a:schemeClr val="bg1">
                    <a:lumMod val="65000"/>
                  </a:schemeClr>
                </a:solidFill>
              </a:rPr>
              <a:t>INTRODUCTION</a:t>
            </a:r>
          </a:p>
        </p:txBody>
      </p:sp>
      <p:sp>
        <p:nvSpPr>
          <p:cNvPr id="7" name="TextBox 6">
            <a:extLst>
              <a:ext uri="{FF2B5EF4-FFF2-40B4-BE49-F238E27FC236}">
                <a16:creationId xmlns:a16="http://schemas.microsoft.com/office/drawing/2014/main" id="{EA88BFFB-F4AE-46DF-ABB2-C0B0F391559E}"/>
              </a:ext>
            </a:extLst>
          </p:cNvPr>
          <p:cNvSpPr txBox="1"/>
          <p:nvPr/>
        </p:nvSpPr>
        <p:spPr>
          <a:xfrm>
            <a:off x="1033268" y="1951672"/>
            <a:ext cx="10134603" cy="1569660"/>
          </a:xfrm>
          <a:prstGeom prst="rect">
            <a:avLst/>
          </a:prstGeom>
          <a:noFill/>
        </p:spPr>
        <p:txBody>
          <a:bodyPr wrap="square" rtlCol="0">
            <a:spAutoFit/>
          </a:bodyPr>
          <a:lstStyle/>
          <a:p>
            <a:pPr algn="just"/>
            <a:r>
              <a:rPr lang="en-US" sz="2400" dirty="0">
                <a:solidFill>
                  <a:schemeClr val="bg1">
                    <a:lumMod val="65000"/>
                  </a:schemeClr>
                </a:solidFill>
              </a:rPr>
              <a:t>The problem is, </a:t>
            </a:r>
          </a:p>
          <a:p>
            <a:pPr algn="just"/>
            <a:r>
              <a:rPr lang="en-US" sz="2400" b="1" dirty="0">
                <a:solidFill>
                  <a:schemeClr val="tx1">
                    <a:lumMod val="65000"/>
                    <a:lumOff val="35000"/>
                  </a:schemeClr>
                </a:solidFill>
              </a:rPr>
              <a:t>To identify optimal set of land based launch locations in a given area,</a:t>
            </a:r>
          </a:p>
          <a:p>
            <a:pPr algn="just"/>
            <a:r>
              <a:rPr lang="en-US" sz="2400" b="1" dirty="0">
                <a:solidFill>
                  <a:schemeClr val="tx1">
                    <a:lumMod val="65000"/>
                    <a:lumOff val="35000"/>
                  </a:schemeClr>
                </a:solidFill>
              </a:rPr>
              <a:t>To maximize the kill probability of all the targets </a:t>
            </a:r>
            <a:r>
              <a:rPr lang="en-US" sz="2400" dirty="0">
                <a:solidFill>
                  <a:schemeClr val="bg1">
                    <a:lumMod val="65000"/>
                  </a:schemeClr>
                </a:solidFill>
              </a:rPr>
              <a:t>directed to that area.</a:t>
            </a:r>
          </a:p>
          <a:p>
            <a:pPr algn="just"/>
            <a:endParaRPr lang="en-IN" sz="2400" dirty="0">
              <a:solidFill>
                <a:schemeClr val="bg1">
                  <a:lumMod val="65000"/>
                </a:schemeClr>
              </a:solidFill>
            </a:endParaRPr>
          </a:p>
        </p:txBody>
      </p:sp>
      <p:pic>
        <p:nvPicPr>
          <p:cNvPr id="2060" name="Picture 2059">
            <a:extLst>
              <a:ext uri="{FF2B5EF4-FFF2-40B4-BE49-F238E27FC236}">
                <a16:creationId xmlns:a16="http://schemas.microsoft.com/office/drawing/2014/main" id="{BDF1A31D-35F5-4440-8B0D-1AB3401D7C17}"/>
              </a:ext>
            </a:extLst>
          </p:cNvPr>
          <p:cNvPicPr>
            <a:picLocks noChangeAspect="1"/>
          </p:cNvPicPr>
          <p:nvPr/>
        </p:nvPicPr>
        <p:blipFill>
          <a:blip r:embed="rId3"/>
          <a:stretch>
            <a:fillRect/>
          </a:stretch>
        </p:blipFill>
        <p:spPr>
          <a:xfrm>
            <a:off x="1715008" y="4453759"/>
            <a:ext cx="6642668" cy="2164465"/>
          </a:xfrm>
          <a:prstGeom prst="rect">
            <a:avLst/>
          </a:prstGeom>
        </p:spPr>
      </p:pic>
      <p:sp>
        <p:nvSpPr>
          <p:cNvPr id="10" name="Freeform: Shape 9">
            <a:extLst>
              <a:ext uri="{FF2B5EF4-FFF2-40B4-BE49-F238E27FC236}">
                <a16:creationId xmlns:a16="http://schemas.microsoft.com/office/drawing/2014/main" id="{5E0B6918-097D-48BB-9E81-7AD7FF49CB1C}"/>
              </a:ext>
            </a:extLst>
          </p:cNvPr>
          <p:cNvSpPr/>
          <p:nvPr/>
        </p:nvSpPr>
        <p:spPr>
          <a:xfrm>
            <a:off x="6349879" y="4596542"/>
            <a:ext cx="3170967" cy="1276623"/>
          </a:xfrm>
          <a:custGeom>
            <a:avLst/>
            <a:gdLst>
              <a:gd name="connsiteX0" fmla="*/ 3526971 w 3526971"/>
              <a:gd name="connsiteY0" fmla="*/ 0 h 1617784"/>
              <a:gd name="connsiteX1" fmla="*/ 1637881 w 3526971"/>
              <a:gd name="connsiteY1" fmla="*/ 783771 h 1617784"/>
              <a:gd name="connsiteX2" fmla="*/ 0 w 3526971"/>
              <a:gd name="connsiteY2" fmla="*/ 1617784 h 1617784"/>
            </a:gdLst>
            <a:ahLst/>
            <a:cxnLst>
              <a:cxn ang="0">
                <a:pos x="connsiteX0" y="connsiteY0"/>
              </a:cxn>
              <a:cxn ang="0">
                <a:pos x="connsiteX1" y="connsiteY1"/>
              </a:cxn>
              <a:cxn ang="0">
                <a:pos x="connsiteX2" y="connsiteY2"/>
              </a:cxn>
            </a:cxnLst>
            <a:rect l="l" t="t" r="r" b="b"/>
            <a:pathLst>
              <a:path w="3526971" h="1617784">
                <a:moveTo>
                  <a:pt x="3526971" y="0"/>
                </a:moveTo>
                <a:cubicBezTo>
                  <a:pt x="2876340" y="257070"/>
                  <a:pt x="2225710" y="514140"/>
                  <a:pt x="1637881" y="783771"/>
                </a:cubicBezTo>
                <a:cubicBezTo>
                  <a:pt x="1050052" y="1053402"/>
                  <a:pt x="0" y="1617784"/>
                  <a:pt x="0" y="1617784"/>
                </a:cubicBezTo>
              </a:path>
            </a:pathLst>
          </a:cu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0" name="Picture 2" descr="Image result for missile clipart&quot;">
            <a:extLst>
              <a:ext uri="{FF2B5EF4-FFF2-40B4-BE49-F238E27FC236}">
                <a16:creationId xmlns:a16="http://schemas.microsoft.com/office/drawing/2014/main" id="{4A0A2BE4-A088-4115-AB0F-6CCCF948DF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rot="14978456">
            <a:off x="9975001" y="3725492"/>
            <a:ext cx="427666" cy="1266296"/>
          </a:xfrm>
          <a:prstGeom prst="rect">
            <a:avLst/>
          </a:prstGeom>
          <a:noFill/>
          <a:extLst>
            <a:ext uri="{909E8E84-426E-40DD-AFC4-6F175D3DCCD1}">
              <a14:hiddenFill xmlns:a14="http://schemas.microsoft.com/office/drawing/2010/main">
                <a:solidFill>
                  <a:srgbClr val="FFFFFF"/>
                </a:solidFill>
              </a14:hiddenFill>
            </a:ext>
          </a:extLst>
        </p:spPr>
      </p:pic>
      <p:grpSp>
        <p:nvGrpSpPr>
          <p:cNvPr id="2058" name="Group 2057">
            <a:extLst>
              <a:ext uri="{FF2B5EF4-FFF2-40B4-BE49-F238E27FC236}">
                <a16:creationId xmlns:a16="http://schemas.microsoft.com/office/drawing/2014/main" id="{5222B374-0529-4320-8348-3A268111409D}"/>
              </a:ext>
            </a:extLst>
          </p:cNvPr>
          <p:cNvGrpSpPr/>
          <p:nvPr/>
        </p:nvGrpSpPr>
        <p:grpSpPr>
          <a:xfrm>
            <a:off x="5905786" y="3586706"/>
            <a:ext cx="669258" cy="2225916"/>
            <a:chOff x="6566537" y="3381976"/>
            <a:chExt cx="669258" cy="2225916"/>
          </a:xfrm>
        </p:grpSpPr>
        <p:pic>
          <p:nvPicPr>
            <p:cNvPr id="2052" name="Picture 4" descr="Image result for CORRECT ICON&quot;">
              <a:extLst>
                <a:ext uri="{FF2B5EF4-FFF2-40B4-BE49-F238E27FC236}">
                  <a16:creationId xmlns:a16="http://schemas.microsoft.com/office/drawing/2014/main" id="{DB06C96E-C4C7-45C2-9BF1-36A531F805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785" t="19707" r="15928" b="15732"/>
            <a:stretch/>
          </p:blipFill>
          <p:spPr bwMode="auto">
            <a:xfrm>
              <a:off x="6566537" y="3381976"/>
              <a:ext cx="669258" cy="672107"/>
            </a:xfrm>
            <a:prstGeom prst="rect">
              <a:avLst/>
            </a:prstGeom>
            <a:noFill/>
            <a:extLst>
              <a:ext uri="{909E8E84-426E-40DD-AFC4-6F175D3DCCD1}">
                <a14:hiddenFill xmlns:a14="http://schemas.microsoft.com/office/drawing/2010/main">
                  <a:solidFill>
                    <a:srgbClr val="FFFFFF"/>
                  </a:solidFill>
                </a14:hiddenFill>
              </a:ext>
            </a:extLst>
          </p:spPr>
        </p:pic>
        <p:cxnSp>
          <p:nvCxnSpPr>
            <p:cNvPr id="2053" name="Straight Arrow Connector 2052">
              <a:extLst>
                <a:ext uri="{FF2B5EF4-FFF2-40B4-BE49-F238E27FC236}">
                  <a16:creationId xmlns:a16="http://schemas.microsoft.com/office/drawing/2014/main" id="{1AE2CAEC-53D5-4C29-9688-448B7EF04E6A}"/>
                </a:ext>
              </a:extLst>
            </p:cNvPr>
            <p:cNvCxnSpPr/>
            <p:nvPr/>
          </p:nvCxnSpPr>
          <p:spPr>
            <a:xfrm flipV="1">
              <a:off x="6919773" y="4095228"/>
              <a:ext cx="0" cy="1512664"/>
            </a:xfrm>
            <a:prstGeom prst="straightConnector1">
              <a:avLst/>
            </a:prstGeom>
            <a:ln w="762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57" name="Group 2056">
            <a:extLst>
              <a:ext uri="{FF2B5EF4-FFF2-40B4-BE49-F238E27FC236}">
                <a16:creationId xmlns:a16="http://schemas.microsoft.com/office/drawing/2014/main" id="{3ABAC02B-8123-4CEE-B7F1-A59465B6431A}"/>
              </a:ext>
            </a:extLst>
          </p:cNvPr>
          <p:cNvGrpSpPr/>
          <p:nvPr/>
        </p:nvGrpSpPr>
        <p:grpSpPr>
          <a:xfrm>
            <a:off x="3151042" y="3712214"/>
            <a:ext cx="527030" cy="1695397"/>
            <a:chOff x="3057907" y="3419764"/>
            <a:chExt cx="527030" cy="1695397"/>
          </a:xfrm>
        </p:grpSpPr>
        <p:cxnSp>
          <p:nvCxnSpPr>
            <p:cNvPr id="48" name="Straight Arrow Connector 47">
              <a:extLst>
                <a:ext uri="{FF2B5EF4-FFF2-40B4-BE49-F238E27FC236}">
                  <a16:creationId xmlns:a16="http://schemas.microsoft.com/office/drawing/2014/main" id="{7D304DC4-E90B-4682-BCB4-241C4E07F816}"/>
                </a:ext>
              </a:extLst>
            </p:cNvPr>
            <p:cNvCxnSpPr>
              <a:cxnSpLocks/>
            </p:cNvCxnSpPr>
            <p:nvPr/>
          </p:nvCxnSpPr>
          <p:spPr>
            <a:xfrm flipV="1">
              <a:off x="3321422" y="3984739"/>
              <a:ext cx="6088" cy="1130422"/>
            </a:xfrm>
            <a:prstGeom prst="straightConnector1">
              <a:avLst/>
            </a:prstGeom>
            <a:ln w="381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055" name="Picture 6" descr="Image result for bad icon&quot;">
              <a:extLst>
                <a:ext uri="{FF2B5EF4-FFF2-40B4-BE49-F238E27FC236}">
                  <a16:creationId xmlns:a16="http://schemas.microsoft.com/office/drawing/2014/main" id="{0C0563E0-D68B-4832-BDFF-441B9DE5F4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7907" y="3419764"/>
              <a:ext cx="527030" cy="5270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17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righ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7"/>
                                        </p:tgtEl>
                                        <p:attrNameLst>
                                          <p:attrName>style.visibility</p:attrName>
                                        </p:attrNameLst>
                                      </p:cBhvr>
                                      <p:to>
                                        <p:strVal val="visible"/>
                                      </p:to>
                                    </p:set>
                                    <p:animEffect transition="in" filter="fade">
                                      <p:cBhvr>
                                        <p:cTn id="17" dur="500"/>
                                        <p:tgtEl>
                                          <p:spTgt spid="20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8"/>
                                        </p:tgtEl>
                                        <p:attrNameLst>
                                          <p:attrName>style.visibility</p:attrName>
                                        </p:attrNameLst>
                                      </p:cBhvr>
                                      <p:to>
                                        <p:strVal val="visible"/>
                                      </p:to>
                                    </p:set>
                                    <p:animEffect transition="in" filter="fade">
                                      <p:cBhvr>
                                        <p:cTn id="22"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85384C-1D78-42DB-BD80-32B17D66126E}"/>
              </a:ext>
            </a:extLst>
          </p:cNvPr>
          <p:cNvPicPr>
            <a:picLocks noChangeAspect="1"/>
          </p:cNvPicPr>
          <p:nvPr/>
        </p:nvPicPr>
        <p:blipFill>
          <a:blip r:embed="rId3"/>
          <a:stretch>
            <a:fillRect/>
          </a:stretch>
        </p:blipFill>
        <p:spPr>
          <a:xfrm>
            <a:off x="-1309424" y="1206474"/>
            <a:ext cx="19069979" cy="7008847"/>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HOW does it choose?</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767792" cy="369332"/>
          </a:xfrm>
          <a:prstGeom prst="rect">
            <a:avLst/>
          </a:prstGeom>
          <a:noFill/>
        </p:spPr>
        <p:txBody>
          <a:bodyPr wrap="none" rtlCol="0">
            <a:spAutoFit/>
          </a:bodyPr>
          <a:lstStyle/>
          <a:p>
            <a:r>
              <a:rPr lang="en-IN" dirty="0">
                <a:solidFill>
                  <a:schemeClr val="bg1">
                    <a:lumMod val="65000"/>
                  </a:schemeClr>
                </a:solidFill>
              </a:rPr>
              <a:t>METHODOLOGY</a:t>
            </a:r>
          </a:p>
        </p:txBody>
      </p:sp>
      <p:pic>
        <p:nvPicPr>
          <p:cNvPr id="28" name="Picture 2" descr="Image result for missile clipart&quot;">
            <a:extLst>
              <a:ext uri="{FF2B5EF4-FFF2-40B4-BE49-F238E27FC236}">
                <a16:creationId xmlns:a16="http://schemas.microsoft.com/office/drawing/2014/main" id="{A24F36A8-96C0-4C09-A709-136C9219EBC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rot="6011503">
            <a:off x="1875322" y="1918758"/>
            <a:ext cx="558609" cy="165401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C9E966A-63FA-48B1-B9B7-E5E42B7932CB}"/>
              </a:ext>
            </a:extLst>
          </p:cNvPr>
          <p:cNvCxnSpPr>
            <a:cxnSpLocks/>
          </p:cNvCxnSpPr>
          <p:nvPr/>
        </p:nvCxnSpPr>
        <p:spPr>
          <a:xfrm flipV="1">
            <a:off x="4645415" y="3761772"/>
            <a:ext cx="993470" cy="1701482"/>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3027D0-D2BF-4CB5-B4A9-28225D3A4E18}"/>
              </a:ext>
            </a:extLst>
          </p:cNvPr>
          <p:cNvCxnSpPr>
            <a:cxnSpLocks/>
          </p:cNvCxnSpPr>
          <p:nvPr/>
        </p:nvCxnSpPr>
        <p:spPr>
          <a:xfrm flipH="1" flipV="1">
            <a:off x="7483167" y="4175560"/>
            <a:ext cx="1278868" cy="1126178"/>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F40EDD-E194-4F7A-B131-5C4607A7901A}"/>
              </a:ext>
            </a:extLst>
          </p:cNvPr>
          <p:cNvCxnSpPr>
            <a:cxnSpLocks/>
            <a:endCxn id="50" idx="0"/>
          </p:cNvCxnSpPr>
          <p:nvPr/>
        </p:nvCxnSpPr>
        <p:spPr>
          <a:xfrm flipV="1">
            <a:off x="5937813" y="4482981"/>
            <a:ext cx="900426" cy="509646"/>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9" name="Picture 2" descr="Image result for missile clipart&quot;">
            <a:extLst>
              <a:ext uri="{FF2B5EF4-FFF2-40B4-BE49-F238E27FC236}">
                <a16:creationId xmlns:a16="http://schemas.microsoft.com/office/drawing/2014/main" id="{F1F3F197-E5A0-4178-97B0-14A3AA06CA92}"/>
              </a:ext>
            </a:extLst>
          </p:cNvPr>
          <p:cNvPicPr>
            <a:picLocks noChangeAspect="1" noChangeArrowheads="1"/>
          </p:cNvPicPr>
          <p:nvPr/>
        </p:nvPicPr>
        <p:blipFill rotWithShape="1">
          <a:blip r:embed="rId4">
            <a:duotone>
              <a:prstClr val="black"/>
              <a:srgbClr val="7030A0">
                <a:tint val="45000"/>
                <a:satMod val="400000"/>
              </a:srgbClr>
            </a:duotone>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rot="8197667">
            <a:off x="5359581" y="2711724"/>
            <a:ext cx="558609" cy="165401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mage result for missile clipart&quot;">
            <a:extLst>
              <a:ext uri="{FF2B5EF4-FFF2-40B4-BE49-F238E27FC236}">
                <a16:creationId xmlns:a16="http://schemas.microsoft.com/office/drawing/2014/main" id="{FA914C11-5E17-493D-93D3-1B43B65BA3C0}"/>
              </a:ext>
            </a:extLst>
          </p:cNvPr>
          <p:cNvPicPr>
            <a:picLocks noChangeAspect="1" noChangeArrowheads="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rot="13500000">
            <a:off x="7143716" y="3071195"/>
            <a:ext cx="558609" cy="1654011"/>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a:extLst>
              <a:ext uri="{FF2B5EF4-FFF2-40B4-BE49-F238E27FC236}">
                <a16:creationId xmlns:a16="http://schemas.microsoft.com/office/drawing/2014/main" id="{91C185C8-DF4C-4BCB-8770-27ABEB02AB40}"/>
              </a:ext>
            </a:extLst>
          </p:cNvPr>
          <p:cNvCxnSpPr>
            <a:cxnSpLocks/>
          </p:cNvCxnSpPr>
          <p:nvPr/>
        </p:nvCxnSpPr>
        <p:spPr>
          <a:xfrm flipH="1" flipV="1">
            <a:off x="5791285" y="3914172"/>
            <a:ext cx="92879" cy="107845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63" name="Picture 2" descr="Image result for missile clipart&quot;">
            <a:extLst>
              <a:ext uri="{FF2B5EF4-FFF2-40B4-BE49-F238E27FC236}">
                <a16:creationId xmlns:a16="http://schemas.microsoft.com/office/drawing/2014/main" id="{BA371533-A8AC-4D33-ADE5-71C7F924F68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a:off x="10041513" y="290344"/>
            <a:ext cx="631447" cy="9555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mage result for missile clipart&quot;">
            <a:extLst>
              <a:ext uri="{FF2B5EF4-FFF2-40B4-BE49-F238E27FC236}">
                <a16:creationId xmlns:a16="http://schemas.microsoft.com/office/drawing/2014/main" id="{4113D60A-48EA-45A7-81D2-06AE545C1022}"/>
              </a:ext>
            </a:extLst>
          </p:cNvPr>
          <p:cNvPicPr>
            <a:picLocks noChangeAspect="1" noChangeArrowheads="1"/>
          </p:cNvPicPr>
          <p:nvPr/>
        </p:nvPicPr>
        <p:blipFill rotWithShape="1">
          <a:blip r:embed="rId4">
            <a:duotone>
              <a:prstClr val="black"/>
              <a:srgbClr val="7030A0">
                <a:tint val="45000"/>
                <a:satMod val="400000"/>
              </a:srgbClr>
            </a:duotone>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a:off x="10623272" y="290708"/>
            <a:ext cx="631447" cy="95555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Image result for missile clipart&quot;">
            <a:extLst>
              <a:ext uri="{FF2B5EF4-FFF2-40B4-BE49-F238E27FC236}">
                <a16:creationId xmlns:a16="http://schemas.microsoft.com/office/drawing/2014/main" id="{6C062FAD-E90A-4812-9A09-AFCDDC601D67}"/>
              </a:ext>
            </a:extLst>
          </p:cNvPr>
          <p:cNvPicPr>
            <a:picLocks noChangeAspect="1" noChangeArrowheads="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0" b="100000" l="10000" r="90000"/>
                    </a14:imgEffect>
                  </a14:imgLayer>
                </a14:imgProps>
              </a:ext>
              <a:ext uri="{28A0092B-C50C-407E-A947-70E740481C1C}">
                <a14:useLocalDpi xmlns:a14="http://schemas.microsoft.com/office/drawing/2010/main" val="0"/>
              </a:ext>
            </a:extLst>
          </a:blip>
          <a:srcRect l="29263" r="29263"/>
          <a:stretch/>
        </p:blipFill>
        <p:spPr bwMode="auto">
          <a:xfrm>
            <a:off x="11193456" y="290708"/>
            <a:ext cx="631447" cy="955555"/>
          </a:xfrm>
          <a:prstGeom prst="rect">
            <a:avLst/>
          </a:prstGeom>
          <a:noFill/>
          <a:extLst>
            <a:ext uri="{909E8E84-426E-40DD-AFC4-6F175D3DCCD1}">
              <a14:hiddenFill xmlns:a14="http://schemas.microsoft.com/office/drawing/2010/main">
                <a:solidFill>
                  <a:srgbClr val="FFFFFF"/>
                </a:solidFill>
              </a14:hiddenFill>
            </a:ext>
          </a:extLst>
        </p:spPr>
      </p:pic>
      <p:sp>
        <p:nvSpPr>
          <p:cNvPr id="2070" name="TextBox 2069">
            <a:extLst>
              <a:ext uri="{FF2B5EF4-FFF2-40B4-BE49-F238E27FC236}">
                <a16:creationId xmlns:a16="http://schemas.microsoft.com/office/drawing/2014/main" id="{2DC28D10-6549-4215-B49A-A457F4D1D18C}"/>
              </a:ext>
            </a:extLst>
          </p:cNvPr>
          <p:cNvSpPr txBox="1"/>
          <p:nvPr/>
        </p:nvSpPr>
        <p:spPr>
          <a:xfrm>
            <a:off x="10208600" y="1181084"/>
            <a:ext cx="1476686" cy="369332"/>
          </a:xfrm>
          <a:prstGeom prst="rect">
            <a:avLst/>
          </a:prstGeom>
          <a:noFill/>
        </p:spPr>
        <p:txBody>
          <a:bodyPr wrap="none" rtlCol="0">
            <a:spAutoFit/>
          </a:bodyPr>
          <a:lstStyle/>
          <a:p>
            <a:r>
              <a:rPr lang="en-IN" dirty="0">
                <a:solidFill>
                  <a:srgbClr val="00B0F0"/>
                </a:solidFill>
              </a:rPr>
              <a:t>A       B       C</a:t>
            </a:r>
          </a:p>
        </p:txBody>
      </p:sp>
    </p:spTree>
    <p:extLst>
      <p:ext uri="{BB962C8B-B14F-4D97-AF65-F5344CB8AC3E}">
        <p14:creationId xmlns:p14="http://schemas.microsoft.com/office/powerpoint/2010/main" val="3642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8"/>
                                        </p:tgtEl>
                                      </p:cBhvr>
                                    </p:animEffect>
                                    <p:set>
                                      <p:cBhvr>
                                        <p:cTn id="15" dur="1" fill="hold">
                                          <p:stCondLst>
                                            <p:cond delay="499"/>
                                          </p:stCondLst>
                                        </p:cTn>
                                        <p:tgtEl>
                                          <p:spTgt spid="28"/>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63"/>
                                        </p:tgtEl>
                                      </p:cBhvr>
                                    </p:animEffect>
                                    <p:set>
                                      <p:cBhvr>
                                        <p:cTn id="18" dur="1" fill="hold">
                                          <p:stCondLst>
                                            <p:cond delay="499"/>
                                          </p:stCondLst>
                                        </p:cTn>
                                        <p:tgtEl>
                                          <p:spTgt spid="6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par>
                                <p:cTn id="28" presetID="10" presetClass="entr" presetSubtype="0"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9"/>
                                        </p:tgtEl>
                                      </p:cBhvr>
                                    </p:animEffect>
                                    <p:set>
                                      <p:cBhvr>
                                        <p:cTn id="35" dur="1" fill="hold">
                                          <p:stCondLst>
                                            <p:cond delay="499"/>
                                          </p:stCondLst>
                                        </p:cTn>
                                        <p:tgtEl>
                                          <p:spTgt spid="49"/>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61"/>
                                        </p:tgtEl>
                                      </p:cBhvr>
                                    </p:animEffect>
                                    <p:set>
                                      <p:cBhvr>
                                        <p:cTn id="38" dur="1" fill="hold">
                                          <p:stCondLst>
                                            <p:cond delay="499"/>
                                          </p:stCondLst>
                                        </p:cTn>
                                        <p:tgtEl>
                                          <p:spTgt spid="61"/>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7"/>
                                        </p:tgtEl>
                                      </p:cBhvr>
                                    </p:animEffect>
                                    <p:set>
                                      <p:cBhvr>
                                        <p:cTn id="41" dur="1" fill="hold">
                                          <p:stCondLst>
                                            <p:cond delay="499"/>
                                          </p:stCondLst>
                                        </p:cTn>
                                        <p:tgtEl>
                                          <p:spTgt spid="3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4"/>
                                        </p:tgtEl>
                                      </p:cBhvr>
                                    </p:animEffect>
                                    <p:set>
                                      <p:cBhvr>
                                        <p:cTn id="44" dur="1" fill="hold">
                                          <p:stCondLst>
                                            <p:cond delay="499"/>
                                          </p:stCondLst>
                                        </p:cTn>
                                        <p:tgtEl>
                                          <p:spTgt spid="6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par>
                                <p:cTn id="48" presetID="10"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0"/>
                                        </p:tgtEl>
                                      </p:cBhvr>
                                    </p:animEffect>
                                    <p:set>
                                      <p:cBhvr>
                                        <p:cTn id="61" dur="1" fill="hold">
                                          <p:stCondLst>
                                            <p:cond delay="499"/>
                                          </p:stCondLst>
                                        </p:cTn>
                                        <p:tgtEl>
                                          <p:spTgt spid="5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5"/>
                                        </p:tgtEl>
                                      </p:cBhvr>
                                    </p:animEffect>
                                    <p:set>
                                      <p:cBhvr>
                                        <p:cTn id="64" dur="1" fill="hold">
                                          <p:stCondLst>
                                            <p:cond delay="499"/>
                                          </p:stCondLst>
                                        </p:cTn>
                                        <p:tgtEl>
                                          <p:spTgt spid="45"/>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2"/>
                                        </p:tgtEl>
                                      </p:cBhvr>
                                    </p:animEffect>
                                    <p:set>
                                      <p:cBhvr>
                                        <p:cTn id="67" dur="1" fill="hold">
                                          <p:stCondLst>
                                            <p:cond delay="499"/>
                                          </p:stCondLst>
                                        </p:cTn>
                                        <p:tgtEl>
                                          <p:spTgt spid="42"/>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65"/>
                                        </p:tgtEl>
                                      </p:cBhvr>
                                    </p:animEffect>
                                    <p:set>
                                      <p:cBhvr>
                                        <p:cTn id="70"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REALLY HAPPENS BEHIND THE SCENES?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tretch>
            <a:fillRect/>
          </a:stretch>
        </p:blipFill>
        <p:spPr>
          <a:xfrm>
            <a:off x="567919" y="1698514"/>
            <a:ext cx="6400040" cy="4800030"/>
          </a:xfrm>
          <a:prstGeom prst="rect">
            <a:avLst/>
          </a:prstGeom>
        </p:spPr>
      </p:pic>
      <p:sp>
        <p:nvSpPr>
          <p:cNvPr id="7" name="TextBox 6">
            <a:extLst>
              <a:ext uri="{FF2B5EF4-FFF2-40B4-BE49-F238E27FC236}">
                <a16:creationId xmlns:a16="http://schemas.microsoft.com/office/drawing/2014/main" id="{A9F4492C-2EED-4918-8F78-C04949EF7120}"/>
              </a:ext>
            </a:extLst>
          </p:cNvPr>
          <p:cNvSpPr txBox="1"/>
          <p:nvPr/>
        </p:nvSpPr>
        <p:spPr>
          <a:xfrm>
            <a:off x="7249346" y="1963656"/>
            <a:ext cx="3990388" cy="2185214"/>
          </a:xfrm>
          <a:prstGeom prst="rect">
            <a:avLst/>
          </a:prstGeom>
          <a:noFill/>
        </p:spPr>
        <p:txBody>
          <a:bodyPr wrap="none" rtlCol="0">
            <a:spAutoFit/>
          </a:bodyPr>
          <a:lstStyle/>
          <a:p>
            <a:pPr algn="ctr"/>
            <a:r>
              <a:rPr lang="en-IN" sz="3200" b="1" i="1" dirty="0"/>
              <a:t>The</a:t>
            </a:r>
          </a:p>
          <a:p>
            <a:pPr algn="ctr"/>
            <a:r>
              <a:rPr lang="en-IN" sz="4000" dirty="0"/>
              <a:t>No. of Interceptors</a:t>
            </a:r>
          </a:p>
          <a:p>
            <a:pPr algn="ctr"/>
            <a:r>
              <a:rPr lang="en-IN" sz="2800" b="1" i="1" dirty="0"/>
              <a:t>Related to</a:t>
            </a:r>
          </a:p>
          <a:p>
            <a:pPr algn="ctr"/>
            <a:r>
              <a:rPr lang="en-IN" sz="3600" dirty="0"/>
              <a:t>Inverse Probability</a:t>
            </a:r>
            <a:endParaRPr lang="en-IN" sz="3600" b="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E27A66-004D-4C22-B064-99A893A1FA24}"/>
                  </a:ext>
                </a:extLst>
              </p:cNvPr>
              <p:cNvSpPr txBox="1"/>
              <p:nvPr/>
            </p:nvSpPr>
            <p:spPr>
              <a:xfrm>
                <a:off x="6621166" y="4279573"/>
                <a:ext cx="5246748" cy="884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𝑃𝑟𝑜𝑏𝑎𝑏𝑖𝑙𝑖𝑡𝑦</m:t>
                      </m:r>
                      <m:r>
                        <a:rPr lang="en-IN" i="1" smtClean="0">
                          <a:latin typeface="Cambria Math" panose="02040503050406030204" pitchFamily="18" charset="0"/>
                        </a:rPr>
                        <m:t>=</m:t>
                      </m:r>
                      <m:nary>
                        <m:naryPr>
                          <m:chr m:val="∑"/>
                          <m:supHide m:val="on"/>
                          <m:ctrlPr>
                            <a:rPr lang="en-IN" i="1" dirty="0" smtClean="0">
                              <a:latin typeface="Cambria Math" panose="02040503050406030204" pitchFamily="18" charset="0"/>
                            </a:rPr>
                          </m:ctrlPr>
                        </m:naryPr>
                        <m:sub>
                          <m:eqArr>
                            <m:eqArrPr>
                              <m:ctrlPr>
                                <a:rPr lang="en-IN" b="0" i="1" dirty="0" smtClean="0">
                                  <a:latin typeface="Cambria Math" panose="02040503050406030204" pitchFamily="18" charset="0"/>
                                </a:rPr>
                              </m:ctrlPr>
                            </m:eqArrPr>
                            <m:e>
                              <m:r>
                                <m:rPr>
                                  <m:brk m:alnAt="7"/>
                                </m:rPr>
                                <a:rPr lang="en-IN" b="0" i="1" dirty="0" smtClean="0">
                                  <a:latin typeface="Cambria Math" panose="02040503050406030204" pitchFamily="18" charset="0"/>
                                </a:rPr>
                                <m:t>𝐴</m:t>
                              </m:r>
                              <m:r>
                                <a:rPr lang="en-IN" b="0" i="1" dirty="0" smtClean="0">
                                  <a:latin typeface="Cambria Math" panose="02040503050406030204" pitchFamily="18" charset="0"/>
                                </a:rPr>
                                <m:t>𝑙𝑙</m:t>
                              </m:r>
                              <m:r>
                                <a:rPr lang="en-IN" b="0" i="1" dirty="0" smtClean="0">
                                  <a:latin typeface="Cambria Math" panose="02040503050406030204" pitchFamily="18" charset="0"/>
                                </a:rPr>
                                <m:t> </m:t>
                              </m:r>
                              <m:r>
                                <a:rPr lang="en-IN" b="0" i="1" dirty="0" smtClean="0">
                                  <a:latin typeface="Cambria Math" panose="02040503050406030204" pitchFamily="18" charset="0"/>
                                </a:rPr>
                                <m:t>𝑡h𝑒</m:t>
                              </m:r>
                            </m:e>
                            <m:e>
                              <m:r>
                                <a:rPr lang="en-IN" b="0" i="1" dirty="0" smtClean="0">
                                  <a:latin typeface="Cambria Math" panose="02040503050406030204" pitchFamily="18" charset="0"/>
                                </a:rPr>
                                <m:t>𝑀𝑖𝑠𝑠𝑖𝑙𝑒𝑠</m:t>
                              </m:r>
                            </m:e>
                          </m:eqArr>
                        </m:sub>
                        <m:sup/>
                        <m:e>
                          <m:sSup>
                            <m:sSupPr>
                              <m:ctrlPr>
                                <a:rPr lang="en-IN" b="0" i="1" smtClean="0">
                                  <a:latin typeface="Cambria Math" panose="02040503050406030204" pitchFamily="18" charset="0"/>
                                </a:rPr>
                              </m:ctrlPr>
                            </m:sSupPr>
                            <m:e>
                              <m:eqArr>
                                <m:eqArrPr>
                                  <m:ctrlPr>
                                    <a:rPr lang="en-IN" i="1">
                                      <a:latin typeface="Cambria Math" panose="02040503050406030204" pitchFamily="18" charset="0"/>
                                    </a:rPr>
                                  </m:ctrlPr>
                                </m:eqArrPr>
                                <m:e>
                                  <m:r>
                                    <a:rPr lang="en-IN" i="1">
                                      <a:latin typeface="Cambria Math" panose="02040503050406030204" pitchFamily="18" charset="0"/>
                                    </a:rPr>
                                    <m:t>( </m:t>
                                  </m:r>
                                  <m:r>
                                    <a:rPr lang="en-IN" i="1">
                                      <a:latin typeface="Cambria Math" panose="02040503050406030204" pitchFamily="18" charset="0"/>
                                    </a:rPr>
                                    <m:t>𝑁𝑜</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𝑖𝑛𝑡𝑒𝑟𝑐𝑒𝑝𝑡𝑜𝑟𝑠</m:t>
                                  </m:r>
                                  <m:r>
                                    <a:rPr lang="en-IN" b="0" i="1" smtClean="0">
                                      <a:latin typeface="Cambria Math" panose="02040503050406030204" pitchFamily="18" charset="0"/>
                                    </a:rPr>
                                    <m:t> </m:t>
                                  </m:r>
                                </m:e>
                                <m:e>
                                  <m:r>
                                    <a:rPr lang="en-IN" i="1">
                                      <a:latin typeface="Cambria Math" panose="02040503050406030204" pitchFamily="18" charset="0"/>
                                    </a:rPr>
                                    <m:t>𝑡𝑎𝑟𝑔𝑒𝑡𝑡𝑖𝑛𝑔</m:t>
                                  </m:r>
                                  <m:r>
                                    <a:rPr lang="en-IN" i="1">
                                      <a:latin typeface="Cambria Math" panose="02040503050406030204" pitchFamily="18" charset="0"/>
                                    </a:rPr>
                                    <m:t> </m:t>
                                  </m:r>
                                  <m:r>
                                    <a:rPr lang="en-IN" i="1">
                                      <a:latin typeface="Cambria Math" panose="02040503050406030204" pitchFamily="18" charset="0"/>
                                    </a:rPr>
                                    <m:t>𝑡h𝑒</m:t>
                                  </m:r>
                                  <m:r>
                                    <a:rPr lang="en-IN" i="1">
                                      <a:latin typeface="Cambria Math" panose="02040503050406030204" pitchFamily="18" charset="0"/>
                                    </a:rPr>
                                    <m:t> </m:t>
                                  </m:r>
                                  <m:r>
                                    <a:rPr lang="en-IN" i="1">
                                      <a:latin typeface="Cambria Math" panose="02040503050406030204" pitchFamily="18" charset="0"/>
                                    </a:rPr>
                                    <m:t>𝑚𝑖𝑠𝑠𝑖𝑙𝑒𝑠</m:t>
                                  </m:r>
                                  <m:r>
                                    <a:rPr lang="en-IN" i="1">
                                      <a:latin typeface="Cambria Math" panose="02040503050406030204" pitchFamily="18" charset="0"/>
                                    </a:rPr>
                                    <m:t> )</m:t>
                                  </m:r>
                                </m:e>
                              </m:eqArr>
                            </m:e>
                            <m:sup/>
                          </m:sSup>
                        </m:e>
                      </m:nary>
                    </m:oMath>
                  </m:oMathPara>
                </a14:m>
                <a:endParaRPr lang="en-IN" dirty="0"/>
              </a:p>
            </p:txBody>
          </p:sp>
        </mc:Choice>
        <mc:Fallback xmlns="">
          <p:sp>
            <p:nvSpPr>
              <p:cNvPr id="8" name="TextBox 7">
                <a:extLst>
                  <a:ext uri="{FF2B5EF4-FFF2-40B4-BE49-F238E27FC236}">
                    <a16:creationId xmlns:a16="http://schemas.microsoft.com/office/drawing/2014/main" id="{5FE27A66-004D-4C22-B064-99A893A1FA24}"/>
                  </a:ext>
                </a:extLst>
              </p:cNvPr>
              <p:cNvSpPr txBox="1">
                <a:spLocks noRot="1" noChangeAspect="1" noMove="1" noResize="1" noEditPoints="1" noAdjustHandles="1" noChangeArrowheads="1" noChangeShapeType="1" noTextEdit="1"/>
              </p:cNvSpPr>
              <p:nvPr/>
            </p:nvSpPr>
            <p:spPr>
              <a:xfrm>
                <a:off x="6621166" y="4279573"/>
                <a:ext cx="5246748" cy="884281"/>
              </a:xfrm>
              <a:prstGeom prst="rect">
                <a:avLst/>
              </a:prstGeom>
              <a:blipFill>
                <a:blip r:embed="rId4"/>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AA60FEF3-24D1-4C98-8C52-824599A0B3E0}"/>
              </a:ext>
            </a:extLst>
          </p:cNvPr>
          <p:cNvSpPr txBox="1"/>
          <p:nvPr/>
        </p:nvSpPr>
        <p:spPr>
          <a:xfrm>
            <a:off x="11474823" y="4148870"/>
            <a:ext cx="46298" cy="400110"/>
          </a:xfrm>
          <a:prstGeom prst="rect">
            <a:avLst/>
          </a:prstGeom>
          <a:noFill/>
        </p:spPr>
        <p:txBody>
          <a:bodyPr wrap="square" rtlCol="0">
            <a:spAutoFit/>
          </a:bodyPr>
          <a:lstStyle/>
          <a:p>
            <a:r>
              <a:rPr lang="en-IN" sz="2000" i="1" dirty="0"/>
              <a:t>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C48761-AFC2-410F-914E-7C92EC2563F9}"/>
                  </a:ext>
                </a:extLst>
              </p:cNvPr>
              <p:cNvSpPr txBox="1"/>
              <p:nvPr/>
            </p:nvSpPr>
            <p:spPr>
              <a:xfrm>
                <a:off x="7173146" y="5416665"/>
                <a:ext cx="3923981" cy="5677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𝐼𝑛𝑣𝑒𝑟𝑠𝑒</m:t>
                      </m:r>
                      <m:r>
                        <a:rPr lang="en-IN" b="0" i="1" smtClean="0">
                          <a:latin typeface="Cambria Math" panose="02040503050406030204" pitchFamily="18" charset="0"/>
                        </a:rPr>
                        <m:t> </m:t>
                      </m:r>
                      <m:r>
                        <a:rPr lang="en-IN" b="0" i="1" smtClean="0">
                          <a:latin typeface="Cambria Math" panose="02040503050406030204" pitchFamily="18" charset="0"/>
                        </a:rPr>
                        <m:t>𝑃𝑟𝑜𝑏𝑎𝑏𝑖𝑙𝑡𝑦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𝑃𝑟𝑜𝑏𝑎𝑏𝑖𝑙𝑖𝑡𝑦</m:t>
                          </m:r>
                        </m:den>
                      </m:f>
                    </m:oMath>
                  </m:oMathPara>
                </a14:m>
                <a:endParaRPr lang="en-IN" dirty="0"/>
              </a:p>
            </p:txBody>
          </p:sp>
        </mc:Choice>
        <mc:Fallback xmlns="">
          <p:sp>
            <p:nvSpPr>
              <p:cNvPr id="10" name="TextBox 9">
                <a:extLst>
                  <a:ext uri="{FF2B5EF4-FFF2-40B4-BE49-F238E27FC236}">
                    <a16:creationId xmlns:a16="http://schemas.microsoft.com/office/drawing/2014/main" id="{12C48761-AFC2-410F-914E-7C92EC2563F9}"/>
                  </a:ext>
                </a:extLst>
              </p:cNvPr>
              <p:cNvSpPr txBox="1">
                <a:spLocks noRot="1" noChangeAspect="1" noMove="1" noResize="1" noEditPoints="1" noAdjustHandles="1" noChangeArrowheads="1" noChangeShapeType="1" noTextEdit="1"/>
              </p:cNvSpPr>
              <p:nvPr/>
            </p:nvSpPr>
            <p:spPr>
              <a:xfrm>
                <a:off x="7173146" y="5416665"/>
                <a:ext cx="3923981" cy="5677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160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REALLY HAPPENS BEHIND THE SCENES?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rcRect/>
          <a:stretch/>
        </p:blipFill>
        <p:spPr>
          <a:xfrm>
            <a:off x="567919" y="1698514"/>
            <a:ext cx="6400040" cy="4800030"/>
          </a:xfrm>
          <a:prstGeom prst="rect">
            <a:avLst/>
          </a:prstGeom>
        </p:spPr>
      </p:pic>
      <p:sp>
        <p:nvSpPr>
          <p:cNvPr id="5" name="TextBox 4">
            <a:extLst>
              <a:ext uri="{FF2B5EF4-FFF2-40B4-BE49-F238E27FC236}">
                <a16:creationId xmlns:a16="http://schemas.microsoft.com/office/drawing/2014/main" id="{11629278-EA89-4B5C-9BBB-1BA490598494}"/>
              </a:ext>
            </a:extLst>
          </p:cNvPr>
          <p:cNvSpPr txBox="1"/>
          <p:nvPr/>
        </p:nvSpPr>
        <p:spPr>
          <a:xfrm>
            <a:off x="7249349" y="2810183"/>
            <a:ext cx="3990387" cy="2308324"/>
          </a:xfrm>
          <a:prstGeom prst="rect">
            <a:avLst/>
          </a:prstGeom>
          <a:noFill/>
        </p:spPr>
        <p:txBody>
          <a:bodyPr wrap="none" rtlCol="0">
            <a:spAutoFit/>
          </a:bodyPr>
          <a:lstStyle/>
          <a:p>
            <a:pPr algn="ctr"/>
            <a:r>
              <a:rPr lang="en-IN" sz="3200" b="1" i="1" dirty="0"/>
              <a:t>The</a:t>
            </a:r>
          </a:p>
          <a:p>
            <a:pPr algn="ctr"/>
            <a:r>
              <a:rPr lang="en-IN" sz="4000" dirty="0"/>
              <a:t>No. of Interceptors</a:t>
            </a:r>
          </a:p>
          <a:p>
            <a:pPr algn="ctr"/>
            <a:r>
              <a:rPr lang="en-IN" sz="2800" b="1" i="1" dirty="0"/>
              <a:t>Related to </a:t>
            </a:r>
            <a:r>
              <a:rPr lang="en-IN" sz="3600" b="1" i="1" dirty="0"/>
              <a:t>Continuous</a:t>
            </a:r>
          </a:p>
          <a:p>
            <a:pPr algn="ctr"/>
            <a:r>
              <a:rPr lang="en-IN" sz="3600" b="1" dirty="0"/>
              <a:t>Inverse</a:t>
            </a:r>
            <a:r>
              <a:rPr lang="en-IN" sz="3600" dirty="0"/>
              <a:t> Probability</a:t>
            </a:r>
            <a:endParaRPr lang="en-IN" sz="3600" b="1" dirty="0"/>
          </a:p>
        </p:txBody>
      </p:sp>
    </p:spTree>
    <p:extLst>
      <p:ext uri="{BB962C8B-B14F-4D97-AF65-F5344CB8AC3E}">
        <p14:creationId xmlns:p14="http://schemas.microsoft.com/office/powerpoint/2010/main" val="398174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REALLY HAPPENS BEHIND THE SCENES?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rcRect/>
          <a:stretch/>
        </p:blipFill>
        <p:spPr>
          <a:xfrm>
            <a:off x="567919" y="1698514"/>
            <a:ext cx="6400040" cy="4800030"/>
          </a:xfrm>
          <a:prstGeom prst="rect">
            <a:avLst/>
          </a:prstGeom>
        </p:spPr>
      </p:pic>
      <p:sp>
        <p:nvSpPr>
          <p:cNvPr id="5" name="TextBox 4">
            <a:extLst>
              <a:ext uri="{FF2B5EF4-FFF2-40B4-BE49-F238E27FC236}">
                <a16:creationId xmlns:a16="http://schemas.microsoft.com/office/drawing/2014/main" id="{09CA0B91-0CB7-468F-A641-6E212D66EA96}"/>
              </a:ext>
            </a:extLst>
          </p:cNvPr>
          <p:cNvSpPr txBox="1"/>
          <p:nvPr/>
        </p:nvSpPr>
        <p:spPr>
          <a:xfrm>
            <a:off x="7347872" y="2588504"/>
            <a:ext cx="3793346" cy="3354765"/>
          </a:xfrm>
          <a:prstGeom prst="rect">
            <a:avLst/>
          </a:prstGeom>
          <a:noFill/>
        </p:spPr>
        <p:txBody>
          <a:bodyPr wrap="none" rtlCol="0">
            <a:spAutoFit/>
          </a:bodyPr>
          <a:lstStyle/>
          <a:p>
            <a:pPr algn="ctr"/>
            <a:r>
              <a:rPr lang="en-IN" sz="3200" b="1" i="1" dirty="0"/>
              <a:t>The</a:t>
            </a:r>
          </a:p>
          <a:p>
            <a:pPr algn="ctr"/>
            <a:r>
              <a:rPr lang="en-IN" sz="4000" dirty="0"/>
              <a:t>Continuous</a:t>
            </a:r>
          </a:p>
          <a:p>
            <a:pPr algn="ctr"/>
            <a:r>
              <a:rPr lang="en-IN" sz="2800" b="1" i="1" dirty="0"/>
              <a:t>Vs</a:t>
            </a:r>
          </a:p>
          <a:p>
            <a:pPr algn="ctr"/>
            <a:r>
              <a:rPr lang="en-IN" sz="4000" i="1" dirty="0"/>
              <a:t>Discrete</a:t>
            </a:r>
          </a:p>
          <a:p>
            <a:pPr algn="ctr"/>
            <a:r>
              <a:rPr lang="en-IN" sz="3600" b="1" dirty="0"/>
              <a:t>Inverse Probability</a:t>
            </a:r>
          </a:p>
          <a:p>
            <a:pPr algn="ctr"/>
            <a:r>
              <a:rPr lang="en-IN" sz="3600" dirty="0"/>
              <a:t>Function</a:t>
            </a:r>
          </a:p>
        </p:txBody>
      </p:sp>
      <p:sp>
        <p:nvSpPr>
          <p:cNvPr id="7" name="TextBox 6">
            <a:extLst>
              <a:ext uri="{FF2B5EF4-FFF2-40B4-BE49-F238E27FC236}">
                <a16:creationId xmlns:a16="http://schemas.microsoft.com/office/drawing/2014/main" id="{7CC38AC3-C19D-4B11-B0F7-1F170DC7578E}"/>
              </a:ext>
            </a:extLst>
          </p:cNvPr>
          <p:cNvSpPr txBox="1"/>
          <p:nvPr/>
        </p:nvSpPr>
        <p:spPr>
          <a:xfrm>
            <a:off x="4785360" y="5010305"/>
            <a:ext cx="646331" cy="1200329"/>
          </a:xfrm>
          <a:prstGeom prst="rect">
            <a:avLst/>
          </a:prstGeom>
          <a:noFill/>
        </p:spPr>
        <p:txBody>
          <a:bodyPr wrap="none" rtlCol="0">
            <a:spAutoFit/>
          </a:bodyPr>
          <a:lstStyle/>
          <a:p>
            <a:r>
              <a:rPr lang="en-IN" sz="7200" dirty="0">
                <a:solidFill>
                  <a:srgbClr val="FF0000"/>
                </a:solidFill>
              </a:rPr>
              <a:t>x</a:t>
            </a:r>
          </a:p>
        </p:txBody>
      </p:sp>
      <p:sp>
        <p:nvSpPr>
          <p:cNvPr id="8" name="TextBox 7">
            <a:extLst>
              <a:ext uri="{FF2B5EF4-FFF2-40B4-BE49-F238E27FC236}">
                <a16:creationId xmlns:a16="http://schemas.microsoft.com/office/drawing/2014/main" id="{7EA4F6F8-1D1F-4D98-A941-73BDBC1443B4}"/>
              </a:ext>
            </a:extLst>
          </p:cNvPr>
          <p:cNvSpPr txBox="1"/>
          <p:nvPr/>
        </p:nvSpPr>
        <p:spPr>
          <a:xfrm>
            <a:off x="2577752" y="3945825"/>
            <a:ext cx="3728265" cy="1015663"/>
          </a:xfrm>
          <a:prstGeom prst="rect">
            <a:avLst/>
          </a:prstGeom>
          <a:noFill/>
        </p:spPr>
        <p:txBody>
          <a:bodyPr wrap="none" rtlCol="0">
            <a:spAutoFit/>
          </a:bodyPr>
          <a:lstStyle/>
          <a:p>
            <a:r>
              <a:rPr lang="en-IN" sz="2400" b="1" dirty="0">
                <a:solidFill>
                  <a:schemeClr val="tx1">
                    <a:lumMod val="50000"/>
                    <a:lumOff val="50000"/>
                  </a:schemeClr>
                </a:solidFill>
              </a:rPr>
              <a:t>The optimal</a:t>
            </a:r>
          </a:p>
          <a:p>
            <a:r>
              <a:rPr lang="en-IN" sz="3600" b="1" dirty="0"/>
              <a:t>No. of interceptors</a:t>
            </a:r>
          </a:p>
        </p:txBody>
      </p:sp>
    </p:spTree>
    <p:extLst>
      <p:ext uri="{BB962C8B-B14F-4D97-AF65-F5344CB8AC3E}">
        <p14:creationId xmlns:p14="http://schemas.microsoft.com/office/powerpoint/2010/main" val="210855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REALLY HAPPENS BEHIND THE SCENES?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rcRect/>
          <a:stretch/>
        </p:blipFill>
        <p:spPr>
          <a:xfrm>
            <a:off x="440597" y="2033425"/>
            <a:ext cx="5022559" cy="3766919"/>
          </a:xfrm>
          <a:prstGeom prst="rect">
            <a:avLst/>
          </a:prstGeom>
        </p:spPr>
      </p:pic>
      <p:sp>
        <p:nvSpPr>
          <p:cNvPr id="4" name="Rectangle 3">
            <a:extLst>
              <a:ext uri="{FF2B5EF4-FFF2-40B4-BE49-F238E27FC236}">
                <a16:creationId xmlns:a16="http://schemas.microsoft.com/office/drawing/2014/main" id="{10912982-3519-4758-BA07-98F5E4C68D9F}"/>
              </a:ext>
            </a:extLst>
          </p:cNvPr>
          <p:cNvSpPr/>
          <p:nvPr/>
        </p:nvSpPr>
        <p:spPr>
          <a:xfrm>
            <a:off x="6659530" y="2489325"/>
            <a:ext cx="4237070" cy="31054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FF2D698-6ABA-46CB-9058-1AADA8447A01}"/>
              </a:ext>
            </a:extLst>
          </p:cNvPr>
          <p:cNvSpPr/>
          <p:nvPr/>
        </p:nvSpPr>
        <p:spPr>
          <a:xfrm>
            <a:off x="9842324" y="2601024"/>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5A08F3E-ABBD-4075-80AB-F79BE47AFB95}"/>
              </a:ext>
            </a:extLst>
          </p:cNvPr>
          <p:cNvSpPr/>
          <p:nvPr/>
        </p:nvSpPr>
        <p:spPr>
          <a:xfrm>
            <a:off x="10055684" y="3850704"/>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13D70B2-4FFF-41A5-9801-ABD65CEB57AC}"/>
              </a:ext>
            </a:extLst>
          </p:cNvPr>
          <p:cNvSpPr/>
          <p:nvPr/>
        </p:nvSpPr>
        <p:spPr>
          <a:xfrm>
            <a:off x="9862644" y="405725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8887643-5D68-4DAE-96C7-0703CC79F694}"/>
              </a:ext>
            </a:extLst>
          </p:cNvPr>
          <p:cNvSpPr/>
          <p:nvPr/>
        </p:nvSpPr>
        <p:spPr>
          <a:xfrm>
            <a:off x="8877124" y="456017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DBE2BFA-F98B-459C-A103-67B0259D8925}"/>
              </a:ext>
            </a:extLst>
          </p:cNvPr>
          <p:cNvSpPr/>
          <p:nvPr/>
        </p:nvSpPr>
        <p:spPr>
          <a:xfrm>
            <a:off x="8089724" y="479385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6E1BEF3-650B-487C-B2B2-DF9D4FC1C886}"/>
              </a:ext>
            </a:extLst>
          </p:cNvPr>
          <p:cNvSpPr/>
          <p:nvPr/>
        </p:nvSpPr>
        <p:spPr>
          <a:xfrm>
            <a:off x="9862644" y="4965851"/>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B3DF3AD-CF6E-42C2-BB43-BB504468AD59}"/>
              </a:ext>
            </a:extLst>
          </p:cNvPr>
          <p:cNvSpPr/>
          <p:nvPr/>
        </p:nvSpPr>
        <p:spPr>
          <a:xfrm>
            <a:off x="10366786" y="5198181"/>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DD97B7D5-2A3F-4EEA-B1B5-275CBAA557CB}"/>
              </a:ext>
            </a:extLst>
          </p:cNvPr>
          <p:cNvSpPr/>
          <p:nvPr/>
        </p:nvSpPr>
        <p:spPr>
          <a:xfrm>
            <a:off x="7222266" y="3735205"/>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AD95034-63B4-46B2-B1F6-034AF1BE0912}"/>
              </a:ext>
            </a:extLst>
          </p:cNvPr>
          <p:cNvSpPr/>
          <p:nvPr/>
        </p:nvSpPr>
        <p:spPr>
          <a:xfrm>
            <a:off x="7528288" y="3238987"/>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C9223B3-3291-425E-9F6C-201500A29776}"/>
              </a:ext>
            </a:extLst>
          </p:cNvPr>
          <p:cNvSpPr/>
          <p:nvPr/>
        </p:nvSpPr>
        <p:spPr>
          <a:xfrm>
            <a:off x="6836346" y="4394468"/>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0FCA80-228C-416D-B99F-705914494391}"/>
              </a:ext>
            </a:extLst>
          </p:cNvPr>
          <p:cNvSpPr/>
          <p:nvPr/>
        </p:nvSpPr>
        <p:spPr>
          <a:xfrm>
            <a:off x="9135263" y="1909971"/>
            <a:ext cx="1715064" cy="171506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08F2594A-1549-413F-A8E6-5CD777653780}"/>
              </a:ext>
            </a:extLst>
          </p:cNvPr>
          <p:cNvSpPr/>
          <p:nvPr/>
        </p:nvSpPr>
        <p:spPr>
          <a:xfrm>
            <a:off x="9494248" y="3305276"/>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D7802F7A-BDCD-4466-88A7-5EDC745B4D64}"/>
              </a:ext>
            </a:extLst>
          </p:cNvPr>
          <p:cNvSpPr/>
          <p:nvPr/>
        </p:nvSpPr>
        <p:spPr>
          <a:xfrm>
            <a:off x="9301208" y="3511831"/>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80C584B9-071B-4D11-8D36-22668EA2F6B0}"/>
              </a:ext>
            </a:extLst>
          </p:cNvPr>
          <p:cNvSpPr/>
          <p:nvPr/>
        </p:nvSpPr>
        <p:spPr>
          <a:xfrm>
            <a:off x="7903355" y="3602418"/>
            <a:ext cx="2248480" cy="224848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90661ED-46F3-41A4-A377-1986A79CDEFE}"/>
              </a:ext>
            </a:extLst>
          </p:cNvPr>
          <p:cNvSpPr/>
          <p:nvPr/>
        </p:nvSpPr>
        <p:spPr>
          <a:xfrm>
            <a:off x="7260430" y="3980573"/>
            <a:ext cx="1959530" cy="1959530"/>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DB527F2B-D8C8-471A-B273-7C571A26338C}"/>
              </a:ext>
            </a:extLst>
          </p:cNvPr>
          <p:cNvSpPr/>
          <p:nvPr/>
        </p:nvSpPr>
        <p:spPr>
          <a:xfrm>
            <a:off x="9301208" y="4420423"/>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F70C242B-615F-4DC0-8F46-80AB565BC6A3}"/>
              </a:ext>
            </a:extLst>
          </p:cNvPr>
          <p:cNvSpPr/>
          <p:nvPr/>
        </p:nvSpPr>
        <p:spPr>
          <a:xfrm>
            <a:off x="9805350" y="4652753"/>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523F7603-3A40-47D2-B6B8-A9043B942D2B}"/>
              </a:ext>
            </a:extLst>
          </p:cNvPr>
          <p:cNvSpPr/>
          <p:nvPr/>
        </p:nvSpPr>
        <p:spPr>
          <a:xfrm>
            <a:off x="6660830" y="3189777"/>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609DA72-E697-4A93-9909-FE94602E3950}"/>
              </a:ext>
            </a:extLst>
          </p:cNvPr>
          <p:cNvSpPr/>
          <p:nvPr/>
        </p:nvSpPr>
        <p:spPr>
          <a:xfrm>
            <a:off x="6966852" y="2693559"/>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C8D3D7D-65DC-4BA4-B810-8AE0E6A0E54B}"/>
              </a:ext>
            </a:extLst>
          </p:cNvPr>
          <p:cNvSpPr/>
          <p:nvPr/>
        </p:nvSpPr>
        <p:spPr>
          <a:xfrm>
            <a:off x="6274910" y="3849040"/>
            <a:ext cx="1423814" cy="1423814"/>
          </a:xfrm>
          <a:prstGeom prst="ellipse">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24E328DC-4FD8-4EAD-A1EC-BED608D03417}"/>
              </a:ext>
            </a:extLst>
          </p:cNvPr>
          <p:cNvSpPr txBox="1"/>
          <p:nvPr/>
        </p:nvSpPr>
        <p:spPr>
          <a:xfrm>
            <a:off x="6547620" y="2155345"/>
            <a:ext cx="1951175" cy="369332"/>
          </a:xfrm>
          <a:prstGeom prst="rect">
            <a:avLst/>
          </a:prstGeom>
          <a:noFill/>
        </p:spPr>
        <p:txBody>
          <a:bodyPr wrap="none" rtlCol="0">
            <a:spAutoFit/>
          </a:bodyPr>
          <a:lstStyle/>
          <a:p>
            <a:r>
              <a:rPr lang="en-IN" dirty="0"/>
              <a:t>The 100x100 Plain</a:t>
            </a:r>
          </a:p>
        </p:txBody>
      </p:sp>
      <p:sp>
        <p:nvSpPr>
          <p:cNvPr id="29" name="TextBox 28">
            <a:extLst>
              <a:ext uri="{FF2B5EF4-FFF2-40B4-BE49-F238E27FC236}">
                <a16:creationId xmlns:a16="http://schemas.microsoft.com/office/drawing/2014/main" id="{636B079B-2BDA-4419-8464-4DF3CD89729F}"/>
              </a:ext>
            </a:extLst>
          </p:cNvPr>
          <p:cNvSpPr txBox="1"/>
          <p:nvPr/>
        </p:nvSpPr>
        <p:spPr>
          <a:xfrm>
            <a:off x="3819569" y="5949340"/>
            <a:ext cx="1851789" cy="523220"/>
          </a:xfrm>
          <a:prstGeom prst="rect">
            <a:avLst/>
          </a:prstGeom>
          <a:noFill/>
        </p:spPr>
        <p:txBody>
          <a:bodyPr wrap="none" rtlCol="0">
            <a:spAutoFit/>
          </a:bodyPr>
          <a:lstStyle/>
          <a:p>
            <a:r>
              <a:rPr lang="en-IN" sz="2800" dirty="0"/>
              <a:t>Interceptors</a:t>
            </a:r>
          </a:p>
        </p:txBody>
      </p:sp>
      <p:sp>
        <p:nvSpPr>
          <p:cNvPr id="30" name="TextBox 29">
            <a:extLst>
              <a:ext uri="{FF2B5EF4-FFF2-40B4-BE49-F238E27FC236}">
                <a16:creationId xmlns:a16="http://schemas.microsoft.com/office/drawing/2014/main" id="{8E6AF1AE-F409-42B4-9A76-A01B04466C62}"/>
              </a:ext>
            </a:extLst>
          </p:cNvPr>
          <p:cNvSpPr txBox="1"/>
          <p:nvPr/>
        </p:nvSpPr>
        <p:spPr>
          <a:xfrm>
            <a:off x="5587099" y="5949340"/>
            <a:ext cx="3520259" cy="523220"/>
          </a:xfrm>
          <a:prstGeom prst="rect">
            <a:avLst/>
          </a:prstGeom>
          <a:noFill/>
        </p:spPr>
        <p:txBody>
          <a:bodyPr wrap="none" rtlCol="0">
            <a:spAutoFit/>
          </a:bodyPr>
          <a:lstStyle/>
          <a:p>
            <a:r>
              <a:rPr lang="en-IN" sz="2800" dirty="0"/>
              <a:t>and their target ranges</a:t>
            </a:r>
          </a:p>
        </p:txBody>
      </p:sp>
    </p:spTree>
    <p:extLst>
      <p:ext uri="{BB962C8B-B14F-4D97-AF65-F5344CB8AC3E}">
        <p14:creationId xmlns:p14="http://schemas.microsoft.com/office/powerpoint/2010/main" val="30703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3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3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8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13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18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23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8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300"/>
                            </p:stCondLst>
                            <p:childTnLst>
                              <p:par>
                                <p:cTn id="37" presetID="10"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3800"/>
                            </p:stCondLst>
                            <p:childTnLst>
                              <p:par>
                                <p:cTn id="41" presetID="10"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4300"/>
                            </p:stCondLst>
                            <p:childTnLst>
                              <p:par>
                                <p:cTn id="45" presetID="10"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48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REALLY HAPPENS BEHIND THE SCENES?</a:t>
            </a:r>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rcRect/>
          <a:stretch/>
        </p:blipFill>
        <p:spPr>
          <a:xfrm>
            <a:off x="440597" y="2033425"/>
            <a:ext cx="5022558" cy="3766919"/>
          </a:xfrm>
          <a:prstGeom prst="rect">
            <a:avLst/>
          </a:prstGeom>
        </p:spPr>
      </p:pic>
      <p:sp>
        <p:nvSpPr>
          <p:cNvPr id="4" name="Rectangle 3">
            <a:extLst>
              <a:ext uri="{FF2B5EF4-FFF2-40B4-BE49-F238E27FC236}">
                <a16:creationId xmlns:a16="http://schemas.microsoft.com/office/drawing/2014/main" id="{10912982-3519-4758-BA07-98F5E4C68D9F}"/>
              </a:ext>
            </a:extLst>
          </p:cNvPr>
          <p:cNvSpPr/>
          <p:nvPr/>
        </p:nvSpPr>
        <p:spPr>
          <a:xfrm>
            <a:off x="6659530" y="2489325"/>
            <a:ext cx="4237070" cy="31054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FF2D698-6ABA-46CB-9058-1AADA8447A01}"/>
              </a:ext>
            </a:extLst>
          </p:cNvPr>
          <p:cNvSpPr/>
          <p:nvPr/>
        </p:nvSpPr>
        <p:spPr>
          <a:xfrm>
            <a:off x="9842324" y="2601024"/>
            <a:ext cx="300942" cy="300942"/>
          </a:xfrm>
          <a:prstGeom prst="ellipse">
            <a:avLst/>
          </a:prstGeom>
          <a:solidFill>
            <a:schemeClr val="accent4">
              <a:lumMod val="75000"/>
              <a:alpha val="72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5A08F3E-ABBD-4075-80AB-F79BE47AFB95}"/>
              </a:ext>
            </a:extLst>
          </p:cNvPr>
          <p:cNvSpPr/>
          <p:nvPr/>
        </p:nvSpPr>
        <p:spPr>
          <a:xfrm>
            <a:off x="10055684" y="3850704"/>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13D70B2-4FFF-41A5-9801-ABD65CEB57AC}"/>
              </a:ext>
            </a:extLst>
          </p:cNvPr>
          <p:cNvSpPr/>
          <p:nvPr/>
        </p:nvSpPr>
        <p:spPr>
          <a:xfrm>
            <a:off x="9862644" y="405725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8887643-5D68-4DAE-96C7-0703CC79F694}"/>
              </a:ext>
            </a:extLst>
          </p:cNvPr>
          <p:cNvSpPr/>
          <p:nvPr/>
        </p:nvSpPr>
        <p:spPr>
          <a:xfrm>
            <a:off x="8877124" y="456017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DBE2BFA-F98B-459C-A103-67B0259D8925}"/>
              </a:ext>
            </a:extLst>
          </p:cNvPr>
          <p:cNvSpPr/>
          <p:nvPr/>
        </p:nvSpPr>
        <p:spPr>
          <a:xfrm>
            <a:off x="8089724" y="4793859"/>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6E1BEF3-650B-487C-B2B2-DF9D4FC1C886}"/>
              </a:ext>
            </a:extLst>
          </p:cNvPr>
          <p:cNvSpPr/>
          <p:nvPr/>
        </p:nvSpPr>
        <p:spPr>
          <a:xfrm>
            <a:off x="9862644" y="4965851"/>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B3DF3AD-CF6E-42C2-BB43-BB504468AD59}"/>
              </a:ext>
            </a:extLst>
          </p:cNvPr>
          <p:cNvSpPr/>
          <p:nvPr/>
        </p:nvSpPr>
        <p:spPr>
          <a:xfrm>
            <a:off x="10366786" y="5198181"/>
            <a:ext cx="300942" cy="300942"/>
          </a:xfrm>
          <a:prstGeom prst="ellipse">
            <a:avLst/>
          </a:prstGeom>
          <a:solidFill>
            <a:schemeClr val="accent4">
              <a:lumMod val="75000"/>
              <a:alpha val="72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DD97B7D5-2A3F-4EEA-B1B5-275CBAA557CB}"/>
              </a:ext>
            </a:extLst>
          </p:cNvPr>
          <p:cNvSpPr/>
          <p:nvPr/>
        </p:nvSpPr>
        <p:spPr>
          <a:xfrm>
            <a:off x="7222266" y="3735205"/>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AD95034-63B4-46B2-B1F6-034AF1BE0912}"/>
              </a:ext>
            </a:extLst>
          </p:cNvPr>
          <p:cNvSpPr/>
          <p:nvPr/>
        </p:nvSpPr>
        <p:spPr>
          <a:xfrm>
            <a:off x="7528288" y="3238987"/>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C9223B3-3291-425E-9F6C-201500A29776}"/>
              </a:ext>
            </a:extLst>
          </p:cNvPr>
          <p:cNvSpPr/>
          <p:nvPr/>
        </p:nvSpPr>
        <p:spPr>
          <a:xfrm>
            <a:off x="6836346" y="4394468"/>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24E328DC-4FD8-4EAD-A1EC-BED608D03417}"/>
              </a:ext>
            </a:extLst>
          </p:cNvPr>
          <p:cNvSpPr txBox="1"/>
          <p:nvPr/>
        </p:nvSpPr>
        <p:spPr>
          <a:xfrm>
            <a:off x="6547620" y="2155345"/>
            <a:ext cx="1951175" cy="369332"/>
          </a:xfrm>
          <a:prstGeom prst="rect">
            <a:avLst/>
          </a:prstGeom>
          <a:noFill/>
        </p:spPr>
        <p:txBody>
          <a:bodyPr wrap="none" rtlCol="0">
            <a:spAutoFit/>
          </a:bodyPr>
          <a:lstStyle/>
          <a:p>
            <a:r>
              <a:rPr lang="en-IN" dirty="0"/>
              <a:t>The 100x100 Plain</a:t>
            </a:r>
          </a:p>
        </p:txBody>
      </p:sp>
      <p:sp>
        <p:nvSpPr>
          <p:cNvPr id="29" name="TextBox 28">
            <a:extLst>
              <a:ext uri="{FF2B5EF4-FFF2-40B4-BE49-F238E27FC236}">
                <a16:creationId xmlns:a16="http://schemas.microsoft.com/office/drawing/2014/main" id="{636B079B-2BDA-4419-8464-4DF3CD89729F}"/>
              </a:ext>
            </a:extLst>
          </p:cNvPr>
          <p:cNvSpPr txBox="1"/>
          <p:nvPr/>
        </p:nvSpPr>
        <p:spPr>
          <a:xfrm>
            <a:off x="6652042" y="5749564"/>
            <a:ext cx="4188967" cy="830997"/>
          </a:xfrm>
          <a:prstGeom prst="rect">
            <a:avLst/>
          </a:prstGeom>
          <a:noFill/>
        </p:spPr>
        <p:txBody>
          <a:bodyPr wrap="none" rtlCol="0">
            <a:spAutoFit/>
          </a:bodyPr>
          <a:lstStyle/>
          <a:p>
            <a:r>
              <a:rPr lang="en-IN" sz="2000" b="1" dirty="0">
                <a:solidFill>
                  <a:srgbClr val="00B0F0"/>
                </a:solidFill>
              </a:rPr>
              <a:t>BLUE</a:t>
            </a:r>
          </a:p>
          <a:p>
            <a:r>
              <a:rPr lang="en-IN" sz="2800" dirty="0"/>
              <a:t>Optimal Interceptor Clusters</a:t>
            </a:r>
          </a:p>
        </p:txBody>
      </p:sp>
    </p:spTree>
    <p:extLst>
      <p:ext uri="{BB962C8B-B14F-4D97-AF65-F5344CB8AC3E}">
        <p14:creationId xmlns:p14="http://schemas.microsoft.com/office/powerpoint/2010/main" val="170320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fontScale="90000"/>
          </a:bodyPr>
          <a:lstStyle/>
          <a:p>
            <a:br>
              <a:rPr lang="en-US" dirty="0"/>
            </a:br>
            <a:r>
              <a:rPr lang="en-US" dirty="0"/>
              <a:t>How the optimal polygon really look like?</a:t>
            </a:r>
            <a:br>
              <a:rPr lang="en-US" dirty="0"/>
            </a:br>
            <a:endParaRPr lang="en-US" dirty="0"/>
          </a:p>
        </p:txBody>
      </p:sp>
      <p:sp>
        <p:nvSpPr>
          <p:cNvPr id="3" name="TextBox 2">
            <a:extLst>
              <a:ext uri="{FF2B5EF4-FFF2-40B4-BE49-F238E27FC236}">
                <a16:creationId xmlns:a16="http://schemas.microsoft.com/office/drawing/2014/main" id="{BFEF84DB-E2F8-48DA-BFD3-9A399A422A72}"/>
              </a:ext>
            </a:extLst>
          </p:cNvPr>
          <p:cNvSpPr txBox="1"/>
          <p:nvPr/>
        </p:nvSpPr>
        <p:spPr>
          <a:xfrm>
            <a:off x="1033269" y="737119"/>
            <a:ext cx="1421928" cy="369332"/>
          </a:xfrm>
          <a:prstGeom prst="rect">
            <a:avLst/>
          </a:prstGeom>
          <a:noFill/>
        </p:spPr>
        <p:txBody>
          <a:bodyPr wrap="none" rtlCol="0">
            <a:spAutoFit/>
          </a:bodyPr>
          <a:lstStyle/>
          <a:p>
            <a:r>
              <a:rPr lang="en-IN" dirty="0">
                <a:solidFill>
                  <a:schemeClr val="bg1">
                    <a:lumMod val="65000"/>
                  </a:schemeClr>
                </a:solidFill>
              </a:rPr>
              <a:t>WORKFLOW</a:t>
            </a:r>
          </a:p>
        </p:txBody>
      </p:sp>
      <p:sp>
        <p:nvSpPr>
          <p:cNvPr id="4" name="Rectangle 3">
            <a:extLst>
              <a:ext uri="{FF2B5EF4-FFF2-40B4-BE49-F238E27FC236}">
                <a16:creationId xmlns:a16="http://schemas.microsoft.com/office/drawing/2014/main" id="{10912982-3519-4758-BA07-98F5E4C68D9F}"/>
              </a:ext>
            </a:extLst>
          </p:cNvPr>
          <p:cNvSpPr/>
          <p:nvPr/>
        </p:nvSpPr>
        <p:spPr>
          <a:xfrm>
            <a:off x="6618044" y="2500092"/>
            <a:ext cx="4237070" cy="31054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FF2D698-6ABA-46CB-9058-1AADA8447A01}"/>
              </a:ext>
            </a:extLst>
          </p:cNvPr>
          <p:cNvSpPr/>
          <p:nvPr/>
        </p:nvSpPr>
        <p:spPr>
          <a:xfrm>
            <a:off x="9800838" y="2611791"/>
            <a:ext cx="300942" cy="300942"/>
          </a:xfrm>
          <a:prstGeom prst="ellipse">
            <a:avLst/>
          </a:prstGeom>
          <a:solidFill>
            <a:schemeClr val="accent4">
              <a:lumMod val="75000"/>
              <a:alpha val="72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5A08F3E-ABBD-4075-80AB-F79BE47AFB95}"/>
              </a:ext>
            </a:extLst>
          </p:cNvPr>
          <p:cNvSpPr/>
          <p:nvPr/>
        </p:nvSpPr>
        <p:spPr>
          <a:xfrm>
            <a:off x="10014198" y="3861471"/>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13D70B2-4FFF-41A5-9801-ABD65CEB57AC}"/>
              </a:ext>
            </a:extLst>
          </p:cNvPr>
          <p:cNvSpPr/>
          <p:nvPr/>
        </p:nvSpPr>
        <p:spPr>
          <a:xfrm>
            <a:off x="9821158" y="4068026"/>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8887643-5D68-4DAE-96C7-0703CC79F694}"/>
              </a:ext>
            </a:extLst>
          </p:cNvPr>
          <p:cNvSpPr/>
          <p:nvPr/>
        </p:nvSpPr>
        <p:spPr>
          <a:xfrm>
            <a:off x="8835638" y="4570946"/>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DBE2BFA-F98B-459C-A103-67B0259D8925}"/>
              </a:ext>
            </a:extLst>
          </p:cNvPr>
          <p:cNvSpPr/>
          <p:nvPr/>
        </p:nvSpPr>
        <p:spPr>
          <a:xfrm>
            <a:off x="8048238" y="4804626"/>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6E1BEF3-650B-487C-B2B2-DF9D4FC1C886}"/>
              </a:ext>
            </a:extLst>
          </p:cNvPr>
          <p:cNvSpPr/>
          <p:nvPr/>
        </p:nvSpPr>
        <p:spPr>
          <a:xfrm>
            <a:off x="9821158" y="4976618"/>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B3DF3AD-CF6E-42C2-BB43-BB504468AD59}"/>
              </a:ext>
            </a:extLst>
          </p:cNvPr>
          <p:cNvSpPr/>
          <p:nvPr/>
        </p:nvSpPr>
        <p:spPr>
          <a:xfrm>
            <a:off x="10325300" y="5208948"/>
            <a:ext cx="300942" cy="300942"/>
          </a:xfrm>
          <a:prstGeom prst="ellipse">
            <a:avLst/>
          </a:prstGeom>
          <a:solidFill>
            <a:schemeClr val="accent4">
              <a:lumMod val="75000"/>
              <a:alpha val="72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DD97B7D5-2A3F-4EEA-B1B5-275CBAA557CB}"/>
              </a:ext>
            </a:extLst>
          </p:cNvPr>
          <p:cNvSpPr/>
          <p:nvPr/>
        </p:nvSpPr>
        <p:spPr>
          <a:xfrm>
            <a:off x="7180780" y="3745972"/>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AD95034-63B4-46B2-B1F6-034AF1BE0912}"/>
              </a:ext>
            </a:extLst>
          </p:cNvPr>
          <p:cNvSpPr/>
          <p:nvPr/>
        </p:nvSpPr>
        <p:spPr>
          <a:xfrm>
            <a:off x="7486802" y="3249754"/>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C9223B3-3291-425E-9F6C-201500A29776}"/>
              </a:ext>
            </a:extLst>
          </p:cNvPr>
          <p:cNvSpPr/>
          <p:nvPr/>
        </p:nvSpPr>
        <p:spPr>
          <a:xfrm>
            <a:off x="6794860" y="4405235"/>
            <a:ext cx="300942" cy="300942"/>
          </a:xfrm>
          <a:prstGeom prst="ellipse">
            <a:avLst/>
          </a:prstGeom>
          <a:solidFill>
            <a:srgbClr val="00B0F0">
              <a:alpha val="72000"/>
            </a:srgb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24E328DC-4FD8-4EAD-A1EC-BED608D03417}"/>
              </a:ext>
            </a:extLst>
          </p:cNvPr>
          <p:cNvSpPr txBox="1"/>
          <p:nvPr/>
        </p:nvSpPr>
        <p:spPr>
          <a:xfrm>
            <a:off x="6506134" y="2166112"/>
            <a:ext cx="1951175" cy="369332"/>
          </a:xfrm>
          <a:prstGeom prst="rect">
            <a:avLst/>
          </a:prstGeom>
          <a:noFill/>
        </p:spPr>
        <p:txBody>
          <a:bodyPr wrap="none" rtlCol="0">
            <a:spAutoFit/>
          </a:bodyPr>
          <a:lstStyle/>
          <a:p>
            <a:r>
              <a:rPr lang="en-IN" dirty="0"/>
              <a:t>The 100x100 Plain</a:t>
            </a:r>
          </a:p>
        </p:txBody>
      </p:sp>
      <p:sp>
        <p:nvSpPr>
          <p:cNvPr id="17" name="Freeform: Shape 16">
            <a:extLst>
              <a:ext uri="{FF2B5EF4-FFF2-40B4-BE49-F238E27FC236}">
                <a16:creationId xmlns:a16="http://schemas.microsoft.com/office/drawing/2014/main" id="{9E009E99-517F-4B8A-983F-FE0EC8838B5B}"/>
              </a:ext>
            </a:extLst>
          </p:cNvPr>
          <p:cNvSpPr/>
          <p:nvPr/>
        </p:nvSpPr>
        <p:spPr>
          <a:xfrm>
            <a:off x="6938434" y="3383887"/>
            <a:ext cx="3241040" cy="1737360"/>
          </a:xfrm>
          <a:custGeom>
            <a:avLst/>
            <a:gdLst>
              <a:gd name="connsiteX0" fmla="*/ 701040 w 3241040"/>
              <a:gd name="connsiteY0" fmla="*/ 0 h 1737360"/>
              <a:gd name="connsiteX1" fmla="*/ 391160 w 3241040"/>
              <a:gd name="connsiteY1" fmla="*/ 502920 h 1737360"/>
              <a:gd name="connsiteX2" fmla="*/ 0 w 3241040"/>
              <a:gd name="connsiteY2" fmla="*/ 1158240 h 1737360"/>
              <a:gd name="connsiteX3" fmla="*/ 1280160 w 3241040"/>
              <a:gd name="connsiteY3" fmla="*/ 1554480 h 1737360"/>
              <a:gd name="connsiteX4" fmla="*/ 2047240 w 3241040"/>
              <a:gd name="connsiteY4" fmla="*/ 1320800 h 1737360"/>
              <a:gd name="connsiteX5" fmla="*/ 3032760 w 3241040"/>
              <a:gd name="connsiteY5" fmla="*/ 1737360 h 1737360"/>
              <a:gd name="connsiteX6" fmla="*/ 3037840 w 3241040"/>
              <a:gd name="connsiteY6" fmla="*/ 838200 h 1737360"/>
              <a:gd name="connsiteX7" fmla="*/ 3241040 w 3241040"/>
              <a:gd name="connsiteY7" fmla="*/ 609600 h 1737360"/>
              <a:gd name="connsiteX8" fmla="*/ 701040 w 3241040"/>
              <a:gd name="connsiteY8"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1040" h="1737360">
                <a:moveTo>
                  <a:pt x="701040" y="0"/>
                </a:moveTo>
                <a:lnTo>
                  <a:pt x="391160" y="502920"/>
                </a:lnTo>
                <a:lnTo>
                  <a:pt x="0" y="1158240"/>
                </a:lnTo>
                <a:lnTo>
                  <a:pt x="1280160" y="1554480"/>
                </a:lnTo>
                <a:lnTo>
                  <a:pt x="2047240" y="1320800"/>
                </a:lnTo>
                <a:lnTo>
                  <a:pt x="3032760" y="1737360"/>
                </a:lnTo>
                <a:cubicBezTo>
                  <a:pt x="3034453" y="1437640"/>
                  <a:pt x="3036147" y="1137920"/>
                  <a:pt x="3037840" y="838200"/>
                </a:cubicBezTo>
                <a:lnTo>
                  <a:pt x="3241040" y="609600"/>
                </a:lnTo>
                <a:lnTo>
                  <a:pt x="701040" y="0"/>
                </a:lnTo>
                <a:close/>
              </a:path>
            </a:pathLst>
          </a:custGeom>
          <a:solidFill>
            <a:srgbClr val="00B0F0">
              <a:alpha val="50000"/>
            </a:srgb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64585C3B-E479-420C-B168-1DAAB902B554}"/>
              </a:ext>
            </a:extLst>
          </p:cNvPr>
          <p:cNvPicPr>
            <a:picLocks noChangeAspect="1"/>
          </p:cNvPicPr>
          <p:nvPr/>
        </p:nvPicPr>
        <p:blipFill>
          <a:blip r:embed="rId3"/>
          <a:srcRect/>
          <a:stretch/>
        </p:blipFill>
        <p:spPr>
          <a:xfrm>
            <a:off x="1336887" y="2043585"/>
            <a:ext cx="5022558" cy="3766919"/>
          </a:xfrm>
          <a:prstGeom prst="rect">
            <a:avLst/>
          </a:prstGeom>
        </p:spPr>
      </p:pic>
      <p:sp>
        <p:nvSpPr>
          <p:cNvPr id="18" name="Freeform: Shape 17">
            <a:extLst>
              <a:ext uri="{FF2B5EF4-FFF2-40B4-BE49-F238E27FC236}">
                <a16:creationId xmlns:a16="http://schemas.microsoft.com/office/drawing/2014/main" id="{6AD81C21-9A83-4533-8E78-7328629E7FB5}"/>
              </a:ext>
            </a:extLst>
          </p:cNvPr>
          <p:cNvSpPr/>
          <p:nvPr/>
        </p:nvSpPr>
        <p:spPr>
          <a:xfrm>
            <a:off x="2171370" y="3281680"/>
            <a:ext cx="3190240" cy="1722120"/>
          </a:xfrm>
          <a:custGeom>
            <a:avLst/>
            <a:gdLst>
              <a:gd name="connsiteX0" fmla="*/ 701040 w 3190240"/>
              <a:gd name="connsiteY0" fmla="*/ 0 h 1722120"/>
              <a:gd name="connsiteX1" fmla="*/ 411480 w 3190240"/>
              <a:gd name="connsiteY1" fmla="*/ 487680 h 1722120"/>
              <a:gd name="connsiteX2" fmla="*/ 0 w 3190240"/>
              <a:gd name="connsiteY2" fmla="*/ 1153160 h 1722120"/>
              <a:gd name="connsiteX3" fmla="*/ 1249680 w 3190240"/>
              <a:gd name="connsiteY3" fmla="*/ 1564640 h 1722120"/>
              <a:gd name="connsiteX4" fmla="*/ 2047240 w 3190240"/>
              <a:gd name="connsiteY4" fmla="*/ 1310640 h 1722120"/>
              <a:gd name="connsiteX5" fmla="*/ 3027680 w 3190240"/>
              <a:gd name="connsiteY5" fmla="*/ 1722120 h 1722120"/>
              <a:gd name="connsiteX6" fmla="*/ 3027680 w 3190240"/>
              <a:gd name="connsiteY6" fmla="*/ 812800 h 1722120"/>
              <a:gd name="connsiteX7" fmla="*/ 3190240 w 3190240"/>
              <a:gd name="connsiteY7" fmla="*/ 619760 h 1722120"/>
              <a:gd name="connsiteX8" fmla="*/ 701040 w 3190240"/>
              <a:gd name="connsiteY8" fmla="*/ 0 h 1722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240" h="1722120">
                <a:moveTo>
                  <a:pt x="701040" y="0"/>
                </a:moveTo>
                <a:lnTo>
                  <a:pt x="411480" y="487680"/>
                </a:lnTo>
                <a:lnTo>
                  <a:pt x="0" y="1153160"/>
                </a:lnTo>
                <a:lnTo>
                  <a:pt x="1249680" y="1564640"/>
                </a:lnTo>
                <a:lnTo>
                  <a:pt x="2047240" y="1310640"/>
                </a:lnTo>
                <a:lnTo>
                  <a:pt x="3027680" y="1722120"/>
                </a:lnTo>
                <a:lnTo>
                  <a:pt x="3027680" y="812800"/>
                </a:lnTo>
                <a:lnTo>
                  <a:pt x="3190240" y="619760"/>
                </a:lnTo>
                <a:lnTo>
                  <a:pt x="701040" y="0"/>
                </a:lnTo>
                <a:close/>
              </a:path>
            </a:pathLst>
          </a:custGeom>
          <a:solidFill>
            <a:srgbClr val="92D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201426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{C79D47E3-9B4E-45FA-B4F5-05C28AF514B6}tf22378848</Template>
  <TotalTime>0</TotalTime>
  <Words>1704</Words>
  <Application>Microsoft Office PowerPoint</Application>
  <PresentationFormat>Widescreen</PresentationFormat>
  <Paragraphs>117</Paragraphs>
  <Slides>13</Slides>
  <Notes>10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Cambria Math</vt:lpstr>
      <vt:lpstr>Tw Cen MT</vt:lpstr>
      <vt:lpstr>Tw Cen MT Condensed</vt:lpstr>
      <vt:lpstr>Wingdings 3</vt:lpstr>
      <vt:lpstr>Integral</vt:lpstr>
      <vt:lpstr>Optimization of interceptors for maximal air target destruction</vt:lpstr>
      <vt:lpstr>What it does?</vt:lpstr>
      <vt:lpstr>HOW does it choose?</vt:lpstr>
      <vt:lpstr>WHAT REALLY HAPPENS BEHIND THE SCENES?</vt:lpstr>
      <vt:lpstr>WHAT REALLY HAPPENS BEHIND THE SCENES?</vt:lpstr>
      <vt:lpstr>WHAT REALLY HAPPENS BEHIND THE SCENES?</vt:lpstr>
      <vt:lpstr>WHAT REALLY HAPPENS BEHIND THE SCENES?</vt:lpstr>
      <vt:lpstr>WHAT REALLY HAPPENS BEHIND THE SCENES?</vt:lpstr>
      <vt:lpstr> How the optimal polygon really look like? </vt:lpstr>
      <vt:lpstr>WHAT REALLY HAPPENS BEHIND THE SCENES?</vt:lpstr>
      <vt:lpstr>PowerPoint Presentation</vt:lpstr>
      <vt:lpstr>PowerPoint Presentation</vt:lpstr>
      <vt:lpstr>What it does?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2020-01-18T15:38:23Z</dcterms:created>
  <dcterms:modified xsi:type="dcterms:W3CDTF">2020-01-30T15:59:28Z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