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271" r:id="rId3"/>
    <p:sldId id="308" r:id="rId4"/>
    <p:sldId id="30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04F53-7BC2-4632-88B1-1D7E9582D3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B97018-E75F-4D27-89B5-34E0D9EBB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5A5761-9BAC-48AF-B593-66C4D5F923AF}"/>
              </a:ext>
            </a:extLst>
          </p:cNvPr>
          <p:cNvSpPr>
            <a:spLocks noGrp="1"/>
          </p:cNvSpPr>
          <p:nvPr>
            <p:ph type="dt" sz="half" idx="10"/>
          </p:nvPr>
        </p:nvSpPr>
        <p:spPr/>
        <p:txBody>
          <a:bodyPr/>
          <a:lstStyle/>
          <a:p>
            <a:fld id="{F2B10744-8844-43C8-9D02-1FBE72D3D44E}" type="datetimeFigureOut">
              <a:rPr lang="en-US" smtClean="0"/>
              <a:t>1/11/2020</a:t>
            </a:fld>
            <a:endParaRPr lang="en-US"/>
          </a:p>
        </p:txBody>
      </p:sp>
      <p:sp>
        <p:nvSpPr>
          <p:cNvPr id="5" name="Footer Placeholder 4">
            <a:extLst>
              <a:ext uri="{FF2B5EF4-FFF2-40B4-BE49-F238E27FC236}">
                <a16:creationId xmlns:a16="http://schemas.microsoft.com/office/drawing/2014/main" id="{9BBB7E20-EAFB-4C9F-BB7D-FCD3885134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2FB96-2659-4AF6-AB8A-DB0581A48926}"/>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295117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FD34-5119-4D84-AE02-F993F04F6F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2ACD08-32CA-4F5B-A7FE-60BCA1495B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8775E2-2B5F-4C7B-B36D-50611512B5AA}"/>
              </a:ext>
            </a:extLst>
          </p:cNvPr>
          <p:cNvSpPr>
            <a:spLocks noGrp="1"/>
          </p:cNvSpPr>
          <p:nvPr>
            <p:ph type="dt" sz="half" idx="10"/>
          </p:nvPr>
        </p:nvSpPr>
        <p:spPr/>
        <p:txBody>
          <a:bodyPr/>
          <a:lstStyle/>
          <a:p>
            <a:fld id="{F2B10744-8844-43C8-9D02-1FBE72D3D44E}" type="datetimeFigureOut">
              <a:rPr lang="en-US" smtClean="0"/>
              <a:t>1/11/2020</a:t>
            </a:fld>
            <a:endParaRPr lang="en-US"/>
          </a:p>
        </p:txBody>
      </p:sp>
      <p:sp>
        <p:nvSpPr>
          <p:cNvPr id="5" name="Footer Placeholder 4">
            <a:extLst>
              <a:ext uri="{FF2B5EF4-FFF2-40B4-BE49-F238E27FC236}">
                <a16:creationId xmlns:a16="http://schemas.microsoft.com/office/drawing/2014/main" id="{A35BD5B4-C7E0-4ACF-A739-6C2D6C3D3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954F6-7DB7-4F2D-B0D1-A5203F5BD62C}"/>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218591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7865CD-4D89-4A36-9B66-9D5E1773A9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4257E5-E0CD-4864-AB5A-DA3FDB2AD5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898579-C09A-49A7-9129-128AC452764F}"/>
              </a:ext>
            </a:extLst>
          </p:cNvPr>
          <p:cNvSpPr>
            <a:spLocks noGrp="1"/>
          </p:cNvSpPr>
          <p:nvPr>
            <p:ph type="dt" sz="half" idx="10"/>
          </p:nvPr>
        </p:nvSpPr>
        <p:spPr/>
        <p:txBody>
          <a:bodyPr/>
          <a:lstStyle/>
          <a:p>
            <a:fld id="{F2B10744-8844-43C8-9D02-1FBE72D3D44E}" type="datetimeFigureOut">
              <a:rPr lang="en-US" smtClean="0"/>
              <a:t>1/11/2020</a:t>
            </a:fld>
            <a:endParaRPr lang="en-US"/>
          </a:p>
        </p:txBody>
      </p:sp>
      <p:sp>
        <p:nvSpPr>
          <p:cNvPr id="5" name="Footer Placeholder 4">
            <a:extLst>
              <a:ext uri="{FF2B5EF4-FFF2-40B4-BE49-F238E27FC236}">
                <a16:creationId xmlns:a16="http://schemas.microsoft.com/office/drawing/2014/main" id="{CEDBBD59-CA4B-434A-9043-173D7AFFA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A718C-0F6F-4050-8CCC-7705C7A12D61}"/>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61921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63E2-7370-4628-A6F3-BC69B521BA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5086C8-8318-4166-8A99-264059E528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9A419-8310-426A-805A-B42B6E9AA296}"/>
              </a:ext>
            </a:extLst>
          </p:cNvPr>
          <p:cNvSpPr>
            <a:spLocks noGrp="1"/>
          </p:cNvSpPr>
          <p:nvPr>
            <p:ph type="dt" sz="half" idx="10"/>
          </p:nvPr>
        </p:nvSpPr>
        <p:spPr/>
        <p:txBody>
          <a:bodyPr/>
          <a:lstStyle/>
          <a:p>
            <a:fld id="{F2B10744-8844-43C8-9D02-1FBE72D3D44E}" type="datetimeFigureOut">
              <a:rPr lang="en-US" smtClean="0"/>
              <a:t>1/11/2020</a:t>
            </a:fld>
            <a:endParaRPr lang="en-US"/>
          </a:p>
        </p:txBody>
      </p:sp>
      <p:sp>
        <p:nvSpPr>
          <p:cNvPr id="5" name="Footer Placeholder 4">
            <a:extLst>
              <a:ext uri="{FF2B5EF4-FFF2-40B4-BE49-F238E27FC236}">
                <a16:creationId xmlns:a16="http://schemas.microsoft.com/office/drawing/2014/main" id="{AAD9A62E-D2BE-4441-A44D-18283C882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DE28D-C6C4-4799-8682-E3E9292AA531}"/>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410358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C27E5-2BB3-42BC-B4A2-5D39C10537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0A0AAE-D9FE-4A40-8300-2EB3198E64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8F2D03-FF80-460D-88BA-ADFDD8ACA681}"/>
              </a:ext>
            </a:extLst>
          </p:cNvPr>
          <p:cNvSpPr>
            <a:spLocks noGrp="1"/>
          </p:cNvSpPr>
          <p:nvPr>
            <p:ph type="dt" sz="half" idx="10"/>
          </p:nvPr>
        </p:nvSpPr>
        <p:spPr/>
        <p:txBody>
          <a:bodyPr/>
          <a:lstStyle/>
          <a:p>
            <a:fld id="{F2B10744-8844-43C8-9D02-1FBE72D3D44E}" type="datetimeFigureOut">
              <a:rPr lang="en-US" smtClean="0"/>
              <a:t>1/11/2020</a:t>
            </a:fld>
            <a:endParaRPr lang="en-US"/>
          </a:p>
        </p:txBody>
      </p:sp>
      <p:sp>
        <p:nvSpPr>
          <p:cNvPr id="5" name="Footer Placeholder 4">
            <a:extLst>
              <a:ext uri="{FF2B5EF4-FFF2-40B4-BE49-F238E27FC236}">
                <a16:creationId xmlns:a16="http://schemas.microsoft.com/office/drawing/2014/main" id="{FBF6F69D-F30C-474E-8C80-907611BD1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E8BCB-17AC-4455-B0B0-6DE5FE33B47C}"/>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311543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B2815-418A-4A7D-85BC-4189710E6B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86A20E-3C5D-48AD-B2D2-7DE8D79DA7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0B3497-8E47-472A-B364-2BA4961CAA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107286-DA4E-49B6-86F2-26F002D2C853}"/>
              </a:ext>
            </a:extLst>
          </p:cNvPr>
          <p:cNvSpPr>
            <a:spLocks noGrp="1"/>
          </p:cNvSpPr>
          <p:nvPr>
            <p:ph type="dt" sz="half" idx="10"/>
          </p:nvPr>
        </p:nvSpPr>
        <p:spPr/>
        <p:txBody>
          <a:bodyPr/>
          <a:lstStyle/>
          <a:p>
            <a:fld id="{F2B10744-8844-43C8-9D02-1FBE72D3D44E}" type="datetimeFigureOut">
              <a:rPr lang="en-US" smtClean="0"/>
              <a:t>1/11/2020</a:t>
            </a:fld>
            <a:endParaRPr lang="en-US"/>
          </a:p>
        </p:txBody>
      </p:sp>
      <p:sp>
        <p:nvSpPr>
          <p:cNvPr id="6" name="Footer Placeholder 5">
            <a:extLst>
              <a:ext uri="{FF2B5EF4-FFF2-40B4-BE49-F238E27FC236}">
                <a16:creationId xmlns:a16="http://schemas.microsoft.com/office/drawing/2014/main" id="{A9F5AAFC-1202-4C6D-AE7B-5994242830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378C44-FE0F-4FFE-A287-45D00AC6C82D}"/>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94043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03AA-DDEB-4D04-BAA4-1529CD8250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A313A9-F171-4DF3-B451-DF9D3EB53A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F8A180-2547-43AA-BDEC-C9E48A5DC2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8D1580-15E2-4484-8FA6-2E06828BB7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8A5F56-5688-4606-BA1A-23D32DE812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42F7B8-DFAF-4D65-98E6-96B872EA3145}"/>
              </a:ext>
            </a:extLst>
          </p:cNvPr>
          <p:cNvSpPr>
            <a:spLocks noGrp="1"/>
          </p:cNvSpPr>
          <p:nvPr>
            <p:ph type="dt" sz="half" idx="10"/>
          </p:nvPr>
        </p:nvSpPr>
        <p:spPr/>
        <p:txBody>
          <a:bodyPr/>
          <a:lstStyle/>
          <a:p>
            <a:fld id="{F2B10744-8844-43C8-9D02-1FBE72D3D44E}" type="datetimeFigureOut">
              <a:rPr lang="en-US" smtClean="0"/>
              <a:t>1/11/2020</a:t>
            </a:fld>
            <a:endParaRPr lang="en-US"/>
          </a:p>
        </p:txBody>
      </p:sp>
      <p:sp>
        <p:nvSpPr>
          <p:cNvPr id="8" name="Footer Placeholder 7">
            <a:extLst>
              <a:ext uri="{FF2B5EF4-FFF2-40B4-BE49-F238E27FC236}">
                <a16:creationId xmlns:a16="http://schemas.microsoft.com/office/drawing/2014/main" id="{C35FD952-4880-463E-85AF-BE394C397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E88672-8294-46C7-925D-936D2F74210C}"/>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138085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772C-DAA3-447D-9F31-6D02DC7DDF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2C1455-777C-4216-8CF4-697F7940829C}"/>
              </a:ext>
            </a:extLst>
          </p:cNvPr>
          <p:cNvSpPr>
            <a:spLocks noGrp="1"/>
          </p:cNvSpPr>
          <p:nvPr>
            <p:ph type="dt" sz="half" idx="10"/>
          </p:nvPr>
        </p:nvSpPr>
        <p:spPr/>
        <p:txBody>
          <a:bodyPr/>
          <a:lstStyle/>
          <a:p>
            <a:fld id="{F2B10744-8844-43C8-9D02-1FBE72D3D44E}" type="datetimeFigureOut">
              <a:rPr lang="en-US" smtClean="0"/>
              <a:t>1/11/2020</a:t>
            </a:fld>
            <a:endParaRPr lang="en-US"/>
          </a:p>
        </p:txBody>
      </p:sp>
      <p:sp>
        <p:nvSpPr>
          <p:cNvPr id="4" name="Footer Placeholder 3">
            <a:extLst>
              <a:ext uri="{FF2B5EF4-FFF2-40B4-BE49-F238E27FC236}">
                <a16:creationId xmlns:a16="http://schemas.microsoft.com/office/drawing/2014/main" id="{4D2ED24C-C095-4C99-9F03-74DC077231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F2EBCD-E4AD-4463-BE0F-FCBF6FF977F3}"/>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4259099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0867E2-2514-4920-BC03-EC15D28069EC}"/>
              </a:ext>
            </a:extLst>
          </p:cNvPr>
          <p:cNvSpPr>
            <a:spLocks noGrp="1"/>
          </p:cNvSpPr>
          <p:nvPr>
            <p:ph type="dt" sz="half" idx="10"/>
          </p:nvPr>
        </p:nvSpPr>
        <p:spPr/>
        <p:txBody>
          <a:bodyPr/>
          <a:lstStyle/>
          <a:p>
            <a:fld id="{F2B10744-8844-43C8-9D02-1FBE72D3D44E}" type="datetimeFigureOut">
              <a:rPr lang="en-US" smtClean="0"/>
              <a:t>1/11/2020</a:t>
            </a:fld>
            <a:endParaRPr lang="en-US"/>
          </a:p>
        </p:txBody>
      </p:sp>
      <p:sp>
        <p:nvSpPr>
          <p:cNvPr id="3" name="Footer Placeholder 2">
            <a:extLst>
              <a:ext uri="{FF2B5EF4-FFF2-40B4-BE49-F238E27FC236}">
                <a16:creationId xmlns:a16="http://schemas.microsoft.com/office/drawing/2014/main" id="{5A8FE9DE-E3EF-4D95-95F4-1B28EDADB1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F4F721-10D1-4A94-AED4-8B60C83CE6EA}"/>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1998611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A302-CD26-497D-82F2-7DB84CD308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400C83-EDF1-4A86-B067-E18B0CC50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E22566-C8A3-4C70-B650-912FC628B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B6D3B-C008-411C-BAAF-4854E8736813}"/>
              </a:ext>
            </a:extLst>
          </p:cNvPr>
          <p:cNvSpPr>
            <a:spLocks noGrp="1"/>
          </p:cNvSpPr>
          <p:nvPr>
            <p:ph type="dt" sz="half" idx="10"/>
          </p:nvPr>
        </p:nvSpPr>
        <p:spPr/>
        <p:txBody>
          <a:bodyPr/>
          <a:lstStyle/>
          <a:p>
            <a:fld id="{F2B10744-8844-43C8-9D02-1FBE72D3D44E}" type="datetimeFigureOut">
              <a:rPr lang="en-US" smtClean="0"/>
              <a:t>1/11/2020</a:t>
            </a:fld>
            <a:endParaRPr lang="en-US"/>
          </a:p>
        </p:txBody>
      </p:sp>
      <p:sp>
        <p:nvSpPr>
          <p:cNvPr id="6" name="Footer Placeholder 5">
            <a:extLst>
              <a:ext uri="{FF2B5EF4-FFF2-40B4-BE49-F238E27FC236}">
                <a16:creationId xmlns:a16="http://schemas.microsoft.com/office/drawing/2014/main" id="{588FF65A-BA0A-409F-8A69-72896FEAA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96A49-7313-4F60-9419-B892ED072746}"/>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227871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B2F5-3688-46EA-BA2C-E83AAFEED5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33C7FE-A526-421F-A28D-57AE22B29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66FF3B-56BE-48FF-8EC0-269F3859C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C20362-2EB7-4A11-A1EB-7737EBCA47EF}"/>
              </a:ext>
            </a:extLst>
          </p:cNvPr>
          <p:cNvSpPr>
            <a:spLocks noGrp="1"/>
          </p:cNvSpPr>
          <p:nvPr>
            <p:ph type="dt" sz="half" idx="10"/>
          </p:nvPr>
        </p:nvSpPr>
        <p:spPr/>
        <p:txBody>
          <a:bodyPr/>
          <a:lstStyle/>
          <a:p>
            <a:fld id="{F2B10744-8844-43C8-9D02-1FBE72D3D44E}" type="datetimeFigureOut">
              <a:rPr lang="en-US" smtClean="0"/>
              <a:t>1/11/2020</a:t>
            </a:fld>
            <a:endParaRPr lang="en-US"/>
          </a:p>
        </p:txBody>
      </p:sp>
      <p:sp>
        <p:nvSpPr>
          <p:cNvPr id="6" name="Footer Placeholder 5">
            <a:extLst>
              <a:ext uri="{FF2B5EF4-FFF2-40B4-BE49-F238E27FC236}">
                <a16:creationId xmlns:a16="http://schemas.microsoft.com/office/drawing/2014/main" id="{CE9466B3-0889-4BA8-943E-D36F4956D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97B17F-7C9C-4CB3-8807-6CCD37A3747F}"/>
              </a:ext>
            </a:extLst>
          </p:cNvPr>
          <p:cNvSpPr>
            <a:spLocks noGrp="1"/>
          </p:cNvSpPr>
          <p:nvPr>
            <p:ph type="sldNum" sz="quarter" idx="12"/>
          </p:nvPr>
        </p:nvSpPr>
        <p:spPr/>
        <p:txBody>
          <a:bodyPr/>
          <a:lstStyle/>
          <a:p>
            <a:fld id="{0CC96F2B-206E-4DA1-A9F6-3F5FAC22D8F8}" type="slidenum">
              <a:rPr lang="en-US" smtClean="0"/>
              <a:t>‹#›</a:t>
            </a:fld>
            <a:endParaRPr lang="en-US"/>
          </a:p>
        </p:txBody>
      </p:sp>
    </p:spTree>
    <p:extLst>
      <p:ext uri="{BB962C8B-B14F-4D97-AF65-F5344CB8AC3E}">
        <p14:creationId xmlns:p14="http://schemas.microsoft.com/office/powerpoint/2010/main" val="78633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0D4891-6E5A-467D-A8C7-E0D7200FDE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EE026A-B798-4F15-8E00-2DE55A24F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3343D7-F622-4687-A7BE-9F94FCF80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10744-8844-43C8-9D02-1FBE72D3D44E}" type="datetimeFigureOut">
              <a:rPr lang="en-US" smtClean="0"/>
              <a:t>1/11/2020</a:t>
            </a:fld>
            <a:endParaRPr lang="en-US"/>
          </a:p>
        </p:txBody>
      </p:sp>
      <p:sp>
        <p:nvSpPr>
          <p:cNvPr id="5" name="Footer Placeholder 4">
            <a:extLst>
              <a:ext uri="{FF2B5EF4-FFF2-40B4-BE49-F238E27FC236}">
                <a16:creationId xmlns:a16="http://schemas.microsoft.com/office/drawing/2014/main" id="{95ED9B05-BD65-4369-8150-0E56DFA1E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CF47AC-BB9A-40BD-80C6-169B720475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C96F2B-206E-4DA1-A9F6-3F5FAC22D8F8}" type="slidenum">
              <a:rPr lang="en-US" smtClean="0"/>
              <a:t>‹#›</a:t>
            </a:fld>
            <a:endParaRPr lang="en-US"/>
          </a:p>
        </p:txBody>
      </p:sp>
    </p:spTree>
    <p:extLst>
      <p:ext uri="{BB962C8B-B14F-4D97-AF65-F5344CB8AC3E}">
        <p14:creationId xmlns:p14="http://schemas.microsoft.com/office/powerpoint/2010/main" val="3220962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348154" y="1641231"/>
            <a:ext cx="9718430" cy="397412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Calibri"/>
              <a:ea typeface="+mn-ea"/>
              <a:cs typeface="+mn-cs"/>
            </a:endParaRPr>
          </a:p>
        </p:txBody>
      </p:sp>
      <p:sp>
        <p:nvSpPr>
          <p:cNvPr id="2" name="Title 1"/>
          <p:cNvSpPr>
            <a:spLocks noGrp="1"/>
          </p:cNvSpPr>
          <p:nvPr>
            <p:ph type="title"/>
          </p:nvPr>
        </p:nvSpPr>
        <p:spPr>
          <a:xfrm>
            <a:off x="1790565" y="1961966"/>
            <a:ext cx="8610870" cy="3254804"/>
          </a:xfrm>
        </p:spPr>
        <p:txBody>
          <a:bodyPr>
            <a:normAutofit fontScale="90000"/>
          </a:bodyPr>
          <a:lstStyle/>
          <a:p>
            <a:r>
              <a:rPr lang="en-US" sz="2400" dirty="0">
                <a:solidFill>
                  <a:schemeClr val="bg1"/>
                </a:solidFill>
              </a:rPr>
              <a:t>                                           </a:t>
            </a:r>
            <a:r>
              <a:rPr lang="en-US" sz="4000" dirty="0">
                <a:solidFill>
                  <a:schemeClr val="bg1"/>
                </a:solidFill>
              </a:rPr>
              <a:t>Approach Details</a:t>
            </a:r>
            <a:br>
              <a:rPr lang="en-US" sz="4000" dirty="0">
                <a:solidFill>
                  <a:schemeClr val="bg1"/>
                </a:solidFill>
              </a:rPr>
            </a:br>
            <a:br>
              <a:rPr lang="en-US" sz="2400" dirty="0">
                <a:solidFill>
                  <a:schemeClr val="bg1"/>
                </a:solidFill>
              </a:rPr>
            </a:br>
            <a:r>
              <a:rPr lang="en-US" sz="2400" dirty="0">
                <a:solidFill>
                  <a:schemeClr val="bg1"/>
                </a:solidFill>
              </a:rPr>
              <a:t>Ministry Name			:   Ministry of Communications</a:t>
            </a:r>
            <a:br>
              <a:rPr lang="en-US" sz="2400" dirty="0">
                <a:solidFill>
                  <a:schemeClr val="bg1"/>
                </a:solidFill>
              </a:rPr>
            </a:br>
            <a:r>
              <a:rPr lang="en-US" sz="2400" dirty="0">
                <a:solidFill>
                  <a:schemeClr val="bg1"/>
                </a:solidFill>
              </a:rPr>
              <a:t>Problem Statement 		:   Identification of optimal set of multiple 				    interceptor launch areas to maximize 					    the destruction of multiple air targets</a:t>
            </a:r>
            <a:br>
              <a:rPr lang="en-US" sz="2400" dirty="0">
                <a:solidFill>
                  <a:schemeClr val="bg1"/>
                </a:solidFill>
              </a:rPr>
            </a:br>
            <a:r>
              <a:rPr lang="en-US" sz="2400" dirty="0">
                <a:solidFill>
                  <a:schemeClr val="bg1"/>
                </a:solidFill>
              </a:rPr>
              <a:t>Team Name 			:   </a:t>
            </a:r>
            <a:br>
              <a:rPr lang="en-US" sz="2400" dirty="0">
                <a:solidFill>
                  <a:schemeClr val="bg1"/>
                </a:solidFill>
              </a:rPr>
            </a:br>
            <a:r>
              <a:rPr lang="en-US" sz="2400" dirty="0">
                <a:solidFill>
                  <a:schemeClr val="bg1"/>
                </a:solidFill>
              </a:rPr>
              <a:t>Team Leader Name  		:   Yashi Srivastava			</a:t>
            </a:r>
            <a:br>
              <a:rPr lang="en-US" sz="2400" dirty="0">
                <a:solidFill>
                  <a:schemeClr val="bg1"/>
                </a:solidFill>
              </a:rPr>
            </a:br>
            <a:r>
              <a:rPr lang="en-US" sz="2400" dirty="0">
                <a:solidFill>
                  <a:schemeClr val="bg1"/>
                </a:solidFill>
              </a:rPr>
              <a:t>College Code			:   VIT</a:t>
            </a:r>
          </a:p>
        </p:txBody>
      </p:sp>
    </p:spTree>
    <p:extLst>
      <p:ext uri="{BB962C8B-B14F-4D97-AF65-F5344CB8AC3E}">
        <p14:creationId xmlns:p14="http://schemas.microsoft.com/office/powerpoint/2010/main" val="232544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1563801"/>
            <a:ext cx="10972800" cy="23389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bg1"/>
                </a:solidFill>
                <a:latin typeface="Calibri"/>
              </a:rPr>
              <a:t>For each given interceptor, the missiles it can target is calculated and stored. Interceptor clusters are sorted by amount of missiles it can target. Minimum interceptors needed to target all missiles is also calculated. Then by taking top ‘n’  </a:t>
            </a:r>
            <a:r>
              <a:rPr lang="en-US" sz="2200" dirty="0">
                <a:solidFill>
                  <a:schemeClr val="bg1"/>
                </a:solidFill>
                <a:latin typeface="Calibri"/>
              </a:rPr>
              <a:t>clusters</a:t>
            </a:r>
            <a:r>
              <a:rPr lang="en-US" sz="2000" dirty="0">
                <a:solidFill>
                  <a:schemeClr val="bg1"/>
                </a:solidFill>
                <a:latin typeface="Calibri"/>
              </a:rPr>
              <a:t> the inverse of sum square is calculated for each ‘n’. A curve fitting algorithm is used to get a continuous function which is then minimized and rounded off to get the best set of ‘n’ interceptor coordinates (polygon).</a:t>
            </a:r>
            <a:endParaRPr kumimoji="0" lang="en-US" sz="2000" b="0" i="0" u="none" strike="noStrike" kern="1200" cap="none" spc="0" normalizeH="0" baseline="0" noProof="0" dirty="0">
              <a:ln>
                <a:noFill/>
              </a:ln>
              <a:solidFill>
                <a:schemeClr val="bg1"/>
              </a:solidFill>
              <a:effectLst/>
              <a:uLnTx/>
              <a:uFillTx/>
              <a:latin typeface="Calibri"/>
            </a:endParaRPr>
          </a:p>
        </p:txBody>
      </p:sp>
      <p:sp>
        <p:nvSpPr>
          <p:cNvPr id="8" name="Rounded Rectangle 7"/>
          <p:cNvSpPr/>
          <p:nvPr/>
        </p:nvSpPr>
        <p:spPr>
          <a:xfrm>
            <a:off x="609600" y="4178872"/>
            <a:ext cx="10972799" cy="24405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defTabSz="457200">
              <a:defRPr/>
            </a:pPr>
            <a:r>
              <a:rPr kumimoji="0" lang="en-US" sz="2200" b="0" i="0" u="none" strike="noStrike" kern="1200" cap="none" spc="0" normalizeH="0" baseline="0" noProof="0" dirty="0">
                <a:ln>
                  <a:noFill/>
                </a:ln>
                <a:solidFill>
                  <a:schemeClr val="bg1"/>
                </a:solidFill>
                <a:effectLst/>
                <a:uLnTx/>
                <a:uFillTx/>
                <a:ea typeface="+mn-ea"/>
                <a:cs typeface="+mn-cs"/>
              </a:rPr>
              <a:t>Python, Greedy algorithm to find </a:t>
            </a:r>
            <a:r>
              <a:rPr lang="en-US" sz="2200" dirty="0">
                <a:solidFill>
                  <a:schemeClr val="bg1"/>
                </a:solidFill>
              </a:rPr>
              <a:t>minimum numbers of interceptors needed to target all the missiles and the missiles in range of each interceptor</a:t>
            </a:r>
            <a:r>
              <a:rPr kumimoji="0" lang="en-US" sz="2200" b="0" i="0" u="none" strike="noStrike" kern="1200" cap="none" spc="0" normalizeH="0" baseline="0" noProof="0" dirty="0">
                <a:ln>
                  <a:noFill/>
                </a:ln>
                <a:solidFill>
                  <a:schemeClr val="bg1"/>
                </a:solidFill>
                <a:effectLst/>
                <a:uLnTx/>
                <a:uFillTx/>
                <a:ea typeface="+mn-ea"/>
                <a:cs typeface="+mn-cs"/>
              </a:rPr>
              <a:t>, </a:t>
            </a:r>
            <a:r>
              <a:rPr kumimoji="0" lang="en-US" sz="2200" b="0" i="0" u="none" strike="noStrike" kern="1200" cap="none" spc="0" normalizeH="0" baseline="0" noProof="0" dirty="0" err="1">
                <a:ln>
                  <a:noFill/>
                </a:ln>
                <a:solidFill>
                  <a:schemeClr val="bg1"/>
                </a:solidFill>
                <a:effectLst/>
                <a:uLnTx/>
                <a:uFillTx/>
                <a:ea typeface="+mn-ea"/>
                <a:cs typeface="+mn-cs"/>
              </a:rPr>
              <a:t>Scipy</a:t>
            </a:r>
            <a:r>
              <a:rPr kumimoji="0" lang="en-US" sz="2200" b="0" i="0" u="none" strike="noStrike" kern="1200" cap="none" spc="0" normalizeH="0" baseline="0" noProof="0" dirty="0">
                <a:ln>
                  <a:noFill/>
                </a:ln>
                <a:solidFill>
                  <a:schemeClr val="bg1"/>
                </a:solidFill>
                <a:effectLst/>
                <a:uLnTx/>
                <a:uFillTx/>
                <a:ea typeface="+mn-ea"/>
                <a:cs typeface="+mn-cs"/>
              </a:rPr>
              <a:t>, Curve </a:t>
            </a:r>
            <a:r>
              <a:rPr lang="en-US" sz="2200" dirty="0">
                <a:solidFill>
                  <a:schemeClr val="bg1"/>
                </a:solidFill>
              </a:rPr>
              <a:t>fitting (Levenberg-Marquardt algorithm) </a:t>
            </a:r>
            <a:r>
              <a:rPr kumimoji="0" lang="en-US" sz="2200" b="0" i="0" u="none" strike="noStrike" kern="1200" cap="none" spc="0" normalizeH="0" baseline="0" noProof="0" dirty="0">
                <a:ln>
                  <a:noFill/>
                </a:ln>
                <a:solidFill>
                  <a:schemeClr val="bg1"/>
                </a:solidFill>
                <a:effectLst/>
                <a:uLnTx/>
                <a:uFillTx/>
                <a:ea typeface="+mn-ea"/>
                <a:cs typeface="+mn-cs"/>
              </a:rPr>
              <a:t>to make a continuous function from the discrete inverse </a:t>
            </a:r>
            <a:r>
              <a:rPr kumimoji="0" lang="en-US" sz="2200" b="0" i="0" u="none" strike="noStrike" kern="1200" cap="none" spc="0" normalizeH="0" baseline="0" noProof="0" dirty="0" err="1">
                <a:ln>
                  <a:noFill/>
                </a:ln>
                <a:solidFill>
                  <a:schemeClr val="bg1"/>
                </a:solidFill>
                <a:effectLst/>
                <a:uLnTx/>
                <a:uFillTx/>
                <a:ea typeface="+mn-ea"/>
                <a:cs typeface="+mn-cs"/>
              </a:rPr>
              <a:t>su</a:t>
            </a:r>
            <a:r>
              <a:rPr lang="en-US" sz="2200" dirty="0">
                <a:solidFill>
                  <a:schemeClr val="bg1"/>
                </a:solidFill>
              </a:rPr>
              <a:t>m of squares function, Minimizing the inverse sum of squares (using COBYLA, SLSQP and trust-</a:t>
            </a:r>
            <a:r>
              <a:rPr lang="en-US" sz="2200" dirty="0" err="1">
                <a:solidFill>
                  <a:schemeClr val="bg1"/>
                </a:solidFill>
              </a:rPr>
              <a:t>constr</a:t>
            </a:r>
            <a:r>
              <a:rPr lang="en-US" sz="2200" dirty="0">
                <a:solidFill>
                  <a:schemeClr val="bg1"/>
                </a:solidFill>
              </a:rPr>
              <a:t> methods).</a:t>
            </a:r>
            <a:endParaRPr kumimoji="0" lang="en-US" sz="2200" b="0" i="0" u="none" strike="noStrike" kern="1200" cap="none" spc="0" normalizeH="0" baseline="0" noProof="0" dirty="0">
              <a:ln>
                <a:noFill/>
              </a:ln>
              <a:solidFill>
                <a:schemeClr val="bg1"/>
              </a:solidFill>
              <a:effectLst/>
              <a:uLnTx/>
              <a:uFillTx/>
            </a:endParaRPr>
          </a:p>
        </p:txBody>
      </p:sp>
      <p:sp>
        <p:nvSpPr>
          <p:cNvPr id="5" name="Title 1">
            <a:extLst>
              <a:ext uri="{FF2B5EF4-FFF2-40B4-BE49-F238E27FC236}">
                <a16:creationId xmlns:a16="http://schemas.microsoft.com/office/drawing/2014/main" id="{0AF1099F-79BE-4956-80C6-449D3C7E947B}"/>
              </a:ext>
            </a:extLst>
          </p:cNvPr>
          <p:cNvSpPr>
            <a:spLocks noGrp="1"/>
          </p:cNvSpPr>
          <p:nvPr>
            <p:ph type="title"/>
          </p:nvPr>
        </p:nvSpPr>
        <p:spPr>
          <a:xfrm>
            <a:off x="609600" y="274638"/>
            <a:ext cx="10972800" cy="1143000"/>
          </a:xfrm>
        </p:spPr>
        <p:txBody>
          <a:bodyPr/>
          <a:lstStyle/>
          <a:p>
            <a:r>
              <a:rPr lang="en-US" dirty="0"/>
              <a:t>Idea / Approach details</a:t>
            </a:r>
          </a:p>
        </p:txBody>
      </p:sp>
    </p:spTree>
    <p:extLst>
      <p:ext uri="{BB962C8B-B14F-4D97-AF65-F5344CB8AC3E}">
        <p14:creationId xmlns:p14="http://schemas.microsoft.com/office/powerpoint/2010/main" val="304663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482" y="211666"/>
            <a:ext cx="10515600" cy="1325563"/>
          </a:xfrm>
        </p:spPr>
        <p:txBody>
          <a:bodyPr/>
          <a:lstStyle/>
          <a:p>
            <a:r>
              <a:rPr lang="en-US" dirty="0"/>
              <a:t>Idea / Approach details</a:t>
            </a:r>
          </a:p>
        </p:txBody>
      </p:sp>
      <p:sp>
        <p:nvSpPr>
          <p:cNvPr id="3" name="Rounded Rectangle 2"/>
          <p:cNvSpPr/>
          <p:nvPr/>
        </p:nvSpPr>
        <p:spPr>
          <a:xfrm>
            <a:off x="527482" y="1417639"/>
            <a:ext cx="11137035" cy="268869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bg1"/>
                </a:solidFill>
                <a:effectLst/>
                <a:uLnTx/>
                <a:uFillTx/>
                <a:latin typeface="Calibri"/>
                <a:ea typeface="+mn-ea"/>
                <a:cs typeface="+mn-cs"/>
              </a:rPr>
              <a:t>Describe your Use Cases here</a:t>
            </a:r>
          </a:p>
        </p:txBody>
      </p:sp>
      <p:sp>
        <p:nvSpPr>
          <p:cNvPr id="4" name="Rounded Rectangle 3"/>
          <p:cNvSpPr/>
          <p:nvPr/>
        </p:nvSpPr>
        <p:spPr>
          <a:xfrm>
            <a:off x="527482" y="4241801"/>
            <a:ext cx="11137035" cy="240453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Calibri"/>
                <a:ea typeface="+mn-ea"/>
                <a:cs typeface="+mn-cs"/>
              </a:rPr>
              <a:t>Multiple curve fitting and optimization algorithms for best solution. Discrete </a:t>
            </a:r>
            <a:r>
              <a:rPr lang="en-US" sz="2400" dirty="0">
                <a:solidFill>
                  <a:schemeClr val="bg1"/>
                </a:solidFill>
                <a:latin typeface="Calibri"/>
              </a:rPr>
              <a:t>problem is approximated to continuous problem which is easier, faster and more accurate to solve. Error percentage and the ‘inverse probability function’ (inverse of sum square) can be plotted to show the user the best solution. Graphical Interface can be generated on demand to show the topography.</a:t>
            </a:r>
            <a:endParaRPr kumimoji="0" lang="en-US" sz="2400" b="0" i="0" u="none" strike="noStrike" kern="1200" cap="none" spc="0" normalizeH="0" baseline="0" noProof="0" dirty="0">
              <a:ln>
                <a:noFill/>
              </a:ln>
              <a:solidFill>
                <a:schemeClr val="bg1"/>
              </a:solidFill>
              <a:effectLst/>
              <a:uLnTx/>
              <a:uFillTx/>
              <a:latin typeface="Calibri"/>
            </a:endParaRPr>
          </a:p>
        </p:txBody>
      </p:sp>
    </p:spTree>
    <p:extLst>
      <p:ext uri="{BB962C8B-B14F-4D97-AF65-F5344CB8AC3E}">
        <p14:creationId xmlns:p14="http://schemas.microsoft.com/office/powerpoint/2010/main" val="4181167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5D55-61A7-480C-B5A9-CD6BF6B45E10}"/>
              </a:ext>
            </a:extLst>
          </p:cNvPr>
          <p:cNvSpPr>
            <a:spLocks noGrp="1"/>
          </p:cNvSpPr>
          <p:nvPr>
            <p:ph type="title"/>
          </p:nvPr>
        </p:nvSpPr>
        <p:spPr/>
        <p:txBody>
          <a:bodyPr/>
          <a:lstStyle/>
          <a:p>
            <a:r>
              <a:rPr lang="en-IN" dirty="0"/>
              <a:t>Use case diagram</a:t>
            </a:r>
          </a:p>
        </p:txBody>
      </p:sp>
      <p:pic>
        <p:nvPicPr>
          <p:cNvPr id="3" name="Picture 2">
            <a:extLst>
              <a:ext uri="{FF2B5EF4-FFF2-40B4-BE49-F238E27FC236}">
                <a16:creationId xmlns:a16="http://schemas.microsoft.com/office/drawing/2014/main" id="{8A1A7109-6457-499E-AC65-5603BC929223}"/>
              </a:ext>
            </a:extLst>
          </p:cNvPr>
          <p:cNvPicPr>
            <a:picLocks noChangeAspect="1"/>
          </p:cNvPicPr>
          <p:nvPr/>
        </p:nvPicPr>
        <p:blipFill rotWithShape="1">
          <a:blip r:embed="rId2">
            <a:extLst>
              <a:ext uri="{28A0092B-C50C-407E-A947-70E740481C1C}">
                <a14:useLocalDpi xmlns:a14="http://schemas.microsoft.com/office/drawing/2010/main" val="0"/>
              </a:ext>
            </a:extLst>
          </a:blip>
          <a:srcRect l="5524" t="7973" r="-101" b="18826"/>
          <a:stretch/>
        </p:blipFill>
        <p:spPr>
          <a:xfrm>
            <a:off x="5805997" y="243610"/>
            <a:ext cx="5950998" cy="6370779"/>
          </a:xfrm>
          <a:prstGeom prst="rect">
            <a:avLst/>
          </a:prstGeom>
        </p:spPr>
      </p:pic>
    </p:spTree>
    <p:extLst>
      <p:ext uri="{BB962C8B-B14F-4D97-AF65-F5344CB8AC3E}">
        <p14:creationId xmlns:p14="http://schemas.microsoft.com/office/powerpoint/2010/main" val="1554955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309</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                                           Approach Details  Ministry Name   :   Ministry of Communications Problem Statement   :   Identification of optimal set of multiple         interceptor launch areas to maximize          the destruction of multiple air targets Team Name    :    Team Leader Name    :   Yashi Srivastava    College Code   :   VIT</vt:lpstr>
      <vt:lpstr>Idea / Approach details</vt:lpstr>
      <vt:lpstr>Idea / Approach details</vt:lpstr>
      <vt:lpstr>Use case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Idea/Approach Details  Ministry/ Organization name:     Problem Statement : Team Name : Team Leader Name :          College Code : </dc:title>
  <dc:creator>Anuja Kanhere</dc:creator>
  <cp:lastModifiedBy>HP</cp:lastModifiedBy>
  <cp:revision>9</cp:revision>
  <dcterms:created xsi:type="dcterms:W3CDTF">2019-12-18T09:24:53Z</dcterms:created>
  <dcterms:modified xsi:type="dcterms:W3CDTF">2020-01-11T11:07:06Z</dcterms:modified>
</cp:coreProperties>
</file>