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6" r:id="rId23"/>
    <p:sldId id="277" r:id="rId24"/>
    <p:sldId id="278" r:id="rId25"/>
    <p:sldId id="279" r:id="rId26"/>
    <p:sldId id="298" r:id="rId27"/>
    <p:sldId id="284" r:id="rId28"/>
    <p:sldId id="297" r:id="rId29"/>
    <p:sldId id="280" r:id="rId30"/>
    <p:sldId id="299" r:id="rId31"/>
    <p:sldId id="300" r:id="rId32"/>
    <p:sldId id="301" r:id="rId33"/>
    <p:sldId id="287" r:id="rId34"/>
    <p:sldId id="288" r:id="rId35"/>
    <p:sldId id="290" r:id="rId36"/>
    <p:sldId id="302" r:id="rId37"/>
    <p:sldId id="291" r:id="rId38"/>
    <p:sldId id="292" r:id="rId39"/>
    <p:sldId id="293"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78" d="100"/>
          <a:sy n="78" d="100"/>
        </p:scale>
        <p:origin x="8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F444-FD07-55AC-64FA-0E5E3D0267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46FCFB-F2DC-DBCF-AFB4-E9057742D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5FC29C-6BCE-DA84-FF1E-5469D2F98001}"/>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5" name="Footer Placeholder 4">
            <a:extLst>
              <a:ext uri="{FF2B5EF4-FFF2-40B4-BE49-F238E27FC236}">
                <a16:creationId xmlns:a16="http://schemas.microsoft.com/office/drawing/2014/main" id="{8DB7FA96-14B8-9C5F-FA7E-396994750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89F7C-E329-14D5-B656-3D266152CA43}"/>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343860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D282-83FA-726F-8CB8-5548C490F0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F7DEDD-2771-97DA-0C8B-270A0F79AA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B8C6D-5247-8CEE-751E-53BBF35E5CD3}"/>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5" name="Footer Placeholder 4">
            <a:extLst>
              <a:ext uri="{FF2B5EF4-FFF2-40B4-BE49-F238E27FC236}">
                <a16:creationId xmlns:a16="http://schemas.microsoft.com/office/drawing/2014/main" id="{EFF279B9-F04E-5B04-07C1-695918004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97303-543A-BAF7-FAE0-86FFB48786DC}"/>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1701900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237DE-9B9A-BC27-58A1-3727708A04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8CAC60-54B2-4276-BE93-C9F0DA973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409B75-D5CE-0A6A-50AC-BCD094F4E17E}"/>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5" name="Footer Placeholder 4">
            <a:extLst>
              <a:ext uri="{FF2B5EF4-FFF2-40B4-BE49-F238E27FC236}">
                <a16:creationId xmlns:a16="http://schemas.microsoft.com/office/drawing/2014/main" id="{57FF90E6-64A1-FF9F-A3BE-18FBE05F0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5E0F4C-27FE-0D9E-45F3-4F8F1577E15F}"/>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99619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F5AC-B299-1181-EE5D-8AF5575D67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75416-65FF-0BF9-AF7F-A8B1FE7954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21EF6-2BAB-7B78-FABD-EA4FCFF3E109}"/>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5" name="Footer Placeholder 4">
            <a:extLst>
              <a:ext uri="{FF2B5EF4-FFF2-40B4-BE49-F238E27FC236}">
                <a16:creationId xmlns:a16="http://schemas.microsoft.com/office/drawing/2014/main" id="{06337DE6-0871-CBC3-D4D5-B4D0A2DC8F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48FE9B-8607-ADCA-AAFA-DFBA2CDD6D7E}"/>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346650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3F58-5E63-750D-6C5A-9533AF480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8B6DFE-1E39-B0FE-D79D-2E9F88844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B6EE9-854D-9D10-1903-600EBA6C0199}"/>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5" name="Footer Placeholder 4">
            <a:extLst>
              <a:ext uri="{FF2B5EF4-FFF2-40B4-BE49-F238E27FC236}">
                <a16:creationId xmlns:a16="http://schemas.microsoft.com/office/drawing/2014/main" id="{E5BFC77C-9F35-E31A-5D58-67595CA956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1ACA4-8104-8BDE-0E55-6AA71094EBDC}"/>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200674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AD25-C2B1-F138-2BDD-57F6F4AC55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318F2E-7A68-B0B9-98B6-EC354C6E2F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21BB23-3F73-9E5E-59B3-5A1213B62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BDFE3C-9C81-D3B9-692F-1A8633C5DCCE}"/>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6" name="Footer Placeholder 5">
            <a:extLst>
              <a:ext uri="{FF2B5EF4-FFF2-40B4-BE49-F238E27FC236}">
                <a16:creationId xmlns:a16="http://schemas.microsoft.com/office/drawing/2014/main" id="{9BA7211E-8742-649E-3502-D76752654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6E041-A4D7-962A-53A4-79518B90EB20}"/>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372010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EC4B-C9F5-33FD-DF66-A6CFD9A342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EB0A04-ACCB-4547-585C-9E7C7C48D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8A495D-45C4-A46A-75E4-2D2954A7AA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94AAE0-EDC1-8523-992D-C0826531D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ACD7A-4430-A3D3-B8D8-C69DCE2936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55A12B-BFD8-6C7F-3E4E-15D252863960}"/>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8" name="Footer Placeholder 7">
            <a:extLst>
              <a:ext uri="{FF2B5EF4-FFF2-40B4-BE49-F238E27FC236}">
                <a16:creationId xmlns:a16="http://schemas.microsoft.com/office/drawing/2014/main" id="{1028F2EA-7FBB-EFA2-A771-3791D4619F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C248AB-8413-177D-23F0-F1A28523BA86}"/>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260734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B331-7832-A149-60F0-B8FD0B0368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610350-28D3-7AA8-27C6-B566BE95C425}"/>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4" name="Footer Placeholder 3">
            <a:extLst>
              <a:ext uri="{FF2B5EF4-FFF2-40B4-BE49-F238E27FC236}">
                <a16:creationId xmlns:a16="http://schemas.microsoft.com/office/drawing/2014/main" id="{DD8D16DF-1B0B-AFC3-73A3-A05D82423F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BA3F3E-32E4-123B-7B01-E56E5AFECA13}"/>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300744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A9318-E60B-7ABD-018B-3E6642949AB4}"/>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3" name="Footer Placeholder 2">
            <a:extLst>
              <a:ext uri="{FF2B5EF4-FFF2-40B4-BE49-F238E27FC236}">
                <a16:creationId xmlns:a16="http://schemas.microsoft.com/office/drawing/2014/main" id="{9A78E53C-A688-32B6-5511-61D92B4FE0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35702C-42B2-09D8-AC51-A4BDB047F0CB}"/>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360222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3158-B5C3-8FAB-E02A-95E5C9773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0A4E22-ED9D-EF26-6F26-E77DE8DC7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5B973A-3A6C-9F3E-CF60-562E349F2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DC699-EB36-5C5C-DFA9-BF7CBBB48D85}"/>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6" name="Footer Placeholder 5">
            <a:extLst>
              <a:ext uri="{FF2B5EF4-FFF2-40B4-BE49-F238E27FC236}">
                <a16:creationId xmlns:a16="http://schemas.microsoft.com/office/drawing/2014/main" id="{BB8A5A78-EB5D-D5EF-A297-141DA37A3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EBC2B-B868-FC6D-E32F-6B555F887F97}"/>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356992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E964-9390-9C44-8170-253B2EC27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B9F6FB-361B-94DD-71EB-45DDA3C0A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242F2A-15AA-90DE-B532-BE7BBB7A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12CFF-67C2-9924-BDD2-A9B4E39EA8AE}"/>
              </a:ext>
            </a:extLst>
          </p:cNvPr>
          <p:cNvSpPr>
            <a:spLocks noGrp="1"/>
          </p:cNvSpPr>
          <p:nvPr>
            <p:ph type="dt" sz="half" idx="10"/>
          </p:nvPr>
        </p:nvSpPr>
        <p:spPr/>
        <p:txBody>
          <a:bodyPr/>
          <a:lstStyle/>
          <a:p>
            <a:fld id="{457871B5-7074-41D6-9C9C-A71A60E67879}" type="datetimeFigureOut">
              <a:rPr lang="en-IN" smtClean="0"/>
              <a:t>10-12-2024</a:t>
            </a:fld>
            <a:endParaRPr lang="en-IN"/>
          </a:p>
        </p:txBody>
      </p:sp>
      <p:sp>
        <p:nvSpPr>
          <p:cNvPr id="6" name="Footer Placeholder 5">
            <a:extLst>
              <a:ext uri="{FF2B5EF4-FFF2-40B4-BE49-F238E27FC236}">
                <a16:creationId xmlns:a16="http://schemas.microsoft.com/office/drawing/2014/main" id="{921654E3-FEC3-50FE-E9A8-A55C801D8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88FEA8-A838-AFF3-66AD-6651D0672C7D}"/>
              </a:ext>
            </a:extLst>
          </p:cNvPr>
          <p:cNvSpPr>
            <a:spLocks noGrp="1"/>
          </p:cNvSpPr>
          <p:nvPr>
            <p:ph type="sldNum" sz="quarter" idx="12"/>
          </p:nvPr>
        </p:nvSpPr>
        <p:spPr/>
        <p:txBody>
          <a:bodyPr/>
          <a:lstStyle/>
          <a:p>
            <a:fld id="{21596A5D-F714-4E30-B4DB-22FA1751E2EF}" type="slidenum">
              <a:rPr lang="en-IN" smtClean="0"/>
              <a:t>‹#›</a:t>
            </a:fld>
            <a:endParaRPr lang="en-IN"/>
          </a:p>
        </p:txBody>
      </p:sp>
    </p:spTree>
    <p:extLst>
      <p:ext uri="{BB962C8B-B14F-4D97-AF65-F5344CB8AC3E}">
        <p14:creationId xmlns:p14="http://schemas.microsoft.com/office/powerpoint/2010/main" val="112975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842725-2EC6-772B-8FD1-F3210D321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D95BE7-1388-F69D-FE62-03E9DB0EC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2FBFAF-8084-699E-4B5D-115CCE9A6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871B5-7074-41D6-9C9C-A71A60E67879}" type="datetimeFigureOut">
              <a:rPr lang="en-IN" smtClean="0"/>
              <a:t>10-12-2024</a:t>
            </a:fld>
            <a:endParaRPr lang="en-IN"/>
          </a:p>
        </p:txBody>
      </p:sp>
      <p:sp>
        <p:nvSpPr>
          <p:cNvPr id="5" name="Footer Placeholder 4">
            <a:extLst>
              <a:ext uri="{FF2B5EF4-FFF2-40B4-BE49-F238E27FC236}">
                <a16:creationId xmlns:a16="http://schemas.microsoft.com/office/drawing/2014/main" id="{FBE7F927-011E-9C8D-4DDF-AF5070426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3FC575-129B-8CEF-2D15-EE7D57EEA9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96A5D-F714-4E30-B4DB-22FA1751E2EF}" type="slidenum">
              <a:rPr lang="en-IN" smtClean="0"/>
              <a:t>‹#›</a:t>
            </a:fld>
            <a:endParaRPr lang="en-IN"/>
          </a:p>
        </p:txBody>
      </p:sp>
    </p:spTree>
    <p:extLst>
      <p:ext uri="{BB962C8B-B14F-4D97-AF65-F5344CB8AC3E}">
        <p14:creationId xmlns:p14="http://schemas.microsoft.com/office/powerpoint/2010/main" val="1718440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4B61-7D84-B22F-8DD7-99D37B68B96A}"/>
              </a:ext>
            </a:extLst>
          </p:cNvPr>
          <p:cNvSpPr>
            <a:spLocks noGrp="1"/>
          </p:cNvSpPr>
          <p:nvPr>
            <p:ph type="ctrTitle"/>
          </p:nvPr>
        </p:nvSpPr>
        <p:spPr>
          <a:xfrm>
            <a:off x="245806" y="36871"/>
            <a:ext cx="11454579" cy="1909763"/>
          </a:xfrm>
        </p:spPr>
        <p:txBody>
          <a:bodyPr/>
          <a:lstStyle/>
          <a:p>
            <a:r>
              <a:rPr lang="en-IN" u="sng" dirty="0"/>
              <a:t>MATH 444- </a:t>
            </a:r>
            <a:r>
              <a:rPr lang="en-IN" u="sng" dirty="0" err="1"/>
              <a:t>Undergrduate</a:t>
            </a:r>
            <a:r>
              <a:rPr lang="en-IN" u="sng" dirty="0"/>
              <a:t> Research Project</a:t>
            </a:r>
          </a:p>
        </p:txBody>
      </p:sp>
      <p:pic>
        <p:nvPicPr>
          <p:cNvPr id="1026" name="Picture 2" descr="Markov chain - Wikipedia">
            <a:extLst>
              <a:ext uri="{FF2B5EF4-FFF2-40B4-BE49-F238E27FC236}">
                <a16:creationId xmlns:a16="http://schemas.microsoft.com/office/drawing/2014/main" id="{06737E77-F836-3A94-7901-05274EB25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5" y="1403554"/>
            <a:ext cx="6096000" cy="609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ochastic matrix - Wikipedia">
            <a:extLst>
              <a:ext uri="{FF2B5EF4-FFF2-40B4-BE49-F238E27FC236}">
                <a16:creationId xmlns:a16="http://schemas.microsoft.com/office/drawing/2014/main" id="{74AFA9B6-9ADB-9C24-A5E2-60F0CD707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464" y="2524894"/>
            <a:ext cx="6363315" cy="336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382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D28E-C4F8-4844-6E1F-7DDC6451695E}"/>
              </a:ext>
            </a:extLst>
          </p:cNvPr>
          <p:cNvSpPr>
            <a:spLocks noGrp="1"/>
          </p:cNvSpPr>
          <p:nvPr>
            <p:ph type="title"/>
          </p:nvPr>
        </p:nvSpPr>
        <p:spPr>
          <a:xfrm>
            <a:off x="838200" y="1"/>
            <a:ext cx="10515600" cy="570270"/>
          </a:xfrm>
        </p:spPr>
        <p:txBody>
          <a:bodyPr>
            <a:normAutofit fontScale="90000"/>
          </a:bodyPr>
          <a:lstStyle/>
          <a:p>
            <a:pPr algn="ctr"/>
            <a:r>
              <a:rPr lang="en-IN" b="1" u="sng" dirty="0"/>
              <a:t>Part 1- Weather Problem</a:t>
            </a:r>
          </a:p>
        </p:txBody>
      </p:sp>
      <p:sp>
        <p:nvSpPr>
          <p:cNvPr id="3" name="Content Placeholder 2">
            <a:extLst>
              <a:ext uri="{FF2B5EF4-FFF2-40B4-BE49-F238E27FC236}">
                <a16:creationId xmlns:a16="http://schemas.microsoft.com/office/drawing/2014/main" id="{521151C6-958B-9876-400E-96B2CB7D8AE0}"/>
              </a:ext>
            </a:extLst>
          </p:cNvPr>
          <p:cNvSpPr>
            <a:spLocks noGrp="1"/>
          </p:cNvSpPr>
          <p:nvPr>
            <p:ph idx="1"/>
          </p:nvPr>
        </p:nvSpPr>
        <p:spPr>
          <a:xfrm>
            <a:off x="78658" y="747251"/>
            <a:ext cx="12113342" cy="5840362"/>
          </a:xfrm>
        </p:spPr>
        <p:txBody>
          <a:bodyPr>
            <a:normAutofit fontScale="92500" lnSpcReduction="10000"/>
          </a:bodyPr>
          <a:lstStyle/>
          <a:p>
            <a:r>
              <a:rPr lang="en-IN" sz="3200" dirty="0"/>
              <a:t>Before we delve deeper into the MC modelling the weather problem, let’s look at some important notation. </a:t>
            </a:r>
          </a:p>
          <a:p>
            <a:r>
              <a:rPr lang="en-IN" sz="3200" dirty="0"/>
              <a:t>X(n) is the probability of being in different states on day n (or after n transitions). </a:t>
            </a:r>
          </a:p>
          <a:p>
            <a:r>
              <a:rPr lang="en-IN" sz="3200" dirty="0"/>
              <a:t>X(0) is the initial state vector (the beginning state). </a:t>
            </a:r>
          </a:p>
          <a:p>
            <a:r>
              <a:rPr lang="en-IN" sz="3200" dirty="0"/>
              <a:t>Based on the Memoryless property of Markov Chains, we can write X(n) as:</a:t>
            </a:r>
          </a:p>
          <a:p>
            <a:r>
              <a:rPr lang="en-IN" sz="3200" dirty="0"/>
              <a:t>X(n+1)=A*X(n)= A</a:t>
            </a:r>
            <a:r>
              <a:rPr lang="en-IN" sz="3200" baseline="30000" dirty="0"/>
              <a:t>n</a:t>
            </a:r>
            <a:r>
              <a:rPr lang="en-IN" sz="3200" dirty="0"/>
              <a:t> *X(0) [</a:t>
            </a:r>
            <a:r>
              <a:rPr lang="en-IN" sz="3200" dirty="0">
                <a:solidFill>
                  <a:srgbClr val="FF0000"/>
                </a:solidFill>
              </a:rPr>
              <a:t>Show proof for A*X(n)</a:t>
            </a:r>
            <a:r>
              <a:rPr lang="en-IN" sz="3200" dirty="0"/>
              <a:t>]</a:t>
            </a:r>
            <a:r>
              <a:rPr lang="en-IN" sz="3200" dirty="0">
                <a:solidFill>
                  <a:srgbClr val="FF0000"/>
                </a:solidFill>
              </a:rPr>
              <a:t> </a:t>
            </a:r>
            <a:r>
              <a:rPr lang="en-IN" sz="3200" dirty="0"/>
              <a:t>[A</a:t>
            </a:r>
            <a:r>
              <a:rPr lang="en-IN" sz="3200" baseline="30000" dirty="0"/>
              <a:t>n</a:t>
            </a:r>
            <a:r>
              <a:rPr lang="en-IN" sz="3200" dirty="0"/>
              <a:t> *X(0) can be derived through induction.]</a:t>
            </a:r>
          </a:p>
          <a:p>
            <a:r>
              <a:rPr lang="en-IN" sz="3200" dirty="0"/>
              <a:t>Now there is a 2</a:t>
            </a:r>
            <a:r>
              <a:rPr lang="en-IN" sz="3200" baseline="30000" dirty="0"/>
              <a:t>nd</a:t>
            </a:r>
            <a:r>
              <a:rPr lang="en-IN" sz="3200" dirty="0"/>
              <a:t> formula for calculating X(n). It takes into account the assumption, that the matrix is diagonalizable. </a:t>
            </a:r>
          </a:p>
          <a:p>
            <a:r>
              <a:rPr lang="en-IN" sz="3200" dirty="0"/>
              <a:t>Instead of relying on the state before it X(n-1) or the nth power of A, this method takes advantage of the eigenvalues and eigenvectors of the transition matrix A.</a:t>
            </a:r>
          </a:p>
        </p:txBody>
      </p:sp>
    </p:spTree>
    <p:extLst>
      <p:ext uri="{BB962C8B-B14F-4D97-AF65-F5344CB8AC3E}">
        <p14:creationId xmlns:p14="http://schemas.microsoft.com/office/powerpoint/2010/main" val="150132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E3CC-58EE-F351-70D5-7D4640B11ACC}"/>
              </a:ext>
            </a:extLst>
          </p:cNvPr>
          <p:cNvSpPr>
            <a:spLocks noGrp="1"/>
          </p:cNvSpPr>
          <p:nvPr>
            <p:ph type="title"/>
          </p:nvPr>
        </p:nvSpPr>
        <p:spPr>
          <a:xfrm>
            <a:off x="838200" y="1"/>
            <a:ext cx="10515600" cy="681036"/>
          </a:xfrm>
        </p:spPr>
        <p:txBody>
          <a:bodyPr>
            <a:normAutofit fontScale="90000"/>
          </a:bodyPr>
          <a:lstStyle/>
          <a:p>
            <a:pPr algn="ctr"/>
            <a:r>
              <a:rPr lang="en-IN" b="1" u="sng" dirty="0"/>
              <a:t>Part 1-Weather Problem</a:t>
            </a:r>
          </a:p>
        </p:txBody>
      </p:sp>
      <p:sp>
        <p:nvSpPr>
          <p:cNvPr id="3" name="Content Placeholder 2">
            <a:extLst>
              <a:ext uri="{FF2B5EF4-FFF2-40B4-BE49-F238E27FC236}">
                <a16:creationId xmlns:a16="http://schemas.microsoft.com/office/drawing/2014/main" id="{27E2B46E-8472-3E6E-E111-B930FCD49202}"/>
              </a:ext>
            </a:extLst>
          </p:cNvPr>
          <p:cNvSpPr>
            <a:spLocks noGrp="1"/>
          </p:cNvSpPr>
          <p:nvPr>
            <p:ph idx="1"/>
          </p:nvPr>
        </p:nvSpPr>
        <p:spPr>
          <a:xfrm>
            <a:off x="265471" y="681036"/>
            <a:ext cx="11769213" cy="5945905"/>
          </a:xfrm>
        </p:spPr>
        <p:txBody>
          <a:bodyPr>
            <a:normAutofit lnSpcReduction="10000"/>
          </a:bodyPr>
          <a:lstStyle/>
          <a:p>
            <a:r>
              <a:rPr lang="en-IN" dirty="0"/>
              <a:t>Let’s look at how we derived it (</a:t>
            </a:r>
            <a:r>
              <a:rPr lang="en-IN" dirty="0">
                <a:solidFill>
                  <a:srgbClr val="FF0000"/>
                </a:solidFill>
              </a:rPr>
              <a:t>derivation</a:t>
            </a:r>
            <a:r>
              <a:rPr lang="en-IN" dirty="0"/>
              <a:t>): </a:t>
            </a:r>
          </a:p>
          <a:p>
            <a:r>
              <a:rPr lang="en-IN" dirty="0"/>
              <a:t>The benefit of this formula over the 1</a:t>
            </a:r>
            <a:r>
              <a:rPr lang="en-IN" baseline="30000" dirty="0"/>
              <a:t>st</a:t>
            </a:r>
            <a:r>
              <a:rPr lang="en-IN" dirty="0"/>
              <a:t> formula is that, once we have the eigenvalues, we don’t have to calculate large powers of A, that’s very computationally expensive. Instead we can just raise each eigenvalue to the power n and multiply by the corresponding eigenvector. </a:t>
            </a:r>
          </a:p>
          <a:p>
            <a:r>
              <a:rPr lang="en-IN" dirty="0"/>
              <a:t>The time-complexity of the 1</a:t>
            </a:r>
            <a:r>
              <a:rPr lang="en-IN" baseline="30000" dirty="0"/>
              <a:t>st</a:t>
            </a:r>
            <a:r>
              <a:rPr lang="en-IN" dirty="0"/>
              <a:t> algorithm is quadratic or O(n</a:t>
            </a:r>
            <a:r>
              <a:rPr lang="en-IN" baseline="30000" dirty="0"/>
              <a:t>2</a:t>
            </a:r>
            <a:r>
              <a:rPr lang="en-IN" dirty="0"/>
              <a:t>) while the time-complexity of the 2</a:t>
            </a:r>
            <a:r>
              <a:rPr lang="en-IN" baseline="30000" dirty="0"/>
              <a:t>nd</a:t>
            </a:r>
            <a:r>
              <a:rPr lang="en-IN" dirty="0"/>
              <a:t> algorithms is just linear or O(n). </a:t>
            </a:r>
          </a:p>
          <a:p>
            <a:r>
              <a:rPr lang="en-IN" dirty="0"/>
              <a:t>Before we look at the results of the simulation on Python, I would like to discuss a very important property of </a:t>
            </a:r>
            <a:r>
              <a:rPr lang="en-IN" b="1" dirty="0"/>
              <a:t>regular</a:t>
            </a:r>
            <a:r>
              <a:rPr lang="en-IN" dirty="0"/>
              <a:t> Markov Chains. </a:t>
            </a:r>
          </a:p>
          <a:p>
            <a:r>
              <a:rPr lang="en-US" dirty="0"/>
              <a:t>A </a:t>
            </a:r>
            <a:r>
              <a:rPr lang="en-US" b="1" dirty="0"/>
              <a:t>regular matrix</a:t>
            </a:r>
            <a:r>
              <a:rPr lang="en-US" dirty="0"/>
              <a:t> is a stochastic matrix where, after a finite number of steps (say k), all entries in A</a:t>
            </a:r>
            <a:r>
              <a:rPr lang="en-US" baseline="30000" dirty="0"/>
              <a:t>k </a:t>
            </a:r>
            <a:r>
              <a:rPr lang="en-US" dirty="0"/>
              <a:t> (kth power of A) become positive.</a:t>
            </a:r>
          </a:p>
          <a:p>
            <a:r>
              <a:rPr lang="en-US" dirty="0"/>
              <a:t>According to the </a:t>
            </a:r>
            <a:r>
              <a:rPr lang="en-US" b="1" dirty="0"/>
              <a:t>Perron-</a:t>
            </a:r>
            <a:r>
              <a:rPr lang="en-US" b="1" dirty="0" err="1"/>
              <a:t>Frobenius</a:t>
            </a:r>
            <a:r>
              <a:rPr lang="en-US" b="1" dirty="0"/>
              <a:t> theorem</a:t>
            </a:r>
            <a:r>
              <a:rPr lang="en-US" dirty="0"/>
              <a:t>, such matrices have a unique dominant eigenvalue (λ</a:t>
            </a:r>
            <a:r>
              <a:rPr lang="en-US" baseline="-25000" dirty="0"/>
              <a:t>1</a:t>
            </a:r>
            <a:r>
              <a:rPr lang="en-US" dirty="0"/>
              <a:t>​=1) with a unique associated eigenvector, that is a positive probability vector called the stationary distribution (v1).</a:t>
            </a:r>
            <a:endParaRPr lang="en-IN" dirty="0"/>
          </a:p>
          <a:p>
            <a:endParaRPr lang="en-IN" dirty="0"/>
          </a:p>
        </p:txBody>
      </p:sp>
    </p:spTree>
    <p:extLst>
      <p:ext uri="{BB962C8B-B14F-4D97-AF65-F5344CB8AC3E}">
        <p14:creationId xmlns:p14="http://schemas.microsoft.com/office/powerpoint/2010/main" val="199672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B7EC-A44E-2CF2-55A0-59F707F9522A}"/>
              </a:ext>
            </a:extLst>
          </p:cNvPr>
          <p:cNvSpPr>
            <a:spLocks noGrp="1"/>
          </p:cNvSpPr>
          <p:nvPr>
            <p:ph type="title"/>
          </p:nvPr>
        </p:nvSpPr>
        <p:spPr>
          <a:xfrm>
            <a:off x="838200" y="1"/>
            <a:ext cx="10515600" cy="530941"/>
          </a:xfrm>
        </p:spPr>
        <p:txBody>
          <a:bodyPr>
            <a:normAutofit fontScale="90000"/>
          </a:bodyPr>
          <a:lstStyle/>
          <a:p>
            <a:pPr algn="ctr"/>
            <a:r>
              <a:rPr lang="en-IN" b="1" u="sng" dirty="0"/>
              <a:t>Part 1- Weather Problem</a:t>
            </a:r>
          </a:p>
        </p:txBody>
      </p:sp>
      <p:sp>
        <p:nvSpPr>
          <p:cNvPr id="3" name="Content Placeholder 2">
            <a:extLst>
              <a:ext uri="{FF2B5EF4-FFF2-40B4-BE49-F238E27FC236}">
                <a16:creationId xmlns:a16="http://schemas.microsoft.com/office/drawing/2014/main" id="{CD84188D-E7F6-EE66-B83C-CB425E2376A7}"/>
              </a:ext>
            </a:extLst>
          </p:cNvPr>
          <p:cNvSpPr>
            <a:spLocks noGrp="1"/>
          </p:cNvSpPr>
          <p:nvPr>
            <p:ph idx="1"/>
          </p:nvPr>
        </p:nvSpPr>
        <p:spPr>
          <a:xfrm>
            <a:off x="294968" y="599768"/>
            <a:ext cx="11749548" cy="6046838"/>
          </a:xfrm>
        </p:spPr>
        <p:txBody>
          <a:bodyPr>
            <a:normAutofit fontScale="85000" lnSpcReduction="20000"/>
          </a:bodyPr>
          <a:lstStyle/>
          <a:p>
            <a:r>
              <a:rPr lang="en-US" sz="3600" u="sng" dirty="0">
                <a:solidFill>
                  <a:srgbClr val="FF0000"/>
                </a:solidFill>
              </a:rPr>
              <a:t>Theorem</a:t>
            </a:r>
            <a:r>
              <a:rPr lang="en-US" sz="3600" dirty="0">
                <a:solidFill>
                  <a:srgbClr val="FF0000"/>
                </a:solidFill>
              </a:rPr>
              <a:t>: </a:t>
            </a:r>
            <a:r>
              <a:rPr lang="en-US" sz="3600" dirty="0"/>
              <a:t>Consider a MC with a regular transitional matrix A. Then the MC converges to a probability vector </a:t>
            </a:r>
            <a:r>
              <a:rPr lang="en-US" sz="3600" b="1" dirty="0"/>
              <a:t>X</a:t>
            </a:r>
            <a:r>
              <a:rPr lang="en-US" sz="3600" dirty="0"/>
              <a:t> called steady-state vector. Moreover, this steady state vector </a:t>
            </a:r>
            <a:r>
              <a:rPr lang="en-US" sz="3600" b="1" dirty="0"/>
              <a:t>X</a:t>
            </a:r>
            <a:r>
              <a:rPr lang="en-US" sz="3600" dirty="0"/>
              <a:t> is the stationary distribution </a:t>
            </a:r>
            <a:r>
              <a:rPr lang="en-US" sz="3600" b="1" dirty="0"/>
              <a:t>V</a:t>
            </a:r>
            <a:r>
              <a:rPr lang="en-US" sz="3600" dirty="0"/>
              <a:t> of A.</a:t>
            </a:r>
          </a:p>
          <a:p>
            <a:r>
              <a:rPr lang="en-US" sz="3600" dirty="0"/>
              <a:t>MC converges to </a:t>
            </a:r>
            <a:r>
              <a:rPr lang="en-US" sz="3600" b="1" dirty="0"/>
              <a:t>X </a:t>
            </a:r>
            <a:r>
              <a:rPr lang="en-US" sz="3600" dirty="0"/>
              <a:t>means for every X(0)</a:t>
            </a:r>
            <a:endParaRPr lang="en-US" sz="3600" b="1" dirty="0"/>
          </a:p>
          <a:p>
            <a:r>
              <a:rPr lang="en-US" sz="3600" dirty="0"/>
              <a:t>Let’s see mathematically why the Markov Chain transitions to a unique steady state vector (say v) after a large number of steps (n=</a:t>
            </a:r>
            <a:r>
              <a:rPr lang="en-IN" sz="3600" b="0" i="0" dirty="0">
                <a:effectLst/>
                <a:latin typeface="Google Sans"/>
              </a:rPr>
              <a:t>∞ steps).  [</a:t>
            </a:r>
            <a:r>
              <a:rPr lang="en-IN" sz="3600" b="0" i="0" dirty="0">
                <a:solidFill>
                  <a:srgbClr val="FF0000"/>
                </a:solidFill>
                <a:effectLst/>
                <a:latin typeface="Google Sans"/>
              </a:rPr>
              <a:t>Proof</a:t>
            </a:r>
            <a:r>
              <a:rPr lang="en-IN" sz="3600" b="0" i="0" dirty="0">
                <a:effectLst/>
                <a:latin typeface="Google Sans"/>
              </a:rPr>
              <a:t>]</a:t>
            </a:r>
          </a:p>
          <a:p>
            <a:r>
              <a:rPr lang="en-US" sz="3600" dirty="0"/>
              <a:t>The proof also suggests that as the matrix is repeatedly applied, the contributions of all other eigenvalues (with magnitudes less than 1) decay exponentially, at least for diagonalizable matrices, causing the Markov chain to converge to π.</a:t>
            </a:r>
            <a:endParaRPr lang="en-IN" sz="3600" b="0" i="0" dirty="0">
              <a:effectLst/>
              <a:latin typeface="Google Sans"/>
            </a:endParaRPr>
          </a:p>
          <a:p>
            <a:r>
              <a:rPr lang="en-US" sz="3600" dirty="0"/>
              <a:t>The decay of eigenvalue contributions other than λ</a:t>
            </a:r>
            <a:r>
              <a:rPr lang="en-US" sz="3600" baseline="-25000" dirty="0"/>
              <a:t>1</a:t>
            </a:r>
            <a:r>
              <a:rPr lang="en-IN" sz="3600" dirty="0"/>
              <a:t> ensures that any differences in X(0) are washed out over time. Thus the steady–state distribution only depends on the structure of the matrix (A) and not the X(0) for regular matrices. </a:t>
            </a:r>
            <a:endParaRPr lang="en-US" sz="3600" baseline="-25000" dirty="0"/>
          </a:p>
        </p:txBody>
      </p:sp>
      <p:pic>
        <p:nvPicPr>
          <p:cNvPr id="5" name="Picture 4">
            <a:extLst>
              <a:ext uri="{FF2B5EF4-FFF2-40B4-BE49-F238E27FC236}">
                <a16:creationId xmlns:a16="http://schemas.microsoft.com/office/drawing/2014/main" id="{110F483F-8C15-224E-DC7B-4ED20423D02F}"/>
              </a:ext>
            </a:extLst>
          </p:cNvPr>
          <p:cNvPicPr>
            <a:picLocks noChangeAspect="1"/>
          </p:cNvPicPr>
          <p:nvPr/>
        </p:nvPicPr>
        <p:blipFill>
          <a:blip r:embed="rId2"/>
          <a:stretch>
            <a:fillRect/>
          </a:stretch>
        </p:blipFill>
        <p:spPr>
          <a:xfrm>
            <a:off x="7010654" y="1730477"/>
            <a:ext cx="4842540" cy="767549"/>
          </a:xfrm>
          <a:prstGeom prst="rect">
            <a:avLst/>
          </a:prstGeom>
        </p:spPr>
      </p:pic>
    </p:spTree>
    <p:extLst>
      <p:ext uri="{BB962C8B-B14F-4D97-AF65-F5344CB8AC3E}">
        <p14:creationId xmlns:p14="http://schemas.microsoft.com/office/powerpoint/2010/main" val="293104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DE69-38DF-D080-D56F-3F9094588F3B}"/>
              </a:ext>
            </a:extLst>
          </p:cNvPr>
          <p:cNvSpPr>
            <a:spLocks noGrp="1"/>
          </p:cNvSpPr>
          <p:nvPr>
            <p:ph type="title"/>
          </p:nvPr>
        </p:nvSpPr>
        <p:spPr>
          <a:xfrm>
            <a:off x="838200" y="1"/>
            <a:ext cx="10515600" cy="511276"/>
          </a:xfrm>
        </p:spPr>
        <p:txBody>
          <a:bodyPr>
            <a:normAutofit fontScale="90000"/>
          </a:bodyPr>
          <a:lstStyle/>
          <a:p>
            <a:pPr algn="ctr"/>
            <a:r>
              <a:rPr lang="en-IN" b="1" u="sng" dirty="0"/>
              <a:t>Part 1- Weather Problem</a:t>
            </a:r>
          </a:p>
        </p:txBody>
      </p:sp>
      <p:sp>
        <p:nvSpPr>
          <p:cNvPr id="3" name="Content Placeholder 2">
            <a:extLst>
              <a:ext uri="{FF2B5EF4-FFF2-40B4-BE49-F238E27FC236}">
                <a16:creationId xmlns:a16="http://schemas.microsoft.com/office/drawing/2014/main" id="{B365FE39-0933-2AF2-580A-509E1609886A}"/>
              </a:ext>
            </a:extLst>
          </p:cNvPr>
          <p:cNvSpPr>
            <a:spLocks noGrp="1"/>
          </p:cNvSpPr>
          <p:nvPr>
            <p:ph idx="1"/>
          </p:nvPr>
        </p:nvSpPr>
        <p:spPr>
          <a:xfrm>
            <a:off x="245805" y="688257"/>
            <a:ext cx="11847871" cy="5948517"/>
          </a:xfrm>
        </p:spPr>
        <p:txBody>
          <a:bodyPr/>
          <a:lstStyle/>
          <a:p>
            <a:r>
              <a:rPr lang="en-IN" dirty="0"/>
              <a:t>Now let’s 1</a:t>
            </a:r>
            <a:r>
              <a:rPr lang="en-IN" baseline="30000" dirty="0"/>
              <a:t>st</a:t>
            </a:r>
            <a:r>
              <a:rPr lang="en-IN" dirty="0"/>
              <a:t> look at a code that calculates the eigenvalues and eigenvectors of the transition matrix for the Weather problem, also tells us how and when each component converges. (</a:t>
            </a:r>
            <a:r>
              <a:rPr lang="en-IN" dirty="0">
                <a:solidFill>
                  <a:srgbClr val="FF0000"/>
                </a:solidFill>
              </a:rPr>
              <a:t>Show code &amp; visualizations</a:t>
            </a:r>
            <a:r>
              <a:rPr lang="en-IN" dirty="0"/>
              <a:t>)</a:t>
            </a:r>
          </a:p>
          <a:p>
            <a:r>
              <a:rPr lang="en-IN" dirty="0"/>
              <a:t>So through the 1</a:t>
            </a:r>
            <a:r>
              <a:rPr lang="en-IN" baseline="30000" dirty="0"/>
              <a:t>st</a:t>
            </a:r>
            <a:r>
              <a:rPr lang="en-IN" dirty="0"/>
              <a:t> code we can see the eigenvalues and the associated eigenvectors for this transition matrix. Particularly that the largest eigenvalue is 1 and the other eigenvalues are less than 1. </a:t>
            </a:r>
          </a:p>
          <a:p>
            <a:r>
              <a:rPr lang="en-IN" dirty="0"/>
              <a:t>Finally we will look at a Monte-Carlo Simulation for the weather problem, and see what’s the long-term distribution for this MC, based on different initial state vectors. (</a:t>
            </a:r>
            <a:r>
              <a:rPr lang="en-IN" dirty="0">
                <a:solidFill>
                  <a:srgbClr val="FF0000"/>
                </a:solidFill>
              </a:rPr>
              <a:t>Show Code &amp; visualizations</a:t>
            </a:r>
            <a:r>
              <a:rPr lang="en-IN" dirty="0"/>
              <a:t>)</a:t>
            </a:r>
          </a:p>
          <a:p>
            <a:r>
              <a:rPr lang="en-IN" dirty="0"/>
              <a:t>A Monte-Carlo simulation is a computational technique, in the context of a random walk, it refers to simulating a sequence of steps, where each step is determined probabilistically based on predefined rules. It can be used to study long-term distributions in stochastic systems. </a:t>
            </a:r>
          </a:p>
          <a:p>
            <a:endParaRPr lang="en-IN" dirty="0"/>
          </a:p>
        </p:txBody>
      </p:sp>
    </p:spTree>
    <p:extLst>
      <p:ext uri="{BB962C8B-B14F-4D97-AF65-F5344CB8AC3E}">
        <p14:creationId xmlns:p14="http://schemas.microsoft.com/office/powerpoint/2010/main" val="86156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3C74-19AB-7147-B449-0ED21BC8C9CC}"/>
              </a:ext>
            </a:extLst>
          </p:cNvPr>
          <p:cNvSpPr>
            <a:spLocks noGrp="1"/>
          </p:cNvSpPr>
          <p:nvPr>
            <p:ph type="title"/>
          </p:nvPr>
        </p:nvSpPr>
        <p:spPr>
          <a:xfrm>
            <a:off x="838200" y="1"/>
            <a:ext cx="10515600" cy="422786"/>
          </a:xfrm>
        </p:spPr>
        <p:txBody>
          <a:bodyPr>
            <a:normAutofit fontScale="90000"/>
          </a:bodyPr>
          <a:lstStyle/>
          <a:p>
            <a:pPr algn="ctr"/>
            <a:r>
              <a:rPr lang="en-IN" b="1" u="sng" dirty="0"/>
              <a:t>Part 1- Weather Problem</a:t>
            </a:r>
          </a:p>
        </p:txBody>
      </p:sp>
      <p:sp>
        <p:nvSpPr>
          <p:cNvPr id="3" name="Content Placeholder 2">
            <a:extLst>
              <a:ext uri="{FF2B5EF4-FFF2-40B4-BE49-F238E27FC236}">
                <a16:creationId xmlns:a16="http://schemas.microsoft.com/office/drawing/2014/main" id="{2B7B254F-573A-1C2D-515C-6B06F54B6A99}"/>
              </a:ext>
            </a:extLst>
          </p:cNvPr>
          <p:cNvSpPr>
            <a:spLocks noGrp="1"/>
          </p:cNvSpPr>
          <p:nvPr>
            <p:ph idx="1"/>
          </p:nvPr>
        </p:nvSpPr>
        <p:spPr>
          <a:xfrm>
            <a:off x="226141" y="550606"/>
            <a:ext cx="11779045" cy="6105833"/>
          </a:xfrm>
        </p:spPr>
        <p:txBody>
          <a:bodyPr>
            <a:normAutofit lnSpcReduction="10000"/>
          </a:bodyPr>
          <a:lstStyle/>
          <a:p>
            <a:r>
              <a:rPr lang="en-IN" b="1" dirty="0"/>
              <a:t>Randomization</a:t>
            </a:r>
            <a:r>
              <a:rPr lang="en-IN" dirty="0"/>
              <a:t> ensures that each trial reflects the system’s stochastic nature, generating a realistic sample path.</a:t>
            </a:r>
          </a:p>
          <a:p>
            <a:r>
              <a:rPr lang="en-IN" dirty="0"/>
              <a:t>The</a:t>
            </a:r>
            <a:r>
              <a:rPr lang="en-IN" b="1" dirty="0"/>
              <a:t> Law of Large Numbers </a:t>
            </a:r>
            <a:r>
              <a:rPr lang="en-IN" dirty="0"/>
              <a:t>ensures that the average result of many trials approximate the theoretical probabilities. </a:t>
            </a:r>
          </a:p>
          <a:p>
            <a:r>
              <a:rPr lang="en-IN" dirty="0"/>
              <a:t>Let’s discuss the interpretation of the Monte-Carlo result. We get that in the long-term there’s a roughly 58% chance for nice weather, 24% chance for rain, and 18% chance for snow represent the fraction of time the MC spends in each state. Thus it doesn’t matter if the weather today is nice, snowy, or rainy, the weather in the long-term will have the above-mentioned probabilities. </a:t>
            </a:r>
          </a:p>
          <a:p>
            <a:r>
              <a:rPr lang="en-IN" dirty="0"/>
              <a:t>Another way of looking at it is to think that if we have 100 days, 58 of them will have nice weather, 24 will have rainy weather, and 18 will have snowy weather. </a:t>
            </a:r>
          </a:p>
          <a:p>
            <a:r>
              <a:rPr lang="en-IN" dirty="0"/>
              <a:t>Thus, for regular matrices, like the one in weather problem, the simulation supports that there will </a:t>
            </a:r>
            <a:r>
              <a:rPr lang="en-IN" b="1" dirty="0"/>
              <a:t>only be 1 unique steady state distribution (independent of the initial state</a:t>
            </a:r>
            <a:r>
              <a:rPr lang="en-IN" dirty="0"/>
              <a:t>) .</a:t>
            </a:r>
          </a:p>
        </p:txBody>
      </p:sp>
    </p:spTree>
    <p:extLst>
      <p:ext uri="{BB962C8B-B14F-4D97-AF65-F5344CB8AC3E}">
        <p14:creationId xmlns:p14="http://schemas.microsoft.com/office/powerpoint/2010/main" val="4002725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9CEB-27B2-4C2C-18EC-25CBEA91C63A}"/>
              </a:ext>
            </a:extLst>
          </p:cNvPr>
          <p:cNvSpPr>
            <a:spLocks noGrp="1"/>
          </p:cNvSpPr>
          <p:nvPr>
            <p:ph type="title"/>
          </p:nvPr>
        </p:nvSpPr>
        <p:spPr>
          <a:xfrm>
            <a:off x="838200" y="1"/>
            <a:ext cx="10515600" cy="501444"/>
          </a:xfrm>
        </p:spPr>
        <p:txBody>
          <a:bodyPr>
            <a:normAutofit fontScale="90000"/>
          </a:bodyPr>
          <a:lstStyle/>
          <a:p>
            <a:pPr algn="ctr"/>
            <a:r>
              <a:rPr lang="en-IN" b="1" dirty="0"/>
              <a:t>Part 2- Illness Problem</a:t>
            </a:r>
          </a:p>
        </p:txBody>
      </p:sp>
      <p:sp>
        <p:nvSpPr>
          <p:cNvPr id="3" name="Content Placeholder 2">
            <a:extLst>
              <a:ext uri="{FF2B5EF4-FFF2-40B4-BE49-F238E27FC236}">
                <a16:creationId xmlns:a16="http://schemas.microsoft.com/office/drawing/2014/main" id="{043E3110-5DA2-C1E7-6E44-6D197BB62CBF}"/>
              </a:ext>
            </a:extLst>
          </p:cNvPr>
          <p:cNvSpPr>
            <a:spLocks noGrp="1"/>
          </p:cNvSpPr>
          <p:nvPr>
            <p:ph idx="1"/>
          </p:nvPr>
        </p:nvSpPr>
        <p:spPr>
          <a:xfrm>
            <a:off x="137652" y="501444"/>
            <a:ext cx="11887200" cy="6194323"/>
          </a:xfrm>
        </p:spPr>
        <p:txBody>
          <a:bodyPr/>
          <a:lstStyle/>
          <a:p>
            <a:r>
              <a:rPr lang="en-IN" dirty="0"/>
              <a:t>Now let’s look at a different kind of MC. An illness death model is described by a 4-state MC in which S</a:t>
            </a:r>
            <a:r>
              <a:rPr lang="en-IN" baseline="-25000" dirty="0"/>
              <a:t>1 </a:t>
            </a:r>
            <a:r>
              <a:rPr lang="en-IN" dirty="0"/>
              <a:t>describes the state in which the person is illness free. S</a:t>
            </a:r>
            <a:r>
              <a:rPr lang="en-IN" baseline="-25000" dirty="0"/>
              <a:t>2</a:t>
            </a:r>
            <a:r>
              <a:rPr lang="en-IN" dirty="0"/>
              <a:t> describes the state when the person contracts the illness. S</a:t>
            </a:r>
            <a:r>
              <a:rPr lang="en-IN" baseline="-25000" dirty="0"/>
              <a:t>3</a:t>
            </a:r>
            <a:r>
              <a:rPr lang="en-IN" dirty="0"/>
              <a:t> defines the state where the person dies due to illness related causes, and S</a:t>
            </a:r>
            <a:r>
              <a:rPr lang="en-IN" baseline="-25000" dirty="0"/>
              <a:t>4</a:t>
            </a:r>
            <a:r>
              <a:rPr lang="en-IN" dirty="0"/>
              <a:t> finally is the state where the person dies due to non-illness related causes. </a:t>
            </a:r>
            <a:endParaRPr lang="en-IN" baseline="-25000" dirty="0"/>
          </a:p>
          <a:p>
            <a:r>
              <a:rPr lang="en-IN" dirty="0"/>
              <a:t>Let’s look at the MC diagram for this problem:</a:t>
            </a:r>
          </a:p>
          <a:p>
            <a:endParaRPr lang="en-IN" dirty="0"/>
          </a:p>
        </p:txBody>
      </p:sp>
      <p:pic>
        <p:nvPicPr>
          <p:cNvPr id="5" name="Picture 4">
            <a:extLst>
              <a:ext uri="{FF2B5EF4-FFF2-40B4-BE49-F238E27FC236}">
                <a16:creationId xmlns:a16="http://schemas.microsoft.com/office/drawing/2014/main" id="{D22A5C3A-EC23-F5E1-EBA3-AE00D72B7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07" y="3274141"/>
            <a:ext cx="4954298" cy="3190568"/>
          </a:xfrm>
          <a:prstGeom prst="rect">
            <a:avLst/>
          </a:prstGeom>
        </p:spPr>
      </p:pic>
      <p:pic>
        <p:nvPicPr>
          <p:cNvPr id="1026" name="Picture 2" descr="Disease modeling: How Math Can Help In A Pandemic | U.S. GAO">
            <a:extLst>
              <a:ext uri="{FF2B5EF4-FFF2-40B4-BE49-F238E27FC236}">
                <a16:creationId xmlns:a16="http://schemas.microsoft.com/office/drawing/2014/main" id="{1AE14445-42C9-E60D-CF44-5DD7B9E12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697" y="3271205"/>
            <a:ext cx="4622755" cy="319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3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5AC0-3CF9-0929-2CD2-28197C518BD1}"/>
              </a:ext>
            </a:extLst>
          </p:cNvPr>
          <p:cNvSpPr>
            <a:spLocks noGrp="1"/>
          </p:cNvSpPr>
          <p:nvPr>
            <p:ph type="title"/>
          </p:nvPr>
        </p:nvSpPr>
        <p:spPr>
          <a:xfrm>
            <a:off x="651387" y="0"/>
            <a:ext cx="10515600" cy="492893"/>
          </a:xfrm>
        </p:spPr>
        <p:txBody>
          <a:bodyPr>
            <a:normAutofit fontScale="90000"/>
          </a:bodyPr>
          <a:lstStyle/>
          <a:p>
            <a:pPr algn="ctr"/>
            <a:r>
              <a:rPr lang="en-IN" b="1" dirty="0"/>
              <a:t>Part 2-Illness Problem</a:t>
            </a:r>
          </a:p>
        </p:txBody>
      </p:sp>
      <p:sp>
        <p:nvSpPr>
          <p:cNvPr id="3" name="Content Placeholder 2">
            <a:extLst>
              <a:ext uri="{FF2B5EF4-FFF2-40B4-BE49-F238E27FC236}">
                <a16:creationId xmlns:a16="http://schemas.microsoft.com/office/drawing/2014/main" id="{FC831AF8-38BC-E391-106B-A7251CAE06B1}"/>
              </a:ext>
            </a:extLst>
          </p:cNvPr>
          <p:cNvSpPr>
            <a:spLocks noGrp="1"/>
          </p:cNvSpPr>
          <p:nvPr>
            <p:ph idx="1"/>
          </p:nvPr>
        </p:nvSpPr>
        <p:spPr>
          <a:xfrm>
            <a:off x="216309" y="492894"/>
            <a:ext cx="11720051" cy="6124216"/>
          </a:xfrm>
        </p:spPr>
        <p:txBody>
          <a:bodyPr>
            <a:normAutofit/>
          </a:bodyPr>
          <a:lstStyle/>
          <a:p>
            <a:r>
              <a:rPr lang="en-IN" dirty="0"/>
              <a:t>Here it’s interesting to note that if a person is healthy they can’t die of the disease, so they can’t go from S</a:t>
            </a:r>
            <a:r>
              <a:rPr lang="en-IN" baseline="-25000" dirty="0"/>
              <a:t>1</a:t>
            </a:r>
            <a:r>
              <a:rPr lang="en-IN" dirty="0"/>
              <a:t> to S</a:t>
            </a:r>
            <a:r>
              <a:rPr lang="en-IN" baseline="-25000" dirty="0"/>
              <a:t>3</a:t>
            </a:r>
            <a:r>
              <a:rPr lang="en-IN" dirty="0"/>
              <a:t>. If a person is in state S</a:t>
            </a:r>
            <a:r>
              <a:rPr lang="en-IN" baseline="-25000" dirty="0"/>
              <a:t>2</a:t>
            </a:r>
            <a:r>
              <a:rPr lang="en-IN" dirty="0"/>
              <a:t>, they can go to all states. However, if a person is in S</a:t>
            </a:r>
            <a:r>
              <a:rPr lang="en-IN" baseline="-25000" dirty="0"/>
              <a:t>3</a:t>
            </a:r>
            <a:r>
              <a:rPr lang="en-IN" dirty="0"/>
              <a:t> or S</a:t>
            </a:r>
            <a:r>
              <a:rPr lang="en-IN" baseline="-25000" dirty="0"/>
              <a:t>4</a:t>
            </a:r>
            <a:r>
              <a:rPr lang="en-IN" dirty="0"/>
              <a:t>, they can’t go to other states of course, as they’re dead.</a:t>
            </a:r>
          </a:p>
          <a:p>
            <a:r>
              <a:rPr lang="en-IN" dirty="0"/>
              <a:t>Let’s look at the associated transition matrix for the illness problem (let’s say A):</a:t>
            </a:r>
          </a:p>
          <a:p>
            <a:endParaRPr lang="en-IN" dirty="0"/>
          </a:p>
          <a:p>
            <a:endParaRPr lang="en-IN" dirty="0"/>
          </a:p>
          <a:p>
            <a:endParaRPr lang="en-IN" dirty="0"/>
          </a:p>
          <a:p>
            <a:pPr marL="0" indent="0">
              <a:buNone/>
            </a:pPr>
            <a:endParaRPr lang="en-IN" dirty="0"/>
          </a:p>
          <a:p>
            <a:r>
              <a:rPr lang="en-IN" dirty="0"/>
              <a:t>Before we discuss the evolution and other analysis of this MC, let’s look at some important properties/terminology.</a:t>
            </a:r>
          </a:p>
        </p:txBody>
      </p:sp>
      <p:pic>
        <p:nvPicPr>
          <p:cNvPr id="5" name="Picture 4">
            <a:extLst>
              <a:ext uri="{FF2B5EF4-FFF2-40B4-BE49-F238E27FC236}">
                <a16:creationId xmlns:a16="http://schemas.microsoft.com/office/drawing/2014/main" id="{CB08C9B6-39C1-2C90-B318-EBB88E60BE7E}"/>
              </a:ext>
            </a:extLst>
          </p:cNvPr>
          <p:cNvPicPr>
            <a:picLocks noChangeAspect="1"/>
          </p:cNvPicPr>
          <p:nvPr/>
        </p:nvPicPr>
        <p:blipFill>
          <a:blip r:embed="rId2"/>
          <a:stretch>
            <a:fillRect/>
          </a:stretch>
        </p:blipFill>
        <p:spPr>
          <a:xfrm>
            <a:off x="3818187" y="3018503"/>
            <a:ext cx="4555625" cy="1979527"/>
          </a:xfrm>
          <a:prstGeom prst="rect">
            <a:avLst/>
          </a:prstGeom>
        </p:spPr>
      </p:pic>
    </p:spTree>
    <p:extLst>
      <p:ext uri="{BB962C8B-B14F-4D97-AF65-F5344CB8AC3E}">
        <p14:creationId xmlns:p14="http://schemas.microsoft.com/office/powerpoint/2010/main" val="158357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7966-BD07-CA59-4BE8-631AE5CC5F36}"/>
              </a:ext>
            </a:extLst>
          </p:cNvPr>
          <p:cNvSpPr>
            <a:spLocks noGrp="1"/>
          </p:cNvSpPr>
          <p:nvPr>
            <p:ph type="title"/>
          </p:nvPr>
        </p:nvSpPr>
        <p:spPr>
          <a:xfrm>
            <a:off x="916858" y="0"/>
            <a:ext cx="10515600" cy="471949"/>
          </a:xfrm>
        </p:spPr>
        <p:txBody>
          <a:bodyPr>
            <a:normAutofit fontScale="90000"/>
          </a:bodyPr>
          <a:lstStyle/>
          <a:p>
            <a:pPr algn="ctr"/>
            <a:r>
              <a:rPr lang="en-IN" b="1" dirty="0"/>
              <a:t>Part 2-Illness Problem</a:t>
            </a:r>
          </a:p>
        </p:txBody>
      </p:sp>
      <p:sp>
        <p:nvSpPr>
          <p:cNvPr id="3" name="Content Placeholder 2">
            <a:extLst>
              <a:ext uri="{FF2B5EF4-FFF2-40B4-BE49-F238E27FC236}">
                <a16:creationId xmlns:a16="http://schemas.microsoft.com/office/drawing/2014/main" id="{578EB770-AA6A-8B51-FF5B-155EEDF7A130}"/>
              </a:ext>
            </a:extLst>
          </p:cNvPr>
          <p:cNvSpPr>
            <a:spLocks noGrp="1"/>
          </p:cNvSpPr>
          <p:nvPr>
            <p:ph idx="1"/>
          </p:nvPr>
        </p:nvSpPr>
        <p:spPr>
          <a:xfrm>
            <a:off x="235975" y="471949"/>
            <a:ext cx="11798710" cy="6213985"/>
          </a:xfrm>
        </p:spPr>
        <p:txBody>
          <a:bodyPr>
            <a:normAutofit/>
          </a:bodyPr>
          <a:lstStyle/>
          <a:p>
            <a:r>
              <a:rPr lang="en-US" b="1" dirty="0"/>
              <a:t>State J</a:t>
            </a:r>
            <a:r>
              <a:rPr lang="en-US" dirty="0"/>
              <a:t> is said to be </a:t>
            </a:r>
            <a:r>
              <a:rPr lang="en-US" b="1" dirty="0"/>
              <a:t>accessible</a:t>
            </a:r>
            <a:r>
              <a:rPr lang="en-US" dirty="0"/>
              <a:t> from </a:t>
            </a:r>
            <a:r>
              <a:rPr lang="en-US" b="1" dirty="0"/>
              <a:t>state I</a:t>
            </a:r>
            <a:r>
              <a:rPr lang="en-US" dirty="0"/>
              <a:t> if there exists a positive probability of reaching J starting from I in a finite number of steps. (It’s </a:t>
            </a:r>
            <a:r>
              <a:rPr lang="en-US" b="1" dirty="0"/>
              <a:t>not required </a:t>
            </a:r>
            <a:r>
              <a:rPr lang="en-US" dirty="0"/>
              <a:t>for state J to be </a:t>
            </a:r>
            <a:r>
              <a:rPr lang="en-US" b="1" dirty="0"/>
              <a:t>directly connected </a:t>
            </a:r>
            <a:r>
              <a:rPr lang="en-US" dirty="0"/>
              <a:t>to State I).</a:t>
            </a:r>
          </a:p>
          <a:p>
            <a:r>
              <a:rPr lang="en-US" dirty="0"/>
              <a:t>Two states I,J are said to </a:t>
            </a:r>
            <a:r>
              <a:rPr lang="en-US" b="1" dirty="0"/>
              <a:t>communicate</a:t>
            </a:r>
            <a:r>
              <a:rPr lang="en-US" dirty="0"/>
              <a:t>, if they’re accessible from each other.</a:t>
            </a:r>
          </a:p>
          <a:p>
            <a:r>
              <a:rPr lang="en-US" b="1" u="sng" dirty="0"/>
              <a:t>Fact: </a:t>
            </a:r>
            <a:r>
              <a:rPr lang="en-US" dirty="0">
                <a:solidFill>
                  <a:srgbClr val="FF0000"/>
                </a:solidFill>
              </a:rPr>
              <a:t>Communication is an equivalence relationship on the state set S. </a:t>
            </a:r>
          </a:p>
          <a:p>
            <a:r>
              <a:rPr lang="en-US" dirty="0"/>
              <a:t>As a consequence of this fact, MCs are partitioned into communicating classes. Only the members from the same class can communicate with each other. </a:t>
            </a:r>
          </a:p>
          <a:p>
            <a:r>
              <a:rPr lang="en-US" dirty="0"/>
              <a:t>For example, based on this MC we have 3 communicating classes: {S</a:t>
            </a:r>
            <a:r>
              <a:rPr lang="en-US" baseline="-25000" dirty="0"/>
              <a:t>1</a:t>
            </a:r>
            <a:r>
              <a:rPr lang="en-US" dirty="0"/>
              <a:t>,S</a:t>
            </a:r>
            <a:r>
              <a:rPr lang="en-US" baseline="-25000" dirty="0"/>
              <a:t>2</a:t>
            </a:r>
            <a:r>
              <a:rPr lang="en-US" dirty="0"/>
              <a:t>},{S</a:t>
            </a:r>
            <a:r>
              <a:rPr lang="en-US" baseline="-25000" dirty="0"/>
              <a:t>3</a:t>
            </a:r>
            <a:r>
              <a:rPr lang="en-US" dirty="0"/>
              <a:t>},{S</a:t>
            </a:r>
            <a:r>
              <a:rPr lang="en-US" baseline="-25000" dirty="0"/>
              <a:t>4</a:t>
            </a:r>
            <a:r>
              <a:rPr lang="en-US" dirty="0"/>
              <a:t>}. </a:t>
            </a:r>
          </a:p>
        </p:txBody>
      </p:sp>
    </p:spTree>
    <p:extLst>
      <p:ext uri="{BB962C8B-B14F-4D97-AF65-F5344CB8AC3E}">
        <p14:creationId xmlns:p14="http://schemas.microsoft.com/office/powerpoint/2010/main" val="362705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974E-5E60-1E35-97B8-1729AB07DF9E}"/>
              </a:ext>
            </a:extLst>
          </p:cNvPr>
          <p:cNvSpPr>
            <a:spLocks noGrp="1"/>
          </p:cNvSpPr>
          <p:nvPr>
            <p:ph type="title"/>
          </p:nvPr>
        </p:nvSpPr>
        <p:spPr>
          <a:xfrm>
            <a:off x="936522" y="0"/>
            <a:ext cx="10515600" cy="491613"/>
          </a:xfrm>
        </p:spPr>
        <p:txBody>
          <a:bodyPr>
            <a:normAutofit fontScale="90000"/>
          </a:bodyPr>
          <a:lstStyle/>
          <a:p>
            <a:pPr algn="ctr"/>
            <a:r>
              <a:rPr lang="en-IN" b="1" dirty="0"/>
              <a:t>Part 2-Illness Problem</a:t>
            </a:r>
          </a:p>
        </p:txBody>
      </p:sp>
      <p:sp>
        <p:nvSpPr>
          <p:cNvPr id="3" name="Content Placeholder 2">
            <a:extLst>
              <a:ext uri="{FF2B5EF4-FFF2-40B4-BE49-F238E27FC236}">
                <a16:creationId xmlns:a16="http://schemas.microsoft.com/office/drawing/2014/main" id="{12D0860C-CCF9-08E2-B8A6-B6D2A48A8BE8}"/>
              </a:ext>
            </a:extLst>
          </p:cNvPr>
          <p:cNvSpPr>
            <a:spLocks noGrp="1"/>
          </p:cNvSpPr>
          <p:nvPr>
            <p:ph idx="1"/>
          </p:nvPr>
        </p:nvSpPr>
        <p:spPr>
          <a:xfrm>
            <a:off x="167148" y="491613"/>
            <a:ext cx="11867536" cy="6184490"/>
          </a:xfrm>
        </p:spPr>
        <p:txBody>
          <a:bodyPr>
            <a:normAutofit fontScale="92500" lnSpcReduction="10000"/>
          </a:bodyPr>
          <a:lstStyle/>
          <a:p>
            <a:r>
              <a:rPr lang="en-IN" dirty="0"/>
              <a:t>Let’s look at the last set of definitions before we analyse problem 2 more closely.</a:t>
            </a:r>
          </a:p>
          <a:p>
            <a:r>
              <a:rPr lang="en-US" dirty="0"/>
              <a:t>A state </a:t>
            </a:r>
            <a:r>
              <a:rPr lang="en-US" dirty="0" err="1"/>
              <a:t>i</a:t>
            </a:r>
            <a:r>
              <a:rPr lang="en-US" dirty="0"/>
              <a:t> is </a:t>
            </a:r>
            <a:r>
              <a:rPr lang="en-US" b="1" dirty="0"/>
              <a:t>transient</a:t>
            </a:r>
            <a:r>
              <a:rPr lang="en-US" dirty="0"/>
              <a:t> </a:t>
            </a:r>
            <a:r>
              <a:rPr lang="en-US" b="1" dirty="0"/>
              <a:t>if there is a path starting at </a:t>
            </a:r>
            <a:r>
              <a:rPr lang="en-US" b="1" dirty="0" err="1"/>
              <a:t>i</a:t>
            </a:r>
            <a:r>
              <a:rPr lang="en-US" b="1" dirty="0"/>
              <a:t>, but will never return to </a:t>
            </a:r>
            <a:r>
              <a:rPr lang="en-US" b="1" dirty="0" err="1"/>
              <a:t>i</a:t>
            </a:r>
            <a:r>
              <a:rPr lang="en-US" dirty="0"/>
              <a:t>. For example, states S1 and S2 are transient, because after we leave them, we might end up in S3 and S4, where we can’t exit from.</a:t>
            </a:r>
          </a:p>
          <a:p>
            <a:r>
              <a:rPr lang="en-US" dirty="0"/>
              <a:t>A state is referred to as an </a:t>
            </a:r>
            <a:r>
              <a:rPr lang="en-US" b="1" dirty="0"/>
              <a:t>absorbing</a:t>
            </a:r>
            <a:r>
              <a:rPr lang="en-US" dirty="0"/>
              <a:t> state, </a:t>
            </a:r>
            <a:r>
              <a:rPr lang="en-US" b="1" dirty="0"/>
              <a:t>if once entered, cannot be exited. </a:t>
            </a:r>
            <a:r>
              <a:rPr lang="en-US" dirty="0"/>
              <a:t>Here S3 and S4 are absorbing states. So once we enter S3 and S4, we will stay there forever.</a:t>
            </a:r>
          </a:p>
          <a:p>
            <a:r>
              <a:rPr lang="en-US" dirty="0"/>
              <a:t>A state is said to be </a:t>
            </a:r>
            <a:r>
              <a:rPr lang="en-US" b="1" dirty="0"/>
              <a:t>recurrent</a:t>
            </a:r>
            <a:r>
              <a:rPr lang="en-US" dirty="0"/>
              <a:t>, </a:t>
            </a:r>
            <a:r>
              <a:rPr lang="en-US" b="1" dirty="0"/>
              <a:t>if after leaving that state, there’s a guaranteed path to take us back again at least once</a:t>
            </a:r>
            <a:r>
              <a:rPr lang="en-US" dirty="0"/>
              <a:t>.</a:t>
            </a:r>
          </a:p>
          <a:p>
            <a:r>
              <a:rPr lang="en-US" dirty="0"/>
              <a:t> S1 and S2 are not recurrent since they are transient. </a:t>
            </a:r>
          </a:p>
          <a:p>
            <a:r>
              <a:rPr lang="en-US" dirty="0"/>
              <a:t>Absorbing states such as S3 and S4 are always recurrent, because once we reach them, we can revisit them an infinite number of times. </a:t>
            </a:r>
          </a:p>
          <a:p>
            <a:r>
              <a:rPr lang="en-IN" dirty="0"/>
              <a:t>A MC is </a:t>
            </a:r>
            <a:r>
              <a:rPr lang="en-IN" b="1" dirty="0"/>
              <a:t>irreducible</a:t>
            </a:r>
            <a:r>
              <a:rPr lang="en-IN" dirty="0"/>
              <a:t>, </a:t>
            </a:r>
            <a:r>
              <a:rPr lang="en-IN" b="1" dirty="0"/>
              <a:t>if all states can communicate with each another. </a:t>
            </a:r>
          </a:p>
          <a:p>
            <a:r>
              <a:rPr lang="en-IN" dirty="0"/>
              <a:t>Our MC for the illness problem is non-irreducible, but for the weather problem it is irreducible.</a:t>
            </a:r>
          </a:p>
        </p:txBody>
      </p:sp>
    </p:spTree>
    <p:extLst>
      <p:ext uri="{BB962C8B-B14F-4D97-AF65-F5344CB8AC3E}">
        <p14:creationId xmlns:p14="http://schemas.microsoft.com/office/powerpoint/2010/main" val="410375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360A-1598-6D90-4FF7-8D23D1192E7D}"/>
              </a:ext>
            </a:extLst>
          </p:cNvPr>
          <p:cNvSpPr>
            <a:spLocks noGrp="1"/>
          </p:cNvSpPr>
          <p:nvPr>
            <p:ph type="title"/>
          </p:nvPr>
        </p:nvSpPr>
        <p:spPr>
          <a:xfrm>
            <a:off x="838200" y="304801"/>
            <a:ext cx="10515600" cy="376236"/>
          </a:xfrm>
        </p:spPr>
        <p:txBody>
          <a:bodyPr>
            <a:normAutofit fontScale="90000"/>
          </a:bodyPr>
          <a:lstStyle/>
          <a:p>
            <a:pPr algn="ctr"/>
            <a:r>
              <a:rPr lang="en-IN" b="1" dirty="0"/>
              <a:t>Part 2-Illness Problem</a:t>
            </a:r>
            <a:br>
              <a:rPr lang="en-IN" dirty="0"/>
            </a:br>
            <a:endParaRPr lang="en-IN" dirty="0"/>
          </a:p>
        </p:txBody>
      </p:sp>
      <p:sp>
        <p:nvSpPr>
          <p:cNvPr id="3" name="Content Placeholder 2">
            <a:extLst>
              <a:ext uri="{FF2B5EF4-FFF2-40B4-BE49-F238E27FC236}">
                <a16:creationId xmlns:a16="http://schemas.microsoft.com/office/drawing/2014/main" id="{200D4C89-AF4C-8DA2-FAC7-A5594A453897}"/>
              </a:ext>
            </a:extLst>
          </p:cNvPr>
          <p:cNvSpPr>
            <a:spLocks noGrp="1"/>
          </p:cNvSpPr>
          <p:nvPr>
            <p:ph idx="1"/>
          </p:nvPr>
        </p:nvSpPr>
        <p:spPr>
          <a:xfrm>
            <a:off x="186813" y="511278"/>
            <a:ext cx="11818374" cy="6204154"/>
          </a:xfrm>
        </p:spPr>
        <p:txBody>
          <a:bodyPr>
            <a:normAutofit/>
          </a:bodyPr>
          <a:lstStyle/>
          <a:p>
            <a:r>
              <a:rPr lang="en-IN" dirty="0"/>
              <a:t>Now let’s look at the results of the eigenvalue and eigenvectors of this MC. [</a:t>
            </a:r>
            <a:r>
              <a:rPr lang="en-IN" dirty="0">
                <a:solidFill>
                  <a:srgbClr val="FF0000"/>
                </a:solidFill>
              </a:rPr>
              <a:t>Show the code for Eigenvalue and Eigenvectors</a:t>
            </a:r>
            <a:r>
              <a:rPr lang="en-IN" dirty="0"/>
              <a:t>]</a:t>
            </a:r>
          </a:p>
          <a:p>
            <a:r>
              <a:rPr lang="en-IN" dirty="0"/>
              <a:t>[</a:t>
            </a:r>
            <a:r>
              <a:rPr lang="en-IN" dirty="0">
                <a:solidFill>
                  <a:srgbClr val="FF0000"/>
                </a:solidFill>
              </a:rPr>
              <a:t>Also look at the results of MC simulation</a:t>
            </a:r>
            <a:r>
              <a:rPr lang="en-IN" dirty="0"/>
              <a:t>]</a:t>
            </a:r>
          </a:p>
          <a:p>
            <a:r>
              <a:rPr lang="en-IN" dirty="0"/>
              <a:t>Here we get 2 distinct long-term distributions that are achieved when we start at state S1 and S2 respectively. This means that the steady-state distributions are </a:t>
            </a:r>
            <a:r>
              <a:rPr lang="en-IN" b="1" dirty="0"/>
              <a:t>no longer independent of the initial state. </a:t>
            </a:r>
            <a:r>
              <a:rPr lang="en-IN" dirty="0"/>
              <a:t>This is different from what we saw in the weather problem, where there was only 1 unique steady state independent of the initial state. </a:t>
            </a:r>
          </a:p>
          <a:p>
            <a:r>
              <a:rPr lang="en-IN" b="1" dirty="0"/>
              <a:t>We conjecture that our MC doesn’t converge in our sense due to the non-irreducibility of the illness MC, in contrast to the weather MC</a:t>
            </a:r>
            <a:r>
              <a:rPr lang="en-IN" dirty="0"/>
              <a:t>. </a:t>
            </a:r>
          </a:p>
          <a:p>
            <a:r>
              <a:rPr lang="en-IN" dirty="0"/>
              <a:t>If we look at the paths involved in the steady-state distribution (for say X(100)), we will realize that we are in S1 and S2 only for the beginning few transitions, and in the long-term, the system spends a majority of the time in S3 or S4. This is because S1 an S2 are transient states, and S3 and S4 are absorbing states. </a:t>
            </a:r>
          </a:p>
          <a:p>
            <a:endParaRPr lang="en-IN" dirty="0"/>
          </a:p>
        </p:txBody>
      </p:sp>
    </p:spTree>
    <p:extLst>
      <p:ext uri="{BB962C8B-B14F-4D97-AF65-F5344CB8AC3E}">
        <p14:creationId xmlns:p14="http://schemas.microsoft.com/office/powerpoint/2010/main" val="320325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8D589-C9CB-BBA2-41B2-DCAA62779535}"/>
              </a:ext>
            </a:extLst>
          </p:cNvPr>
          <p:cNvSpPr>
            <a:spLocks noGrp="1"/>
          </p:cNvSpPr>
          <p:nvPr>
            <p:ph idx="1"/>
          </p:nvPr>
        </p:nvSpPr>
        <p:spPr>
          <a:xfrm>
            <a:off x="32460" y="275303"/>
            <a:ext cx="11992391" cy="6272981"/>
          </a:xfrm>
        </p:spPr>
        <p:txBody>
          <a:bodyPr>
            <a:normAutofit/>
          </a:bodyPr>
          <a:lstStyle/>
          <a:p>
            <a:pPr marL="0" indent="0" algn="ctr">
              <a:buNone/>
            </a:pPr>
            <a:r>
              <a:rPr lang="en-IN" sz="4000" b="1" u="sng" dirty="0"/>
              <a:t>Title: </a:t>
            </a:r>
            <a:r>
              <a:rPr lang="en-IN" sz="4000" b="1" dirty="0"/>
              <a:t>Markov Chain: </a:t>
            </a:r>
            <a:r>
              <a:rPr lang="en-IN" sz="4000" b="1" dirty="0" err="1"/>
              <a:t>Modeling</a:t>
            </a:r>
            <a:r>
              <a:rPr lang="en-IN" sz="4000" b="1" dirty="0"/>
              <a:t> and Simulations</a:t>
            </a:r>
          </a:p>
          <a:p>
            <a:pPr marL="0" indent="0" algn="ctr">
              <a:buNone/>
            </a:pPr>
            <a:r>
              <a:rPr lang="en-IN" sz="4000" b="1" u="sng" dirty="0"/>
              <a:t>Advisor:</a:t>
            </a:r>
            <a:r>
              <a:rPr lang="en-IN" sz="4000" b="1" dirty="0"/>
              <a:t> </a:t>
            </a:r>
            <a:r>
              <a:rPr lang="en-IN" sz="4000" b="1" dirty="0" err="1"/>
              <a:t>Dr.</a:t>
            </a:r>
            <a:r>
              <a:rPr lang="en-IN" sz="4000" b="1" dirty="0"/>
              <a:t> Mokhtar </a:t>
            </a:r>
            <a:r>
              <a:rPr lang="en-IN" sz="4000" b="1" dirty="0" err="1"/>
              <a:t>Aouina</a:t>
            </a:r>
            <a:endParaRPr lang="en-IN" sz="4000" b="1" dirty="0"/>
          </a:p>
          <a:p>
            <a:pPr marL="0" indent="0" algn="ctr">
              <a:buNone/>
            </a:pPr>
            <a:endParaRPr lang="en-IN" sz="4000" b="1" dirty="0"/>
          </a:p>
        </p:txBody>
      </p:sp>
      <p:pic>
        <p:nvPicPr>
          <p:cNvPr id="2050" name="Picture 2" descr="What is mathematical modeling? - Mathematics for Teaching">
            <a:extLst>
              <a:ext uri="{FF2B5EF4-FFF2-40B4-BE49-F238E27FC236}">
                <a16:creationId xmlns:a16="http://schemas.microsoft.com/office/drawing/2014/main" id="{2B830544-E2FD-87BB-3828-D4ACF1544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6" y="2408902"/>
            <a:ext cx="5992784" cy="32947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me Page">
            <a:extLst>
              <a:ext uri="{FF2B5EF4-FFF2-40B4-BE49-F238E27FC236}">
                <a16:creationId xmlns:a16="http://schemas.microsoft.com/office/drawing/2014/main" id="{66F835E1-AA11-D859-85CA-713588087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617" y="2408902"/>
            <a:ext cx="5879541" cy="299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24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335F-C37A-4F1C-7F37-A510D8B6A725}"/>
              </a:ext>
            </a:extLst>
          </p:cNvPr>
          <p:cNvSpPr>
            <a:spLocks noGrp="1"/>
          </p:cNvSpPr>
          <p:nvPr>
            <p:ph type="title"/>
          </p:nvPr>
        </p:nvSpPr>
        <p:spPr>
          <a:xfrm>
            <a:off x="1059263" y="0"/>
            <a:ext cx="10515600" cy="404532"/>
          </a:xfrm>
        </p:spPr>
        <p:txBody>
          <a:bodyPr>
            <a:normAutofit fontScale="90000"/>
          </a:bodyPr>
          <a:lstStyle/>
          <a:p>
            <a:pPr algn="ctr"/>
            <a:r>
              <a:rPr lang="en-IN" b="1" dirty="0"/>
              <a:t>Part 2-Illness Problem</a:t>
            </a:r>
          </a:p>
        </p:txBody>
      </p:sp>
      <p:sp>
        <p:nvSpPr>
          <p:cNvPr id="3" name="Content Placeholder 2">
            <a:extLst>
              <a:ext uri="{FF2B5EF4-FFF2-40B4-BE49-F238E27FC236}">
                <a16:creationId xmlns:a16="http://schemas.microsoft.com/office/drawing/2014/main" id="{CAC071F2-83E7-1B12-6A2D-702562AC312D}"/>
              </a:ext>
            </a:extLst>
          </p:cNvPr>
          <p:cNvSpPr>
            <a:spLocks noGrp="1"/>
          </p:cNvSpPr>
          <p:nvPr>
            <p:ph idx="1"/>
          </p:nvPr>
        </p:nvSpPr>
        <p:spPr>
          <a:xfrm>
            <a:off x="132735" y="404532"/>
            <a:ext cx="11926529" cy="6281403"/>
          </a:xfrm>
        </p:spPr>
        <p:txBody>
          <a:bodyPr/>
          <a:lstStyle/>
          <a:p>
            <a:r>
              <a:rPr lang="en-IN" sz="2000" dirty="0"/>
              <a:t>If someone starts at S3 or S4, they will remain there with a probability 1, since they are absorbing states. </a:t>
            </a:r>
          </a:p>
          <a:p>
            <a:r>
              <a:rPr lang="en-IN" sz="2000" dirty="0"/>
              <a:t>Now let’s look at the interpretation of the steady-state distributions for each initial state:</a:t>
            </a:r>
          </a:p>
          <a:p>
            <a:pPr marL="0" indent="0">
              <a:buNone/>
            </a:pPr>
            <a:r>
              <a:rPr lang="en-IN" sz="2000" dirty="0"/>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Starting at S1 (healthy): </a:t>
            </a:r>
            <a:r>
              <a:rPr kumimoji="0" lang="en-US" altLang="en-US" sz="2000" i="0" u="none" strike="noStrike" cap="none" normalizeH="0" baseline="0" dirty="0">
                <a:ln>
                  <a:noFill/>
                </a:ln>
                <a:solidFill>
                  <a:schemeClr val="tx1"/>
                </a:solidFill>
                <a:effectLst/>
                <a:latin typeface="Arial" panose="020B0604020202020204" pitchFamily="34" charset="0"/>
              </a:rPr>
              <a:t>This is an approx. of the result of the Monte-Carlo simulations:</a:t>
            </a:r>
            <a:r>
              <a:rPr kumimoji="0" lang="en-US" altLang="en-US" sz="2000" b="0" i="0" u="none" strike="noStrike" cap="none" normalizeH="0" baseline="0" dirty="0">
                <a:ln>
                  <a:noFill/>
                </a:ln>
                <a:solidFill>
                  <a:schemeClr val="tx1"/>
                </a:solidFill>
                <a:effectLst/>
                <a:latin typeface="Arial" panose="020B0604020202020204" pitchFamily="34" charset="0"/>
              </a:rPr>
              <a:t> [0,0,0.17,0.83] A person has an </a:t>
            </a:r>
            <a:r>
              <a:rPr kumimoji="0" lang="en-US" altLang="en-US" sz="2000" b="1" i="0" u="none" strike="noStrike" cap="none" normalizeH="0" baseline="0" dirty="0">
                <a:ln>
                  <a:noFill/>
                </a:ln>
                <a:solidFill>
                  <a:schemeClr val="tx1"/>
                </a:solidFill>
                <a:effectLst/>
                <a:latin typeface="Arial" panose="020B0604020202020204" pitchFamily="34" charset="0"/>
              </a:rPr>
              <a:t>83% chance</a:t>
            </a:r>
            <a:r>
              <a:rPr kumimoji="0" lang="en-US" altLang="en-US" sz="2000" b="0" i="0" u="none" strike="noStrike" cap="none" normalizeH="0" baseline="0" dirty="0">
                <a:ln>
                  <a:noFill/>
                </a:ln>
                <a:solidFill>
                  <a:schemeClr val="tx1"/>
                </a:solidFill>
                <a:effectLst/>
                <a:latin typeface="Arial" panose="020B0604020202020204" pitchFamily="34" charset="0"/>
              </a:rPr>
              <a:t> of dying from other causes and a </a:t>
            </a:r>
            <a:r>
              <a:rPr kumimoji="0" lang="en-US" altLang="en-US" sz="2000" b="1" i="0" u="none" strike="noStrike" cap="none" normalizeH="0" baseline="0" dirty="0">
                <a:ln>
                  <a:noFill/>
                </a:ln>
                <a:solidFill>
                  <a:schemeClr val="tx1"/>
                </a:solidFill>
                <a:effectLst/>
                <a:latin typeface="Arial" panose="020B0604020202020204" pitchFamily="34" charset="0"/>
              </a:rPr>
              <a:t>17% chance</a:t>
            </a:r>
            <a:r>
              <a:rPr kumimoji="0" lang="en-US" altLang="en-US" sz="2000" b="0" i="0" u="none" strike="noStrike" cap="none" normalizeH="0" baseline="0" dirty="0">
                <a:ln>
                  <a:noFill/>
                </a:ln>
                <a:solidFill>
                  <a:schemeClr val="tx1"/>
                </a:solidFill>
                <a:effectLst/>
                <a:latin typeface="Arial" panose="020B0604020202020204" pitchFamily="34" charset="0"/>
              </a:rPr>
              <a:t> of dying from the illness.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Starting at S2​ (ill):</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a:ln>
                  <a:noFill/>
                </a:ln>
                <a:solidFill>
                  <a:schemeClr val="tx1"/>
                </a:solidFill>
                <a:effectLst/>
                <a:latin typeface="Arial" panose="020B0604020202020204" pitchFamily="34" charset="0"/>
              </a:rPr>
              <a:t>This is an approx. of the result of the Monte-Carlo simulations:</a:t>
            </a:r>
            <a:r>
              <a:rPr kumimoji="0" lang="en-US" altLang="en-US" sz="2000" b="0" i="0" u="none" strike="noStrike" cap="none" normalizeH="0" baseline="0" dirty="0">
                <a:ln>
                  <a:noFill/>
                </a:ln>
                <a:solidFill>
                  <a:schemeClr val="tx1"/>
                </a:solidFill>
                <a:effectLst/>
                <a:latin typeface="Arial" panose="020B0604020202020204" pitchFamily="34" charset="0"/>
              </a:rPr>
              <a:t> [0,0,0.33,0.67]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person has a </a:t>
            </a:r>
            <a:r>
              <a:rPr kumimoji="0" lang="en-US" altLang="en-US" sz="2000" b="1" i="0" u="none" strike="noStrike" cap="none" normalizeH="0" baseline="0" dirty="0">
                <a:ln>
                  <a:noFill/>
                </a:ln>
                <a:solidFill>
                  <a:schemeClr val="tx1"/>
                </a:solidFill>
                <a:effectLst/>
                <a:latin typeface="Arial" panose="020B0604020202020204" pitchFamily="34" charset="0"/>
              </a:rPr>
              <a:t>67% chance</a:t>
            </a:r>
            <a:r>
              <a:rPr kumimoji="0" lang="en-US" altLang="en-US" sz="2000" b="0" i="0" u="none" strike="noStrike" cap="none" normalizeH="0" baseline="0" dirty="0">
                <a:ln>
                  <a:noFill/>
                </a:ln>
                <a:solidFill>
                  <a:schemeClr val="tx1"/>
                </a:solidFill>
                <a:effectLst/>
                <a:latin typeface="Arial" panose="020B0604020202020204" pitchFamily="34" charset="0"/>
              </a:rPr>
              <a:t> of dying from other causes and a </a:t>
            </a:r>
            <a:r>
              <a:rPr kumimoji="0" lang="en-US" altLang="en-US" sz="2000" b="1" i="0" u="none" strike="noStrike" cap="none" normalizeH="0" baseline="0" dirty="0">
                <a:ln>
                  <a:noFill/>
                </a:ln>
                <a:solidFill>
                  <a:schemeClr val="tx1"/>
                </a:solidFill>
                <a:effectLst/>
                <a:latin typeface="Arial" panose="020B0604020202020204" pitchFamily="34" charset="0"/>
              </a:rPr>
              <a:t>33% chance</a:t>
            </a:r>
            <a:r>
              <a:rPr kumimoji="0" lang="en-US" altLang="en-US" sz="2000" b="0" i="0" u="none" strike="noStrike" cap="none" normalizeH="0" baseline="0" dirty="0">
                <a:ln>
                  <a:noFill/>
                </a:ln>
                <a:solidFill>
                  <a:schemeClr val="tx1"/>
                </a:solidFill>
                <a:effectLst/>
                <a:latin typeface="Arial" panose="020B0604020202020204" pitchFamily="34" charset="0"/>
              </a:rPr>
              <a:t> of dying from the illness.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Starting at S3​ (death from illness):</a:t>
            </a:r>
            <a:r>
              <a:rPr kumimoji="0" lang="en-US" altLang="en-US" sz="2000" b="0" i="0" u="none" strike="noStrike" cap="none" normalizeH="0" baseline="0" dirty="0">
                <a:ln>
                  <a:noFill/>
                </a:ln>
                <a:solidFill>
                  <a:schemeClr val="tx1"/>
                </a:solidFill>
                <a:effectLst/>
                <a:latin typeface="Arial" panose="020B0604020202020204" pitchFamily="34" charset="0"/>
              </a:rPr>
              <a:t> Once death from illness occurs, the person is absorbed into state S3, and no further transitions happen.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Starting at S4(death from other causes):</a:t>
            </a:r>
            <a:r>
              <a:rPr kumimoji="0" lang="en-US" altLang="en-US" sz="2000" b="0" i="0" u="none" strike="noStrike" cap="none" normalizeH="0" baseline="0" dirty="0">
                <a:ln>
                  <a:noFill/>
                </a:ln>
                <a:solidFill>
                  <a:schemeClr val="tx1"/>
                </a:solidFill>
                <a:effectLst/>
                <a:latin typeface="Arial" panose="020B0604020202020204" pitchFamily="34" charset="0"/>
              </a:rPr>
              <a:t> Once death from other causes occurs, the person is absorbed into state S4, and no further transitions happen.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3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This model shows that while the illness is a factor in mortality, </a:t>
            </a:r>
            <a:r>
              <a:rPr lang="en-US" sz="2000" b="1" dirty="0">
                <a:latin typeface="Arial" panose="020B0604020202020204" pitchFamily="34" charset="0"/>
                <a:cs typeface="Arial" panose="020B0604020202020204" pitchFamily="34" charset="0"/>
              </a:rPr>
              <a:t>other causes of death are more significant</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prevention of those other causes</a:t>
            </a:r>
            <a:r>
              <a:rPr lang="en-US" sz="2000" dirty="0">
                <a:latin typeface="Arial" panose="020B0604020202020204" pitchFamily="34" charset="0"/>
                <a:cs typeface="Arial" panose="020B0604020202020204" pitchFamily="34" charset="0"/>
              </a:rPr>
              <a:t> may play an even larger role in improving survival rates for the population. </a:t>
            </a:r>
            <a:r>
              <a:rPr lang="en-US" sz="2000" b="1" dirty="0">
                <a:latin typeface="Arial" panose="020B0604020202020204" pitchFamily="34" charset="0"/>
                <a:cs typeface="Arial" panose="020B0604020202020204" pitchFamily="34" charset="0"/>
              </a:rPr>
              <a:t>The mortality rate of the actual illness might not be that high</a:t>
            </a:r>
            <a:r>
              <a:rPr lang="en-US" sz="2000" dirty="0">
                <a:latin typeface="Arial" panose="020B0604020202020204" pitchFamily="34" charset="0"/>
                <a:cs typeface="Arial" panose="020B0604020202020204" pitchFamily="34" charset="0"/>
              </a:rPr>
              <a:t>, however, more research is required to understand the complex factors.</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sz="2000" dirty="0"/>
          </a:p>
        </p:txBody>
      </p:sp>
    </p:spTree>
    <p:extLst>
      <p:ext uri="{BB962C8B-B14F-4D97-AF65-F5344CB8AC3E}">
        <p14:creationId xmlns:p14="http://schemas.microsoft.com/office/powerpoint/2010/main" val="124079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A566-6C92-7BD2-FCDA-AFFF20519268}"/>
              </a:ext>
            </a:extLst>
          </p:cNvPr>
          <p:cNvSpPr>
            <a:spLocks noGrp="1"/>
          </p:cNvSpPr>
          <p:nvPr>
            <p:ph type="title"/>
          </p:nvPr>
        </p:nvSpPr>
        <p:spPr>
          <a:xfrm>
            <a:off x="838200" y="68826"/>
            <a:ext cx="10515600" cy="462116"/>
          </a:xfrm>
        </p:spPr>
        <p:txBody>
          <a:bodyPr>
            <a:normAutofit fontScale="90000"/>
          </a:bodyPr>
          <a:lstStyle/>
          <a:p>
            <a:pPr algn="ctr"/>
            <a:r>
              <a:rPr lang="en-IN" b="1" dirty="0"/>
              <a:t>Part 3- Cycles (C4 and C5)</a:t>
            </a:r>
          </a:p>
        </p:txBody>
      </p:sp>
      <p:pic>
        <p:nvPicPr>
          <p:cNvPr id="1026" name="Picture 2" descr="Cycle graph with 12 nodes | Download Scientific Diagram">
            <a:extLst>
              <a:ext uri="{FF2B5EF4-FFF2-40B4-BE49-F238E27FC236}">
                <a16:creationId xmlns:a16="http://schemas.microsoft.com/office/drawing/2014/main" id="{66568E23-492B-F1C6-97CA-394CA08DA1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005" y="825909"/>
            <a:ext cx="3641652" cy="366743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Cycle (graph theory) - Wikipedia">
            <a:extLst>
              <a:ext uri="{FF2B5EF4-FFF2-40B4-BE49-F238E27FC236}">
                <a16:creationId xmlns:a16="http://schemas.microsoft.com/office/drawing/2014/main" id="{7AEFA561-5518-3CCC-DCA6-03515721E5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Solved How many 5-colorings exists in K1,3 graph, C4 | Chegg.com">
            <a:extLst>
              <a:ext uri="{FF2B5EF4-FFF2-40B4-BE49-F238E27FC236}">
                <a16:creationId xmlns:a16="http://schemas.microsoft.com/office/drawing/2014/main" id="{166DD5D3-9835-E762-2589-61450E22C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968" y="991664"/>
            <a:ext cx="6377832" cy="374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04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9E3E-5D51-39B5-2F81-EE959BE62552}"/>
              </a:ext>
            </a:extLst>
          </p:cNvPr>
          <p:cNvSpPr>
            <a:spLocks noGrp="1"/>
          </p:cNvSpPr>
          <p:nvPr>
            <p:ph type="title"/>
          </p:nvPr>
        </p:nvSpPr>
        <p:spPr>
          <a:xfrm>
            <a:off x="838200" y="1"/>
            <a:ext cx="10515600" cy="599767"/>
          </a:xfrm>
        </p:spPr>
        <p:txBody>
          <a:bodyPr>
            <a:normAutofit fontScale="90000"/>
          </a:bodyPr>
          <a:lstStyle/>
          <a:p>
            <a:pPr algn="ctr"/>
            <a:r>
              <a:rPr lang="en-IN" b="1" dirty="0"/>
              <a:t>Part 3-Cycles </a:t>
            </a:r>
          </a:p>
        </p:txBody>
      </p:sp>
      <p:sp>
        <p:nvSpPr>
          <p:cNvPr id="3" name="Content Placeholder 2">
            <a:extLst>
              <a:ext uri="{FF2B5EF4-FFF2-40B4-BE49-F238E27FC236}">
                <a16:creationId xmlns:a16="http://schemas.microsoft.com/office/drawing/2014/main" id="{11D76814-1C87-1345-686D-2391B3BE42E3}"/>
              </a:ext>
            </a:extLst>
          </p:cNvPr>
          <p:cNvSpPr>
            <a:spLocks noGrp="1"/>
          </p:cNvSpPr>
          <p:nvPr>
            <p:ph idx="1"/>
          </p:nvPr>
        </p:nvSpPr>
        <p:spPr>
          <a:xfrm>
            <a:off x="0" y="453145"/>
            <a:ext cx="12005187" cy="6115664"/>
          </a:xfrm>
        </p:spPr>
        <p:txBody>
          <a:bodyPr>
            <a:normAutofit fontScale="92500"/>
          </a:bodyPr>
          <a:lstStyle/>
          <a:p>
            <a:r>
              <a:rPr lang="en-IN" dirty="0"/>
              <a:t>A state </a:t>
            </a:r>
            <a:r>
              <a:rPr lang="en-IN" b="1" dirty="0" err="1"/>
              <a:t>i</a:t>
            </a:r>
            <a:r>
              <a:rPr lang="en-IN" b="1" dirty="0"/>
              <a:t> </a:t>
            </a:r>
            <a:r>
              <a:rPr lang="en-IN" dirty="0"/>
              <a:t>in a MC is said to be </a:t>
            </a:r>
            <a:r>
              <a:rPr lang="en-IN" b="1" dirty="0"/>
              <a:t>periodic </a:t>
            </a:r>
            <a:r>
              <a:rPr lang="en-IN" dirty="0"/>
              <a:t>with period d, if we can visit it at multiples of a fixed number of d steps. </a:t>
            </a:r>
          </a:p>
          <a:p>
            <a:r>
              <a:rPr lang="en-IN" dirty="0"/>
              <a:t>The period </a:t>
            </a:r>
            <a:r>
              <a:rPr lang="en-IN" b="1" dirty="0"/>
              <a:t>d </a:t>
            </a:r>
            <a:r>
              <a:rPr lang="en-IN" dirty="0"/>
              <a:t>can then be defined as the </a:t>
            </a:r>
            <a:r>
              <a:rPr lang="en-IN" dirty="0" err="1"/>
              <a:t>gcd</a:t>
            </a:r>
            <a:r>
              <a:rPr lang="en-IN" dirty="0"/>
              <a:t> {n|(A</a:t>
            </a:r>
            <a:r>
              <a:rPr lang="en-IN" baseline="30000" dirty="0"/>
              <a:t>n</a:t>
            </a:r>
            <a:r>
              <a:rPr lang="en-IN" dirty="0"/>
              <a:t>)</a:t>
            </a:r>
            <a:r>
              <a:rPr lang="en-IN" baseline="-25000" dirty="0"/>
              <a:t>ii</a:t>
            </a:r>
            <a:r>
              <a:rPr lang="en-IN" dirty="0"/>
              <a:t> &gt;0} where n is the number of steps required to reach state </a:t>
            </a:r>
            <a:r>
              <a:rPr lang="en-IN" b="1" dirty="0" err="1"/>
              <a:t>i</a:t>
            </a:r>
            <a:r>
              <a:rPr lang="en-IN" dirty="0"/>
              <a:t> and A is the transitional matrix of the MC.</a:t>
            </a:r>
          </a:p>
          <a:p>
            <a:r>
              <a:rPr lang="en-IN" dirty="0"/>
              <a:t>For example: For this MC, each state has period d=2, and we say that the MC is periodic with period 2.</a:t>
            </a:r>
          </a:p>
          <a:p>
            <a:pPr marL="0" indent="0">
              <a:buNone/>
            </a:pPr>
            <a:endParaRPr lang="en-IN" dirty="0"/>
          </a:p>
          <a:p>
            <a:endParaRPr lang="en-IN" dirty="0"/>
          </a:p>
          <a:p>
            <a:endParaRPr lang="en-IN" dirty="0"/>
          </a:p>
          <a:p>
            <a:endParaRPr lang="en-IN" dirty="0"/>
          </a:p>
          <a:p>
            <a:r>
              <a:rPr lang="en-IN" dirty="0"/>
              <a:t>If d=1, then the state </a:t>
            </a:r>
            <a:r>
              <a:rPr lang="en-IN" dirty="0" err="1"/>
              <a:t>i</a:t>
            </a:r>
            <a:r>
              <a:rPr lang="en-IN" dirty="0"/>
              <a:t> is said to be </a:t>
            </a:r>
            <a:r>
              <a:rPr lang="en-IN" b="1" dirty="0"/>
              <a:t>aperiodic.</a:t>
            </a:r>
          </a:p>
          <a:p>
            <a:r>
              <a:rPr lang="en-IN" dirty="0"/>
              <a:t>For example in our illness problem, all the 4 states are aperiodic, because there isn’t a fixed/repeating pattern that allows us to revisit a node again and again. The illness problem is an example of a MC that is aperiodic, because all of its states are aperiodic. </a:t>
            </a:r>
          </a:p>
          <a:p>
            <a:endParaRPr lang="en-IN" dirty="0"/>
          </a:p>
        </p:txBody>
      </p:sp>
      <p:pic>
        <p:nvPicPr>
          <p:cNvPr id="5" name="Picture 4">
            <a:extLst>
              <a:ext uri="{FF2B5EF4-FFF2-40B4-BE49-F238E27FC236}">
                <a16:creationId xmlns:a16="http://schemas.microsoft.com/office/drawing/2014/main" id="{56AAD463-FD35-F955-0386-E58E68E29B2F}"/>
              </a:ext>
            </a:extLst>
          </p:cNvPr>
          <p:cNvPicPr>
            <a:picLocks noChangeAspect="1"/>
          </p:cNvPicPr>
          <p:nvPr/>
        </p:nvPicPr>
        <p:blipFill>
          <a:blip r:embed="rId2"/>
          <a:stretch>
            <a:fillRect/>
          </a:stretch>
        </p:blipFill>
        <p:spPr>
          <a:xfrm>
            <a:off x="7895304" y="2729966"/>
            <a:ext cx="1483397" cy="2137001"/>
          </a:xfrm>
          <a:prstGeom prst="rect">
            <a:avLst/>
          </a:prstGeom>
        </p:spPr>
      </p:pic>
    </p:spTree>
    <p:extLst>
      <p:ext uri="{BB962C8B-B14F-4D97-AF65-F5344CB8AC3E}">
        <p14:creationId xmlns:p14="http://schemas.microsoft.com/office/powerpoint/2010/main" val="3474735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DFF9-7BC5-7150-3426-B42B463550BE}"/>
              </a:ext>
            </a:extLst>
          </p:cNvPr>
          <p:cNvSpPr>
            <a:spLocks noGrp="1"/>
          </p:cNvSpPr>
          <p:nvPr>
            <p:ph type="title"/>
          </p:nvPr>
        </p:nvSpPr>
        <p:spPr>
          <a:xfrm>
            <a:off x="838200" y="1"/>
            <a:ext cx="10515600" cy="481780"/>
          </a:xfrm>
        </p:spPr>
        <p:txBody>
          <a:bodyPr>
            <a:normAutofit fontScale="90000"/>
          </a:bodyPr>
          <a:lstStyle/>
          <a:p>
            <a:pPr algn="ctr"/>
            <a:r>
              <a:rPr lang="en-IN" b="1" dirty="0"/>
              <a:t>Part 3-Cycles (C4 and C5)</a:t>
            </a:r>
          </a:p>
        </p:txBody>
      </p:sp>
      <p:sp>
        <p:nvSpPr>
          <p:cNvPr id="3" name="Content Placeholder 2">
            <a:extLst>
              <a:ext uri="{FF2B5EF4-FFF2-40B4-BE49-F238E27FC236}">
                <a16:creationId xmlns:a16="http://schemas.microsoft.com/office/drawing/2014/main" id="{60E1A341-DF36-3135-DBFF-0C2939252BCE}"/>
              </a:ext>
            </a:extLst>
          </p:cNvPr>
          <p:cNvSpPr>
            <a:spLocks noGrp="1"/>
          </p:cNvSpPr>
          <p:nvPr>
            <p:ph idx="1"/>
          </p:nvPr>
        </p:nvSpPr>
        <p:spPr>
          <a:xfrm>
            <a:off x="294966" y="678425"/>
            <a:ext cx="11690555" cy="5761703"/>
          </a:xfrm>
        </p:spPr>
        <p:txBody>
          <a:bodyPr>
            <a:normAutofit fontScale="92500" lnSpcReduction="10000"/>
          </a:bodyPr>
          <a:lstStyle/>
          <a:p>
            <a:r>
              <a:rPr lang="en-US" dirty="0"/>
              <a:t>A </a:t>
            </a:r>
            <a:r>
              <a:rPr lang="en-US" b="1" dirty="0"/>
              <a:t>cycle</a:t>
            </a:r>
            <a:r>
              <a:rPr lang="en-US" dirty="0"/>
              <a:t> graph C</a:t>
            </a:r>
            <a:r>
              <a:rPr lang="en-US" baseline="-25000" dirty="0"/>
              <a:t>n​ </a:t>
            </a:r>
            <a:r>
              <a:rPr lang="en-US" dirty="0"/>
              <a:t>consists of n nodes connected in a closed loop. Each node has exactly two neighbors. Thus, C4 and C5 make a graph with 4 and 5 nodes each respectively.</a:t>
            </a:r>
          </a:p>
          <a:p>
            <a:r>
              <a:rPr lang="en-US" dirty="0"/>
              <a:t>Let’s look at what a C4 and a C5 system will look like:</a:t>
            </a:r>
          </a:p>
          <a:p>
            <a:endParaRPr lang="en-IN" dirty="0"/>
          </a:p>
          <a:p>
            <a:endParaRPr lang="en-IN" dirty="0"/>
          </a:p>
          <a:p>
            <a:endParaRPr lang="en-IN" dirty="0"/>
          </a:p>
          <a:p>
            <a:endParaRPr lang="en-IN" dirty="0"/>
          </a:p>
          <a:p>
            <a:endParaRPr lang="en-IN" dirty="0"/>
          </a:p>
          <a:p>
            <a:r>
              <a:rPr lang="en-IN" dirty="0"/>
              <a:t>We are going to look at 2 different cases of C4 and C5 each. The </a:t>
            </a:r>
            <a:r>
              <a:rPr lang="en-IN" b="1" dirty="0"/>
              <a:t>unidirectional </a:t>
            </a:r>
            <a:r>
              <a:rPr lang="en-IN" dirty="0"/>
              <a:t>case and the </a:t>
            </a:r>
            <a:r>
              <a:rPr lang="en-IN" b="1" dirty="0"/>
              <a:t>bidirectional</a:t>
            </a:r>
            <a:r>
              <a:rPr lang="en-IN" dirty="0"/>
              <a:t> case. Let’s see what it means.</a:t>
            </a:r>
          </a:p>
          <a:p>
            <a:r>
              <a:rPr lang="en-IN" dirty="0"/>
              <a:t>When a cycle is bidirectional, it means that each node can go to the nodes before and after it with equal probability. When a cycle is unidirectional, it means that that each node can only go the node before or after it (based on the direction of cycle).</a:t>
            </a:r>
          </a:p>
        </p:txBody>
      </p:sp>
      <p:pic>
        <p:nvPicPr>
          <p:cNvPr id="2050" name="Picture 2" descr="Some Special Simple Graphs | Discrete Mathematics | Books | Skedbooks">
            <a:extLst>
              <a:ext uri="{FF2B5EF4-FFF2-40B4-BE49-F238E27FC236}">
                <a16:creationId xmlns:a16="http://schemas.microsoft.com/office/drawing/2014/main" id="{CAA07CF0-FC5E-9B67-7EC0-734AD9C795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54" t="3574" r="28917" b="16478"/>
          <a:stretch/>
        </p:blipFill>
        <p:spPr bwMode="auto">
          <a:xfrm>
            <a:off x="3736258" y="2284827"/>
            <a:ext cx="3067665" cy="196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297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C740-14F6-B5C2-567C-FBD95E3738A5}"/>
              </a:ext>
            </a:extLst>
          </p:cNvPr>
          <p:cNvSpPr>
            <a:spLocks noGrp="1"/>
          </p:cNvSpPr>
          <p:nvPr>
            <p:ph type="title"/>
          </p:nvPr>
        </p:nvSpPr>
        <p:spPr>
          <a:xfrm>
            <a:off x="838200" y="1"/>
            <a:ext cx="10515600" cy="681036"/>
          </a:xfrm>
        </p:spPr>
        <p:txBody>
          <a:bodyPr>
            <a:normAutofit fontScale="90000"/>
          </a:bodyPr>
          <a:lstStyle/>
          <a:p>
            <a:pPr algn="ctr"/>
            <a:r>
              <a:rPr lang="en-IN" b="1" dirty="0"/>
              <a:t>Part 3- Cycles (C4 and C5)</a:t>
            </a:r>
          </a:p>
        </p:txBody>
      </p:sp>
      <p:sp>
        <p:nvSpPr>
          <p:cNvPr id="3" name="Content Placeholder 2">
            <a:extLst>
              <a:ext uri="{FF2B5EF4-FFF2-40B4-BE49-F238E27FC236}">
                <a16:creationId xmlns:a16="http://schemas.microsoft.com/office/drawing/2014/main" id="{63C0D6A2-CA82-DE6D-49C5-0E7D052A211C}"/>
              </a:ext>
            </a:extLst>
          </p:cNvPr>
          <p:cNvSpPr>
            <a:spLocks noGrp="1"/>
          </p:cNvSpPr>
          <p:nvPr>
            <p:ph idx="1"/>
          </p:nvPr>
        </p:nvSpPr>
        <p:spPr>
          <a:xfrm>
            <a:off x="127819" y="589935"/>
            <a:ext cx="11936361" cy="6096000"/>
          </a:xfrm>
        </p:spPr>
        <p:txBody>
          <a:bodyPr/>
          <a:lstStyle/>
          <a:p>
            <a:r>
              <a:rPr lang="en-IN" dirty="0"/>
              <a:t>First we are going to focus on the C5 case, particularly the bidirectional case and then the unidirectional case.</a:t>
            </a:r>
          </a:p>
          <a:p>
            <a:r>
              <a:rPr lang="en-IN" dirty="0"/>
              <a:t>Let’s look at the matrix for the bidirectional C5 case. It will look something like this:</a:t>
            </a:r>
          </a:p>
          <a:p>
            <a:endParaRPr lang="en-IN" dirty="0"/>
          </a:p>
          <a:p>
            <a:endParaRPr lang="en-IN" dirty="0"/>
          </a:p>
          <a:p>
            <a:endParaRPr lang="en-IN" dirty="0"/>
          </a:p>
          <a:p>
            <a:r>
              <a:rPr lang="en-IN" dirty="0"/>
              <a:t>As you can see here, this matrix has equal probability (0.5) for each node to travel to the node before it or after it. </a:t>
            </a:r>
          </a:p>
          <a:p>
            <a:r>
              <a:rPr lang="en-IN" dirty="0"/>
              <a:t>We will look at the long-term distribution for this particular MC, i.e. discuss its convergence. [</a:t>
            </a:r>
            <a:r>
              <a:rPr lang="en-IN" dirty="0">
                <a:solidFill>
                  <a:srgbClr val="FF0000"/>
                </a:solidFill>
              </a:rPr>
              <a:t>Show eigenvalue and eigenvector results</a:t>
            </a:r>
            <a:r>
              <a:rPr lang="en-IN" dirty="0"/>
              <a:t>]</a:t>
            </a:r>
          </a:p>
        </p:txBody>
      </p:sp>
      <p:pic>
        <p:nvPicPr>
          <p:cNvPr id="5" name="Picture 4">
            <a:extLst>
              <a:ext uri="{FF2B5EF4-FFF2-40B4-BE49-F238E27FC236}">
                <a16:creationId xmlns:a16="http://schemas.microsoft.com/office/drawing/2014/main" id="{1B46490C-E3F1-FDEA-246D-55238B5B09F2}"/>
              </a:ext>
            </a:extLst>
          </p:cNvPr>
          <p:cNvPicPr>
            <a:picLocks noChangeAspect="1"/>
          </p:cNvPicPr>
          <p:nvPr/>
        </p:nvPicPr>
        <p:blipFill>
          <a:blip r:embed="rId2"/>
          <a:stretch>
            <a:fillRect/>
          </a:stretch>
        </p:blipFill>
        <p:spPr>
          <a:xfrm>
            <a:off x="1781718" y="2334802"/>
            <a:ext cx="3063505" cy="1303133"/>
          </a:xfrm>
          <a:prstGeom prst="rect">
            <a:avLst/>
          </a:prstGeom>
        </p:spPr>
      </p:pic>
      <p:pic>
        <p:nvPicPr>
          <p:cNvPr id="7" name="Picture 6">
            <a:extLst>
              <a:ext uri="{FF2B5EF4-FFF2-40B4-BE49-F238E27FC236}">
                <a16:creationId xmlns:a16="http://schemas.microsoft.com/office/drawing/2014/main" id="{1DB75F3B-1C8B-AC52-17B8-BEBE5D261616}"/>
              </a:ext>
            </a:extLst>
          </p:cNvPr>
          <p:cNvPicPr>
            <a:picLocks noChangeAspect="1"/>
          </p:cNvPicPr>
          <p:nvPr/>
        </p:nvPicPr>
        <p:blipFill>
          <a:blip r:embed="rId3"/>
          <a:stretch>
            <a:fillRect/>
          </a:stretch>
        </p:blipFill>
        <p:spPr>
          <a:xfrm>
            <a:off x="7175127" y="1913922"/>
            <a:ext cx="2059086" cy="1764506"/>
          </a:xfrm>
          <a:prstGeom prst="rect">
            <a:avLst/>
          </a:prstGeom>
        </p:spPr>
      </p:pic>
    </p:spTree>
    <p:extLst>
      <p:ext uri="{BB962C8B-B14F-4D97-AF65-F5344CB8AC3E}">
        <p14:creationId xmlns:p14="http://schemas.microsoft.com/office/powerpoint/2010/main" val="2140329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A2AA-3448-8EFA-F721-419D3BE4DCFA}"/>
              </a:ext>
            </a:extLst>
          </p:cNvPr>
          <p:cNvSpPr>
            <a:spLocks noGrp="1"/>
          </p:cNvSpPr>
          <p:nvPr>
            <p:ph type="title"/>
          </p:nvPr>
        </p:nvSpPr>
        <p:spPr>
          <a:xfrm>
            <a:off x="838200" y="1"/>
            <a:ext cx="10515600" cy="681036"/>
          </a:xfrm>
        </p:spPr>
        <p:txBody>
          <a:bodyPr>
            <a:normAutofit fontScale="90000"/>
          </a:bodyPr>
          <a:lstStyle/>
          <a:p>
            <a:pPr algn="ctr"/>
            <a:r>
              <a:rPr lang="en-IN" b="1" dirty="0"/>
              <a:t>Part 3- Cycles (C4 and C5)</a:t>
            </a:r>
          </a:p>
        </p:txBody>
      </p:sp>
      <p:sp>
        <p:nvSpPr>
          <p:cNvPr id="3" name="Content Placeholder 2">
            <a:extLst>
              <a:ext uri="{FF2B5EF4-FFF2-40B4-BE49-F238E27FC236}">
                <a16:creationId xmlns:a16="http://schemas.microsoft.com/office/drawing/2014/main" id="{47F21147-A38F-2E8C-5093-F744D5897D24}"/>
              </a:ext>
            </a:extLst>
          </p:cNvPr>
          <p:cNvSpPr>
            <a:spLocks noGrp="1"/>
          </p:cNvSpPr>
          <p:nvPr>
            <p:ph idx="1"/>
          </p:nvPr>
        </p:nvSpPr>
        <p:spPr>
          <a:xfrm>
            <a:off x="98323" y="589935"/>
            <a:ext cx="12015019" cy="6145162"/>
          </a:xfrm>
        </p:spPr>
        <p:txBody>
          <a:bodyPr>
            <a:normAutofit/>
          </a:bodyPr>
          <a:lstStyle/>
          <a:p>
            <a:pPr marL="0" indent="0">
              <a:buNone/>
            </a:pPr>
            <a:endParaRPr lang="en-IN" dirty="0"/>
          </a:p>
          <a:p>
            <a:r>
              <a:rPr lang="en-IN" dirty="0"/>
              <a:t>Also, if we look at the distribution for X(100) for all the starting points, 1 through 5, we always get the same steady-state distribution. Thus the steady state distribution is independent of the initial-state vector.</a:t>
            </a:r>
          </a:p>
          <a:p>
            <a:r>
              <a:rPr lang="en-IN" dirty="0"/>
              <a:t>These results can also be verified with the Monte-Carlo simulation for this matrix! [</a:t>
            </a:r>
            <a:r>
              <a:rPr lang="en-IN" dirty="0">
                <a:solidFill>
                  <a:srgbClr val="FF0000"/>
                </a:solidFill>
              </a:rPr>
              <a:t>Show the random walk results</a:t>
            </a:r>
            <a:r>
              <a:rPr lang="en-IN" dirty="0"/>
              <a:t>]</a:t>
            </a:r>
          </a:p>
          <a:p>
            <a:r>
              <a:rPr lang="en-IN" dirty="0"/>
              <a:t>Moreover, the steady state for this matrix converges to a unique-steady state vector, where each component is 0.2, which equals 1/5, where 5= # of states. </a:t>
            </a:r>
          </a:p>
        </p:txBody>
      </p:sp>
    </p:spTree>
    <p:extLst>
      <p:ext uri="{BB962C8B-B14F-4D97-AF65-F5344CB8AC3E}">
        <p14:creationId xmlns:p14="http://schemas.microsoft.com/office/powerpoint/2010/main" val="633068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85DA-83D4-C707-C6D5-7777A21EE498}"/>
              </a:ext>
            </a:extLst>
          </p:cNvPr>
          <p:cNvSpPr>
            <a:spLocks noGrp="1"/>
          </p:cNvSpPr>
          <p:nvPr>
            <p:ph type="title"/>
          </p:nvPr>
        </p:nvSpPr>
        <p:spPr>
          <a:xfrm>
            <a:off x="838200" y="78658"/>
            <a:ext cx="10515600" cy="530942"/>
          </a:xfrm>
        </p:spPr>
        <p:txBody>
          <a:bodyPr>
            <a:normAutofit fontScale="90000"/>
          </a:bodyPr>
          <a:lstStyle/>
          <a:p>
            <a:pPr algn="ctr"/>
            <a:r>
              <a:rPr lang="en-IN" b="1" dirty="0"/>
              <a:t>Part 3- Cycles (C4 and C5)</a:t>
            </a:r>
          </a:p>
        </p:txBody>
      </p:sp>
      <p:pic>
        <p:nvPicPr>
          <p:cNvPr id="5" name="Content Placeholder 4">
            <a:extLst>
              <a:ext uri="{FF2B5EF4-FFF2-40B4-BE49-F238E27FC236}">
                <a16:creationId xmlns:a16="http://schemas.microsoft.com/office/drawing/2014/main" id="{7C4C3FA2-E516-70E0-6349-5A177814444C}"/>
              </a:ext>
            </a:extLst>
          </p:cNvPr>
          <p:cNvPicPr>
            <a:picLocks noGrp="1" noChangeAspect="1"/>
          </p:cNvPicPr>
          <p:nvPr>
            <p:ph idx="1"/>
          </p:nvPr>
        </p:nvPicPr>
        <p:blipFill>
          <a:blip r:embed="rId2"/>
          <a:stretch>
            <a:fillRect/>
          </a:stretch>
        </p:blipFill>
        <p:spPr>
          <a:xfrm>
            <a:off x="550353" y="3133496"/>
            <a:ext cx="4129802" cy="2328324"/>
          </a:xfrm>
          <a:prstGeom prst="rect">
            <a:avLst/>
          </a:prstGeom>
        </p:spPr>
      </p:pic>
      <p:pic>
        <p:nvPicPr>
          <p:cNvPr id="7" name="Picture 6">
            <a:extLst>
              <a:ext uri="{FF2B5EF4-FFF2-40B4-BE49-F238E27FC236}">
                <a16:creationId xmlns:a16="http://schemas.microsoft.com/office/drawing/2014/main" id="{DBCC3B5E-1DD0-A88D-5AA5-9D8F769F2ED9}"/>
              </a:ext>
            </a:extLst>
          </p:cNvPr>
          <p:cNvPicPr>
            <a:picLocks noChangeAspect="1"/>
          </p:cNvPicPr>
          <p:nvPr/>
        </p:nvPicPr>
        <p:blipFill>
          <a:blip r:embed="rId3"/>
          <a:stretch>
            <a:fillRect/>
          </a:stretch>
        </p:blipFill>
        <p:spPr>
          <a:xfrm>
            <a:off x="7659329" y="2991580"/>
            <a:ext cx="3009914" cy="2735057"/>
          </a:xfrm>
          <a:prstGeom prst="rect">
            <a:avLst/>
          </a:prstGeom>
        </p:spPr>
      </p:pic>
      <p:sp>
        <p:nvSpPr>
          <p:cNvPr id="4" name="TextBox 3">
            <a:extLst>
              <a:ext uri="{FF2B5EF4-FFF2-40B4-BE49-F238E27FC236}">
                <a16:creationId xmlns:a16="http://schemas.microsoft.com/office/drawing/2014/main" id="{0E577782-2DF1-03B0-7F39-4B9C7D439845}"/>
              </a:ext>
            </a:extLst>
          </p:cNvPr>
          <p:cNvSpPr txBox="1"/>
          <p:nvPr/>
        </p:nvSpPr>
        <p:spPr>
          <a:xfrm>
            <a:off x="363794" y="1189703"/>
            <a:ext cx="11130116" cy="1846659"/>
          </a:xfrm>
          <a:prstGeom prst="rect">
            <a:avLst/>
          </a:prstGeom>
          <a:noFill/>
        </p:spPr>
        <p:txBody>
          <a:bodyPr wrap="square" rtlCol="0">
            <a:spAutoFit/>
          </a:bodyPr>
          <a:lstStyle/>
          <a:p>
            <a:r>
              <a:rPr lang="en-IN" sz="3200" dirty="0"/>
              <a:t>Let’s look at the results for C4 bidirectional case. Then we will compare them! [</a:t>
            </a:r>
            <a:r>
              <a:rPr lang="en-IN" sz="3200" dirty="0">
                <a:solidFill>
                  <a:srgbClr val="FF0000"/>
                </a:solidFill>
              </a:rPr>
              <a:t>Show eigenvalue and eigenvector results for C4 bidirectional</a:t>
            </a:r>
            <a:r>
              <a:rPr lang="en-IN" sz="3200" dirty="0"/>
              <a:t>]</a:t>
            </a:r>
          </a:p>
          <a:p>
            <a:endParaRPr lang="en-IN" dirty="0"/>
          </a:p>
        </p:txBody>
      </p:sp>
    </p:spTree>
    <p:extLst>
      <p:ext uri="{BB962C8B-B14F-4D97-AF65-F5344CB8AC3E}">
        <p14:creationId xmlns:p14="http://schemas.microsoft.com/office/powerpoint/2010/main" val="2718234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141A-B6DD-4AE3-4679-8A801E28A381}"/>
              </a:ext>
            </a:extLst>
          </p:cNvPr>
          <p:cNvSpPr>
            <a:spLocks noGrp="1"/>
          </p:cNvSpPr>
          <p:nvPr>
            <p:ph type="title"/>
          </p:nvPr>
        </p:nvSpPr>
        <p:spPr>
          <a:xfrm>
            <a:off x="838200" y="0"/>
            <a:ext cx="10515600" cy="599768"/>
          </a:xfrm>
        </p:spPr>
        <p:txBody>
          <a:bodyPr>
            <a:normAutofit fontScale="90000"/>
          </a:bodyPr>
          <a:lstStyle/>
          <a:p>
            <a:pPr algn="ctr"/>
            <a:r>
              <a:rPr lang="en-IN" b="1" dirty="0"/>
              <a:t>Part 3-Cycles (C4 and C5)</a:t>
            </a:r>
          </a:p>
        </p:txBody>
      </p:sp>
      <p:sp>
        <p:nvSpPr>
          <p:cNvPr id="3" name="Content Placeholder 2">
            <a:extLst>
              <a:ext uri="{FF2B5EF4-FFF2-40B4-BE49-F238E27FC236}">
                <a16:creationId xmlns:a16="http://schemas.microsoft.com/office/drawing/2014/main" id="{6DE501D8-3FC5-A2DE-5284-AD63E0A157C7}"/>
              </a:ext>
            </a:extLst>
          </p:cNvPr>
          <p:cNvSpPr>
            <a:spLocks noGrp="1"/>
          </p:cNvSpPr>
          <p:nvPr>
            <p:ph idx="1"/>
          </p:nvPr>
        </p:nvSpPr>
        <p:spPr>
          <a:xfrm>
            <a:off x="157317" y="599768"/>
            <a:ext cx="11916696" cy="6066503"/>
          </a:xfrm>
        </p:spPr>
        <p:txBody>
          <a:bodyPr>
            <a:normAutofit fontScale="92500" lnSpcReduction="10000"/>
          </a:bodyPr>
          <a:lstStyle/>
          <a:p>
            <a:r>
              <a:rPr lang="en-IN" dirty="0"/>
              <a:t>Let’s look at the convergence for the C4 bidirectional case. [</a:t>
            </a:r>
            <a:r>
              <a:rPr lang="en-IN" dirty="0">
                <a:solidFill>
                  <a:srgbClr val="FF0000"/>
                </a:solidFill>
              </a:rPr>
              <a:t>Show convergence for C4 bidirectional case</a:t>
            </a:r>
            <a:r>
              <a:rPr lang="en-IN" dirty="0"/>
              <a:t>]</a:t>
            </a:r>
          </a:p>
          <a:p>
            <a:r>
              <a:rPr lang="en-IN" dirty="0"/>
              <a:t>Based on the results starting from state 1, we have 2 distinct steady-state distributions: [0,0.5,0,0.5] and [0.5,0,0.5,0].</a:t>
            </a:r>
          </a:p>
          <a:p>
            <a:r>
              <a:rPr lang="en-IN" dirty="0"/>
              <a:t>These 2 steady-state distributions correspond to large values of n even and n odd respectively.</a:t>
            </a:r>
          </a:p>
          <a:p>
            <a:r>
              <a:rPr lang="en-IN" dirty="0"/>
              <a:t>The MC oscillates between those 2 steady-state distributions. Moreover, this long run oscillation of the MC also depends on the initial state vector.</a:t>
            </a:r>
          </a:p>
          <a:p>
            <a:r>
              <a:rPr lang="en-IN" dirty="0"/>
              <a:t>For example, if we start at, say state 1, and run for 100 times, we will end up at either state 2 or 4 with equal probability of 0.5</a:t>
            </a:r>
          </a:p>
          <a:p>
            <a:r>
              <a:rPr lang="en-IN" dirty="0"/>
              <a:t>But if we start at, say state 2, and run for 100 times, we will end up at either state 1 or 3 with an equal probability of 0.5.</a:t>
            </a:r>
          </a:p>
          <a:p>
            <a:r>
              <a:rPr lang="en-IN" dirty="0"/>
              <a:t>Similarly if we start at state 1/state 2 with n=99 instead, we will alternate between the steady-state distributions. </a:t>
            </a:r>
          </a:p>
          <a:p>
            <a:r>
              <a:rPr lang="en-IN" dirty="0"/>
              <a:t>Let’s see what they look like in a visualization. [</a:t>
            </a:r>
            <a:r>
              <a:rPr lang="en-IN" dirty="0">
                <a:solidFill>
                  <a:srgbClr val="FF0000"/>
                </a:solidFill>
              </a:rPr>
              <a:t>Show visualization for components of states in steady-state</a:t>
            </a:r>
            <a:r>
              <a:rPr lang="en-IN" dirty="0"/>
              <a:t>].</a:t>
            </a:r>
          </a:p>
        </p:txBody>
      </p:sp>
    </p:spTree>
    <p:extLst>
      <p:ext uri="{BB962C8B-B14F-4D97-AF65-F5344CB8AC3E}">
        <p14:creationId xmlns:p14="http://schemas.microsoft.com/office/powerpoint/2010/main" val="104455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CBA1-D7B2-A665-2E8C-BAD4C7F5BD73}"/>
              </a:ext>
            </a:extLst>
          </p:cNvPr>
          <p:cNvSpPr>
            <a:spLocks noGrp="1"/>
          </p:cNvSpPr>
          <p:nvPr>
            <p:ph type="title"/>
          </p:nvPr>
        </p:nvSpPr>
        <p:spPr>
          <a:xfrm>
            <a:off x="206477" y="127819"/>
            <a:ext cx="11847871" cy="639097"/>
          </a:xfrm>
        </p:spPr>
        <p:txBody>
          <a:bodyPr>
            <a:normAutofit fontScale="90000"/>
          </a:bodyPr>
          <a:lstStyle/>
          <a:p>
            <a:pPr algn="ctr"/>
            <a:r>
              <a:rPr lang="en-IN" b="1" dirty="0"/>
              <a:t>Part 3-Cycles (C4 and C5)</a:t>
            </a:r>
          </a:p>
        </p:txBody>
      </p:sp>
      <p:sp>
        <p:nvSpPr>
          <p:cNvPr id="3" name="Content Placeholder 2">
            <a:extLst>
              <a:ext uri="{FF2B5EF4-FFF2-40B4-BE49-F238E27FC236}">
                <a16:creationId xmlns:a16="http://schemas.microsoft.com/office/drawing/2014/main" id="{25767D2E-E526-89F0-4C65-D220BABABBB8}"/>
              </a:ext>
            </a:extLst>
          </p:cNvPr>
          <p:cNvSpPr>
            <a:spLocks noGrp="1"/>
          </p:cNvSpPr>
          <p:nvPr>
            <p:ph idx="1"/>
          </p:nvPr>
        </p:nvSpPr>
        <p:spPr>
          <a:xfrm>
            <a:off x="275303" y="953729"/>
            <a:ext cx="11710220" cy="5223234"/>
          </a:xfrm>
        </p:spPr>
        <p:txBody>
          <a:bodyPr/>
          <a:lstStyle/>
          <a:p>
            <a:r>
              <a:rPr lang="en-IN" dirty="0"/>
              <a:t>It’s very important to note that in the C5 bidirectional case, the MC is aperiodic, this is due to the equal probability of ending up in either direction. However, in the C4 bidirectional case, the MC is periodic (with period=2).</a:t>
            </a:r>
          </a:p>
          <a:p>
            <a:r>
              <a:rPr lang="en-IN" b="1" dirty="0"/>
              <a:t>We conjecture that MC of C4 bidirectional doesn’t converge in our sense due to the periodicity of the MC, in contrast to the MC of C5 bidirectional that is aperiodic. </a:t>
            </a:r>
            <a:endParaRPr lang="en-IN" dirty="0"/>
          </a:p>
          <a:p>
            <a:endParaRPr lang="en-IN" dirty="0"/>
          </a:p>
        </p:txBody>
      </p:sp>
    </p:spTree>
    <p:extLst>
      <p:ext uri="{BB962C8B-B14F-4D97-AF65-F5344CB8AC3E}">
        <p14:creationId xmlns:p14="http://schemas.microsoft.com/office/powerpoint/2010/main" val="2798868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BCF8-A860-41BC-18C6-9C70A7A923F9}"/>
              </a:ext>
            </a:extLst>
          </p:cNvPr>
          <p:cNvSpPr>
            <a:spLocks noGrp="1"/>
          </p:cNvSpPr>
          <p:nvPr>
            <p:ph type="title"/>
          </p:nvPr>
        </p:nvSpPr>
        <p:spPr>
          <a:xfrm>
            <a:off x="838200" y="1"/>
            <a:ext cx="10515600" cy="530941"/>
          </a:xfrm>
        </p:spPr>
        <p:txBody>
          <a:bodyPr>
            <a:normAutofit fontScale="90000"/>
          </a:bodyPr>
          <a:lstStyle/>
          <a:p>
            <a:pPr algn="ctr"/>
            <a:r>
              <a:rPr lang="en-IN" b="1" dirty="0"/>
              <a:t>Part 3-Cycles (C4 and C5)</a:t>
            </a:r>
          </a:p>
        </p:txBody>
      </p:sp>
      <p:sp>
        <p:nvSpPr>
          <p:cNvPr id="3" name="Content Placeholder 2">
            <a:extLst>
              <a:ext uri="{FF2B5EF4-FFF2-40B4-BE49-F238E27FC236}">
                <a16:creationId xmlns:a16="http://schemas.microsoft.com/office/drawing/2014/main" id="{C269FB30-0DEF-82A7-DE0D-AAA2BE2DB600}"/>
              </a:ext>
            </a:extLst>
          </p:cNvPr>
          <p:cNvSpPr>
            <a:spLocks noGrp="1"/>
          </p:cNvSpPr>
          <p:nvPr>
            <p:ph idx="1"/>
          </p:nvPr>
        </p:nvSpPr>
        <p:spPr>
          <a:xfrm>
            <a:off x="285135" y="648928"/>
            <a:ext cx="11749549" cy="6066503"/>
          </a:xfrm>
        </p:spPr>
        <p:txBody>
          <a:bodyPr>
            <a:normAutofit/>
          </a:bodyPr>
          <a:lstStyle/>
          <a:p>
            <a:r>
              <a:rPr lang="en-IN" dirty="0"/>
              <a:t>Okay so for the C5 unidirectional case, the matrix will look something like this:</a:t>
            </a:r>
          </a:p>
          <a:p>
            <a:endParaRPr lang="en-IN" dirty="0"/>
          </a:p>
          <a:p>
            <a:endParaRPr lang="en-IN" dirty="0"/>
          </a:p>
          <a:p>
            <a:endParaRPr lang="en-IN" dirty="0"/>
          </a:p>
          <a:p>
            <a:pPr marL="0" indent="0">
              <a:buNone/>
            </a:pPr>
            <a:endParaRPr lang="en-IN" dirty="0"/>
          </a:p>
          <a:p>
            <a:endParaRPr lang="en-IN" dirty="0"/>
          </a:p>
          <a:p>
            <a:r>
              <a:rPr lang="en-IN" dirty="0"/>
              <a:t>We will look at the long-term distribution for the C5 unidirectional MC, i.e. discuss its convergence. [</a:t>
            </a:r>
            <a:r>
              <a:rPr lang="en-IN" dirty="0">
                <a:solidFill>
                  <a:srgbClr val="FF0000"/>
                </a:solidFill>
              </a:rPr>
              <a:t>Show eigenvalue and eigenvector results</a:t>
            </a:r>
            <a:r>
              <a:rPr lang="en-IN" dirty="0"/>
              <a:t>]</a:t>
            </a:r>
          </a:p>
          <a:p>
            <a:pPr marL="0" indent="0">
              <a:buNone/>
            </a:pPr>
            <a:endParaRPr lang="en-IN" dirty="0"/>
          </a:p>
          <a:p>
            <a:r>
              <a:rPr lang="en-IN" dirty="0"/>
              <a:t>[</a:t>
            </a:r>
            <a:r>
              <a:rPr lang="en-IN" dirty="0">
                <a:solidFill>
                  <a:srgbClr val="FF0000"/>
                </a:solidFill>
              </a:rPr>
              <a:t>Show the 5 files for C5 unidirectional.]</a:t>
            </a:r>
          </a:p>
          <a:p>
            <a:pPr marL="0" indent="0">
              <a:buNone/>
            </a:pPr>
            <a:endParaRPr lang="en-IN" dirty="0"/>
          </a:p>
        </p:txBody>
      </p:sp>
      <p:pic>
        <p:nvPicPr>
          <p:cNvPr id="5" name="Picture 4">
            <a:extLst>
              <a:ext uri="{FF2B5EF4-FFF2-40B4-BE49-F238E27FC236}">
                <a16:creationId xmlns:a16="http://schemas.microsoft.com/office/drawing/2014/main" id="{E0FD7FB3-09CF-2745-C6E0-C89787FE7D61}"/>
              </a:ext>
            </a:extLst>
          </p:cNvPr>
          <p:cNvPicPr>
            <a:picLocks noChangeAspect="1"/>
          </p:cNvPicPr>
          <p:nvPr/>
        </p:nvPicPr>
        <p:blipFill>
          <a:blip r:embed="rId2"/>
          <a:stretch>
            <a:fillRect/>
          </a:stretch>
        </p:blipFill>
        <p:spPr>
          <a:xfrm>
            <a:off x="1338680" y="1645365"/>
            <a:ext cx="2415749" cy="1447925"/>
          </a:xfrm>
          <a:prstGeom prst="rect">
            <a:avLst/>
          </a:prstGeom>
        </p:spPr>
      </p:pic>
      <p:pic>
        <p:nvPicPr>
          <p:cNvPr id="8" name="Picture 7">
            <a:extLst>
              <a:ext uri="{FF2B5EF4-FFF2-40B4-BE49-F238E27FC236}">
                <a16:creationId xmlns:a16="http://schemas.microsoft.com/office/drawing/2014/main" id="{1BFDD383-5C45-1316-BC37-89943B5E5A40}"/>
              </a:ext>
            </a:extLst>
          </p:cNvPr>
          <p:cNvPicPr>
            <a:picLocks noChangeAspect="1"/>
          </p:cNvPicPr>
          <p:nvPr/>
        </p:nvPicPr>
        <p:blipFill>
          <a:blip r:embed="rId3"/>
          <a:stretch>
            <a:fillRect/>
          </a:stretch>
        </p:blipFill>
        <p:spPr>
          <a:xfrm>
            <a:off x="7413523" y="1363526"/>
            <a:ext cx="2323821" cy="2003666"/>
          </a:xfrm>
          <a:prstGeom prst="rect">
            <a:avLst/>
          </a:prstGeom>
        </p:spPr>
      </p:pic>
    </p:spTree>
    <p:extLst>
      <p:ext uri="{BB962C8B-B14F-4D97-AF65-F5344CB8AC3E}">
        <p14:creationId xmlns:p14="http://schemas.microsoft.com/office/powerpoint/2010/main" val="262935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7200-5355-4E55-D5FE-FE2D671BD12B}"/>
              </a:ext>
            </a:extLst>
          </p:cNvPr>
          <p:cNvSpPr>
            <a:spLocks noGrp="1"/>
          </p:cNvSpPr>
          <p:nvPr>
            <p:ph type="title"/>
          </p:nvPr>
        </p:nvSpPr>
        <p:spPr>
          <a:xfrm>
            <a:off x="137651" y="137653"/>
            <a:ext cx="11877367" cy="727586"/>
          </a:xfrm>
        </p:spPr>
        <p:txBody>
          <a:bodyPr/>
          <a:lstStyle/>
          <a:p>
            <a:pPr algn="ctr"/>
            <a:r>
              <a:rPr lang="en-IN" b="1" u="sng" dirty="0"/>
              <a:t>Objectives of this presentation</a:t>
            </a:r>
          </a:p>
        </p:txBody>
      </p:sp>
      <p:sp>
        <p:nvSpPr>
          <p:cNvPr id="3" name="Content Placeholder 2">
            <a:extLst>
              <a:ext uri="{FF2B5EF4-FFF2-40B4-BE49-F238E27FC236}">
                <a16:creationId xmlns:a16="http://schemas.microsoft.com/office/drawing/2014/main" id="{F23785C6-5815-26B8-CF58-FD4BC34450F3}"/>
              </a:ext>
            </a:extLst>
          </p:cNvPr>
          <p:cNvSpPr>
            <a:spLocks noGrp="1"/>
          </p:cNvSpPr>
          <p:nvPr>
            <p:ph idx="1"/>
          </p:nvPr>
        </p:nvSpPr>
        <p:spPr>
          <a:xfrm>
            <a:off x="137651" y="973393"/>
            <a:ext cx="11916697" cy="5746953"/>
          </a:xfrm>
        </p:spPr>
        <p:txBody>
          <a:bodyPr>
            <a:normAutofit lnSpcReduction="10000"/>
          </a:bodyPr>
          <a:lstStyle/>
          <a:p>
            <a:pPr marL="0" indent="0">
              <a:buNone/>
            </a:pPr>
            <a:r>
              <a:rPr lang="en-US" sz="4000" dirty="0"/>
              <a:t>1) Study the important properties of finite Markov chains</a:t>
            </a:r>
          </a:p>
          <a:p>
            <a:pPr marL="0" indent="0">
              <a:buNone/>
            </a:pPr>
            <a:r>
              <a:rPr lang="en-US" sz="4000" dirty="0"/>
              <a:t>2) Discuss algorithms to compute the state vector at any time and program it using Python to find a stationary distribution vector. In particular, find pertinent information about a system under study.</a:t>
            </a:r>
          </a:p>
          <a:p>
            <a:pPr marL="0" indent="0">
              <a:buNone/>
            </a:pPr>
            <a:r>
              <a:rPr lang="en-US" sz="4000" dirty="0"/>
              <a:t>3) Analyze real situations that can be modeled by Markov chains such as Weather Transitions, Illness problems, Cyclic Random Walks, complex 7-state system(s) and simulating them using Monte-Carlo simulations.</a:t>
            </a:r>
          </a:p>
        </p:txBody>
      </p:sp>
    </p:spTree>
    <p:extLst>
      <p:ext uri="{BB962C8B-B14F-4D97-AF65-F5344CB8AC3E}">
        <p14:creationId xmlns:p14="http://schemas.microsoft.com/office/powerpoint/2010/main" val="318004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6086-C570-FF2F-D1C3-41127AE0AF03}"/>
              </a:ext>
            </a:extLst>
          </p:cNvPr>
          <p:cNvSpPr>
            <a:spLocks noGrp="1"/>
          </p:cNvSpPr>
          <p:nvPr>
            <p:ph type="title"/>
          </p:nvPr>
        </p:nvSpPr>
        <p:spPr>
          <a:xfrm>
            <a:off x="838200" y="1"/>
            <a:ext cx="10515600" cy="530941"/>
          </a:xfrm>
        </p:spPr>
        <p:txBody>
          <a:bodyPr>
            <a:normAutofit fontScale="90000"/>
          </a:bodyPr>
          <a:lstStyle/>
          <a:p>
            <a:pPr algn="ctr"/>
            <a:r>
              <a:rPr lang="en-IN" b="1" dirty="0"/>
              <a:t>Part 3-Cycles (C4 and C5)</a:t>
            </a:r>
          </a:p>
        </p:txBody>
      </p:sp>
      <p:sp>
        <p:nvSpPr>
          <p:cNvPr id="3" name="Content Placeholder 2">
            <a:extLst>
              <a:ext uri="{FF2B5EF4-FFF2-40B4-BE49-F238E27FC236}">
                <a16:creationId xmlns:a16="http://schemas.microsoft.com/office/drawing/2014/main" id="{F3F967FD-D134-794C-03E9-5EF0FA7FB6B0}"/>
              </a:ext>
            </a:extLst>
          </p:cNvPr>
          <p:cNvSpPr>
            <a:spLocks noGrp="1"/>
          </p:cNvSpPr>
          <p:nvPr>
            <p:ph idx="1"/>
          </p:nvPr>
        </p:nvSpPr>
        <p:spPr>
          <a:xfrm>
            <a:off x="117987" y="530942"/>
            <a:ext cx="11995355" cy="6233652"/>
          </a:xfrm>
        </p:spPr>
        <p:txBody>
          <a:bodyPr>
            <a:normAutofit/>
          </a:bodyPr>
          <a:lstStyle/>
          <a:p>
            <a:r>
              <a:rPr lang="en-IN" dirty="0"/>
              <a:t>Let’s look at the convergence for the C5 unidirectional MC. [</a:t>
            </a:r>
            <a:r>
              <a:rPr lang="en-IN" dirty="0">
                <a:solidFill>
                  <a:srgbClr val="FF0000"/>
                </a:solidFill>
              </a:rPr>
              <a:t>Show convergence for C5 unidirectional case</a:t>
            </a:r>
            <a:r>
              <a:rPr lang="en-IN" dirty="0"/>
              <a:t>]</a:t>
            </a:r>
          </a:p>
          <a:p>
            <a:r>
              <a:rPr lang="en-IN" dirty="0"/>
              <a:t>Based on the results starting from state 1, we have 5 distinct steady-state distributions: [1,0,0,0,0], [0,1,0,0,0], [0,0,1,0,0], [0,0,0,1,0], and [0,0,0,0,1] </a:t>
            </a:r>
          </a:p>
          <a:p>
            <a:r>
              <a:rPr lang="en-IN" dirty="0"/>
              <a:t>These 5 steady-state distributions correspond to the 5 values of n mod 5.</a:t>
            </a:r>
          </a:p>
          <a:p>
            <a:r>
              <a:rPr lang="en-IN" dirty="0"/>
              <a:t>The MC oscillates between those 5 steady-state distributions. Moreover, this oscillation of the MC also depends on the initial state vector. </a:t>
            </a:r>
          </a:p>
          <a:p>
            <a:r>
              <a:rPr lang="en-IN" dirty="0"/>
              <a:t>For example, if we start at, say state 1, and run for 5n times, we will end up at state 1. </a:t>
            </a:r>
          </a:p>
          <a:p>
            <a:r>
              <a:rPr lang="en-IN" dirty="0"/>
              <a:t>But if we start at, say state 2, and run for 5n times, we will end up at state 2 </a:t>
            </a:r>
          </a:p>
          <a:p>
            <a:r>
              <a:rPr lang="en-IN" dirty="0"/>
              <a:t>Similarly, starting at state 1 (resp. 2), and if we run 5n+1, 5n+2, 5n+3, and 5n+4 times resp., we will end up at states 5 (resp. state 1), 4 (resp. 5), 3 (resp. 4), and 2 (resp. 3) respectively. </a:t>
            </a:r>
          </a:p>
          <a:p>
            <a:endParaRPr lang="en-IN" dirty="0"/>
          </a:p>
        </p:txBody>
      </p:sp>
    </p:spTree>
    <p:extLst>
      <p:ext uri="{BB962C8B-B14F-4D97-AF65-F5344CB8AC3E}">
        <p14:creationId xmlns:p14="http://schemas.microsoft.com/office/powerpoint/2010/main" val="211547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15EB-C20A-FB81-15AE-6F11352742B7}"/>
              </a:ext>
            </a:extLst>
          </p:cNvPr>
          <p:cNvSpPr>
            <a:spLocks noGrp="1"/>
          </p:cNvSpPr>
          <p:nvPr>
            <p:ph type="title"/>
          </p:nvPr>
        </p:nvSpPr>
        <p:spPr>
          <a:xfrm>
            <a:off x="838200" y="1"/>
            <a:ext cx="10515600" cy="681036"/>
          </a:xfrm>
        </p:spPr>
        <p:txBody>
          <a:bodyPr>
            <a:normAutofit fontScale="90000"/>
          </a:bodyPr>
          <a:lstStyle/>
          <a:p>
            <a:pPr algn="ctr"/>
            <a:r>
              <a:rPr lang="en-IN" b="1" dirty="0"/>
              <a:t>Part 3-Cycles (C4 and C5)</a:t>
            </a:r>
          </a:p>
        </p:txBody>
      </p:sp>
      <p:sp>
        <p:nvSpPr>
          <p:cNvPr id="3" name="Content Placeholder 2">
            <a:extLst>
              <a:ext uri="{FF2B5EF4-FFF2-40B4-BE49-F238E27FC236}">
                <a16:creationId xmlns:a16="http://schemas.microsoft.com/office/drawing/2014/main" id="{8A8A11BC-0CA1-6BF0-82BC-6201EB34D7C6}"/>
              </a:ext>
            </a:extLst>
          </p:cNvPr>
          <p:cNvSpPr>
            <a:spLocks noGrp="1"/>
          </p:cNvSpPr>
          <p:nvPr>
            <p:ph idx="1"/>
          </p:nvPr>
        </p:nvSpPr>
        <p:spPr>
          <a:xfrm>
            <a:off x="334297" y="681037"/>
            <a:ext cx="11651226" cy="5995066"/>
          </a:xfrm>
        </p:spPr>
        <p:txBody>
          <a:bodyPr/>
          <a:lstStyle/>
          <a:p>
            <a:endParaRPr lang="en-IN" dirty="0"/>
          </a:p>
          <a:p>
            <a:endParaRPr lang="en-IN" dirty="0"/>
          </a:p>
          <a:p>
            <a:pPr>
              <a:lnSpc>
                <a:spcPct val="150000"/>
              </a:lnSpc>
            </a:pPr>
            <a:r>
              <a:rPr lang="en-IN" dirty="0"/>
              <a:t>Similar results are true for C4 unidirectional MC. </a:t>
            </a:r>
          </a:p>
          <a:p>
            <a:pPr>
              <a:lnSpc>
                <a:spcPct val="150000"/>
              </a:lnSpc>
            </a:pPr>
            <a:r>
              <a:rPr lang="en-IN" dirty="0"/>
              <a:t>Both C5 and C4 unidirectional MCs do not converge in our sense.</a:t>
            </a:r>
          </a:p>
          <a:p>
            <a:pPr>
              <a:lnSpc>
                <a:spcPct val="150000"/>
              </a:lnSpc>
            </a:pPr>
            <a:r>
              <a:rPr lang="en-IN" dirty="0"/>
              <a:t>C5 and C4 unidirectional MCs have periods 5 and 4 respectively. </a:t>
            </a:r>
          </a:p>
          <a:p>
            <a:pPr>
              <a:lnSpc>
                <a:spcPct val="150000"/>
              </a:lnSpc>
            </a:pPr>
            <a:r>
              <a:rPr lang="en-IN" b="1" dirty="0"/>
              <a:t>We conjecture that MC of C4 and C5 unidirectional do not converge in our sense due to the periodicity.</a:t>
            </a:r>
            <a:endParaRPr lang="en-IN" dirty="0"/>
          </a:p>
        </p:txBody>
      </p:sp>
    </p:spTree>
    <p:extLst>
      <p:ext uri="{BB962C8B-B14F-4D97-AF65-F5344CB8AC3E}">
        <p14:creationId xmlns:p14="http://schemas.microsoft.com/office/powerpoint/2010/main" val="1073150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6266-3984-3768-A0B1-29EEB7E8AB97}"/>
              </a:ext>
            </a:extLst>
          </p:cNvPr>
          <p:cNvSpPr>
            <a:spLocks noGrp="1"/>
          </p:cNvSpPr>
          <p:nvPr>
            <p:ph type="title"/>
          </p:nvPr>
        </p:nvSpPr>
        <p:spPr>
          <a:xfrm>
            <a:off x="838200" y="1"/>
            <a:ext cx="10515600" cy="816076"/>
          </a:xfrm>
        </p:spPr>
        <p:txBody>
          <a:bodyPr/>
          <a:lstStyle/>
          <a:p>
            <a:pPr algn="ctr"/>
            <a:r>
              <a:rPr lang="en-IN" b="1" dirty="0"/>
              <a:t>Conclusions Based on Parts 1,2, and 3</a:t>
            </a:r>
          </a:p>
        </p:txBody>
      </p:sp>
      <p:sp>
        <p:nvSpPr>
          <p:cNvPr id="3" name="Content Placeholder 2">
            <a:extLst>
              <a:ext uri="{FF2B5EF4-FFF2-40B4-BE49-F238E27FC236}">
                <a16:creationId xmlns:a16="http://schemas.microsoft.com/office/drawing/2014/main" id="{821CA8CF-33DE-9977-4439-51042DBCCBD6}"/>
              </a:ext>
            </a:extLst>
          </p:cNvPr>
          <p:cNvSpPr>
            <a:spLocks noGrp="1"/>
          </p:cNvSpPr>
          <p:nvPr>
            <p:ph idx="1"/>
          </p:nvPr>
        </p:nvSpPr>
        <p:spPr>
          <a:xfrm>
            <a:off x="157315" y="688258"/>
            <a:ext cx="11838039" cy="5869858"/>
          </a:xfrm>
        </p:spPr>
        <p:txBody>
          <a:bodyPr>
            <a:normAutofit/>
          </a:bodyPr>
          <a:lstStyle/>
          <a:p>
            <a:endParaRPr lang="en-IN" b="1" dirty="0"/>
          </a:p>
          <a:p>
            <a:pPr>
              <a:lnSpc>
                <a:spcPct val="100000"/>
              </a:lnSpc>
            </a:pPr>
            <a:endParaRPr lang="en-IN" sz="3200" b="1" dirty="0"/>
          </a:p>
          <a:p>
            <a:pPr>
              <a:lnSpc>
                <a:spcPct val="100000"/>
              </a:lnSpc>
            </a:pPr>
            <a:r>
              <a:rPr lang="en-IN" sz="3200" b="1" dirty="0"/>
              <a:t>Both non-irreducibility and periodicity are obstructions for a MC to be regular. </a:t>
            </a:r>
            <a:endParaRPr lang="en-IN" sz="3600" b="1" u="sng" dirty="0"/>
          </a:p>
          <a:p>
            <a:pPr marL="0" indent="0" algn="ctr">
              <a:lnSpc>
                <a:spcPct val="100000"/>
              </a:lnSpc>
              <a:buNone/>
            </a:pPr>
            <a:endParaRPr lang="en-IN" sz="3600" b="1" u="sng" dirty="0"/>
          </a:p>
          <a:p>
            <a:pPr marL="0" indent="0">
              <a:lnSpc>
                <a:spcPct val="100000"/>
              </a:lnSpc>
              <a:buNone/>
            </a:pPr>
            <a:r>
              <a:rPr lang="en-IN" sz="3400" b="1" u="sng" dirty="0"/>
              <a:t>Theorem</a:t>
            </a:r>
            <a:r>
              <a:rPr lang="en-IN" sz="3400" b="1" dirty="0"/>
              <a:t>:                             </a:t>
            </a:r>
          </a:p>
          <a:p>
            <a:pPr marL="0" indent="0">
              <a:lnSpc>
                <a:spcPct val="100000"/>
              </a:lnSpc>
              <a:buNone/>
            </a:pPr>
            <a:r>
              <a:rPr lang="en-IN" sz="3400" b="1" dirty="0"/>
              <a:t>                                       A Markov Chain is regular </a:t>
            </a:r>
          </a:p>
          <a:p>
            <a:pPr marL="0" indent="0" algn="ctr">
              <a:lnSpc>
                <a:spcPct val="100000"/>
              </a:lnSpc>
              <a:buNone/>
            </a:pPr>
            <a:r>
              <a:rPr lang="en-IN" sz="3400" b="1" dirty="0"/>
              <a:t>if and only if </a:t>
            </a:r>
          </a:p>
          <a:p>
            <a:pPr marL="0" indent="0" algn="ctr">
              <a:lnSpc>
                <a:spcPct val="100000"/>
              </a:lnSpc>
              <a:buNone/>
            </a:pPr>
            <a:r>
              <a:rPr lang="en-IN" sz="3400" b="1" dirty="0"/>
              <a:t>The Markov Chain is both irreducible and aperiodic.</a:t>
            </a:r>
            <a:r>
              <a:rPr lang="en-IN" sz="3600" b="1" dirty="0"/>
              <a:t> </a:t>
            </a:r>
          </a:p>
        </p:txBody>
      </p:sp>
    </p:spTree>
    <p:extLst>
      <p:ext uri="{BB962C8B-B14F-4D97-AF65-F5344CB8AC3E}">
        <p14:creationId xmlns:p14="http://schemas.microsoft.com/office/powerpoint/2010/main" val="394449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FA1E-3825-2C5A-0343-7B9135664F3B}"/>
              </a:ext>
            </a:extLst>
          </p:cNvPr>
          <p:cNvSpPr>
            <a:spLocks noGrp="1"/>
          </p:cNvSpPr>
          <p:nvPr>
            <p:ph type="title"/>
          </p:nvPr>
        </p:nvSpPr>
        <p:spPr>
          <a:xfrm>
            <a:off x="838200" y="2"/>
            <a:ext cx="10515600" cy="681036"/>
          </a:xfrm>
        </p:spPr>
        <p:txBody>
          <a:bodyPr>
            <a:normAutofit fontScale="90000"/>
          </a:bodyPr>
          <a:lstStyle/>
          <a:p>
            <a:pPr algn="ctr"/>
            <a:r>
              <a:rPr lang="en-IN" b="1" dirty="0"/>
              <a:t>Part 4- 7 State Problem</a:t>
            </a:r>
          </a:p>
        </p:txBody>
      </p:sp>
      <p:sp>
        <p:nvSpPr>
          <p:cNvPr id="3" name="Content Placeholder 2">
            <a:extLst>
              <a:ext uri="{FF2B5EF4-FFF2-40B4-BE49-F238E27FC236}">
                <a16:creationId xmlns:a16="http://schemas.microsoft.com/office/drawing/2014/main" id="{480A8714-C5DB-39F9-A163-9DC6272A2CF0}"/>
              </a:ext>
            </a:extLst>
          </p:cNvPr>
          <p:cNvSpPr>
            <a:spLocks noGrp="1"/>
          </p:cNvSpPr>
          <p:nvPr>
            <p:ph idx="1"/>
          </p:nvPr>
        </p:nvSpPr>
        <p:spPr>
          <a:xfrm>
            <a:off x="255639" y="681038"/>
            <a:ext cx="11798709" cy="6014730"/>
          </a:xfrm>
        </p:spPr>
        <p:txBody>
          <a:bodyPr>
            <a:normAutofit lnSpcReduction="10000"/>
          </a:bodyPr>
          <a:lstStyle/>
          <a:p>
            <a:r>
              <a:rPr lang="en-IN" dirty="0"/>
              <a:t>Now we are going to look at a problem with 7 states, let’s see its transition matrix and its MC diagram.</a:t>
            </a:r>
          </a:p>
          <a:p>
            <a:endParaRPr lang="en-IN" dirty="0"/>
          </a:p>
          <a:p>
            <a:endParaRPr lang="en-IN" dirty="0"/>
          </a:p>
          <a:p>
            <a:endParaRPr lang="en-IN" dirty="0"/>
          </a:p>
          <a:p>
            <a:endParaRPr lang="en-IN" dirty="0"/>
          </a:p>
          <a:p>
            <a:endParaRPr lang="en-IN" dirty="0"/>
          </a:p>
          <a:p>
            <a:r>
              <a:rPr lang="en-IN" dirty="0"/>
              <a:t>As you can see that this matrix with 7 states, is more complex than other problems we have looked at until now. </a:t>
            </a:r>
          </a:p>
          <a:p>
            <a:r>
              <a:rPr lang="en-IN" dirty="0"/>
              <a:t>Let’s try to analyse the 7-state MC and understand its end behaviour and its important properties.</a:t>
            </a:r>
          </a:p>
          <a:p>
            <a:r>
              <a:rPr lang="en-IN" dirty="0"/>
              <a:t>Let’s look at the eigenvalues for this problem. [</a:t>
            </a:r>
            <a:r>
              <a:rPr lang="en-IN" dirty="0">
                <a:solidFill>
                  <a:srgbClr val="FF0000"/>
                </a:solidFill>
              </a:rPr>
              <a:t>Show eigenvalues and eigenvectors</a:t>
            </a:r>
            <a:r>
              <a:rPr lang="en-IN" dirty="0"/>
              <a:t>]</a:t>
            </a:r>
          </a:p>
        </p:txBody>
      </p:sp>
      <p:pic>
        <p:nvPicPr>
          <p:cNvPr id="9" name="Picture 8">
            <a:extLst>
              <a:ext uri="{FF2B5EF4-FFF2-40B4-BE49-F238E27FC236}">
                <a16:creationId xmlns:a16="http://schemas.microsoft.com/office/drawing/2014/main" id="{DB27EB97-6730-63F6-4C1F-DBEEBD584950}"/>
              </a:ext>
            </a:extLst>
          </p:cNvPr>
          <p:cNvPicPr>
            <a:picLocks noChangeAspect="1"/>
          </p:cNvPicPr>
          <p:nvPr/>
        </p:nvPicPr>
        <p:blipFill>
          <a:blip r:embed="rId2"/>
          <a:stretch>
            <a:fillRect/>
          </a:stretch>
        </p:blipFill>
        <p:spPr>
          <a:xfrm>
            <a:off x="5260258" y="1291945"/>
            <a:ext cx="6093541" cy="2560067"/>
          </a:xfrm>
          <a:prstGeom prst="rect">
            <a:avLst/>
          </a:prstGeom>
        </p:spPr>
      </p:pic>
      <p:pic>
        <p:nvPicPr>
          <p:cNvPr id="11" name="Picture 10">
            <a:extLst>
              <a:ext uri="{FF2B5EF4-FFF2-40B4-BE49-F238E27FC236}">
                <a16:creationId xmlns:a16="http://schemas.microsoft.com/office/drawing/2014/main" id="{3B65C9A5-FA57-2606-2FB9-9907D1728A6D}"/>
              </a:ext>
            </a:extLst>
          </p:cNvPr>
          <p:cNvPicPr>
            <a:picLocks noChangeAspect="1"/>
          </p:cNvPicPr>
          <p:nvPr/>
        </p:nvPicPr>
        <p:blipFill>
          <a:blip r:embed="rId3"/>
          <a:stretch>
            <a:fillRect/>
          </a:stretch>
        </p:blipFill>
        <p:spPr>
          <a:xfrm>
            <a:off x="1425677" y="1958514"/>
            <a:ext cx="2824757" cy="1729890"/>
          </a:xfrm>
          <a:prstGeom prst="rect">
            <a:avLst/>
          </a:prstGeom>
        </p:spPr>
      </p:pic>
    </p:spTree>
    <p:extLst>
      <p:ext uri="{BB962C8B-B14F-4D97-AF65-F5344CB8AC3E}">
        <p14:creationId xmlns:p14="http://schemas.microsoft.com/office/powerpoint/2010/main" val="163651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D535-9801-D98C-FDC1-EB36884BE807}"/>
              </a:ext>
            </a:extLst>
          </p:cNvPr>
          <p:cNvSpPr>
            <a:spLocks noGrp="1"/>
          </p:cNvSpPr>
          <p:nvPr>
            <p:ph type="title"/>
          </p:nvPr>
        </p:nvSpPr>
        <p:spPr>
          <a:xfrm>
            <a:off x="838200" y="88491"/>
            <a:ext cx="10515600" cy="471948"/>
          </a:xfrm>
        </p:spPr>
        <p:txBody>
          <a:bodyPr>
            <a:normAutofit fontScale="90000"/>
          </a:bodyPr>
          <a:lstStyle/>
          <a:p>
            <a:pPr algn="ctr"/>
            <a:r>
              <a:rPr lang="en-IN" b="1" dirty="0"/>
              <a:t>Part 4- 7 State Problem</a:t>
            </a:r>
          </a:p>
        </p:txBody>
      </p:sp>
      <p:sp>
        <p:nvSpPr>
          <p:cNvPr id="3" name="Content Placeholder 2">
            <a:extLst>
              <a:ext uri="{FF2B5EF4-FFF2-40B4-BE49-F238E27FC236}">
                <a16:creationId xmlns:a16="http://schemas.microsoft.com/office/drawing/2014/main" id="{B707DBC5-5E03-8382-F8BC-6D3460ECBD04}"/>
              </a:ext>
            </a:extLst>
          </p:cNvPr>
          <p:cNvSpPr>
            <a:spLocks noGrp="1"/>
          </p:cNvSpPr>
          <p:nvPr>
            <p:ph idx="1"/>
          </p:nvPr>
        </p:nvSpPr>
        <p:spPr>
          <a:xfrm>
            <a:off x="186813" y="560439"/>
            <a:ext cx="11877368" cy="6209070"/>
          </a:xfrm>
        </p:spPr>
        <p:txBody>
          <a:bodyPr>
            <a:normAutofit lnSpcReduction="10000"/>
          </a:bodyPr>
          <a:lstStyle/>
          <a:p>
            <a:r>
              <a:rPr lang="en-IN" dirty="0"/>
              <a:t>As you can see, this MC is not irreducible and is aperiodic, therefore, it’s not a regular MC. Thus, it will not converge in our sense. </a:t>
            </a:r>
          </a:p>
          <a:p>
            <a:r>
              <a:rPr lang="en-IN" dirty="0"/>
              <a:t>Let’s look at the convergence of this MC when we start at state 3. </a:t>
            </a:r>
          </a:p>
          <a:p>
            <a:pPr marL="0" indent="0">
              <a:buNone/>
            </a:pPr>
            <a:r>
              <a:rPr lang="en-IN" dirty="0">
                <a:solidFill>
                  <a:schemeClr val="tx1">
                    <a:lumMod val="95000"/>
                    <a:lumOff val="5000"/>
                  </a:schemeClr>
                </a:solidFill>
              </a:rPr>
              <a:t>[</a:t>
            </a:r>
            <a:r>
              <a:rPr lang="en-IN" dirty="0">
                <a:solidFill>
                  <a:srgbClr val="FF0000"/>
                </a:solidFill>
              </a:rPr>
              <a:t>Show results of 3 simulations for state 3 and Monte-Carlo</a:t>
            </a:r>
            <a:r>
              <a:rPr lang="en-IN" dirty="0">
                <a:solidFill>
                  <a:schemeClr val="tx1">
                    <a:lumMod val="95000"/>
                    <a:lumOff val="5000"/>
                  </a:schemeClr>
                </a:solidFill>
              </a:rPr>
              <a:t>]</a:t>
            </a:r>
          </a:p>
          <a:p>
            <a:r>
              <a:rPr lang="en-IN" dirty="0"/>
              <a:t>[</a:t>
            </a:r>
            <a:r>
              <a:rPr lang="en-IN" dirty="0">
                <a:solidFill>
                  <a:srgbClr val="FF0000"/>
                </a:solidFill>
              </a:rPr>
              <a:t>Talk about the interpretation of the results for state 3</a:t>
            </a:r>
            <a:r>
              <a:rPr lang="en-IN" dirty="0"/>
              <a:t>]</a:t>
            </a:r>
          </a:p>
          <a:p>
            <a:r>
              <a:rPr lang="en-IN" dirty="0"/>
              <a:t>Let’s look at the convergence of this MC when we start at state 1. </a:t>
            </a:r>
          </a:p>
          <a:p>
            <a:pPr marL="0" indent="0">
              <a:buNone/>
            </a:pPr>
            <a:r>
              <a:rPr lang="en-IN" dirty="0">
                <a:solidFill>
                  <a:schemeClr val="tx1">
                    <a:lumMod val="95000"/>
                    <a:lumOff val="5000"/>
                  </a:schemeClr>
                </a:solidFill>
              </a:rPr>
              <a:t>[</a:t>
            </a:r>
            <a:r>
              <a:rPr lang="en-IN" dirty="0">
                <a:solidFill>
                  <a:srgbClr val="FF0000"/>
                </a:solidFill>
              </a:rPr>
              <a:t>Show results for 3 simulations for state 1 and Monte-Carlo</a:t>
            </a:r>
            <a:r>
              <a:rPr lang="en-IN" dirty="0">
                <a:solidFill>
                  <a:schemeClr val="tx1">
                    <a:lumMod val="95000"/>
                    <a:lumOff val="5000"/>
                  </a:schemeClr>
                </a:solidFill>
              </a:rPr>
              <a:t>]</a:t>
            </a:r>
          </a:p>
          <a:p>
            <a:r>
              <a:rPr lang="en-IN" dirty="0"/>
              <a:t>[</a:t>
            </a:r>
            <a:r>
              <a:rPr lang="en-IN" dirty="0">
                <a:solidFill>
                  <a:srgbClr val="FF0000"/>
                </a:solidFill>
              </a:rPr>
              <a:t>Talk about the interpretation of the results for state 1</a:t>
            </a:r>
            <a:r>
              <a:rPr lang="en-IN" dirty="0"/>
              <a:t>]</a:t>
            </a:r>
          </a:p>
          <a:p>
            <a:r>
              <a:rPr lang="en-IN" dirty="0"/>
              <a:t>Let’s look at the convergence of this MC when we start at state 5. </a:t>
            </a:r>
          </a:p>
          <a:p>
            <a:pPr marL="0" indent="0">
              <a:buNone/>
            </a:pPr>
            <a:r>
              <a:rPr lang="en-IN" dirty="0">
                <a:solidFill>
                  <a:schemeClr val="tx1">
                    <a:lumMod val="95000"/>
                    <a:lumOff val="5000"/>
                  </a:schemeClr>
                </a:solidFill>
              </a:rPr>
              <a:t>[</a:t>
            </a:r>
            <a:r>
              <a:rPr lang="en-IN" dirty="0">
                <a:solidFill>
                  <a:srgbClr val="FF0000"/>
                </a:solidFill>
              </a:rPr>
              <a:t>Show results for 3 simulations for state 5 and Monte-Carlo</a:t>
            </a:r>
            <a:r>
              <a:rPr lang="en-IN" dirty="0">
                <a:solidFill>
                  <a:schemeClr val="tx1">
                    <a:lumMod val="95000"/>
                    <a:lumOff val="5000"/>
                  </a:schemeClr>
                </a:solidFill>
              </a:rPr>
              <a:t>]</a:t>
            </a:r>
          </a:p>
          <a:p>
            <a:r>
              <a:rPr lang="en-IN" dirty="0"/>
              <a:t>[</a:t>
            </a:r>
            <a:r>
              <a:rPr lang="en-IN" dirty="0">
                <a:solidFill>
                  <a:srgbClr val="FF0000"/>
                </a:solidFill>
              </a:rPr>
              <a:t>Talk about the interpretation of the results for state 5</a:t>
            </a:r>
            <a:r>
              <a:rPr lang="en-IN" dirty="0"/>
              <a:t>]</a:t>
            </a:r>
          </a:p>
          <a:p>
            <a:r>
              <a:rPr lang="en-IN" dirty="0"/>
              <a:t>In general, if we start at a transient state 3 or 4, we will end up either in group 1 or group 2.</a:t>
            </a:r>
          </a:p>
        </p:txBody>
      </p:sp>
    </p:spTree>
    <p:extLst>
      <p:ext uri="{BB962C8B-B14F-4D97-AF65-F5344CB8AC3E}">
        <p14:creationId xmlns:p14="http://schemas.microsoft.com/office/powerpoint/2010/main" val="369010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93C0-E6AC-E3DB-7926-33B8D8050379}"/>
              </a:ext>
            </a:extLst>
          </p:cNvPr>
          <p:cNvSpPr>
            <a:spLocks noGrp="1"/>
          </p:cNvSpPr>
          <p:nvPr>
            <p:ph type="title"/>
          </p:nvPr>
        </p:nvSpPr>
        <p:spPr>
          <a:xfrm>
            <a:off x="838200" y="1"/>
            <a:ext cx="10515600" cy="530941"/>
          </a:xfrm>
        </p:spPr>
        <p:txBody>
          <a:bodyPr>
            <a:normAutofit fontScale="90000"/>
          </a:bodyPr>
          <a:lstStyle/>
          <a:p>
            <a:pPr algn="ctr"/>
            <a:r>
              <a:rPr lang="en-IN" b="1" dirty="0"/>
              <a:t>Part 4- 7 State Problem</a:t>
            </a:r>
          </a:p>
        </p:txBody>
      </p:sp>
      <p:sp>
        <p:nvSpPr>
          <p:cNvPr id="3" name="Content Placeholder 2">
            <a:extLst>
              <a:ext uri="{FF2B5EF4-FFF2-40B4-BE49-F238E27FC236}">
                <a16:creationId xmlns:a16="http://schemas.microsoft.com/office/drawing/2014/main" id="{22E5B19C-E4AA-9BB4-A1BA-8748D578184B}"/>
              </a:ext>
            </a:extLst>
          </p:cNvPr>
          <p:cNvSpPr>
            <a:spLocks noGrp="1"/>
          </p:cNvSpPr>
          <p:nvPr>
            <p:ph idx="1"/>
          </p:nvPr>
        </p:nvSpPr>
        <p:spPr>
          <a:xfrm>
            <a:off x="137652" y="452284"/>
            <a:ext cx="11965858" cy="6233651"/>
          </a:xfrm>
        </p:spPr>
        <p:txBody>
          <a:bodyPr>
            <a:normAutofit/>
          </a:bodyPr>
          <a:lstStyle/>
          <a:p>
            <a:pPr>
              <a:lnSpc>
                <a:spcPct val="150000"/>
              </a:lnSpc>
            </a:pPr>
            <a:endParaRPr lang="en-IN" dirty="0"/>
          </a:p>
          <a:p>
            <a:pPr>
              <a:lnSpc>
                <a:spcPct val="150000"/>
              </a:lnSpc>
            </a:pPr>
            <a:r>
              <a:rPr lang="en-IN" dirty="0"/>
              <a:t>Now we are going to end this discussion with a very interesting observation, where we divide the 1</a:t>
            </a:r>
            <a:r>
              <a:rPr lang="en-IN" baseline="30000" dirty="0"/>
              <a:t>st</a:t>
            </a:r>
            <a:r>
              <a:rPr lang="en-IN" dirty="0"/>
              <a:t> and 2</a:t>
            </a:r>
            <a:r>
              <a:rPr lang="en-IN" baseline="30000" dirty="0"/>
              <a:t>nd</a:t>
            </a:r>
            <a:r>
              <a:rPr lang="en-IN" dirty="0"/>
              <a:t> components of steady-state for state 3, by the corresponding 1</a:t>
            </a:r>
            <a:r>
              <a:rPr lang="en-IN" baseline="30000" dirty="0"/>
              <a:t>st</a:t>
            </a:r>
            <a:r>
              <a:rPr lang="en-IN" dirty="0"/>
              <a:t> and 2</a:t>
            </a:r>
            <a:r>
              <a:rPr lang="en-IN" baseline="30000" dirty="0"/>
              <a:t>nd</a:t>
            </a:r>
            <a:r>
              <a:rPr lang="en-IN" dirty="0"/>
              <a:t> components of steady-state for state 1.</a:t>
            </a:r>
          </a:p>
          <a:p>
            <a:pPr>
              <a:lnSpc>
                <a:spcPct val="150000"/>
              </a:lnSpc>
            </a:pPr>
            <a:r>
              <a:rPr lang="en-IN" dirty="0"/>
              <a:t>After doing that, I get the ratios as 0.72.</a:t>
            </a:r>
          </a:p>
          <a:p>
            <a:pPr>
              <a:lnSpc>
                <a:spcPct val="150000"/>
              </a:lnSpc>
            </a:pPr>
            <a:r>
              <a:rPr lang="en-IN" dirty="0"/>
              <a:t>I also divide the 5</a:t>
            </a:r>
            <a:r>
              <a:rPr lang="en-IN" baseline="30000" dirty="0"/>
              <a:t>th</a:t>
            </a:r>
            <a:r>
              <a:rPr lang="en-IN" dirty="0"/>
              <a:t>,6</a:t>
            </a:r>
            <a:r>
              <a:rPr lang="en-IN" baseline="30000" dirty="0"/>
              <a:t>th</a:t>
            </a:r>
            <a:r>
              <a:rPr lang="en-IN" dirty="0"/>
              <a:t>, and 7</a:t>
            </a:r>
            <a:r>
              <a:rPr lang="en-IN" baseline="30000" dirty="0"/>
              <a:t>th</a:t>
            </a:r>
            <a:r>
              <a:rPr lang="en-IN" dirty="0"/>
              <a:t> components of state 3 with the corresponding 5</a:t>
            </a:r>
            <a:r>
              <a:rPr lang="en-IN" baseline="30000" dirty="0"/>
              <a:t>th</a:t>
            </a:r>
            <a:r>
              <a:rPr lang="en-IN" dirty="0"/>
              <a:t>, 6</a:t>
            </a:r>
            <a:r>
              <a:rPr lang="en-IN" baseline="30000" dirty="0"/>
              <a:t>th</a:t>
            </a:r>
            <a:r>
              <a:rPr lang="en-IN" dirty="0"/>
              <a:t>, and 7</a:t>
            </a:r>
            <a:r>
              <a:rPr lang="en-IN" baseline="30000" dirty="0"/>
              <a:t>th</a:t>
            </a:r>
            <a:r>
              <a:rPr lang="en-IN" dirty="0"/>
              <a:t> components of state 5. I get the ratios as 0.28. [</a:t>
            </a:r>
            <a:r>
              <a:rPr lang="en-IN" dirty="0">
                <a:solidFill>
                  <a:srgbClr val="FF0000"/>
                </a:solidFill>
              </a:rPr>
              <a:t>Show ratio of group 1 to group 2 for steady-states.</a:t>
            </a:r>
            <a:r>
              <a:rPr lang="en-IN" dirty="0"/>
              <a:t>]</a:t>
            </a:r>
          </a:p>
          <a:p>
            <a:endParaRPr lang="en-IN" dirty="0"/>
          </a:p>
        </p:txBody>
      </p:sp>
    </p:spTree>
    <p:extLst>
      <p:ext uri="{BB962C8B-B14F-4D97-AF65-F5344CB8AC3E}">
        <p14:creationId xmlns:p14="http://schemas.microsoft.com/office/powerpoint/2010/main" val="2558578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B474-61FD-EFDD-281A-405C52C7262F}"/>
              </a:ext>
            </a:extLst>
          </p:cNvPr>
          <p:cNvSpPr>
            <a:spLocks noGrp="1"/>
          </p:cNvSpPr>
          <p:nvPr>
            <p:ph type="title"/>
          </p:nvPr>
        </p:nvSpPr>
        <p:spPr>
          <a:xfrm>
            <a:off x="838200" y="1"/>
            <a:ext cx="10515600" cy="681036"/>
          </a:xfrm>
        </p:spPr>
        <p:txBody>
          <a:bodyPr>
            <a:normAutofit fontScale="90000"/>
          </a:bodyPr>
          <a:lstStyle/>
          <a:p>
            <a:pPr algn="ctr"/>
            <a:r>
              <a:rPr lang="en-IN" b="1" dirty="0"/>
              <a:t>Part 4-7 State Problem</a:t>
            </a:r>
          </a:p>
        </p:txBody>
      </p:sp>
      <p:sp>
        <p:nvSpPr>
          <p:cNvPr id="3" name="Content Placeholder 2">
            <a:extLst>
              <a:ext uri="{FF2B5EF4-FFF2-40B4-BE49-F238E27FC236}">
                <a16:creationId xmlns:a16="http://schemas.microsoft.com/office/drawing/2014/main" id="{2981B8D5-AAA2-09C3-C09C-45C5D5307322}"/>
              </a:ext>
            </a:extLst>
          </p:cNvPr>
          <p:cNvSpPr>
            <a:spLocks noGrp="1"/>
          </p:cNvSpPr>
          <p:nvPr>
            <p:ph idx="1"/>
          </p:nvPr>
        </p:nvSpPr>
        <p:spPr>
          <a:xfrm>
            <a:off x="137652" y="540774"/>
            <a:ext cx="11877367" cy="6125497"/>
          </a:xfrm>
        </p:spPr>
        <p:txBody>
          <a:bodyPr>
            <a:normAutofit lnSpcReduction="10000"/>
          </a:bodyPr>
          <a:lstStyle/>
          <a:p>
            <a:r>
              <a:rPr lang="en-IN" dirty="0"/>
              <a:t>Now let’s discuss the interpretation of these observations:</a:t>
            </a:r>
          </a:p>
          <a:p>
            <a:r>
              <a:rPr lang="en-IN" dirty="0"/>
              <a:t>We are going to do Monte-Carlo simulation, where we tracks how many times the MC ended up in group 1 (recurrent communicating class with states 1 and 2) or group 2 (recurrent communicating class with states 5,6, and 7) for the 10000 simulations.</a:t>
            </a:r>
          </a:p>
          <a:p>
            <a:r>
              <a:rPr lang="en-IN" dirty="0">
                <a:solidFill>
                  <a:srgbClr val="FF0000"/>
                </a:solidFill>
              </a:rPr>
              <a:t>[Show results of relative frequencies for G1 and G2]</a:t>
            </a:r>
          </a:p>
          <a:p>
            <a:r>
              <a:rPr lang="en-IN" dirty="0"/>
              <a:t> The results of the Monte-Carlo Simulations: The relative frequencies of being in group 1 or group 2 are, 0.7159 and 0.2843 respectively.</a:t>
            </a:r>
          </a:p>
          <a:p>
            <a:r>
              <a:rPr lang="en-IN" dirty="0"/>
              <a:t>These relative frequencies represent the probabilities of the MC to be absorbed by G1 and G2 respectively, when we start at state 3. </a:t>
            </a:r>
          </a:p>
          <a:p>
            <a:r>
              <a:rPr lang="en-IN" dirty="0"/>
              <a:t>Here the recurrent classes G1 and G2 act as absorbing classes, like the absorbing states in the illness problem.  </a:t>
            </a:r>
          </a:p>
          <a:p>
            <a:r>
              <a:rPr lang="en-IN" dirty="0"/>
              <a:t>Another take away is that if we start at transient states 3 or 4, the MC ends up being trapped either in G1 72% of the times or in G2 with 28%.</a:t>
            </a:r>
          </a:p>
        </p:txBody>
      </p:sp>
    </p:spTree>
    <p:extLst>
      <p:ext uri="{BB962C8B-B14F-4D97-AF65-F5344CB8AC3E}">
        <p14:creationId xmlns:p14="http://schemas.microsoft.com/office/powerpoint/2010/main" val="1024414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350B-5400-2F17-C4FE-B4FA8050FE36}"/>
              </a:ext>
            </a:extLst>
          </p:cNvPr>
          <p:cNvSpPr>
            <a:spLocks noGrp="1"/>
          </p:cNvSpPr>
          <p:nvPr>
            <p:ph type="title"/>
          </p:nvPr>
        </p:nvSpPr>
        <p:spPr>
          <a:xfrm>
            <a:off x="838200" y="1"/>
            <a:ext cx="10515600" cy="471947"/>
          </a:xfrm>
        </p:spPr>
        <p:txBody>
          <a:bodyPr>
            <a:normAutofit fontScale="90000"/>
          </a:bodyPr>
          <a:lstStyle/>
          <a:p>
            <a:pPr algn="ctr"/>
            <a:r>
              <a:rPr lang="en-IN" b="1" dirty="0"/>
              <a:t>Conclusion</a:t>
            </a:r>
          </a:p>
        </p:txBody>
      </p:sp>
      <p:sp>
        <p:nvSpPr>
          <p:cNvPr id="3" name="Content Placeholder 2">
            <a:extLst>
              <a:ext uri="{FF2B5EF4-FFF2-40B4-BE49-F238E27FC236}">
                <a16:creationId xmlns:a16="http://schemas.microsoft.com/office/drawing/2014/main" id="{21EC7FA3-7264-CD94-C08A-AD21781DFDD0}"/>
              </a:ext>
            </a:extLst>
          </p:cNvPr>
          <p:cNvSpPr>
            <a:spLocks noGrp="1"/>
          </p:cNvSpPr>
          <p:nvPr>
            <p:ph idx="1"/>
          </p:nvPr>
        </p:nvSpPr>
        <p:spPr>
          <a:xfrm>
            <a:off x="117988" y="471949"/>
            <a:ext cx="11936360" cy="6312310"/>
          </a:xfrm>
        </p:spPr>
        <p:txBody>
          <a:bodyPr>
            <a:normAutofit/>
          </a:bodyPr>
          <a:lstStyle/>
          <a:p>
            <a:pPr marL="0" indent="0">
              <a:buNone/>
            </a:pPr>
            <a:r>
              <a:rPr lang="en-US" b="1" u="sng" dirty="0"/>
              <a:t>Markov Chains as a Modelling Tool</a:t>
            </a:r>
            <a:r>
              <a:rPr lang="en-US" u="sng" dirty="0"/>
              <a:t>:</a:t>
            </a:r>
          </a:p>
          <a:p>
            <a:pPr marL="742950" lvl="1" indent="-285750">
              <a:buFont typeface="+mj-lt"/>
              <a:buAutoNum type="arabicPeriod"/>
            </a:pPr>
            <a:r>
              <a:rPr lang="en-US" dirty="0"/>
              <a:t>Markov Chains provide a powerful framework to model dynamic systems like weather patterns, illness progression, cyclic structures, page-rank algorithms, management of retailer storage etc. </a:t>
            </a:r>
          </a:p>
          <a:p>
            <a:pPr marL="742950" lvl="1" indent="-285750">
              <a:buFont typeface="+mj-lt"/>
              <a:buAutoNum type="arabicPeriod"/>
            </a:pPr>
            <a:r>
              <a:rPr lang="en-US" dirty="0"/>
              <a:t>The study highlights how the study of the transitional matrix of the MC determines long-term system behavior along with their initial states. </a:t>
            </a:r>
          </a:p>
          <a:p>
            <a:pPr marL="0" indent="0">
              <a:buNone/>
            </a:pPr>
            <a:r>
              <a:rPr lang="en-US" b="1" u="sng" dirty="0"/>
              <a:t>Efficiency in Computation</a:t>
            </a:r>
            <a:r>
              <a:rPr lang="en-US" u="sng" dirty="0"/>
              <a:t>:</a:t>
            </a:r>
          </a:p>
          <a:p>
            <a:pPr marL="742950" lvl="1" indent="-285750">
              <a:buFont typeface="+mj-lt"/>
              <a:buAutoNum type="arabicPeriod"/>
            </a:pPr>
            <a:r>
              <a:rPr lang="en-US" dirty="0"/>
              <a:t>Discussed an eigenvalue-based algorithm to calculate state vectors efficiently, reducing computational complexity from quadratic (O(n²)) to linear (O(n)).</a:t>
            </a:r>
          </a:p>
          <a:p>
            <a:pPr marL="742950" lvl="1" indent="-285750">
              <a:buFont typeface="+mj-lt"/>
              <a:buAutoNum type="arabicPeriod"/>
            </a:pPr>
            <a:r>
              <a:rPr lang="en-US" dirty="0"/>
              <a:t>Demonstrated the practical application of these algorithms in real-world scenarios using Python codes.</a:t>
            </a:r>
          </a:p>
          <a:p>
            <a:pPr marL="0" indent="0">
              <a:buNone/>
            </a:pPr>
            <a:r>
              <a:rPr lang="en-US" b="1" u="sng" dirty="0"/>
              <a:t>Key Findings</a:t>
            </a:r>
            <a:r>
              <a:rPr lang="en-US" u="sng" dirty="0"/>
              <a:t>:</a:t>
            </a:r>
          </a:p>
          <a:p>
            <a:pPr marL="742950" lvl="1" indent="-285750">
              <a:buFont typeface="+mj-lt"/>
              <a:buAutoNum type="arabicPeriod"/>
            </a:pPr>
            <a:r>
              <a:rPr lang="en-US" dirty="0"/>
              <a:t>Systems with regular matrices converge to unique steady-state distributions, independent of initial states.</a:t>
            </a:r>
          </a:p>
          <a:p>
            <a:pPr marL="457200" lvl="1" indent="0">
              <a:buNone/>
            </a:pPr>
            <a:endParaRPr lang="en-US" dirty="0"/>
          </a:p>
          <a:p>
            <a:endParaRPr lang="en-IN" dirty="0"/>
          </a:p>
        </p:txBody>
      </p:sp>
    </p:spTree>
    <p:extLst>
      <p:ext uri="{BB962C8B-B14F-4D97-AF65-F5344CB8AC3E}">
        <p14:creationId xmlns:p14="http://schemas.microsoft.com/office/powerpoint/2010/main" val="3029732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202D-E09C-D620-B74E-7E86D6C5E774}"/>
              </a:ext>
            </a:extLst>
          </p:cNvPr>
          <p:cNvSpPr>
            <a:spLocks noGrp="1"/>
          </p:cNvSpPr>
          <p:nvPr>
            <p:ph type="title"/>
          </p:nvPr>
        </p:nvSpPr>
        <p:spPr>
          <a:xfrm>
            <a:off x="838200" y="1"/>
            <a:ext cx="10515600" cy="521109"/>
          </a:xfrm>
        </p:spPr>
        <p:txBody>
          <a:bodyPr>
            <a:normAutofit fontScale="90000"/>
          </a:bodyPr>
          <a:lstStyle/>
          <a:p>
            <a:pPr algn="ctr"/>
            <a:r>
              <a:rPr lang="en-IN" b="1" dirty="0"/>
              <a:t>Conclusion</a:t>
            </a:r>
          </a:p>
        </p:txBody>
      </p:sp>
      <p:sp>
        <p:nvSpPr>
          <p:cNvPr id="5" name="Rectangle 2">
            <a:extLst>
              <a:ext uri="{FF2B5EF4-FFF2-40B4-BE49-F238E27FC236}">
                <a16:creationId xmlns:a16="http://schemas.microsoft.com/office/drawing/2014/main" id="{D593D5ED-4BE8-2B19-291A-BD4D3161CE60}"/>
              </a:ext>
            </a:extLst>
          </p:cNvPr>
          <p:cNvSpPr>
            <a:spLocks noGrp="1" noChangeArrowheads="1"/>
          </p:cNvSpPr>
          <p:nvPr>
            <p:ph idx="1"/>
          </p:nvPr>
        </p:nvSpPr>
        <p:spPr bwMode="auto">
          <a:xfrm>
            <a:off x="137652" y="890442"/>
            <a:ext cx="1191669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rPr>
              <a:t>Applications in Diverse Domains</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This study lays a foundation for analyzing systems in meteorology, epidemiology, and network theory using Markov Chains.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Insights from absorbing and transient states can guide interventions in healthcare and urban planning.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rPr>
              <a:t>Challenges and Opportunities</a:t>
            </a:r>
            <a:r>
              <a:rPr kumimoji="0" lang="en-US" altLang="en-US" sz="2400" b="0" i="0" u="sng"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Monte-Carlo simulations are helpfu</a:t>
            </a:r>
            <a:r>
              <a:rPr lang="en-US" altLang="en-US" sz="2400" dirty="0"/>
              <a:t>l to analyze c</a:t>
            </a:r>
            <a:r>
              <a:rPr kumimoji="0" lang="en-US" altLang="en-US" sz="2400" b="0" i="0" u="none" strike="noStrike" cap="none" normalizeH="0" baseline="0" dirty="0">
                <a:ln>
                  <a:noFill/>
                </a:ln>
                <a:solidFill>
                  <a:schemeClr val="tx1"/>
                </a:solidFill>
                <a:effectLst/>
              </a:rPr>
              <a:t>omplex systems (like the 7-state problem), and present themselves as a practical substitutes for the other methods that are limited by example, if the size of the states is big.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rPr>
              <a:t>Potential Future Explorations</a:t>
            </a:r>
            <a:r>
              <a:rPr kumimoji="0" lang="en-US" altLang="en-US" sz="2400" b="0" i="0" u="sng"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Explore Markov Chains with non-constant transition probabilities (non-homogeneous chains).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Investigate implications of complex eigenvalues in oscillatory systems for more nuanced applications in engineering and finance.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736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324D-0207-FC16-9AD3-DCDA0312B204}"/>
              </a:ext>
            </a:extLst>
          </p:cNvPr>
          <p:cNvSpPr>
            <a:spLocks noGrp="1"/>
          </p:cNvSpPr>
          <p:nvPr>
            <p:ph type="title"/>
          </p:nvPr>
        </p:nvSpPr>
        <p:spPr>
          <a:xfrm>
            <a:off x="838200" y="1"/>
            <a:ext cx="10515600" cy="816076"/>
          </a:xfrm>
        </p:spPr>
        <p:txBody>
          <a:bodyPr/>
          <a:lstStyle/>
          <a:p>
            <a:pPr algn="ctr"/>
            <a:r>
              <a:rPr lang="en-IN" b="1" dirty="0"/>
              <a:t>Takeaway Message</a:t>
            </a:r>
          </a:p>
        </p:txBody>
      </p:sp>
      <p:sp>
        <p:nvSpPr>
          <p:cNvPr id="3" name="Content Placeholder 2">
            <a:extLst>
              <a:ext uri="{FF2B5EF4-FFF2-40B4-BE49-F238E27FC236}">
                <a16:creationId xmlns:a16="http://schemas.microsoft.com/office/drawing/2014/main" id="{A9927BB3-CC82-E8EF-AC50-6437A42A422C}"/>
              </a:ext>
            </a:extLst>
          </p:cNvPr>
          <p:cNvSpPr>
            <a:spLocks noGrp="1"/>
          </p:cNvSpPr>
          <p:nvPr>
            <p:ph idx="1"/>
          </p:nvPr>
        </p:nvSpPr>
        <p:spPr>
          <a:xfrm>
            <a:off x="285134" y="648928"/>
            <a:ext cx="11906866" cy="5978013"/>
          </a:xfrm>
        </p:spPr>
        <p:txBody>
          <a:bodyPr/>
          <a:lstStyle/>
          <a:p>
            <a:r>
              <a:rPr lang="en-US" dirty="0"/>
              <a:t>Markov Chains are not just mathematical abstractions; they offer actionable insights into dynamic processes, with profound implications across science and industry. This project exemplifies their potential and calls for continued exploration.</a:t>
            </a:r>
          </a:p>
          <a:p>
            <a:endParaRPr lang="en-IN" dirty="0"/>
          </a:p>
        </p:txBody>
      </p:sp>
      <p:pic>
        <p:nvPicPr>
          <p:cNvPr id="5122" name="Picture 2" descr="Markov Chains">
            <a:extLst>
              <a:ext uri="{FF2B5EF4-FFF2-40B4-BE49-F238E27FC236}">
                <a16:creationId xmlns:a16="http://schemas.microsoft.com/office/drawing/2014/main" id="{F01D9A11-AFD3-541A-A579-8676E3918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518" y="2753031"/>
            <a:ext cx="8748097" cy="327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15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975B-9A74-96DA-061E-2DFCB479D612}"/>
              </a:ext>
            </a:extLst>
          </p:cNvPr>
          <p:cNvSpPr>
            <a:spLocks noGrp="1"/>
          </p:cNvSpPr>
          <p:nvPr>
            <p:ph type="title"/>
          </p:nvPr>
        </p:nvSpPr>
        <p:spPr>
          <a:xfrm>
            <a:off x="838199" y="18256"/>
            <a:ext cx="10645877" cy="493022"/>
          </a:xfrm>
        </p:spPr>
        <p:txBody>
          <a:bodyPr>
            <a:normAutofit fontScale="90000"/>
          </a:bodyPr>
          <a:lstStyle/>
          <a:p>
            <a:pPr algn="ctr"/>
            <a:r>
              <a:rPr lang="en-IN" b="1" u="sng" dirty="0"/>
              <a:t>Part-1 Weather Problem</a:t>
            </a:r>
          </a:p>
        </p:txBody>
      </p:sp>
      <p:pic>
        <p:nvPicPr>
          <p:cNvPr id="3074" name="Picture 2" descr="Weather Forecasting | NOAA SciJinks – All About Weather">
            <a:extLst>
              <a:ext uri="{FF2B5EF4-FFF2-40B4-BE49-F238E27FC236}">
                <a16:creationId xmlns:a16="http://schemas.microsoft.com/office/drawing/2014/main" id="{5213845B-4218-0530-3B3D-4A6186E38F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959" y="776748"/>
            <a:ext cx="10131691" cy="523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806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3E11-1381-5FDA-AFC7-F19019E48204}"/>
              </a:ext>
            </a:extLst>
          </p:cNvPr>
          <p:cNvSpPr>
            <a:spLocks noGrp="1"/>
          </p:cNvSpPr>
          <p:nvPr>
            <p:ph type="title"/>
          </p:nvPr>
        </p:nvSpPr>
        <p:spPr>
          <a:xfrm>
            <a:off x="838200" y="1"/>
            <a:ext cx="10515600" cy="2320412"/>
          </a:xfrm>
        </p:spPr>
        <p:txBody>
          <a:bodyPr>
            <a:normAutofit fontScale="90000"/>
          </a:bodyPr>
          <a:lstStyle/>
          <a:p>
            <a:pPr algn="ctr"/>
            <a:r>
              <a:rPr lang="en-IN" b="0" i="0" dirty="0">
                <a:effectLst/>
                <a:latin typeface="Google Sans"/>
              </a:rPr>
              <a:t>¿</a:t>
            </a:r>
            <a:r>
              <a:rPr lang="en-IN" sz="8800" b="1" dirty="0">
                <a:solidFill>
                  <a:srgbClr val="FF0000"/>
                </a:solidFill>
              </a:rPr>
              <a:t>Questions and Answers</a:t>
            </a:r>
            <a:r>
              <a:rPr lang="en-IN" sz="8800" b="1" dirty="0"/>
              <a:t>?</a:t>
            </a:r>
            <a:endParaRPr lang="en-IN" b="1" dirty="0"/>
          </a:p>
        </p:txBody>
      </p:sp>
      <p:sp>
        <p:nvSpPr>
          <p:cNvPr id="3" name="Content Placeholder 2">
            <a:extLst>
              <a:ext uri="{FF2B5EF4-FFF2-40B4-BE49-F238E27FC236}">
                <a16:creationId xmlns:a16="http://schemas.microsoft.com/office/drawing/2014/main" id="{DFBE8627-2616-D83D-35A0-FD4063E06691}"/>
              </a:ext>
            </a:extLst>
          </p:cNvPr>
          <p:cNvSpPr>
            <a:spLocks noGrp="1"/>
          </p:cNvSpPr>
          <p:nvPr>
            <p:ph idx="1"/>
          </p:nvPr>
        </p:nvSpPr>
        <p:spPr>
          <a:xfrm>
            <a:off x="176980" y="1573162"/>
            <a:ext cx="11808542" cy="5142270"/>
          </a:xfrm>
        </p:spPr>
        <p:txBody>
          <a:bodyPr/>
          <a:lstStyle/>
          <a:p>
            <a:r>
              <a:rPr lang="en-IN" dirty="0"/>
              <a:t>A lot of information has been passed on your way during the last hour or so. Got any questions let me know (</a:t>
            </a:r>
            <a:r>
              <a:rPr lang="en-IN" i="1" dirty="0">
                <a:solidFill>
                  <a:srgbClr val="C00000"/>
                </a:solidFill>
              </a:rPr>
              <a:t>preferably not, make YOUR and MY life easier! Save energy!</a:t>
            </a:r>
            <a:r>
              <a:rPr lang="en-IN" dirty="0"/>
              <a:t>)</a:t>
            </a:r>
          </a:p>
          <a:p>
            <a:r>
              <a:rPr lang="en-IN" dirty="0"/>
              <a:t>Just kidding! </a:t>
            </a:r>
          </a:p>
          <a:p>
            <a:r>
              <a:rPr lang="en-IN" dirty="0"/>
              <a:t>Please </a:t>
            </a:r>
            <a:r>
              <a:rPr lang="en-IN" b="1" i="1" u="sng" dirty="0">
                <a:highlight>
                  <a:srgbClr val="FF00FF"/>
                </a:highlight>
              </a:rPr>
              <a:t>ASK AWAY!!!</a:t>
            </a:r>
          </a:p>
        </p:txBody>
      </p:sp>
      <p:pic>
        <p:nvPicPr>
          <p:cNvPr id="6146" name="Picture 2" descr="How to use all the face emojis – and what they REALLY mean – The US Sun |  The US Sun">
            <a:extLst>
              <a:ext uri="{FF2B5EF4-FFF2-40B4-BE49-F238E27FC236}">
                <a16:creationId xmlns:a16="http://schemas.microsoft.com/office/drawing/2014/main" id="{393A895C-FCAD-767A-C6F0-288579CF4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984" y="2820169"/>
            <a:ext cx="661755" cy="5326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21 Common Interview Questions &amp; Answers | Job-Hunt">
            <a:extLst>
              <a:ext uri="{FF2B5EF4-FFF2-40B4-BE49-F238E27FC236}">
                <a16:creationId xmlns:a16="http://schemas.microsoft.com/office/drawing/2014/main" id="{9A48BA29-B53F-6439-8D12-2BA13D3B9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696" y="2820169"/>
            <a:ext cx="6403621" cy="316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579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6F9F-8168-0731-B086-F1BD51EF85C4}"/>
              </a:ext>
            </a:extLst>
          </p:cNvPr>
          <p:cNvSpPr>
            <a:spLocks noGrp="1"/>
          </p:cNvSpPr>
          <p:nvPr>
            <p:ph type="title"/>
          </p:nvPr>
        </p:nvSpPr>
        <p:spPr>
          <a:xfrm>
            <a:off x="838200" y="1"/>
            <a:ext cx="10515600" cy="1690688"/>
          </a:xfrm>
        </p:spPr>
        <p:txBody>
          <a:bodyPr>
            <a:normAutofit/>
          </a:bodyPr>
          <a:lstStyle/>
          <a:p>
            <a:pPr algn="ctr"/>
            <a:r>
              <a:rPr lang="en-IN" sz="9600" b="1" dirty="0">
                <a:highlight>
                  <a:srgbClr val="FF00FF"/>
                </a:highlight>
              </a:rPr>
              <a:t>THANK YOU!</a:t>
            </a:r>
          </a:p>
        </p:txBody>
      </p:sp>
      <p:pic>
        <p:nvPicPr>
          <p:cNvPr id="7170" name="Picture 2" descr="The End Vector Art, Icons, and Graphics for Free Download">
            <a:extLst>
              <a:ext uri="{FF2B5EF4-FFF2-40B4-BE49-F238E27FC236}">
                <a16:creationId xmlns:a16="http://schemas.microsoft.com/office/drawing/2014/main" id="{299D1124-4543-F88D-F2C9-87B3081AC2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9032" y="1749263"/>
            <a:ext cx="9606116" cy="3359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C71FCB-2AE7-EBF0-3172-D5B34768A4D0}"/>
              </a:ext>
            </a:extLst>
          </p:cNvPr>
          <p:cNvSpPr txBox="1"/>
          <p:nvPr/>
        </p:nvSpPr>
        <p:spPr>
          <a:xfrm>
            <a:off x="452284" y="6076335"/>
            <a:ext cx="11434916" cy="523220"/>
          </a:xfrm>
          <a:prstGeom prst="rect">
            <a:avLst/>
          </a:prstGeom>
          <a:noFill/>
        </p:spPr>
        <p:txBody>
          <a:bodyPr wrap="square" rtlCol="0">
            <a:spAutoFit/>
          </a:bodyPr>
          <a:lstStyle/>
          <a:p>
            <a:r>
              <a:rPr lang="en-IN" sz="2800" b="1" dirty="0"/>
              <a:t>Yup that’s right, now we all can go, thank god! </a:t>
            </a:r>
            <a:r>
              <a:rPr lang="en-IN" sz="2800" b="1" dirty="0" err="1"/>
              <a:t>Phewwwww</a:t>
            </a:r>
            <a:r>
              <a:rPr lang="en-IN" sz="2800" b="1" dirty="0"/>
              <a:t>…………..</a:t>
            </a:r>
          </a:p>
        </p:txBody>
      </p:sp>
      <p:pic>
        <p:nvPicPr>
          <p:cNvPr id="7172" name="Picture 4" descr="Wiping sweat emoticon Stock Vector ...">
            <a:extLst>
              <a:ext uri="{FF2B5EF4-FFF2-40B4-BE49-F238E27FC236}">
                <a16:creationId xmlns:a16="http://schemas.microsoft.com/office/drawing/2014/main" id="{B124D097-F611-5C40-269B-243B955A4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919" y="5079536"/>
            <a:ext cx="1366094" cy="152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47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0800-7B21-A965-AB98-CAC888CB95D8}"/>
              </a:ext>
            </a:extLst>
          </p:cNvPr>
          <p:cNvSpPr>
            <a:spLocks noGrp="1"/>
          </p:cNvSpPr>
          <p:nvPr>
            <p:ph type="title"/>
          </p:nvPr>
        </p:nvSpPr>
        <p:spPr>
          <a:xfrm>
            <a:off x="661219" y="0"/>
            <a:ext cx="10262420" cy="681037"/>
          </a:xfrm>
        </p:spPr>
        <p:txBody>
          <a:bodyPr>
            <a:normAutofit fontScale="90000"/>
          </a:bodyPr>
          <a:lstStyle/>
          <a:p>
            <a:pPr algn="ctr"/>
            <a:r>
              <a:rPr lang="en-IN" b="1" u="sng" dirty="0"/>
              <a:t>Part 1-Weather Problem</a:t>
            </a:r>
          </a:p>
        </p:txBody>
      </p:sp>
      <p:sp>
        <p:nvSpPr>
          <p:cNvPr id="3" name="Content Placeholder 2">
            <a:extLst>
              <a:ext uri="{FF2B5EF4-FFF2-40B4-BE49-F238E27FC236}">
                <a16:creationId xmlns:a16="http://schemas.microsoft.com/office/drawing/2014/main" id="{1135BD7A-36B0-2F1E-625B-2C80AD4A69B8}"/>
              </a:ext>
            </a:extLst>
          </p:cNvPr>
          <p:cNvSpPr>
            <a:spLocks noGrp="1"/>
          </p:cNvSpPr>
          <p:nvPr>
            <p:ph idx="1"/>
          </p:nvPr>
        </p:nvSpPr>
        <p:spPr>
          <a:xfrm>
            <a:off x="245806" y="681037"/>
            <a:ext cx="11779046" cy="6004898"/>
          </a:xfrm>
        </p:spPr>
        <p:txBody>
          <a:bodyPr>
            <a:normAutofit/>
          </a:bodyPr>
          <a:lstStyle/>
          <a:p>
            <a:r>
              <a:rPr lang="en-US" sz="3200" dirty="0"/>
              <a:t>“Here in Illinois, we all know how unpredictable the weather is. Today someone could be wearing shorts and a t-shirt, the next day you’ll see them bundled up in a Winter coat.</a:t>
            </a:r>
          </a:p>
          <a:p>
            <a:r>
              <a:rPr lang="en-US" sz="3200" dirty="0"/>
              <a:t>Wouldn’t it be nice if we could look past the daily fluctuations, and predict the weather in the long-term? Say a week from now, a month from now, or even a year from now?</a:t>
            </a:r>
          </a:p>
          <a:p>
            <a:r>
              <a:rPr lang="en-US" sz="3200" dirty="0"/>
              <a:t>Imagine a system where the weather today determines the probabilities of tomorrow's weather. This transition dependence is well-modeled using a Markov Chain.</a:t>
            </a:r>
          </a:p>
          <a:p>
            <a:r>
              <a:rPr lang="en-US" sz="3200" dirty="0"/>
              <a:t>But before we delve deeper into what a Markov Chain is, let’s look at an example of a  Markov Chain.</a:t>
            </a:r>
            <a:endParaRPr lang="en-IN" sz="3200" dirty="0"/>
          </a:p>
        </p:txBody>
      </p:sp>
    </p:spTree>
    <p:extLst>
      <p:ext uri="{BB962C8B-B14F-4D97-AF65-F5344CB8AC3E}">
        <p14:creationId xmlns:p14="http://schemas.microsoft.com/office/powerpoint/2010/main" val="84681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BEF4-D4A3-3D48-953F-8C3C6B85B5AB}"/>
              </a:ext>
            </a:extLst>
          </p:cNvPr>
          <p:cNvSpPr>
            <a:spLocks noGrp="1"/>
          </p:cNvSpPr>
          <p:nvPr>
            <p:ph type="title"/>
          </p:nvPr>
        </p:nvSpPr>
        <p:spPr>
          <a:xfrm>
            <a:off x="720212" y="23607"/>
            <a:ext cx="10515600" cy="657430"/>
          </a:xfrm>
        </p:spPr>
        <p:txBody>
          <a:bodyPr>
            <a:normAutofit fontScale="90000"/>
          </a:bodyPr>
          <a:lstStyle/>
          <a:p>
            <a:pPr algn="ctr"/>
            <a:r>
              <a:rPr lang="en-IN" b="1" u="sng" dirty="0"/>
              <a:t>Part-1 Weather Problem</a:t>
            </a:r>
          </a:p>
        </p:txBody>
      </p:sp>
      <p:sp>
        <p:nvSpPr>
          <p:cNvPr id="3" name="Content Placeholder 2">
            <a:extLst>
              <a:ext uri="{FF2B5EF4-FFF2-40B4-BE49-F238E27FC236}">
                <a16:creationId xmlns:a16="http://schemas.microsoft.com/office/drawing/2014/main" id="{997A273E-EAFB-2D2D-1806-B137C09D87D1}"/>
              </a:ext>
            </a:extLst>
          </p:cNvPr>
          <p:cNvSpPr>
            <a:spLocks noGrp="1"/>
          </p:cNvSpPr>
          <p:nvPr>
            <p:ph idx="1"/>
          </p:nvPr>
        </p:nvSpPr>
        <p:spPr>
          <a:xfrm>
            <a:off x="78658" y="681037"/>
            <a:ext cx="12113342" cy="6054060"/>
          </a:xfrm>
        </p:spPr>
        <p:txBody>
          <a:bodyPr/>
          <a:lstStyle/>
          <a:p>
            <a:r>
              <a:rPr lang="en-IN" b="1" u="sng" dirty="0"/>
              <a:t>Question: </a:t>
            </a:r>
            <a:r>
              <a:rPr lang="en-IN" dirty="0"/>
              <a:t>Assume the weather in Macomb today is one of 3 things (Nice, Rain, or Snow). You want to predict what are the probabilities of weather being tomorrow given today is a certain state. </a:t>
            </a:r>
          </a:p>
          <a:p>
            <a:r>
              <a:rPr lang="en-IN" dirty="0"/>
              <a:t>If today the weather is nice, the probability of tomorrow being nice, rainy, and snowy are 0.7, 0.2 and 0.1 respectively. If today the weather is rainy, the probability of tomorrow being nice, rainy, and snowy are 0.5, 0.3, and 0.2 respectively. If today is snowy, the probability of being nice, rainy, and snowy tomorrow are 0.3, 0.3, and 0.4 respectively. </a:t>
            </a:r>
          </a:p>
          <a:p>
            <a:r>
              <a:rPr lang="en-IN" dirty="0"/>
              <a:t>Now based on this information, let’s say it is snowing today, what will be the probabilities of being nice, rainy, and snowy, say after 5 days, 100 days, and even a year from now?</a:t>
            </a:r>
          </a:p>
          <a:p>
            <a:r>
              <a:rPr lang="en-IN" dirty="0"/>
              <a:t>This question can be answered by studying the transition matrix associated to this problem, that can be visualized using a Markov Chain diagram. But first, what’s a Markov Chain?</a:t>
            </a:r>
          </a:p>
        </p:txBody>
      </p:sp>
    </p:spTree>
    <p:extLst>
      <p:ext uri="{BB962C8B-B14F-4D97-AF65-F5344CB8AC3E}">
        <p14:creationId xmlns:p14="http://schemas.microsoft.com/office/powerpoint/2010/main" val="346541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883D-BBA0-8A1E-D43D-063EF12F522A}"/>
              </a:ext>
            </a:extLst>
          </p:cNvPr>
          <p:cNvSpPr>
            <a:spLocks noGrp="1"/>
          </p:cNvSpPr>
          <p:nvPr>
            <p:ph type="title"/>
          </p:nvPr>
        </p:nvSpPr>
        <p:spPr>
          <a:xfrm>
            <a:off x="759542" y="0"/>
            <a:ext cx="10515600" cy="686927"/>
          </a:xfrm>
        </p:spPr>
        <p:txBody>
          <a:bodyPr>
            <a:normAutofit fontScale="90000"/>
          </a:bodyPr>
          <a:lstStyle/>
          <a:p>
            <a:pPr algn="ctr"/>
            <a:r>
              <a:rPr lang="en-IN" b="1" u="sng" dirty="0"/>
              <a:t>Part 1- Weather Problem</a:t>
            </a:r>
          </a:p>
        </p:txBody>
      </p:sp>
      <p:sp>
        <p:nvSpPr>
          <p:cNvPr id="3" name="Content Placeholder 2">
            <a:extLst>
              <a:ext uri="{FF2B5EF4-FFF2-40B4-BE49-F238E27FC236}">
                <a16:creationId xmlns:a16="http://schemas.microsoft.com/office/drawing/2014/main" id="{DEF8CF4D-C1D5-7D57-6865-BB13BA74272C}"/>
              </a:ext>
            </a:extLst>
          </p:cNvPr>
          <p:cNvSpPr>
            <a:spLocks noGrp="1"/>
          </p:cNvSpPr>
          <p:nvPr>
            <p:ph idx="1"/>
          </p:nvPr>
        </p:nvSpPr>
        <p:spPr>
          <a:xfrm>
            <a:off x="0" y="686926"/>
            <a:ext cx="12192000" cy="6171073"/>
          </a:xfrm>
        </p:spPr>
        <p:txBody>
          <a:bodyPr>
            <a:normAutofit lnSpcReduction="10000"/>
          </a:bodyPr>
          <a:lstStyle/>
          <a:p>
            <a:r>
              <a:rPr lang="en-US" dirty="0"/>
              <a:t>A </a:t>
            </a:r>
            <a:r>
              <a:rPr lang="en-US" b="1" dirty="0"/>
              <a:t>Markov Chain</a:t>
            </a:r>
            <a:r>
              <a:rPr lang="en-US" dirty="0"/>
              <a:t> is a type of </a:t>
            </a:r>
            <a:r>
              <a:rPr lang="en-US" b="1" dirty="0"/>
              <a:t>stochastic process</a:t>
            </a:r>
            <a:r>
              <a:rPr lang="en-US" dirty="0"/>
              <a:t> that satisfies the </a:t>
            </a:r>
            <a:r>
              <a:rPr lang="en-US" b="1" dirty="0"/>
              <a:t>Markov property</a:t>
            </a:r>
            <a:r>
              <a:rPr lang="en-US" dirty="0"/>
              <a:t>, which is the property of "</a:t>
            </a:r>
            <a:r>
              <a:rPr lang="en-US" dirty="0" err="1"/>
              <a:t>memorylessness</a:t>
            </a:r>
            <a:r>
              <a:rPr lang="en-US" dirty="0"/>
              <a:t>.“ But, first what’s a stochastic process?</a:t>
            </a:r>
          </a:p>
          <a:p>
            <a:r>
              <a:rPr lang="en-US" dirty="0"/>
              <a:t>A </a:t>
            </a:r>
            <a:r>
              <a:rPr lang="en-US" b="1" dirty="0"/>
              <a:t>stochastic process</a:t>
            </a:r>
            <a:r>
              <a:rPr lang="en-US" dirty="0"/>
              <a:t> is a sequence of random events that unfold over time. It can be thought of as a collection of random variables that evolve step by step, starting at time t=0, t=1, and t=2, and so on. These events take place within a fixed set of possible outcomes, called the </a:t>
            </a:r>
            <a:r>
              <a:rPr lang="en-US" b="1" dirty="0"/>
              <a:t>state space</a:t>
            </a:r>
            <a:r>
              <a:rPr lang="en-US" dirty="0"/>
              <a:t> M.</a:t>
            </a:r>
          </a:p>
          <a:p>
            <a:r>
              <a:rPr lang="en-US" dirty="0"/>
              <a:t>Some stochastic processes have a special property called </a:t>
            </a:r>
            <a:r>
              <a:rPr lang="en-US" b="1" dirty="0" err="1"/>
              <a:t>memorylessness</a:t>
            </a:r>
            <a:r>
              <a:rPr lang="en-US" dirty="0"/>
              <a:t>, meaning the next step depends only on the current state, not on the past history of the MC. As stated before, such processes are called </a:t>
            </a:r>
            <a:r>
              <a:rPr lang="en-US" b="1" dirty="0"/>
              <a:t>Markov Chains.</a:t>
            </a:r>
            <a:endParaRPr lang="en-US" dirty="0"/>
          </a:p>
          <a:p>
            <a:r>
              <a:rPr lang="en-US" dirty="0"/>
              <a:t>If we assume two additional properties:</a:t>
            </a:r>
          </a:p>
          <a:p>
            <a:pPr>
              <a:buFont typeface="+mj-lt"/>
              <a:buAutoNum type="arabicPeriod"/>
            </a:pPr>
            <a:r>
              <a:rPr lang="en-US" dirty="0"/>
              <a:t>The state space M has a limited number of possible states (it’s finite).</a:t>
            </a:r>
          </a:p>
          <a:p>
            <a:pPr>
              <a:buFont typeface="+mj-lt"/>
              <a:buAutoNum type="arabicPeriod"/>
            </a:pPr>
            <a:r>
              <a:rPr lang="en-US" dirty="0"/>
              <a:t>The transition probabilities (the chances of moving from one state to another) don’t change over time, meaning the process is </a:t>
            </a:r>
            <a:r>
              <a:rPr lang="en-US" b="1" dirty="0"/>
              <a:t>homogeneous</a:t>
            </a:r>
            <a:r>
              <a:rPr lang="en-US" dirty="0"/>
              <a:t>.</a:t>
            </a:r>
          </a:p>
          <a:p>
            <a:r>
              <a:rPr lang="en-US" dirty="0"/>
              <a:t>Then, the process is called a </a:t>
            </a:r>
            <a:r>
              <a:rPr lang="en-US" b="1" dirty="0"/>
              <a:t>finite Markov Chain</a:t>
            </a:r>
            <a:r>
              <a:rPr lang="en-US" dirty="0"/>
              <a:t>.</a:t>
            </a:r>
          </a:p>
          <a:p>
            <a:endParaRPr lang="en-IN" dirty="0"/>
          </a:p>
        </p:txBody>
      </p:sp>
    </p:spTree>
    <p:extLst>
      <p:ext uri="{BB962C8B-B14F-4D97-AF65-F5344CB8AC3E}">
        <p14:creationId xmlns:p14="http://schemas.microsoft.com/office/powerpoint/2010/main" val="323964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18E4-714F-AB29-B006-C2954913316F}"/>
              </a:ext>
            </a:extLst>
          </p:cNvPr>
          <p:cNvSpPr>
            <a:spLocks noGrp="1"/>
          </p:cNvSpPr>
          <p:nvPr>
            <p:ph type="title"/>
          </p:nvPr>
        </p:nvSpPr>
        <p:spPr>
          <a:xfrm>
            <a:off x="265471" y="1"/>
            <a:ext cx="11088329" cy="599767"/>
          </a:xfrm>
        </p:spPr>
        <p:txBody>
          <a:bodyPr>
            <a:normAutofit fontScale="90000"/>
          </a:bodyPr>
          <a:lstStyle/>
          <a:p>
            <a:pPr algn="ctr"/>
            <a:r>
              <a:rPr lang="en-IN" b="1" u="sng" dirty="0"/>
              <a:t>Part 1-Weather Problem</a:t>
            </a:r>
          </a:p>
        </p:txBody>
      </p:sp>
      <p:sp>
        <p:nvSpPr>
          <p:cNvPr id="3" name="Content Placeholder 2">
            <a:extLst>
              <a:ext uri="{FF2B5EF4-FFF2-40B4-BE49-F238E27FC236}">
                <a16:creationId xmlns:a16="http://schemas.microsoft.com/office/drawing/2014/main" id="{8825C22A-D63C-BD1E-3006-3E93D23091FB}"/>
              </a:ext>
            </a:extLst>
          </p:cNvPr>
          <p:cNvSpPr>
            <a:spLocks noGrp="1"/>
          </p:cNvSpPr>
          <p:nvPr>
            <p:ph idx="1"/>
          </p:nvPr>
        </p:nvSpPr>
        <p:spPr>
          <a:xfrm>
            <a:off x="78657" y="599768"/>
            <a:ext cx="11995355" cy="6258232"/>
          </a:xfrm>
        </p:spPr>
        <p:txBody>
          <a:bodyPr/>
          <a:lstStyle/>
          <a:p>
            <a:r>
              <a:rPr lang="en-US" dirty="0"/>
              <a:t>A </a:t>
            </a:r>
            <a:r>
              <a:rPr lang="en-US" b="1" dirty="0"/>
              <a:t>transition matrix</a:t>
            </a:r>
            <a:r>
              <a:rPr lang="en-US" dirty="0"/>
              <a:t> is a mathematical representation of the probabilities of moving from one state to another in one step in a </a:t>
            </a:r>
            <a:r>
              <a:rPr lang="en-US" b="1" dirty="0"/>
              <a:t>Markov Chain </a:t>
            </a:r>
            <a:r>
              <a:rPr lang="en-US" dirty="0"/>
              <a:t>summarized in a matrix. It captures all the possible transitions between states in a compact form, making it an essential tool for analyzing Markov Chains.</a:t>
            </a:r>
          </a:p>
          <a:p>
            <a:r>
              <a:rPr lang="en-US" dirty="0"/>
              <a:t>A </a:t>
            </a:r>
            <a:r>
              <a:rPr lang="en-US" b="1" dirty="0"/>
              <a:t>Markov Diagram</a:t>
            </a:r>
            <a:r>
              <a:rPr lang="en-US" dirty="0"/>
              <a:t> is a visual representation of a Markov Chain that shows the states and the probabilities of transitioning between them. It is essentially a directed graph where:</a:t>
            </a:r>
          </a:p>
          <a:p>
            <a:pPr lvl="1"/>
            <a:r>
              <a:rPr lang="en-IN" b="1" dirty="0"/>
              <a:t>Nodes</a:t>
            </a:r>
            <a:r>
              <a:rPr lang="en-IN" dirty="0"/>
              <a:t> represent state of the Markov Chain</a:t>
            </a:r>
          </a:p>
          <a:p>
            <a:pPr lvl="1"/>
            <a:r>
              <a:rPr lang="en-IN" dirty="0"/>
              <a:t>Arrows represent transition between states with associated probabilities</a:t>
            </a:r>
          </a:p>
          <a:p>
            <a:r>
              <a:rPr lang="en-IN" dirty="0"/>
              <a:t>All the transition matrices in our examples will be column stochastic matrices.</a:t>
            </a:r>
            <a:r>
              <a:rPr lang="en-US" dirty="0"/>
              <a:t> A </a:t>
            </a:r>
            <a:r>
              <a:rPr lang="en-US" b="1" dirty="0"/>
              <a:t>column stochastic matrix</a:t>
            </a:r>
            <a:r>
              <a:rPr lang="en-US" dirty="0"/>
              <a:t> is a square matrix where each </a:t>
            </a:r>
            <a:r>
              <a:rPr lang="en-US" b="1" dirty="0"/>
              <a:t>column</a:t>
            </a:r>
            <a:r>
              <a:rPr lang="en-US" dirty="0"/>
              <a:t> represents a probability distribution vector. This means the entries in each column are non-negative and sum to 1.</a:t>
            </a:r>
          </a:p>
          <a:p>
            <a:endParaRPr lang="en-IN" dirty="0"/>
          </a:p>
        </p:txBody>
      </p:sp>
      <p:pic>
        <p:nvPicPr>
          <p:cNvPr id="11" name="Picture 10">
            <a:extLst>
              <a:ext uri="{FF2B5EF4-FFF2-40B4-BE49-F238E27FC236}">
                <a16:creationId xmlns:a16="http://schemas.microsoft.com/office/drawing/2014/main" id="{1C6AB499-8507-F8B9-0161-32A704F1924F}"/>
              </a:ext>
            </a:extLst>
          </p:cNvPr>
          <p:cNvPicPr>
            <a:picLocks noChangeAspect="1"/>
          </p:cNvPicPr>
          <p:nvPr/>
        </p:nvPicPr>
        <p:blipFill>
          <a:blip r:embed="rId2"/>
          <a:stretch>
            <a:fillRect/>
          </a:stretch>
        </p:blipFill>
        <p:spPr>
          <a:xfrm>
            <a:off x="2153264" y="5916952"/>
            <a:ext cx="2810453" cy="714007"/>
          </a:xfrm>
          <a:prstGeom prst="rect">
            <a:avLst/>
          </a:prstGeom>
        </p:spPr>
      </p:pic>
      <p:pic>
        <p:nvPicPr>
          <p:cNvPr id="13" name="Picture 12">
            <a:extLst>
              <a:ext uri="{FF2B5EF4-FFF2-40B4-BE49-F238E27FC236}">
                <a16:creationId xmlns:a16="http://schemas.microsoft.com/office/drawing/2014/main" id="{AD5E14F3-A5C8-2FBE-245B-1A58FCE2B837}"/>
              </a:ext>
            </a:extLst>
          </p:cNvPr>
          <p:cNvPicPr>
            <a:picLocks noChangeAspect="1"/>
          </p:cNvPicPr>
          <p:nvPr/>
        </p:nvPicPr>
        <p:blipFill>
          <a:blip r:embed="rId3"/>
          <a:stretch>
            <a:fillRect/>
          </a:stretch>
        </p:blipFill>
        <p:spPr>
          <a:xfrm>
            <a:off x="6892282" y="5920359"/>
            <a:ext cx="3893706" cy="710601"/>
          </a:xfrm>
          <a:prstGeom prst="rect">
            <a:avLst/>
          </a:prstGeom>
        </p:spPr>
      </p:pic>
    </p:spTree>
    <p:extLst>
      <p:ext uri="{BB962C8B-B14F-4D97-AF65-F5344CB8AC3E}">
        <p14:creationId xmlns:p14="http://schemas.microsoft.com/office/powerpoint/2010/main" val="14175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87DE-E969-B62A-8780-03BEB044A397}"/>
              </a:ext>
            </a:extLst>
          </p:cNvPr>
          <p:cNvSpPr>
            <a:spLocks noGrp="1"/>
          </p:cNvSpPr>
          <p:nvPr>
            <p:ph type="title"/>
          </p:nvPr>
        </p:nvSpPr>
        <p:spPr>
          <a:xfrm>
            <a:off x="838200" y="1"/>
            <a:ext cx="10515600" cy="580102"/>
          </a:xfrm>
        </p:spPr>
        <p:txBody>
          <a:bodyPr>
            <a:normAutofit fontScale="90000"/>
          </a:bodyPr>
          <a:lstStyle/>
          <a:p>
            <a:pPr algn="ctr"/>
            <a:r>
              <a:rPr lang="en-IN" b="1" u="sng" dirty="0"/>
              <a:t>Part 1-Weather Problem </a:t>
            </a:r>
          </a:p>
        </p:txBody>
      </p:sp>
      <p:sp>
        <p:nvSpPr>
          <p:cNvPr id="3" name="Content Placeholder 2">
            <a:extLst>
              <a:ext uri="{FF2B5EF4-FFF2-40B4-BE49-F238E27FC236}">
                <a16:creationId xmlns:a16="http://schemas.microsoft.com/office/drawing/2014/main" id="{4A547AF1-6A1C-4E17-44D2-66718E34D3B3}"/>
              </a:ext>
            </a:extLst>
          </p:cNvPr>
          <p:cNvSpPr>
            <a:spLocks noGrp="1"/>
          </p:cNvSpPr>
          <p:nvPr>
            <p:ph idx="1"/>
          </p:nvPr>
        </p:nvSpPr>
        <p:spPr>
          <a:xfrm>
            <a:off x="137652" y="580103"/>
            <a:ext cx="11847871" cy="6154994"/>
          </a:xfrm>
        </p:spPr>
        <p:txBody>
          <a:bodyPr/>
          <a:lstStyle/>
          <a:p>
            <a:r>
              <a:rPr lang="en-IN" dirty="0"/>
              <a:t>This is how we will visualize the transition matrix into a Markov Diagram</a:t>
            </a:r>
          </a:p>
          <a:p>
            <a:endParaRPr lang="en-IN" dirty="0"/>
          </a:p>
          <a:p>
            <a:endParaRPr lang="en-IN" dirty="0"/>
          </a:p>
          <a:p>
            <a:endParaRPr lang="en-IN" dirty="0"/>
          </a:p>
          <a:p>
            <a:endParaRPr lang="en-IN" dirty="0"/>
          </a:p>
          <a:p>
            <a:endParaRPr lang="en-IN" dirty="0"/>
          </a:p>
          <a:p>
            <a:endParaRPr lang="en-IN" dirty="0"/>
          </a:p>
          <a:p>
            <a:r>
              <a:rPr lang="en-IN" dirty="0"/>
              <a:t>Let’s look at the transition matrix for our weather problem:</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32122F68-0F2D-8A57-5CE3-8FF9A444CC9F}"/>
              </a:ext>
            </a:extLst>
          </p:cNvPr>
          <p:cNvPicPr>
            <a:picLocks noChangeAspect="1"/>
          </p:cNvPicPr>
          <p:nvPr/>
        </p:nvPicPr>
        <p:blipFill>
          <a:blip r:embed="rId2"/>
          <a:stretch>
            <a:fillRect/>
          </a:stretch>
        </p:blipFill>
        <p:spPr>
          <a:xfrm>
            <a:off x="2448233" y="1088765"/>
            <a:ext cx="5093110" cy="2849236"/>
          </a:xfrm>
          <a:prstGeom prst="rect">
            <a:avLst/>
          </a:prstGeom>
        </p:spPr>
      </p:pic>
      <p:pic>
        <p:nvPicPr>
          <p:cNvPr id="4" name="Picture 3">
            <a:extLst>
              <a:ext uri="{FF2B5EF4-FFF2-40B4-BE49-F238E27FC236}">
                <a16:creationId xmlns:a16="http://schemas.microsoft.com/office/drawing/2014/main" id="{B4CE8C79-4039-5510-66EC-3A1168F78BA0}"/>
              </a:ext>
            </a:extLst>
          </p:cNvPr>
          <p:cNvPicPr>
            <a:picLocks noChangeAspect="1"/>
          </p:cNvPicPr>
          <p:nvPr/>
        </p:nvPicPr>
        <p:blipFill>
          <a:blip r:embed="rId3"/>
          <a:stretch>
            <a:fillRect/>
          </a:stretch>
        </p:blipFill>
        <p:spPr>
          <a:xfrm>
            <a:off x="3470787" y="4965041"/>
            <a:ext cx="3962011" cy="1312856"/>
          </a:xfrm>
          <a:prstGeom prst="rect">
            <a:avLst/>
          </a:prstGeom>
        </p:spPr>
      </p:pic>
    </p:spTree>
    <p:extLst>
      <p:ext uri="{BB962C8B-B14F-4D97-AF65-F5344CB8AC3E}">
        <p14:creationId xmlns:p14="http://schemas.microsoft.com/office/powerpoint/2010/main" val="2393867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12311</TotalTime>
  <Words>4798</Words>
  <Application>Microsoft Office PowerPoint</Application>
  <PresentationFormat>Widescreen</PresentationFormat>
  <Paragraphs>263</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Google Sans</vt:lpstr>
      <vt:lpstr>Office Theme</vt:lpstr>
      <vt:lpstr>MATH 444- Undergrduate Research Project</vt:lpstr>
      <vt:lpstr>PowerPoint Presentation</vt:lpstr>
      <vt:lpstr>Objectives of this presentation</vt:lpstr>
      <vt:lpstr>Part-1 Weather Problem</vt:lpstr>
      <vt:lpstr>Part 1-Weather Problem</vt:lpstr>
      <vt:lpstr>Part-1 Weather Problem</vt:lpstr>
      <vt:lpstr>Part 1- Weather Problem</vt:lpstr>
      <vt:lpstr>Part 1-Weather Problem</vt:lpstr>
      <vt:lpstr>Part 1-Weather Problem </vt:lpstr>
      <vt:lpstr>Part 1- Weather Problem</vt:lpstr>
      <vt:lpstr>Part 1-Weather Problem</vt:lpstr>
      <vt:lpstr>Part 1- Weather Problem</vt:lpstr>
      <vt:lpstr>Part 1- Weather Problem</vt:lpstr>
      <vt:lpstr>Part 1- Weather Problem</vt:lpstr>
      <vt:lpstr>Part 2- Illness Problem</vt:lpstr>
      <vt:lpstr>Part 2-Illness Problem</vt:lpstr>
      <vt:lpstr>Part 2-Illness Problem</vt:lpstr>
      <vt:lpstr>Part 2-Illness Problem</vt:lpstr>
      <vt:lpstr>Part 2-Illness Problem </vt:lpstr>
      <vt:lpstr>Part 2-Illness Problem</vt:lpstr>
      <vt:lpstr>Part 3- Cycles (C4 and C5)</vt:lpstr>
      <vt:lpstr>Part 3-Cycles </vt:lpstr>
      <vt:lpstr>Part 3-Cycles (C4 and C5)</vt:lpstr>
      <vt:lpstr>Part 3- Cycles (C4 and C5)</vt:lpstr>
      <vt:lpstr>Part 3- Cycles (C4 and C5)</vt:lpstr>
      <vt:lpstr>Part 3- Cycles (C4 and C5)</vt:lpstr>
      <vt:lpstr>Part 3-Cycles (C4 and C5)</vt:lpstr>
      <vt:lpstr>Part 3-Cycles (C4 and C5)</vt:lpstr>
      <vt:lpstr>Part 3-Cycles (C4 and C5)</vt:lpstr>
      <vt:lpstr>Part 3-Cycles (C4 and C5)</vt:lpstr>
      <vt:lpstr>Part 3-Cycles (C4 and C5)</vt:lpstr>
      <vt:lpstr>Conclusions Based on Parts 1,2, and 3</vt:lpstr>
      <vt:lpstr>Part 4- 7 State Problem</vt:lpstr>
      <vt:lpstr>Part 4- 7 State Problem</vt:lpstr>
      <vt:lpstr>Part 4- 7 State Problem</vt:lpstr>
      <vt:lpstr>Part 4-7 State Problem</vt:lpstr>
      <vt:lpstr>Conclusion</vt:lpstr>
      <vt:lpstr>Conclusion</vt:lpstr>
      <vt:lpstr>Takeaway Message</vt:lpstr>
      <vt:lpstr>¿Questions and Answers?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kinshuk mangal</dc:creator>
  <cp:lastModifiedBy>kinshuk mangal</cp:lastModifiedBy>
  <cp:revision>32</cp:revision>
  <dcterms:created xsi:type="dcterms:W3CDTF">2024-11-18T00:19:22Z</dcterms:created>
  <dcterms:modified xsi:type="dcterms:W3CDTF">2024-12-10T06:15:09Z</dcterms:modified>
</cp:coreProperties>
</file>