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76" r:id="rId3"/>
    <p:sldId id="258" r:id="rId4"/>
    <p:sldId id="259" r:id="rId5"/>
    <p:sldId id="267" r:id="rId6"/>
    <p:sldId id="281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3" r:id="rId16"/>
    <p:sldId id="271" r:id="rId17"/>
    <p:sldId id="284" r:id="rId18"/>
    <p:sldId id="274" r:id="rId19"/>
    <p:sldId id="275" r:id="rId20"/>
    <p:sldId id="272" r:id="rId21"/>
    <p:sldId id="277" r:id="rId22"/>
    <p:sldId id="280" r:id="rId23"/>
    <p:sldId id="279" r:id="rId24"/>
    <p:sldId id="282" r:id="rId25"/>
    <p:sldId id="28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937B6-7963-CA4A-ABD8-2AD631073F0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C766-DEA2-3F4C-AAC7-B4561A1B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is a fundamental</a:t>
            </a:r>
            <a:r>
              <a:rPr lang="en-US" baseline="0" dirty="0" smtClean="0"/>
              <a:t> data type</a:t>
            </a:r>
          </a:p>
          <a:p>
            <a:r>
              <a:rPr lang="en-US" baseline="0" dirty="0" smtClean="0"/>
              <a:t>The two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45D7A-89BE-CC49-97FA-38E369FAF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EC766-DEA2-3F4C-AAC7-B4561A1BD8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4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8109-558E-A24B-989C-CCA07ED1B90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3953-A103-7846-9DBC-ED35D32A1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tutorialspoint.com/compile_c99_online.ph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YU-CS2164/syllabus/blob/master/README.m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mgooqyWMTxk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compile_c99_online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2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 compiler has a preprocessor built in</a:t>
            </a:r>
          </a:p>
          <a:p>
            <a:r>
              <a:rPr lang="en-US" dirty="0" smtClean="0"/>
              <a:t>Lines that begin with # are called preprocessing directives. </a:t>
            </a:r>
          </a:p>
          <a:p>
            <a:r>
              <a:rPr lang="en-US" dirty="0" smtClean="0"/>
              <a:t>A couple of it’s uses are:</a:t>
            </a:r>
          </a:p>
          <a:p>
            <a:pPr lvl="1"/>
            <a:r>
              <a:rPr lang="en-US" dirty="0" smtClean="0"/>
              <a:t>Including files: </a:t>
            </a:r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Constants: </a:t>
            </a:r>
            <a:r>
              <a:rPr lang="en-US" b="1" dirty="0" smtClean="0"/>
              <a:t>#define MILES 26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697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Marathon.c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#define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7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&amp; </a:t>
            </a:r>
            <a:r>
              <a:rPr lang="en-US" dirty="0" err="1" smtClean="0"/>
              <a:t>scanf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9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/>
                <a:cs typeface="Consolas"/>
              </a:rPr>
              <a:t>p</a:t>
            </a:r>
            <a:r>
              <a:rPr lang="en-US" b="1" dirty="0" err="1" smtClean="0">
                <a:latin typeface="Consolas"/>
                <a:cs typeface="Consolas"/>
              </a:rPr>
              <a:t>rintf</a:t>
            </a:r>
            <a:r>
              <a:rPr lang="en-US" b="1" dirty="0" smtClean="0"/>
              <a:t> </a:t>
            </a:r>
            <a:r>
              <a:rPr lang="en-US" dirty="0" smtClean="0"/>
              <a:t>is used for output</a:t>
            </a:r>
          </a:p>
          <a:p>
            <a:r>
              <a:rPr lang="en-US" b="1" dirty="0" err="1" smtClean="0">
                <a:latin typeface="Consolas"/>
                <a:cs typeface="Consolas"/>
              </a:rPr>
              <a:t>Scanf</a:t>
            </a:r>
            <a:r>
              <a:rPr lang="en-US" dirty="0" smtClean="0"/>
              <a:t> is used for input</a:t>
            </a:r>
          </a:p>
          <a:p>
            <a:r>
              <a:rPr lang="en-US" dirty="0" smtClean="0"/>
              <a:t>You can use different conversion specifications for each. </a:t>
            </a:r>
          </a:p>
          <a:p>
            <a:r>
              <a:rPr lang="en-US" dirty="0" smtClean="0"/>
              <a:t>You can also specify the field width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(“%c%3c%5c\n”, ‘A’, ‘B’, ‘C’);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2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conversion chars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05350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955"/>
                <a:gridCol w="5641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Conversion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 argument is printed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 in scientifi</a:t>
                      </a:r>
                      <a:r>
                        <a:rPr lang="en-US" baseline="0" dirty="0" smtClean="0"/>
                        <a:t>c 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the e or f format whichever</a:t>
                      </a:r>
                      <a:r>
                        <a:rPr lang="en-US" baseline="0" dirty="0" smtClean="0"/>
                        <a:t> is shorter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6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534041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13"/>
                <a:gridCol w="68842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as a decimal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%6d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as a decimal integer ,</a:t>
                      </a:r>
                      <a:r>
                        <a:rPr lang="en-US" baseline="0" dirty="0" smtClean="0"/>
                        <a:t> at least 6 characters wide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as a floating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%6f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as a floating point, at least 6 characters wide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%.2f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as floating point, 2 characters after the decimal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%6.2f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as floating point, at least 6</a:t>
                      </a:r>
                      <a:r>
                        <a:rPr lang="en-US" baseline="0" dirty="0" smtClean="0"/>
                        <a:t> characters wide and 2 characters after the decimal point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0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 is analogous to </a:t>
            </a:r>
            <a:r>
              <a:rPr lang="en-US" dirty="0" err="1" smtClean="0"/>
              <a:t>printf</a:t>
            </a:r>
            <a:r>
              <a:rPr lang="en-US" dirty="0" smtClean="0"/>
              <a:t> except that it’s used for input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 (“%d”, &amp;x);</a:t>
            </a:r>
          </a:p>
          <a:p>
            <a:r>
              <a:rPr lang="en-US" dirty="0" smtClean="0"/>
              <a:t>Why the &amp; ? </a:t>
            </a:r>
          </a:p>
          <a:p>
            <a:r>
              <a:rPr lang="en-US" dirty="0" smtClean="0"/>
              <a:t>It</a:t>
            </a:r>
            <a:r>
              <a:rPr lang="uk-UA" dirty="0" smtClean="0"/>
              <a:t>’</a:t>
            </a:r>
            <a:r>
              <a:rPr lang="en-US" dirty="0" smtClean="0"/>
              <a:t>s the “address of”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4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 conversion chars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148597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88"/>
                <a:gridCol w="5559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Conversion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characters are converted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point (float)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lf</a:t>
                      </a:r>
                      <a:r>
                        <a:rPr lang="en-US" baseline="0" dirty="0" smtClean="0"/>
                        <a:t> or 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 (double)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53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Grading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echo.c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7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our programs have executed sequentially</a:t>
            </a:r>
          </a:p>
          <a:p>
            <a:r>
              <a:rPr lang="en-US" dirty="0" smtClean="0"/>
              <a:t>We need a mechanism to alter the flow of control</a:t>
            </a:r>
          </a:p>
          <a:p>
            <a:r>
              <a:rPr lang="en-US" dirty="0" smtClean="0"/>
              <a:t>IF and IF – ELSE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17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IF statements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inputs a number and if the number is less than zero prints negative otherwise prints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9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Looping mechanisms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write a program to print “hello world” 2x ? 10x ? 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Let’s try it</a:t>
            </a:r>
            <a:r>
              <a:rPr lang="is-I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2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C program</a:t>
            </a:r>
            <a:endParaRPr lang="en-US" dirty="0"/>
          </a:p>
        </p:txBody>
      </p:sp>
      <p:pic>
        <p:nvPicPr>
          <p:cNvPr id="4" name="Content Placeholder 3" descr="⚡Presentation__James_Tam_Introduction_To_‘C’_Programming_You_will_learn_basic_programming_concepts_in_a_low_level_procedural_language__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53" r="-604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220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run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(using your favorite editor)</a:t>
            </a:r>
          </a:p>
          <a:p>
            <a:r>
              <a:rPr lang="en-US" dirty="0" smtClean="0"/>
              <a:t>Compile</a:t>
            </a:r>
          </a:p>
          <a:p>
            <a:r>
              <a:rPr lang="en-US" dirty="0" smtClean="0"/>
              <a:t>Execute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1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way,  Compile quickly online: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http://www.tutorialspoint.com/compile_c99_online.php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Hello </a:t>
            </a:r>
            <a:r>
              <a:rPr lang="en-US" dirty="0"/>
              <a:t>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Marathon.c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6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572050"/>
              </p:ext>
            </p:extLst>
          </p:nvPr>
        </p:nvGraphicFramePr>
        <p:xfrm>
          <a:off x="457200" y="1600200"/>
          <a:ext cx="8229600" cy="414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21"/>
                <a:gridCol w="5600679"/>
              </a:tblGrid>
              <a:tr h="445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759">
                <a:tc>
                  <a:txBody>
                    <a:bodyPr/>
                    <a:lstStyle/>
                    <a:p>
                      <a:r>
                        <a:rPr lang="en-US" dirty="0" smtClean="0"/>
                        <a:t>/* the</a:t>
                      </a:r>
                      <a:r>
                        <a:rPr lang="en-US" baseline="0" dirty="0" smtClean="0"/>
                        <a:t> distance of a marathon in km */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445759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 &lt;</a:t>
                      </a:r>
                      <a:r>
                        <a:rPr lang="en-US" dirty="0" err="1" smtClean="0"/>
                        <a:t>stdio.h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about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library</a:t>
                      </a:r>
                      <a:endParaRPr lang="en-US" dirty="0"/>
                    </a:p>
                  </a:txBody>
                  <a:tcPr/>
                </a:tc>
              </a:tr>
              <a:tr h="4457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main()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 a function</a:t>
                      </a:r>
                      <a:r>
                        <a:rPr lang="en-US" baseline="0" dirty="0" smtClean="0"/>
                        <a:t> called main that returns an integer and takes no arguments (parameters)</a:t>
                      </a:r>
                      <a:endParaRPr lang="en-US" dirty="0" smtClean="0"/>
                    </a:p>
                  </a:txBody>
                  <a:tcPr/>
                </a:tc>
              </a:tr>
              <a:tr h="445759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Brackets </a:t>
                      </a:r>
                      <a:r>
                        <a:rPr lang="en-US" dirty="0" err="1" smtClean="0"/>
                        <a:t>becaeuse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beginnning</a:t>
                      </a:r>
                      <a:r>
                        <a:rPr lang="en-US" baseline="0" dirty="0" smtClean="0"/>
                        <a:t> of a function</a:t>
                      </a:r>
                      <a:endParaRPr lang="en-US" dirty="0"/>
                    </a:p>
                  </a:txBody>
                  <a:tcPr/>
                </a:tc>
              </a:tr>
              <a:tr h="445759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miles, yards;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Declaration</a:t>
                      </a:r>
                      <a:r>
                        <a:rPr lang="en-US" baseline="0" dirty="0" smtClean="0"/>
                        <a:t> using the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keyword. It informs the compiler that the variables following it are of integer values</a:t>
                      </a:r>
                      <a:endParaRPr lang="en-US" dirty="0"/>
                    </a:p>
                  </a:txBody>
                  <a:tcPr/>
                </a:tc>
              </a:tr>
              <a:tr h="445759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kilometers;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declaration </a:t>
                      </a:r>
                      <a:r>
                        <a:rPr lang="en-US" b="0" dirty="0" smtClean="0"/>
                        <a:t>using</a:t>
                      </a:r>
                      <a:r>
                        <a:rPr lang="en-US" b="0" baseline="0" dirty="0" smtClean="0"/>
                        <a:t> the floating point data type</a:t>
                      </a:r>
                      <a:endParaRPr lang="en-US" b="1" dirty="0"/>
                    </a:p>
                  </a:txBody>
                  <a:tcPr/>
                </a:tc>
              </a:tr>
              <a:tr h="445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30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Dissection continued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314781"/>
              </p:ext>
            </p:extLst>
          </p:nvPr>
        </p:nvGraphicFramePr>
        <p:xfrm>
          <a:off x="457200" y="1600200"/>
          <a:ext cx="8229600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009"/>
                <a:gridCol w="449459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 = 26;</a:t>
                      </a:r>
                    </a:p>
                    <a:p>
                      <a:r>
                        <a:rPr lang="en-US" dirty="0" smtClean="0"/>
                        <a:t>Yards</a:t>
                      </a:r>
                      <a:r>
                        <a:rPr lang="en-US" baseline="0" dirty="0" smtClean="0"/>
                        <a:t> = 385;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statements.  We </a:t>
                      </a:r>
                      <a:r>
                        <a:rPr lang="en-US" dirty="0" err="1" smtClean="0"/>
                        <a:t>asign</a:t>
                      </a:r>
                      <a:r>
                        <a:rPr lang="en-US" baseline="0" dirty="0" smtClean="0"/>
                        <a:t> miles the value 26 and yards the value 385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Kilometers</a:t>
                      </a:r>
                      <a:r>
                        <a:rPr lang="en-US" baseline="0" dirty="0" smtClean="0"/>
                        <a:t> = 1.609 * (miles + yards / 1760.0);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assigment</a:t>
                      </a:r>
                      <a:r>
                        <a:rPr lang="en-US" baseline="0" dirty="0" smtClean="0"/>
                        <a:t> statement. </a:t>
                      </a:r>
                    </a:p>
                    <a:p>
                      <a:r>
                        <a:rPr lang="en-US" baseline="0" dirty="0" smtClean="0"/>
                        <a:t>The * is multiplication</a:t>
                      </a:r>
                    </a:p>
                    <a:p>
                      <a:r>
                        <a:rPr lang="en-US" baseline="0" dirty="0" smtClean="0"/>
                        <a:t>The + is addition</a:t>
                      </a:r>
                    </a:p>
                    <a:p>
                      <a:r>
                        <a:rPr lang="en-US" baseline="0" dirty="0" smtClean="0"/>
                        <a:t>The / is division. </a:t>
                      </a:r>
                    </a:p>
                    <a:p>
                      <a:r>
                        <a:rPr lang="en-US" baseline="0" dirty="0" smtClean="0"/>
                        <a:t>Operations inside the parentheses  get executed first. </a:t>
                      </a:r>
                    </a:p>
                    <a:p>
                      <a:r>
                        <a:rPr lang="en-US" baseline="0" dirty="0" smtClean="0"/>
                        <a:t>Since Division has higher precedence it gets executed first then addition.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586</Words>
  <Application>Microsoft Macintosh PowerPoint</Application>
  <PresentationFormat>On-screen Show (4:3)</PresentationFormat>
  <Paragraphs>123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CS2164 Lesson 2  </vt:lpstr>
      <vt:lpstr>Grading </vt:lpstr>
      <vt:lpstr>Recap from last class</vt:lpstr>
      <vt:lpstr>Basic Structure of a C program</vt:lpstr>
      <vt:lpstr>Steps to run a program</vt:lpstr>
      <vt:lpstr>DEMO</vt:lpstr>
      <vt:lpstr>Marathon.c</vt:lpstr>
      <vt:lpstr>Dissection</vt:lpstr>
      <vt:lpstr>Dissection continued</vt:lpstr>
      <vt:lpstr>Preprocessing directives</vt:lpstr>
      <vt:lpstr>PowerPoint Presentation</vt:lpstr>
      <vt:lpstr>Marathon.c</vt:lpstr>
      <vt:lpstr>PrintF &amp; scanf intro</vt:lpstr>
      <vt:lpstr>PowerPoint Presentation</vt:lpstr>
      <vt:lpstr>Demo</vt:lpstr>
      <vt:lpstr>Printf conversion chars</vt:lpstr>
      <vt:lpstr>SAMPLES</vt:lpstr>
      <vt:lpstr>SCANF</vt:lpstr>
      <vt:lpstr>Scanf conversion chars</vt:lpstr>
      <vt:lpstr>Demo: echo.c</vt:lpstr>
      <vt:lpstr>Flow of control</vt:lpstr>
      <vt:lpstr>IF STATEMENTS</vt:lpstr>
      <vt:lpstr>Demo: IF statements </vt:lpstr>
      <vt:lpstr>DEMO</vt:lpstr>
      <vt:lpstr>Looping mechanisms</vt:lpstr>
      <vt:lpstr>LOOPING MECHANISMS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 Sandoval</dc:creator>
  <cp:lastModifiedBy>Gus Sandoval</cp:lastModifiedBy>
  <cp:revision>49</cp:revision>
  <dcterms:created xsi:type="dcterms:W3CDTF">2016-01-22T19:14:04Z</dcterms:created>
  <dcterms:modified xsi:type="dcterms:W3CDTF">2016-01-28T20:16:53Z</dcterms:modified>
</cp:coreProperties>
</file>