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2" r:id="rId4"/>
    <p:sldId id="263" r:id="rId5"/>
    <p:sldId id="266" r:id="rId6"/>
    <p:sldId id="265" r:id="rId7"/>
    <p:sldId id="264" r:id="rId8"/>
    <p:sldId id="267" r:id="rId9"/>
    <p:sldId id="276" r:id="rId10"/>
    <p:sldId id="27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9"/>
    <p:restoredTop sz="93710"/>
  </p:normalViewPr>
  <p:slideViewPr>
    <p:cSldViewPr snapToGrid="0" snapToObjects="1">
      <p:cViewPr varScale="1">
        <p:scale>
          <a:sx n="68" d="100"/>
          <a:sy n="68" d="100"/>
        </p:scale>
        <p:origin x="208" y="9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DBCB93-F6C4-6B47-AE44-3B60ACC717CD}"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54816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BCB93-F6C4-6B47-AE44-3B60ACC717CD}"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307021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BCB93-F6C4-6B47-AE44-3B60ACC717CD}"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216460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BCB93-F6C4-6B47-AE44-3B60ACC717CD}"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341611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DBCB93-F6C4-6B47-AE44-3B60ACC717CD}"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272595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DBCB93-F6C4-6B47-AE44-3B60ACC717CD}" type="datetimeFigureOut">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50235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DBCB93-F6C4-6B47-AE44-3B60ACC717CD}" type="datetimeFigureOut">
              <a:rPr lang="en-US" smtClean="0"/>
              <a:t>1/29/16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261949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DBCB93-F6C4-6B47-AE44-3B60ACC717CD}" type="datetimeFigureOut">
              <a:rPr lang="en-US" smtClean="0"/>
              <a:t>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14893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BCB93-F6C4-6B47-AE44-3B60ACC717CD}" type="datetimeFigureOut">
              <a:rPr lang="en-US" smtClean="0"/>
              <a:t>1/29/16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202590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BCB93-F6C4-6B47-AE44-3B60ACC717CD}" type="datetimeFigureOut">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3430268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BCB93-F6C4-6B47-AE44-3B60ACC717CD}" type="datetimeFigureOut">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36604325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BCB93-F6C4-6B47-AE44-3B60ACC717CD}" type="datetimeFigureOut">
              <a:rPr lang="en-US" smtClean="0"/>
              <a:t>1/29/16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44B98-7CC3-944A-B247-7ECF369A23A4}" type="slidenum">
              <a:rPr lang="en-US" smtClean="0"/>
              <a:t>‹#›</a:t>
            </a:fld>
            <a:endParaRPr lang="en-US"/>
          </a:p>
        </p:txBody>
      </p:sp>
    </p:spTree>
    <p:extLst>
      <p:ext uri="{BB962C8B-B14F-4D97-AF65-F5344CB8AC3E}">
        <p14:creationId xmlns:p14="http://schemas.microsoft.com/office/powerpoint/2010/main" val="2181127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ygwin.com/instal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ublimetex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CS2164</a:t>
            </a:r>
            <a:br>
              <a:rPr lang="en-US" dirty="0" smtClean="0"/>
            </a:br>
            <a:r>
              <a:rPr lang="en-US" dirty="0" smtClean="0"/>
              <a:t>Lab 1</a:t>
            </a:r>
            <a:endParaRPr lang="en-US" dirty="0"/>
          </a:p>
        </p:txBody>
      </p:sp>
      <p:sp>
        <p:nvSpPr>
          <p:cNvPr id="3" name="Subtitle 2"/>
          <p:cNvSpPr>
            <a:spLocks noGrp="1"/>
          </p:cNvSpPr>
          <p:nvPr>
            <p:ph type="subTitle" idx="1"/>
          </p:nvPr>
        </p:nvSpPr>
        <p:spPr/>
        <p:txBody>
          <a:bodyPr>
            <a:normAutofit/>
          </a:bodyPr>
          <a:lstStyle/>
          <a:p>
            <a:r>
              <a:rPr lang="en-US" dirty="0" smtClean="0"/>
              <a:t>Intro to programming using C</a:t>
            </a:r>
          </a:p>
          <a:p>
            <a:r>
              <a:rPr lang="en-US" dirty="0" smtClean="0"/>
              <a:t>Instructor: Gustavo Sandoval </a:t>
            </a:r>
          </a:p>
          <a:p>
            <a:r>
              <a:rPr lang="en-US" dirty="0" err="1"/>
              <a:t>g</a:t>
            </a:r>
            <a:r>
              <a:rPr lang="en-US" dirty="0" err="1" smtClean="0"/>
              <a:t>ustavo.sandoval@nyu.edu</a:t>
            </a:r>
            <a:endParaRPr lang="en-US" dirty="0"/>
          </a:p>
        </p:txBody>
      </p:sp>
    </p:spTree>
    <p:extLst>
      <p:ext uri="{BB962C8B-B14F-4D97-AF65-F5344CB8AC3E}">
        <p14:creationId xmlns:p14="http://schemas.microsoft.com/office/powerpoint/2010/main" val="2141242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Let’s create a directory for our first program</a:t>
            </a:r>
          </a:p>
          <a:p>
            <a:pPr lvl="1"/>
            <a:r>
              <a:rPr lang="en-US" dirty="0" err="1" smtClean="0"/>
              <a:t>Mkdir</a:t>
            </a:r>
            <a:r>
              <a:rPr lang="en-US" dirty="0" smtClean="0"/>
              <a:t> </a:t>
            </a:r>
            <a:r>
              <a:rPr lang="en-US" dirty="0" smtClean="0"/>
              <a:t>test</a:t>
            </a:r>
            <a:endParaRPr lang="en-US" dirty="0" smtClean="0"/>
          </a:p>
          <a:p>
            <a:r>
              <a:rPr lang="en-US" dirty="0" smtClean="0"/>
              <a:t>Type in the </a:t>
            </a:r>
            <a:r>
              <a:rPr lang="en-US" dirty="0" err="1" smtClean="0"/>
              <a:t>helloworld</a:t>
            </a:r>
            <a:r>
              <a:rPr lang="en-US" dirty="0" smtClean="0"/>
              <a:t> programs from class using your editor of </a:t>
            </a:r>
            <a:r>
              <a:rPr lang="en-US" dirty="0" smtClean="0"/>
              <a:t>choice</a:t>
            </a:r>
          </a:p>
          <a:p>
            <a:r>
              <a:rPr lang="en-US" dirty="0" smtClean="0"/>
              <a:t>Call it </a:t>
            </a:r>
            <a:r>
              <a:rPr lang="en-US" dirty="0" err="1" smtClean="0"/>
              <a:t>hello.c</a:t>
            </a:r>
            <a:endParaRPr lang="en-US" dirty="0" smtClean="0"/>
          </a:p>
          <a:p>
            <a:r>
              <a:rPr lang="en-US" dirty="0" smtClean="0"/>
              <a:t>Compile</a:t>
            </a:r>
          </a:p>
          <a:p>
            <a:r>
              <a:rPr lang="en-US" dirty="0" smtClean="0"/>
              <a:t>Execute the </a:t>
            </a:r>
            <a:r>
              <a:rPr lang="en-US" dirty="0" smtClean="0"/>
              <a:t>program</a:t>
            </a:r>
          </a:p>
          <a:p>
            <a:r>
              <a:rPr lang="en-US" dirty="0" smtClean="0"/>
              <a:t>You will have to type ./</a:t>
            </a:r>
            <a:r>
              <a:rPr lang="en-US" dirty="0" err="1" smtClean="0"/>
              <a:t>a.out</a:t>
            </a:r>
            <a:r>
              <a:rPr lang="en-US" dirty="0" smtClean="0"/>
              <a:t> or ./</a:t>
            </a:r>
            <a:r>
              <a:rPr lang="en-US" dirty="0" err="1" smtClean="0"/>
              <a:t>a.exe</a:t>
            </a:r>
            <a:endParaRPr lang="en-US" dirty="0" smtClean="0"/>
          </a:p>
          <a:p>
            <a:pPr lvl="1"/>
            <a:endParaRPr lang="en-US" dirty="0"/>
          </a:p>
        </p:txBody>
      </p:sp>
    </p:spTree>
    <p:extLst>
      <p:ext uri="{BB962C8B-B14F-4D97-AF65-F5344CB8AC3E}">
        <p14:creationId xmlns:p14="http://schemas.microsoft.com/office/powerpoint/2010/main" val="75663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idx="1"/>
          </p:nvPr>
        </p:nvSpPr>
        <p:spPr/>
        <p:txBody>
          <a:bodyPr/>
          <a:lstStyle/>
          <a:p>
            <a:r>
              <a:rPr lang="en-US" dirty="0" smtClean="0"/>
              <a:t>Download Compiler and tools</a:t>
            </a:r>
          </a:p>
          <a:p>
            <a:r>
              <a:rPr lang="en-US" dirty="0"/>
              <a:t>Learn basic Unix commands</a:t>
            </a:r>
          </a:p>
          <a:p>
            <a:r>
              <a:rPr lang="en-US" dirty="0" smtClean="0"/>
              <a:t>Download Editor</a:t>
            </a:r>
          </a:p>
          <a:p>
            <a:r>
              <a:rPr lang="en-US" dirty="0" smtClean="0"/>
              <a:t>Learn </a:t>
            </a:r>
            <a:r>
              <a:rPr lang="en-US" dirty="0" smtClean="0"/>
              <a:t>Basic Edit, compile, execute </a:t>
            </a:r>
            <a:r>
              <a:rPr lang="en-US" dirty="0" smtClean="0"/>
              <a:t>cycle</a:t>
            </a:r>
            <a:endParaRPr lang="en-US" dirty="0" smtClean="0"/>
          </a:p>
        </p:txBody>
      </p:sp>
    </p:spTree>
    <p:extLst>
      <p:ext uri="{BB962C8B-B14F-4D97-AF65-F5344CB8AC3E}">
        <p14:creationId xmlns:p14="http://schemas.microsoft.com/office/powerpoint/2010/main" val="357197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compiler and tools</a:t>
            </a:r>
            <a:endParaRPr lang="en-US" dirty="0"/>
          </a:p>
        </p:txBody>
      </p:sp>
      <p:sp>
        <p:nvSpPr>
          <p:cNvPr id="3" name="Content Placeholder 2"/>
          <p:cNvSpPr>
            <a:spLocks noGrp="1"/>
          </p:cNvSpPr>
          <p:nvPr>
            <p:ph idx="1"/>
          </p:nvPr>
        </p:nvSpPr>
        <p:spPr/>
        <p:txBody>
          <a:bodyPr/>
          <a:lstStyle/>
          <a:p>
            <a:r>
              <a:rPr lang="en-US" dirty="0" smtClean="0"/>
              <a:t>Windows: </a:t>
            </a:r>
            <a:endParaRPr lang="en-US" dirty="0" smtClean="0"/>
          </a:p>
          <a:p>
            <a:pPr lvl="1"/>
            <a:r>
              <a:rPr lang="en-US" dirty="0" smtClean="0">
                <a:hlinkClick r:id="rId2"/>
              </a:rPr>
              <a:t>http</a:t>
            </a:r>
            <a:r>
              <a:rPr lang="en-US" dirty="0" smtClean="0">
                <a:hlinkClick r:id="rId2"/>
              </a:rPr>
              <a:t>://cygwin.com/install.html</a:t>
            </a:r>
            <a:endParaRPr lang="en-US" dirty="0" smtClean="0"/>
          </a:p>
          <a:p>
            <a:r>
              <a:rPr lang="en-US" dirty="0" smtClean="0"/>
              <a:t>Mac:</a:t>
            </a:r>
          </a:p>
          <a:p>
            <a:pPr lvl="1"/>
            <a:r>
              <a:rPr lang="en-US" dirty="0" err="1" smtClean="0"/>
              <a:t>Developer.apple.com</a:t>
            </a:r>
            <a:r>
              <a:rPr lang="en-US" dirty="0" smtClean="0"/>
              <a:t>/downloads</a:t>
            </a:r>
          </a:p>
          <a:p>
            <a:pPr lvl="1"/>
            <a:r>
              <a:rPr lang="en-US" dirty="0" smtClean="0"/>
              <a:t>Download the latest Command Line Tools  OS X 10.11 (or your version of the OS.)</a:t>
            </a:r>
            <a:endParaRPr lang="en-US" dirty="0"/>
          </a:p>
        </p:txBody>
      </p:sp>
    </p:spTree>
    <p:extLst>
      <p:ext uri="{BB962C8B-B14F-4D97-AF65-F5344CB8AC3E}">
        <p14:creationId xmlns:p14="http://schemas.microsoft.com/office/powerpoint/2010/main" val="130642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a:t>
            </a:r>
            <a:r>
              <a:rPr lang="is-IS" dirty="0" smtClean="0"/>
              <a: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6167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an Editor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Your choice of</a:t>
            </a:r>
          </a:p>
          <a:p>
            <a:endParaRPr lang="en-US" dirty="0"/>
          </a:p>
          <a:p>
            <a:r>
              <a:rPr lang="en-US" dirty="0" smtClean="0"/>
              <a:t>Sublime</a:t>
            </a:r>
          </a:p>
          <a:p>
            <a:pPr lvl="1"/>
            <a:r>
              <a:rPr lang="en-US" dirty="0">
                <a:hlinkClick r:id="rId2"/>
              </a:rPr>
              <a:t>http://www.sublimetext.com</a:t>
            </a:r>
            <a:r>
              <a:rPr lang="en-US" dirty="0" smtClean="0">
                <a:hlinkClick r:id="rId2"/>
              </a:rPr>
              <a:t>/</a:t>
            </a:r>
            <a:endParaRPr lang="en-US" dirty="0" smtClean="0"/>
          </a:p>
          <a:p>
            <a:r>
              <a:rPr lang="en-US" dirty="0" err="1" smtClean="0"/>
              <a:t>Emacs</a:t>
            </a:r>
            <a:endParaRPr lang="en-US" dirty="0" smtClean="0"/>
          </a:p>
          <a:p>
            <a:pPr lvl="1"/>
            <a:r>
              <a:rPr lang="en-US" dirty="0" smtClean="0"/>
              <a:t>Included in Mac, need to install with Cygwin</a:t>
            </a:r>
          </a:p>
          <a:p>
            <a:r>
              <a:rPr lang="en-US" dirty="0" smtClean="0"/>
              <a:t>Vi</a:t>
            </a:r>
          </a:p>
          <a:p>
            <a:pPr lvl="1"/>
            <a:r>
              <a:rPr lang="en-US" dirty="0" smtClean="0"/>
              <a:t>Included in Mac, need to install with Cygwin</a:t>
            </a:r>
          </a:p>
          <a:p>
            <a:r>
              <a:rPr lang="en-US" dirty="0" smtClean="0"/>
              <a:t>Notepad/</a:t>
            </a:r>
            <a:r>
              <a:rPr lang="en-US" dirty="0" err="1" smtClean="0"/>
              <a:t>wordpad</a:t>
            </a:r>
            <a:r>
              <a:rPr lang="en-US" dirty="0" smtClean="0"/>
              <a:t> </a:t>
            </a:r>
          </a:p>
          <a:p>
            <a:pPr lvl="1"/>
            <a:r>
              <a:rPr lang="en-US" dirty="0" smtClean="0"/>
              <a:t>Included in windows, mac</a:t>
            </a:r>
            <a:endParaRPr lang="en-US" dirty="0"/>
          </a:p>
        </p:txBody>
      </p:sp>
    </p:spTree>
    <p:extLst>
      <p:ext uri="{BB962C8B-B14F-4D97-AF65-F5344CB8AC3E}">
        <p14:creationId xmlns:p14="http://schemas.microsoft.com/office/powerpoint/2010/main" val="141346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open a command window and practice some</a:t>
            </a:r>
            <a:r>
              <a:rPr lang="is-IS" dirty="0" smtClean="0"/>
              <a: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741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commands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8500395"/>
              </p:ext>
            </p:extLst>
          </p:nvPr>
        </p:nvGraphicFramePr>
        <p:xfrm>
          <a:off x="457200" y="1314450"/>
          <a:ext cx="8229600" cy="5690870"/>
        </p:xfrm>
        <a:graphic>
          <a:graphicData uri="http://schemas.openxmlformats.org/drawingml/2006/table">
            <a:tbl>
              <a:tblPr firstRow="1" bandRow="1">
                <a:tableStyleId>{5C22544A-7EE6-4342-B048-85BDC9FD1C3A}</a:tableStyleId>
              </a:tblPr>
              <a:tblGrid>
                <a:gridCol w="2838450"/>
                <a:gridCol w="5391150"/>
              </a:tblGrid>
              <a:tr h="656590">
                <a:tc>
                  <a:txBody>
                    <a:bodyPr/>
                    <a:lstStyle/>
                    <a:p>
                      <a:endParaRPr lang="en-US" dirty="0"/>
                    </a:p>
                  </a:txBody>
                  <a:tcPr/>
                </a:tc>
                <a:tc>
                  <a:txBody>
                    <a:bodyPr/>
                    <a:lstStyle/>
                    <a:p>
                      <a:endParaRPr lang="en-US"/>
                    </a:p>
                  </a:txBody>
                  <a:tcPr/>
                </a:tc>
              </a:tr>
              <a:tr h="370840">
                <a:tc>
                  <a:txBody>
                    <a:bodyPr/>
                    <a:lstStyle/>
                    <a:p>
                      <a:r>
                        <a:rPr lang="en-US" dirty="0" err="1" smtClean="0"/>
                        <a:t>ls</a:t>
                      </a:r>
                      <a:endParaRPr lang="en-US" dirty="0"/>
                    </a:p>
                  </a:txBody>
                  <a:tcPr/>
                </a:tc>
                <a:tc>
                  <a:txBody>
                    <a:bodyPr/>
                    <a:lstStyle/>
                    <a:p>
                      <a:r>
                        <a:rPr lang="en-US" dirty="0" smtClean="0"/>
                        <a:t>List files in the current directory</a:t>
                      </a:r>
                      <a:endParaRPr lang="en-US" dirty="0"/>
                    </a:p>
                  </a:txBody>
                  <a:tcPr/>
                </a:tc>
              </a:tr>
              <a:tr h="370840">
                <a:tc>
                  <a:txBody>
                    <a:bodyPr/>
                    <a:lstStyle/>
                    <a:p>
                      <a:r>
                        <a:rPr lang="en-US" dirty="0" err="1" smtClean="0"/>
                        <a:t>ls</a:t>
                      </a:r>
                      <a:r>
                        <a:rPr lang="en-US" baseline="0" dirty="0" smtClean="0"/>
                        <a:t> -</a:t>
                      </a:r>
                      <a:r>
                        <a:rPr lang="en-US" baseline="0" dirty="0" err="1" smtClean="0"/>
                        <a:t>aFl</a:t>
                      </a:r>
                      <a:endParaRPr lang="en-US" dirty="0"/>
                    </a:p>
                  </a:txBody>
                  <a:tcPr/>
                </a:tc>
                <a:tc>
                  <a:txBody>
                    <a:bodyPr/>
                    <a:lstStyle/>
                    <a:p>
                      <a:r>
                        <a:rPr lang="en-US" sz="1800" b="0" i="0" kern="1200" dirty="0" smtClean="0">
                          <a:solidFill>
                            <a:schemeClr val="dk1"/>
                          </a:solidFill>
                          <a:effectLst/>
                          <a:latin typeface="+mn-lt"/>
                          <a:ea typeface="+mn-ea"/>
                          <a:cs typeface="+mn-cs"/>
                        </a:rPr>
                        <a:t>n "awful" listing -a (all), F (full), l (long) </a:t>
                      </a:r>
                      <a:r>
                        <a:rPr lang="en-US" dirty="0" smtClean="0"/>
                        <a:t/>
                      </a:r>
                      <a:br>
                        <a:rPr lang="en-US" dirty="0" smtClean="0"/>
                      </a:br>
                      <a:r>
                        <a:rPr lang="en-US" sz="1800" b="0" i="0" kern="1200" dirty="0" smtClean="0">
                          <a:solidFill>
                            <a:schemeClr val="dk1"/>
                          </a:solidFill>
                          <a:effectLst/>
                          <a:latin typeface="+mn-lt"/>
                          <a:ea typeface="+mn-ea"/>
                          <a:cs typeface="+mn-cs"/>
                        </a:rPr>
                        <a:t>you'll see way too much information and there will be a character at the end of each line showing if the file is executable (*) a directory (/) or plain text (no indication)</a:t>
                      </a:r>
                      <a:endParaRPr lang="en-US" dirty="0"/>
                    </a:p>
                  </a:txBody>
                  <a:tcPr/>
                </a:tc>
              </a:tr>
              <a:tr h="370840">
                <a:tc>
                  <a:txBody>
                    <a:bodyPr/>
                    <a:lstStyle/>
                    <a:p>
                      <a:r>
                        <a:rPr lang="en-US" dirty="0" err="1" smtClean="0"/>
                        <a:t>ls</a:t>
                      </a:r>
                      <a:r>
                        <a:rPr lang="en-US" dirty="0" smtClean="0"/>
                        <a:t> </a:t>
                      </a:r>
                      <a:r>
                        <a:rPr lang="en-US" dirty="0" smtClean="0"/>
                        <a:t>| more </a:t>
                      </a:r>
                      <a:endParaRPr lang="en-US" dirty="0"/>
                    </a:p>
                  </a:txBody>
                  <a:tcPr/>
                </a:tc>
                <a:tc>
                  <a:txBody>
                    <a:bodyPr/>
                    <a:lstStyle/>
                    <a:p>
                      <a:r>
                        <a:rPr lang="en-US" sz="1800" b="0" i="0" kern="1200" dirty="0" smtClean="0">
                          <a:solidFill>
                            <a:schemeClr val="dk1"/>
                          </a:solidFill>
                          <a:effectLst/>
                          <a:latin typeface="+mn-lt"/>
                          <a:ea typeface="+mn-ea"/>
                          <a:cs typeface="+mn-cs"/>
                        </a:rPr>
                        <a:t>The | is called </a:t>
                      </a:r>
                      <a:r>
                        <a:rPr lang="en-US" sz="1800" b="0" i="1" kern="1200" dirty="0" smtClean="0">
                          <a:solidFill>
                            <a:schemeClr val="dk1"/>
                          </a:solidFill>
                          <a:effectLst/>
                          <a:latin typeface="+mn-lt"/>
                          <a:ea typeface="+mn-ea"/>
                          <a:cs typeface="+mn-cs"/>
                        </a:rPr>
                        <a:t>pipe</a:t>
                      </a:r>
                      <a:r>
                        <a:rPr lang="en-US" sz="1800" b="0" i="0" kern="1200" dirty="0" smtClean="0">
                          <a:solidFill>
                            <a:schemeClr val="dk1"/>
                          </a:solidFill>
                          <a:effectLst/>
                          <a:latin typeface="+mn-lt"/>
                          <a:ea typeface="+mn-ea"/>
                          <a:cs typeface="+mn-cs"/>
                        </a:rPr>
                        <a:t> which takes the output of the command on its left and sends it to the command on the </a:t>
                      </a:r>
                      <a:r>
                        <a:rPr lang="en-US" sz="1800" b="0" i="0" kern="1200" dirty="0" err="1" smtClean="0">
                          <a:solidFill>
                            <a:schemeClr val="dk1"/>
                          </a:solidFill>
                          <a:effectLst/>
                          <a:latin typeface="+mn-lt"/>
                          <a:ea typeface="+mn-ea"/>
                          <a:cs typeface="+mn-cs"/>
                        </a:rPr>
                        <a:t>right.more</a:t>
                      </a:r>
                      <a:r>
                        <a:rPr lang="en-US" sz="1800" b="0" i="0" kern="1200" dirty="0" smtClean="0">
                          <a:solidFill>
                            <a:schemeClr val="dk1"/>
                          </a:solidFill>
                          <a:effectLst/>
                          <a:latin typeface="+mn-lt"/>
                          <a:ea typeface="+mn-ea"/>
                          <a:cs typeface="+mn-cs"/>
                        </a:rPr>
                        <a:t> keeps only a </a:t>
                      </a:r>
                      <a:r>
                        <a:rPr lang="en-US" sz="1800" b="0" i="0" kern="1200" dirty="0" err="1" smtClean="0">
                          <a:solidFill>
                            <a:schemeClr val="dk1"/>
                          </a:solidFill>
                          <a:effectLst/>
                          <a:latin typeface="+mn-lt"/>
                          <a:ea typeface="+mn-ea"/>
                          <a:cs typeface="+mn-cs"/>
                        </a:rPr>
                        <a:t>screenful</a:t>
                      </a:r>
                      <a:r>
                        <a:rPr lang="en-US" sz="1800" b="0" i="0" kern="1200" dirty="0" smtClean="0">
                          <a:solidFill>
                            <a:schemeClr val="dk1"/>
                          </a:solidFill>
                          <a:effectLst/>
                          <a:latin typeface="+mn-lt"/>
                          <a:ea typeface="+mn-ea"/>
                          <a:cs typeface="+mn-cs"/>
                        </a:rPr>
                        <a:t> on the screen until the user hits the Enter key (go to the next line) or the space bar (go to the next </a:t>
                      </a:r>
                      <a:r>
                        <a:rPr lang="en-US" sz="1800" b="0" i="0" kern="1200" dirty="0" err="1" smtClean="0">
                          <a:solidFill>
                            <a:schemeClr val="dk1"/>
                          </a:solidFill>
                          <a:effectLst/>
                          <a:latin typeface="+mn-lt"/>
                          <a:ea typeface="+mn-ea"/>
                          <a:cs typeface="+mn-cs"/>
                        </a:rPr>
                        <a:t>screenful</a:t>
                      </a:r>
                      <a:r>
                        <a:rPr lang="en-US" sz="1800" b="0" i="0" kern="1200" dirty="0" smtClean="0">
                          <a:solidFill>
                            <a:schemeClr val="dk1"/>
                          </a:solidFill>
                          <a:effectLst/>
                          <a:latin typeface="+mn-lt"/>
                          <a:ea typeface="+mn-ea"/>
                          <a:cs typeface="+mn-cs"/>
                        </a:rPr>
                        <a:t>) or, as almost all UNIX commands can be killed with, ^C.</a:t>
                      </a:r>
                      <a:endParaRPr lang="en-US" dirty="0"/>
                    </a:p>
                  </a:txBody>
                  <a:tcPr/>
                </a:tc>
              </a:tr>
              <a:tr h="370840">
                <a:tc>
                  <a:txBody>
                    <a:bodyPr/>
                    <a:lstStyle/>
                    <a:p>
                      <a:r>
                        <a:rPr lang="en-US" sz="1800" b="0" i="0" kern="1200" dirty="0" err="1" smtClean="0">
                          <a:solidFill>
                            <a:schemeClr val="dk1"/>
                          </a:solidFill>
                          <a:effectLst/>
                          <a:latin typeface="+mn-lt"/>
                          <a:ea typeface="+mn-ea"/>
                          <a:cs typeface="+mn-cs"/>
                        </a:rPr>
                        <a:t>anycommand</a:t>
                      </a:r>
                      <a:r>
                        <a:rPr lang="en-US" sz="1800" b="0" i="0" kern="1200" dirty="0" smtClean="0">
                          <a:solidFill>
                            <a:schemeClr val="dk1"/>
                          </a:solidFill>
                          <a:effectLst/>
                          <a:latin typeface="+mn-lt"/>
                          <a:ea typeface="+mn-ea"/>
                          <a:cs typeface="+mn-cs"/>
                        </a:rPr>
                        <a:t> &gt; filename</a:t>
                      </a:r>
                      <a:r>
                        <a:rPr lang="en-US" dirty="0" smtClean="0"/>
                        <a:t/>
                      </a:r>
                      <a:br>
                        <a:rPr lang="en-US" dirty="0" smtClean="0"/>
                      </a:br>
                      <a:r>
                        <a:rPr lang="en-US" sz="1800" b="0" i="0" kern="1200" dirty="0" err="1" smtClean="0">
                          <a:solidFill>
                            <a:schemeClr val="dk1"/>
                          </a:solidFill>
                          <a:effectLst/>
                          <a:latin typeface="+mn-lt"/>
                          <a:ea typeface="+mn-ea"/>
                          <a:cs typeface="+mn-cs"/>
                        </a:rPr>
                        <a:t>anycommand</a:t>
                      </a:r>
                      <a:r>
                        <a:rPr lang="en-US" sz="1800" b="0" i="0" kern="1200" dirty="0" smtClean="0">
                          <a:solidFill>
                            <a:schemeClr val="dk1"/>
                          </a:solidFill>
                          <a:effectLst/>
                          <a:latin typeface="+mn-lt"/>
                          <a:ea typeface="+mn-ea"/>
                          <a:cs typeface="+mn-cs"/>
                        </a:rPr>
                        <a:t> &gt;&gt; filename</a:t>
                      </a:r>
                      <a:endParaRPr lang="en-US" dirty="0"/>
                    </a:p>
                  </a:txBody>
                  <a:tcPr/>
                </a:tc>
                <a:tc>
                  <a:txBody>
                    <a:bodyPr/>
                    <a:lstStyle/>
                    <a:p>
                      <a:r>
                        <a:rPr lang="en-US" sz="1800" b="0" i="0" kern="1200" dirty="0" smtClean="0">
                          <a:solidFill>
                            <a:schemeClr val="dk1"/>
                          </a:solidFill>
                          <a:effectLst/>
                          <a:latin typeface="+mn-lt"/>
                          <a:ea typeface="+mn-ea"/>
                          <a:cs typeface="+mn-cs"/>
                        </a:rPr>
                        <a:t>Output redirection </a:t>
                      </a:r>
                      <a:r>
                        <a:rPr lang="en-US" dirty="0" smtClean="0"/>
                        <a:t/>
                      </a:r>
                      <a:br>
                        <a:rPr lang="en-US" dirty="0" smtClean="0"/>
                      </a:br>
                      <a:r>
                        <a:rPr lang="en-US" sz="1800" b="0" i="0" kern="1200" dirty="0" smtClean="0">
                          <a:solidFill>
                            <a:schemeClr val="dk1"/>
                          </a:solidFill>
                          <a:effectLst/>
                          <a:latin typeface="+mn-lt"/>
                          <a:ea typeface="+mn-ea"/>
                          <a:cs typeface="+mn-cs"/>
                        </a:rPr>
                        <a:t>Whatever the command would have written on the screen is put into the file </a:t>
                      </a:r>
                      <a:r>
                        <a:rPr lang="en-US" dirty="0" smtClean="0"/>
                        <a:t/>
                      </a:r>
                      <a:br>
                        <a:rPr lang="en-US" dirty="0" smtClean="0"/>
                      </a:br>
                      <a:r>
                        <a:rPr lang="en-US" sz="1800" b="0" i="0" kern="1200" dirty="0" smtClean="0">
                          <a:solidFill>
                            <a:schemeClr val="dk1"/>
                          </a:solidFill>
                          <a:effectLst/>
                          <a:latin typeface="+mn-lt"/>
                          <a:ea typeface="+mn-ea"/>
                          <a:cs typeface="+mn-cs"/>
                        </a:rPr>
                        <a:t>&gt; creates (destructively) </a:t>
                      </a:r>
                      <a:r>
                        <a:rPr lang="en-US" dirty="0" smtClean="0"/>
                        <a:t/>
                      </a:r>
                      <a:br>
                        <a:rPr lang="en-US" dirty="0" smtClean="0"/>
                      </a:br>
                      <a:r>
                        <a:rPr lang="en-US" sz="1800" b="0" i="0" kern="1200" dirty="0" smtClean="0">
                          <a:solidFill>
                            <a:schemeClr val="dk1"/>
                          </a:solidFill>
                          <a:effectLst/>
                          <a:latin typeface="+mn-lt"/>
                          <a:ea typeface="+mn-ea"/>
                          <a:cs typeface="+mn-cs"/>
                        </a:rPr>
                        <a:t>&gt;&gt; appends it the file already exists, creates if it doesn't </a:t>
                      </a:r>
                      <a:endParaRPr lang="en-US" dirty="0"/>
                    </a:p>
                  </a:txBody>
                  <a:tcPr/>
                </a:tc>
              </a:tr>
            </a:tbl>
          </a:graphicData>
        </a:graphic>
      </p:graphicFrame>
    </p:spTree>
    <p:extLst>
      <p:ext uri="{BB962C8B-B14F-4D97-AF65-F5344CB8AC3E}">
        <p14:creationId xmlns:p14="http://schemas.microsoft.com/office/powerpoint/2010/main" val="354442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commands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956734"/>
              </p:ext>
            </p:extLst>
          </p:nvPr>
        </p:nvGraphicFramePr>
        <p:xfrm>
          <a:off x="457200" y="1600200"/>
          <a:ext cx="8229600" cy="4871720"/>
        </p:xfrm>
        <a:graphic>
          <a:graphicData uri="http://schemas.openxmlformats.org/drawingml/2006/table">
            <a:tbl>
              <a:tblPr firstRow="1" bandRow="1">
                <a:tableStyleId>{5C22544A-7EE6-4342-B048-85BDC9FD1C3A}</a:tableStyleId>
              </a:tblPr>
              <a:tblGrid>
                <a:gridCol w="1822537"/>
                <a:gridCol w="6407063"/>
              </a:tblGrid>
              <a:tr h="370840">
                <a:tc>
                  <a:txBody>
                    <a:bodyPr/>
                    <a:lstStyle/>
                    <a:p>
                      <a:endParaRPr lang="en-US" dirty="0"/>
                    </a:p>
                  </a:txBody>
                  <a:tcPr/>
                </a:tc>
                <a:tc>
                  <a:txBody>
                    <a:bodyPr/>
                    <a:lstStyle/>
                    <a:p>
                      <a:endParaRPr lang="en-US"/>
                    </a:p>
                  </a:txBody>
                  <a:tcPr/>
                </a:tc>
              </a:tr>
              <a:tr h="370840">
                <a:tc>
                  <a:txBody>
                    <a:bodyPr/>
                    <a:lstStyle/>
                    <a:p>
                      <a:r>
                        <a:rPr lang="en-US" dirty="0" smtClean="0"/>
                        <a:t>cd </a:t>
                      </a:r>
                      <a:r>
                        <a:rPr lang="en-US" dirty="0" smtClean="0"/>
                        <a:t>___</a:t>
                      </a:r>
                      <a:endParaRPr lang="en-US" dirty="0"/>
                    </a:p>
                  </a:txBody>
                  <a:tcPr/>
                </a:tc>
                <a:tc>
                  <a:txBody>
                    <a:bodyPr/>
                    <a:lstStyle/>
                    <a:p>
                      <a:r>
                        <a:rPr lang="en-US" dirty="0" smtClean="0"/>
                        <a:t>Change current directory</a:t>
                      </a:r>
                      <a:r>
                        <a:rPr lang="en-US" baseline="0" dirty="0" smtClean="0"/>
                        <a:t> to</a:t>
                      </a:r>
                      <a:endParaRPr lang="en-US" dirty="0"/>
                    </a:p>
                  </a:txBody>
                  <a:tcPr/>
                </a:tc>
              </a:tr>
              <a:tr h="370840">
                <a:tc>
                  <a:txBody>
                    <a:bodyPr/>
                    <a:lstStyle/>
                    <a:p>
                      <a:r>
                        <a:rPr lang="en-US" dirty="0" err="1" smtClean="0"/>
                        <a:t>pwd</a:t>
                      </a:r>
                      <a:endParaRPr lang="en-US" dirty="0"/>
                    </a:p>
                  </a:txBody>
                  <a:tcPr/>
                </a:tc>
                <a:tc>
                  <a:txBody>
                    <a:bodyPr/>
                    <a:lstStyle/>
                    <a:p>
                      <a:r>
                        <a:rPr lang="en-US" dirty="0" smtClean="0"/>
                        <a:t>Print working</a:t>
                      </a:r>
                      <a:r>
                        <a:rPr lang="en-US" baseline="0" dirty="0" smtClean="0"/>
                        <a:t> directory</a:t>
                      </a:r>
                    </a:p>
                  </a:txBody>
                  <a:tcPr/>
                </a:tc>
              </a:tr>
              <a:tr h="370840">
                <a:tc>
                  <a:txBody>
                    <a:bodyPr/>
                    <a:lstStyle/>
                    <a:p>
                      <a:r>
                        <a:rPr lang="en-US" sz="1800" b="0" i="0" kern="1200" dirty="0" err="1" smtClean="0">
                          <a:solidFill>
                            <a:schemeClr val="dk1"/>
                          </a:solidFill>
                          <a:effectLst/>
                          <a:latin typeface="+mn-lt"/>
                          <a:ea typeface="+mn-ea"/>
                          <a:cs typeface="+mn-cs"/>
                        </a:rPr>
                        <a:t>gcc</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filename.c</a:t>
                      </a:r>
                      <a:r>
                        <a:rPr lang="en-US" sz="1800" b="0" i="0" kern="1200" dirty="0" smtClean="0">
                          <a:solidFill>
                            <a:schemeClr val="dk1"/>
                          </a:solidFill>
                          <a:effectLst/>
                          <a:latin typeface="+mn-lt"/>
                          <a:ea typeface="+mn-ea"/>
                          <a:cs typeface="+mn-cs"/>
                        </a:rPr>
                        <a:t> or </a:t>
                      </a:r>
                    </a:p>
                    <a:p>
                      <a:r>
                        <a:rPr lang="en-US" sz="1800" b="0" i="0" kern="1200" dirty="0" smtClean="0">
                          <a:solidFill>
                            <a:schemeClr val="dk1"/>
                          </a:solidFill>
                          <a:effectLst/>
                          <a:latin typeface="+mn-lt"/>
                          <a:ea typeface="+mn-ea"/>
                          <a:cs typeface="+mn-cs"/>
                        </a:rPr>
                        <a:t>Cc </a:t>
                      </a:r>
                      <a:r>
                        <a:rPr lang="en-US" sz="1800" b="0" i="0" kern="1200" dirty="0" err="1" smtClean="0">
                          <a:solidFill>
                            <a:schemeClr val="dk1"/>
                          </a:solidFill>
                          <a:effectLst/>
                          <a:latin typeface="+mn-lt"/>
                          <a:ea typeface="+mn-ea"/>
                          <a:cs typeface="+mn-cs"/>
                        </a:rPr>
                        <a:t>filename.c</a:t>
                      </a:r>
                      <a:endParaRPr lang="en-US" dirty="0"/>
                    </a:p>
                  </a:txBody>
                  <a:tcPr/>
                </a:tc>
                <a:tc>
                  <a:txBody>
                    <a:bodyPr/>
                    <a:lstStyle/>
                    <a:p>
                      <a:r>
                        <a:rPr lang="en-US" sz="1800" b="0" i="0" kern="1200" dirty="0" smtClean="0">
                          <a:solidFill>
                            <a:schemeClr val="dk1"/>
                          </a:solidFill>
                          <a:effectLst/>
                          <a:latin typeface="+mn-lt"/>
                          <a:ea typeface="+mn-ea"/>
                          <a:cs typeface="+mn-cs"/>
                        </a:rPr>
                        <a:t>compile and link the C source code to produce the file named </a:t>
                      </a:r>
                      <a:r>
                        <a:rPr lang="en-US" sz="1800" b="0" i="0" kern="1200" dirty="0" err="1" smtClean="0">
                          <a:solidFill>
                            <a:schemeClr val="dk1"/>
                          </a:solidFill>
                          <a:effectLst/>
                          <a:latin typeface="+mn-lt"/>
                          <a:ea typeface="+mn-ea"/>
                          <a:cs typeface="+mn-cs"/>
                        </a:rPr>
                        <a:t>a.out</a:t>
                      </a:r>
                      <a:endParaRPr lang="en-US" dirty="0"/>
                    </a:p>
                  </a:txBody>
                  <a:tcPr/>
                </a:tc>
              </a:tr>
              <a:tr h="370840">
                <a:tc>
                  <a:txBody>
                    <a:bodyPr/>
                    <a:lstStyle/>
                    <a:p>
                      <a:r>
                        <a:rPr lang="en-US" sz="1800" b="0" i="0" kern="1200" dirty="0" err="1" smtClean="0">
                          <a:solidFill>
                            <a:schemeClr val="dk1"/>
                          </a:solidFill>
                          <a:effectLst/>
                          <a:latin typeface="+mn-lt"/>
                          <a:ea typeface="+mn-ea"/>
                          <a:cs typeface="+mn-cs"/>
                        </a:rPr>
                        <a:t>rm</a:t>
                      </a:r>
                      <a:r>
                        <a:rPr lang="en-US" sz="1800" b="0" i="0" kern="1200" dirty="0" smtClean="0">
                          <a:solidFill>
                            <a:schemeClr val="dk1"/>
                          </a:solidFill>
                          <a:effectLst/>
                          <a:latin typeface="+mn-lt"/>
                          <a:ea typeface="+mn-ea"/>
                          <a:cs typeface="+mn-cs"/>
                        </a:rPr>
                        <a:t> filename</a:t>
                      </a:r>
                      <a:endParaRPr lang="en-US" dirty="0"/>
                    </a:p>
                  </a:txBody>
                  <a:tcPr/>
                </a:tc>
                <a:tc>
                  <a:txBody>
                    <a:bodyPr/>
                    <a:lstStyle/>
                    <a:p>
                      <a:r>
                        <a:rPr lang="en-US" sz="1800" b="0" i="0" kern="1200" dirty="0" smtClean="0">
                          <a:solidFill>
                            <a:schemeClr val="dk1"/>
                          </a:solidFill>
                          <a:effectLst/>
                          <a:latin typeface="+mn-lt"/>
                          <a:ea typeface="+mn-ea"/>
                          <a:cs typeface="+mn-cs"/>
                        </a:rPr>
                        <a:t>remove (delete) filename</a:t>
                      </a:r>
                      <a:endParaRPr lang="en-US" dirty="0"/>
                    </a:p>
                  </a:txBody>
                  <a:tcPr/>
                </a:tc>
              </a:tr>
              <a:tr h="370840">
                <a:tc>
                  <a:txBody>
                    <a:bodyPr/>
                    <a:lstStyle/>
                    <a:p>
                      <a:r>
                        <a:rPr lang="ru-RU" sz="1800" b="0" i="0" kern="1200" dirty="0" smtClean="0">
                          <a:solidFill>
                            <a:schemeClr val="dk1"/>
                          </a:solidFill>
                          <a:effectLst/>
                          <a:latin typeface="+mn-lt"/>
                          <a:ea typeface="+mn-ea"/>
                          <a:cs typeface="+mn-cs"/>
                        </a:rPr>
                        <a:t>!</a:t>
                      </a:r>
                      <a:r>
                        <a:rPr lang="en-US" sz="1800" b="0" i="0" kern="1200" dirty="0" smtClean="0">
                          <a:solidFill>
                            <a:schemeClr val="dk1"/>
                          </a:solidFill>
                          <a:effectLst/>
                          <a:latin typeface="+mn-lt"/>
                          <a:ea typeface="+mn-ea"/>
                          <a:cs typeface="+mn-cs"/>
                        </a:rPr>
                        <a:t>l</a:t>
                      </a:r>
                      <a:endParaRPr lang="en-US" dirty="0"/>
                    </a:p>
                  </a:txBody>
                  <a:tcPr/>
                </a:tc>
                <a:tc>
                  <a:txBody>
                    <a:bodyPr/>
                    <a:lstStyle/>
                    <a:p>
                      <a:r>
                        <a:rPr lang="en-US" sz="1800" b="0" i="0" kern="1200" dirty="0" smtClean="0">
                          <a:solidFill>
                            <a:schemeClr val="dk1"/>
                          </a:solidFill>
                          <a:effectLst/>
                          <a:latin typeface="+mn-lt"/>
                          <a:ea typeface="+mn-ea"/>
                          <a:cs typeface="+mn-cs"/>
                        </a:rPr>
                        <a:t>do a history search and reissue the command. UNIX keeps a history of your commands and you can repeat them using the exclamation point (!). It matches the most recently issued command that matches at least what you typed. If you had issued </a:t>
                      </a:r>
                      <a:r>
                        <a:rPr lang="en-US" sz="1800" b="0" i="0" kern="1200" dirty="0" err="1" smtClean="0">
                          <a:solidFill>
                            <a:schemeClr val="dk1"/>
                          </a:solidFill>
                          <a:effectLst/>
                          <a:latin typeface="+mn-lt"/>
                          <a:ea typeface="+mn-ea"/>
                          <a:cs typeface="+mn-cs"/>
                        </a:rPr>
                        <a:t>rm</a:t>
                      </a:r>
                      <a:r>
                        <a:rPr lang="en-US" sz="1800" b="0" i="0" kern="1200" dirty="0" smtClean="0">
                          <a:solidFill>
                            <a:schemeClr val="dk1"/>
                          </a:solidFill>
                          <a:effectLst/>
                          <a:latin typeface="+mn-lt"/>
                          <a:ea typeface="+mn-ea"/>
                          <a:cs typeface="+mn-cs"/>
                        </a:rPr>
                        <a:t> and then </a:t>
                      </a:r>
                      <a:r>
                        <a:rPr lang="en-US" sz="1800" b="0" i="0" kern="1200" dirty="0" err="1" smtClean="0">
                          <a:solidFill>
                            <a:schemeClr val="dk1"/>
                          </a:solidFill>
                          <a:effectLst/>
                          <a:latin typeface="+mn-lt"/>
                          <a:ea typeface="+mn-ea"/>
                          <a:cs typeface="+mn-cs"/>
                        </a:rPr>
                        <a:t>rmdir</a:t>
                      </a:r>
                      <a:r>
                        <a:rPr lang="en-US" sz="1800" b="0" i="0" kern="1200" dirty="0" smtClean="0">
                          <a:solidFill>
                            <a:schemeClr val="dk1"/>
                          </a:solidFill>
                          <a:effectLst/>
                          <a:latin typeface="+mn-lt"/>
                          <a:ea typeface="+mn-ea"/>
                          <a:cs typeface="+mn-cs"/>
                        </a:rPr>
                        <a:t>, you'd have to type !</a:t>
                      </a:r>
                      <a:r>
                        <a:rPr lang="en-US" sz="1800" b="0" i="0" kern="1200" dirty="0" err="1" smtClean="0">
                          <a:solidFill>
                            <a:schemeClr val="dk1"/>
                          </a:solidFill>
                          <a:effectLst/>
                          <a:latin typeface="+mn-lt"/>
                          <a:ea typeface="+mn-ea"/>
                          <a:cs typeface="+mn-cs"/>
                        </a:rPr>
                        <a:t>rm</a:t>
                      </a:r>
                      <a:r>
                        <a:rPr lang="en-US" sz="1800" b="0" i="0" kern="1200" dirty="0" smtClean="0">
                          <a:solidFill>
                            <a:schemeClr val="dk1"/>
                          </a:solidFill>
                          <a:effectLst/>
                          <a:latin typeface="+mn-lt"/>
                          <a:ea typeface="+mn-ea"/>
                          <a:cs typeface="+mn-cs"/>
                        </a:rPr>
                        <a:t> to get the </a:t>
                      </a:r>
                      <a:r>
                        <a:rPr lang="en-US" sz="1800" b="0" i="0" kern="1200" dirty="0" err="1" smtClean="0">
                          <a:solidFill>
                            <a:schemeClr val="dk1"/>
                          </a:solidFill>
                          <a:effectLst/>
                          <a:latin typeface="+mn-lt"/>
                          <a:ea typeface="+mn-ea"/>
                          <a:cs typeface="+mn-cs"/>
                        </a:rPr>
                        <a:t>rm</a:t>
                      </a:r>
                      <a:r>
                        <a:rPr lang="en-US" sz="1800" b="0" i="0" kern="1200" dirty="0" smtClean="0">
                          <a:solidFill>
                            <a:schemeClr val="dk1"/>
                          </a:solidFill>
                          <a:effectLst/>
                          <a:latin typeface="+mn-lt"/>
                          <a:ea typeface="+mn-ea"/>
                          <a:cs typeface="+mn-cs"/>
                        </a:rPr>
                        <a:t> to be executed.</a:t>
                      </a:r>
                      <a:endParaRPr lang="en-US" dirty="0"/>
                    </a:p>
                  </a:txBody>
                  <a:tcPr/>
                </a:tc>
              </a:tr>
              <a:tr h="370840">
                <a:tc>
                  <a:txBody>
                    <a:bodyPr/>
                    <a:lstStyle/>
                    <a:p>
                      <a:r>
                        <a:rPr lang="en-US" sz="1800" b="0" i="0" kern="1200" dirty="0" smtClean="0">
                          <a:solidFill>
                            <a:schemeClr val="dk1"/>
                          </a:solidFill>
                          <a:effectLst/>
                          <a:latin typeface="+mn-lt"/>
                          <a:ea typeface="+mn-ea"/>
                          <a:cs typeface="+mn-cs"/>
                        </a:rPr>
                        <a:t>^Z (control Z)</a:t>
                      </a:r>
                      <a:endParaRPr lang="en-US" dirty="0"/>
                    </a:p>
                  </a:txBody>
                  <a:tcPr/>
                </a:tc>
                <a:tc>
                  <a:txBody>
                    <a:bodyPr/>
                    <a:lstStyle/>
                    <a:p>
                      <a:r>
                        <a:rPr lang="en-US" sz="1800" b="0" i="0" kern="1200" dirty="0" smtClean="0">
                          <a:solidFill>
                            <a:schemeClr val="dk1"/>
                          </a:solidFill>
                          <a:effectLst/>
                          <a:latin typeface="+mn-lt"/>
                          <a:ea typeface="+mn-ea"/>
                          <a:cs typeface="+mn-cs"/>
                        </a:rPr>
                        <a:t>pause the running process. Useful if you are in an editor, want to save and test your code and go right back into the editor (see next)</a:t>
                      </a:r>
                      <a:endParaRPr lang="en-US" dirty="0"/>
                    </a:p>
                  </a:txBody>
                  <a:tcPr/>
                </a:tc>
              </a:tr>
              <a:tr h="370840">
                <a:tc>
                  <a:txBody>
                    <a:bodyPr/>
                    <a:lstStyle/>
                    <a:p>
                      <a:r>
                        <a:rPr lang="en-US" sz="1800" b="0" i="0" kern="1200" dirty="0" err="1" smtClean="0">
                          <a:solidFill>
                            <a:schemeClr val="dk1"/>
                          </a:solidFill>
                          <a:effectLst/>
                          <a:latin typeface="+mn-lt"/>
                          <a:ea typeface="+mn-ea"/>
                          <a:cs typeface="+mn-cs"/>
                        </a:rPr>
                        <a:t>fg</a:t>
                      </a:r>
                      <a:endParaRPr lang="en-US" dirty="0"/>
                    </a:p>
                  </a:txBody>
                  <a:tcPr/>
                </a:tc>
                <a:tc>
                  <a:txBody>
                    <a:bodyPr/>
                    <a:lstStyle/>
                    <a:p>
                      <a:r>
                        <a:rPr lang="en-US" sz="1800" b="0" i="0" kern="1200" dirty="0" smtClean="0">
                          <a:solidFill>
                            <a:schemeClr val="dk1"/>
                          </a:solidFill>
                          <a:effectLst/>
                          <a:latin typeface="+mn-lt"/>
                          <a:ea typeface="+mn-ea"/>
                          <a:cs typeface="+mn-cs"/>
                        </a:rPr>
                        <a:t>foreground - go back to paused process</a:t>
                      </a:r>
                      <a:endParaRPr lang="en-US" dirty="0"/>
                    </a:p>
                  </a:txBody>
                  <a:tcPr/>
                </a:tc>
              </a:tr>
            </a:tbl>
          </a:graphicData>
        </a:graphic>
      </p:graphicFrame>
    </p:spTree>
    <p:extLst>
      <p:ext uri="{BB962C8B-B14F-4D97-AF65-F5344CB8AC3E}">
        <p14:creationId xmlns:p14="http://schemas.microsoft.com/office/powerpoint/2010/main" val="160730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325886"/>
              </p:ext>
            </p:extLst>
          </p:nvPr>
        </p:nvGraphicFramePr>
        <p:xfrm>
          <a:off x="457200" y="1600200"/>
          <a:ext cx="8229600" cy="3235960"/>
        </p:xfrm>
        <a:graphic>
          <a:graphicData uri="http://schemas.openxmlformats.org/drawingml/2006/table">
            <a:tbl>
              <a:tblPr firstRow="1" bandRow="1">
                <a:tableStyleId>{5C22544A-7EE6-4342-B048-85BDC9FD1C3A}</a:tableStyleId>
              </a:tblPr>
              <a:tblGrid>
                <a:gridCol w="4114800"/>
                <a:gridCol w="4114800"/>
              </a:tblGrid>
              <a:tr h="370840">
                <a:tc>
                  <a:txBody>
                    <a:bodyPr/>
                    <a:lstStyle/>
                    <a:p>
                      <a:endParaRPr lang="en-US" dirty="0"/>
                    </a:p>
                  </a:txBody>
                  <a:tcPr/>
                </a:tc>
                <a:tc>
                  <a:txBody>
                    <a:bodyPr/>
                    <a:lstStyle/>
                    <a:p>
                      <a:endParaRPr lang="en-US" dirty="0"/>
                    </a:p>
                  </a:txBody>
                  <a:tcPr/>
                </a:tc>
              </a:tr>
              <a:tr h="370840">
                <a:tc>
                  <a:txBody>
                    <a:bodyPr/>
                    <a:lstStyle/>
                    <a:p>
                      <a:r>
                        <a:rPr lang="en-US" dirty="0" err="1" smtClean="0"/>
                        <a:t>Mkdir</a:t>
                      </a:r>
                      <a:r>
                        <a:rPr lang="en-US" dirty="0" smtClean="0"/>
                        <a:t> &lt;name&gt;</a:t>
                      </a:r>
                      <a:endParaRPr lang="en-US" dirty="0"/>
                    </a:p>
                  </a:txBody>
                  <a:tcPr/>
                </a:tc>
                <a:tc>
                  <a:txBody>
                    <a:bodyPr/>
                    <a:lstStyle/>
                    <a:p>
                      <a:r>
                        <a:rPr lang="en-US" dirty="0" smtClean="0"/>
                        <a:t>Make a directory with</a:t>
                      </a:r>
                      <a:r>
                        <a:rPr lang="en-US" baseline="0" dirty="0" smtClean="0"/>
                        <a:t> name &lt;name&gt;</a:t>
                      </a:r>
                      <a:endParaRPr lang="en-US" dirty="0"/>
                    </a:p>
                  </a:txBody>
                  <a:tcPr/>
                </a:tc>
              </a:tr>
              <a:tr h="370840">
                <a:tc>
                  <a:txBody>
                    <a:bodyPr/>
                    <a:lstStyle/>
                    <a:p>
                      <a:r>
                        <a:rPr lang="en-US" dirty="0" smtClean="0"/>
                        <a:t>Cd &lt;name&gt; </a:t>
                      </a:r>
                      <a:endParaRPr lang="en-US" dirty="0"/>
                    </a:p>
                  </a:txBody>
                  <a:tcPr/>
                </a:tc>
                <a:tc>
                  <a:txBody>
                    <a:bodyPr/>
                    <a:lstStyle/>
                    <a:p>
                      <a:r>
                        <a:rPr lang="en-US" dirty="0" smtClean="0"/>
                        <a:t>Go into the directory</a:t>
                      </a:r>
                      <a:endParaRPr lang="en-US" dirty="0"/>
                    </a:p>
                  </a:txBody>
                  <a:tcPr/>
                </a:tc>
              </a:tr>
              <a:tr h="370840">
                <a:tc>
                  <a:txBody>
                    <a:bodyPr/>
                    <a:lstStyle/>
                    <a:p>
                      <a:r>
                        <a:rPr lang="en-US" dirty="0" smtClean="0"/>
                        <a:t>Touch &lt;name&gt; </a:t>
                      </a:r>
                      <a:endParaRPr lang="en-US" dirty="0"/>
                    </a:p>
                  </a:txBody>
                  <a:tcPr/>
                </a:tc>
                <a:tc>
                  <a:txBody>
                    <a:bodyPr/>
                    <a:lstStyle/>
                    <a:p>
                      <a:r>
                        <a:rPr lang="en-US" dirty="0" smtClean="0"/>
                        <a:t>Set</a:t>
                      </a:r>
                      <a:r>
                        <a:rPr lang="en-US" baseline="0" dirty="0" smtClean="0"/>
                        <a:t>s the </a:t>
                      </a:r>
                      <a:r>
                        <a:rPr lang="en-US" baseline="0" dirty="0" err="1" smtClean="0"/>
                        <a:t>modfication</a:t>
                      </a:r>
                      <a:r>
                        <a:rPr lang="en-US" baseline="0" dirty="0" smtClean="0"/>
                        <a:t> and access times of a file. If it doesn’t exist it creates it. </a:t>
                      </a:r>
                      <a:endParaRPr lang="en-US" dirty="0"/>
                    </a:p>
                  </a:txBody>
                  <a:tcPr/>
                </a:tc>
              </a:tr>
              <a:tr h="370840">
                <a:tc>
                  <a:txBody>
                    <a:bodyPr/>
                    <a:lstStyle/>
                    <a:p>
                      <a:r>
                        <a:rPr lang="en-US" dirty="0" smtClean="0"/>
                        <a:t>man</a:t>
                      </a:r>
                      <a:r>
                        <a:rPr lang="en-US" baseline="0" dirty="0" smtClean="0"/>
                        <a:t> &lt;command name&gt; </a:t>
                      </a:r>
                      <a:endParaRPr lang="en-US" dirty="0"/>
                    </a:p>
                  </a:txBody>
                  <a:tcPr/>
                </a:tc>
                <a:tc>
                  <a:txBody>
                    <a:bodyPr/>
                    <a:lstStyle/>
                    <a:p>
                      <a:r>
                        <a:rPr lang="en-US" dirty="0" smtClean="0"/>
                        <a:t>Get the manual page of a file</a:t>
                      </a:r>
                      <a:endParaRPr lang="en-US" dirty="0"/>
                    </a:p>
                  </a:txBody>
                  <a:tcPr/>
                </a:tc>
              </a:tr>
              <a:tr h="370840">
                <a:tc>
                  <a:txBody>
                    <a:bodyPr/>
                    <a:lstStyle/>
                    <a:p>
                      <a:r>
                        <a:rPr lang="en-US" dirty="0" smtClean="0"/>
                        <a:t>clear</a:t>
                      </a:r>
                      <a:endParaRPr lang="en-US" dirty="0"/>
                    </a:p>
                  </a:txBody>
                  <a:tcPr/>
                </a:tc>
                <a:tc>
                  <a:txBody>
                    <a:bodyPr/>
                    <a:lstStyle/>
                    <a:p>
                      <a:r>
                        <a:rPr lang="en-US" dirty="0" smtClean="0"/>
                        <a:t>Clear the terminal screen</a:t>
                      </a:r>
                      <a:endParaRPr lang="en-US" dirty="0"/>
                    </a:p>
                  </a:txBody>
                  <a:tcPr/>
                </a:tc>
              </a:tr>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96759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1594</TotalTime>
  <Words>367</Words>
  <Application>Microsoft Macintosh PowerPoint</Application>
  <PresentationFormat>On-screen Show (4:3)</PresentationFormat>
  <Paragraphs>71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Arial</vt:lpstr>
      <vt:lpstr>Office Theme</vt:lpstr>
      <vt:lpstr>CS2164 Lab 1</vt:lpstr>
      <vt:lpstr>Objectives </vt:lpstr>
      <vt:lpstr>Download compiler and tools</vt:lpstr>
      <vt:lpstr>Installing….</vt:lpstr>
      <vt:lpstr>Download an Editor</vt:lpstr>
      <vt:lpstr>Let’s open a command window and practice some…</vt:lpstr>
      <vt:lpstr>UNIX commands</vt:lpstr>
      <vt:lpstr>More commands</vt:lpstr>
      <vt:lpstr>PowerPoint Presentation</vt:lpstr>
      <vt:lpstr>Exercise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CS2164 Lab 1</dc:title>
  <dc:creator>Gus Sandoval</dc:creator>
  <cp:lastModifiedBy>Gustavo Sandoval</cp:lastModifiedBy>
  <cp:revision>35</cp:revision>
  <dcterms:created xsi:type="dcterms:W3CDTF">2016-01-28T18:38:11Z</dcterms:created>
  <dcterms:modified xsi:type="dcterms:W3CDTF">2016-01-30T14:47:10Z</dcterms:modified>
</cp:coreProperties>
</file>