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9"/>
  </p:notes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73" r:id="rId9"/>
    <p:sldId id="275" r:id="rId10"/>
    <p:sldId id="274" r:id="rId11"/>
    <p:sldId id="276" r:id="rId12"/>
    <p:sldId id="279" r:id="rId13"/>
    <p:sldId id="280" r:id="rId14"/>
    <p:sldId id="266" r:id="rId15"/>
    <p:sldId id="277" r:id="rId16"/>
    <p:sldId id="281" r:id="rId17"/>
    <p:sldId id="282" r:id="rId18"/>
    <p:sldId id="283" r:id="rId19"/>
    <p:sldId id="284" r:id="rId20"/>
    <p:sldId id="285" r:id="rId21"/>
    <p:sldId id="288" r:id="rId22"/>
    <p:sldId id="287" r:id="rId23"/>
    <p:sldId id="295" r:id="rId24"/>
    <p:sldId id="296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86385"/>
  </p:normalViewPr>
  <p:slideViewPr>
    <p:cSldViewPr snapToGrid="0" snapToObjects="1">
      <p:cViewPr>
        <p:scale>
          <a:sx n="74" d="100"/>
          <a:sy n="74" d="100"/>
        </p:scale>
        <p:origin x="1464" y="600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1425E-EA57-264E-96E5-66EEDB0B82B8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E2B2-7530-3346-9B4E-7976416B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E2B2-7530-3346-9B4E-7976416BB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7155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0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0338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35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14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FF6042-E0CB-DE46-96FE-A76649356EB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58CB7B-345F-A44B-97C4-E55BA5CC8D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7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6 </a:t>
            </a:r>
            <a:br>
              <a:rPr lang="en-US" dirty="0" smtClean="0"/>
            </a:br>
            <a:r>
              <a:rPr lang="en-US" dirty="0" smtClean="0"/>
              <a:t>Feb 10,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&amp; decrement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03554"/>
              </p:ext>
            </p:extLst>
          </p:nvPr>
        </p:nvGraphicFramePr>
        <p:xfrm>
          <a:off x="922519" y="2047154"/>
          <a:ext cx="10499361" cy="406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533"/>
                <a:gridCol w="2747418"/>
                <a:gridCol w="6027410"/>
              </a:tblGrid>
              <a:tr h="64438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Effect</a:t>
                      </a:r>
                      <a:endParaRPr lang="en-US" sz="3200" dirty="0"/>
                    </a:p>
                  </a:txBody>
                  <a:tcPr/>
                </a:tc>
              </a:tr>
              <a:tr h="64438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++a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Pre-increment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Increments by 1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="1" dirty="0" smtClean="0"/>
                        <a:t>then</a:t>
                      </a:r>
                      <a:r>
                        <a:rPr lang="en-US" sz="3200" dirty="0" smtClean="0"/>
                        <a:t> returns</a:t>
                      </a:r>
                      <a:r>
                        <a:rPr lang="en-US" sz="3200" baseline="0" dirty="0" smtClean="0"/>
                        <a:t> a</a:t>
                      </a:r>
                      <a:endParaRPr lang="en-US" sz="3200" dirty="0"/>
                    </a:p>
                  </a:txBody>
                  <a:tcPr/>
                </a:tc>
              </a:tr>
              <a:tr h="98516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a++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Post-increment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Returns a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="1" dirty="0" smtClean="0"/>
                        <a:t>then</a:t>
                      </a:r>
                      <a:r>
                        <a:rPr lang="en-US" sz="3200" dirty="0" smtClean="0"/>
                        <a:t> increments by 1</a:t>
                      </a:r>
                      <a:endParaRPr lang="en-US" sz="3200" dirty="0"/>
                    </a:p>
                  </a:txBody>
                  <a:tcPr/>
                </a:tc>
              </a:tr>
              <a:tr h="64438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Pre-decrement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Decrements</a:t>
                      </a:r>
                      <a:r>
                        <a:rPr lang="en-US" sz="3200" baseline="0" dirty="0" smtClean="0"/>
                        <a:t> by 1 </a:t>
                      </a:r>
                      <a:r>
                        <a:rPr lang="en-US" sz="3200" b="1" baseline="0" dirty="0" smtClean="0"/>
                        <a:t>then</a:t>
                      </a:r>
                      <a:r>
                        <a:rPr lang="en-US" sz="3200" baseline="0" dirty="0" smtClean="0"/>
                        <a:t> returns a</a:t>
                      </a:r>
                      <a:endParaRPr lang="en-US" sz="3200" dirty="0"/>
                    </a:p>
                  </a:txBody>
                  <a:tcPr/>
                </a:tc>
              </a:tr>
              <a:tr h="99203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a--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Post-decrement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Returns</a:t>
                      </a:r>
                      <a:r>
                        <a:rPr lang="en-US" sz="3200" baseline="0" dirty="0" smtClean="0"/>
                        <a:t> a then decrements by 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7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Loopy.c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</a:t>
            </a:r>
            <a:r>
              <a:rPr lang="is-IS" dirty="0" smtClean="0"/>
              <a:t>… </a:t>
            </a:r>
            <a:br>
              <a:rPr lang="is-IS" dirty="0" smtClean="0"/>
            </a:br>
            <a:r>
              <a:rPr lang="is-IS" dirty="0" smtClean="0"/>
              <a:t>(equivalent expressions in the same color)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638269"/>
            <a:ext cx="5442679" cy="353869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=0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&lt;10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b="1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pt-BR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(”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yo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 %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 \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638269"/>
            <a:ext cx="5595079" cy="353869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= 0; 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&lt;10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pt-BR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(”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yo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 %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 \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pt-BR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pt-BR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pt-BR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pt-BR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Declarations, Expressions &amp;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Declarations.c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57" y="1930530"/>
            <a:ext cx="5801784" cy="4714875"/>
          </a:xfrm>
        </p:spPr>
      </p:pic>
    </p:spTree>
    <p:extLst>
      <p:ext uri="{BB962C8B-B14F-4D97-AF65-F5344CB8AC3E}">
        <p14:creationId xmlns:p14="http://schemas.microsoft.com/office/powerpoint/2010/main" val="12755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1543" y="2171700"/>
            <a:ext cx="4447786" cy="3581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variables must be declared before use. </a:t>
            </a:r>
          </a:p>
          <a:p>
            <a:r>
              <a:rPr lang="en-US" dirty="0" smtClean="0"/>
              <a:t>Specify a type and contain a list of one or more variables of that type. </a:t>
            </a:r>
          </a:p>
          <a:p>
            <a:r>
              <a:rPr lang="en-US" dirty="0" smtClean="0"/>
              <a:t>Associate a type (float, </a:t>
            </a:r>
            <a:r>
              <a:rPr lang="en-US" dirty="0" err="1" smtClean="0"/>
              <a:t>int</a:t>
            </a:r>
            <a:r>
              <a:rPr lang="en-US" dirty="0" smtClean="0"/>
              <a:t>, char) with each declared variable</a:t>
            </a:r>
          </a:p>
          <a:p>
            <a:r>
              <a:rPr lang="en-US" dirty="0" smtClean="0"/>
              <a:t>Might also be used to initialize the variable. </a:t>
            </a:r>
          </a:p>
          <a:p>
            <a:r>
              <a:rPr lang="en-US" dirty="0" smtClean="0"/>
              <a:t>Depending on the type the compiler sets aside different amount of space. Talk about that soon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4448175" cy="3487267"/>
          </a:xfrm>
        </p:spPr>
      </p:pic>
    </p:spTree>
    <p:extLst>
      <p:ext uri="{BB962C8B-B14F-4D97-AF65-F5344CB8AC3E}">
        <p14:creationId xmlns:p14="http://schemas.microsoft.com/office/powerpoint/2010/main" val="5717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Meaningful combinations of constants, variables, operators and function calls. </a:t>
            </a:r>
          </a:p>
          <a:p>
            <a:r>
              <a:rPr lang="en-US" dirty="0" smtClean="0"/>
              <a:t>A constant, variable or function call can be considered an expression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+ B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and()</a:t>
            </a:r>
          </a:p>
          <a:p>
            <a:pPr lvl="1"/>
            <a:r>
              <a:rPr lang="en-US" dirty="0" smtClean="0"/>
              <a:t>5.0 * x – 3.14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23031"/>
            <a:ext cx="4448175" cy="3507337"/>
          </a:xfrm>
        </p:spPr>
      </p:pic>
    </p:spTree>
    <p:extLst>
      <p:ext uri="{BB962C8B-B14F-4D97-AF65-F5344CB8AC3E}">
        <p14:creationId xmlns:p14="http://schemas.microsoft.com/office/powerpoint/2010/main" val="5478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Expression + semicolon = statement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K = 7;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(“here we go again”);</a:t>
            </a:r>
          </a:p>
          <a:p>
            <a:pPr lvl="1"/>
            <a:endParaRPr lang="en-US" dirty="0"/>
          </a:p>
          <a:p>
            <a:r>
              <a:rPr lang="en-US" dirty="0" smtClean="0"/>
              <a:t>These are legal but not useful and will generate warnings:</a:t>
            </a:r>
          </a:p>
          <a:p>
            <a:pPr lvl="1"/>
            <a:r>
              <a:rPr lang="en-US" dirty="0" smtClean="0"/>
              <a:t>3.14159;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+ b;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23031"/>
            <a:ext cx="4448175" cy="3507337"/>
          </a:xfrm>
        </p:spPr>
      </p:pic>
    </p:spTree>
    <p:extLst>
      <p:ext uri="{BB962C8B-B14F-4D97-AF65-F5344CB8AC3E}">
        <p14:creationId xmlns:p14="http://schemas.microsoft.com/office/powerpoint/2010/main" val="17004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Expression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It’s of the form:</a:t>
            </a:r>
          </a:p>
          <a:p>
            <a:pPr lvl="1"/>
            <a:r>
              <a:rPr lang="en-US" dirty="0" smtClean="0"/>
              <a:t>Variable = expr </a:t>
            </a:r>
          </a:p>
          <a:p>
            <a:r>
              <a:rPr lang="en-US" dirty="0" smtClean="0"/>
              <a:t>Note that it’s not the same as in Math class:</a:t>
            </a:r>
          </a:p>
          <a:p>
            <a:pPr lvl="3"/>
            <a:r>
              <a:rPr lang="en-US" dirty="0" smtClean="0"/>
              <a:t>A = A + 1;   	YES</a:t>
            </a:r>
          </a:p>
          <a:p>
            <a:pPr lvl="1"/>
            <a:r>
              <a:rPr lang="en-US" dirty="0" smtClean="0"/>
              <a:t>A + 1 = A; 	NO</a:t>
            </a:r>
          </a:p>
          <a:p>
            <a:endParaRPr lang="en-US" dirty="0" smtClean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23031"/>
            <a:ext cx="4448175" cy="3507337"/>
          </a:xfrm>
        </p:spPr>
      </p:pic>
    </p:spTree>
    <p:extLst>
      <p:ext uri="{BB962C8B-B14F-4D97-AF65-F5344CB8AC3E}">
        <p14:creationId xmlns:p14="http://schemas.microsoft.com/office/powerpoint/2010/main" val="16874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Data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90780"/>
              </p:ext>
            </p:extLst>
          </p:nvPr>
        </p:nvGraphicFramePr>
        <p:xfrm>
          <a:off x="1371598" y="1514104"/>
          <a:ext cx="997888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459"/>
                <a:gridCol w="4617138"/>
                <a:gridCol w="41502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Capable</a:t>
                      </a:r>
                      <a:r>
                        <a:rPr lang="en-US" baseline="0" dirty="0" smtClean="0"/>
                        <a:t> on holding one character on the local char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OS/Architecture</a:t>
                      </a:r>
                      <a:r>
                        <a:rPr lang="en-US" baseline="0" dirty="0" smtClean="0"/>
                        <a:t> dependent. </a:t>
                      </a:r>
                      <a:r>
                        <a:rPr lang="en-US" b="1" baseline="0" dirty="0" smtClean="0"/>
                        <a:t>Usually 4 bytes</a:t>
                      </a:r>
                      <a:r>
                        <a:rPr lang="en-US" baseline="0" dirty="0" smtClean="0"/>
                        <a:t>. </a:t>
                      </a:r>
                    </a:p>
                    <a:p>
                      <a:r>
                        <a:rPr lang="en-US" baseline="0" dirty="0" smtClean="0"/>
                        <a:t>In the old days it was 2 for 16 bit machines.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OS/Machine</a:t>
                      </a:r>
                      <a:r>
                        <a:rPr lang="en-US" baseline="0" dirty="0" smtClean="0"/>
                        <a:t> dependent. </a:t>
                      </a:r>
                      <a:br>
                        <a:rPr lang="en-US" baseline="0" dirty="0" smtClean="0"/>
                      </a:br>
                      <a:r>
                        <a:rPr lang="en-US" b="1" baseline="0" dirty="0" smtClean="0"/>
                        <a:t>Usually 8 bytes.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(Except in Windows where it’s 4)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integer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precision floating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precision floating 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 Long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72697"/>
              </p:ext>
            </p:extLst>
          </p:nvPr>
        </p:nvGraphicFramePr>
        <p:xfrm>
          <a:off x="985652" y="2286000"/>
          <a:ext cx="1065216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579"/>
                <a:gridCol w="3467595"/>
                <a:gridCol w="428699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signed 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 char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short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long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b="1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short </a:t>
                      </a:r>
                      <a:r>
                        <a:rPr lang="en-US" sz="2400" baseline="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</a:t>
                      </a:r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 long </a:t>
                      </a:r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float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double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long double </a:t>
                      </a:r>
                      <a:endParaRPr lang="en-US" sz="2400" b="1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Sizeof.c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931746"/>
              </p:ext>
            </p:extLst>
          </p:nvPr>
        </p:nvGraphicFramePr>
        <p:xfrm>
          <a:off x="955656" y="2567437"/>
          <a:ext cx="1105231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078"/>
                <a:gridCol w="1401561"/>
                <a:gridCol w="2057257"/>
                <a:gridCol w="4830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Type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size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Min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Max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char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1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0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2^8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-1  (count starts at 0)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Signed char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1 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-2^7 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2^7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- 1 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 </a:t>
                      </a:r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4 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0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2^32 – 1 (or 4,294,967,295 or @4bn)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int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4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-2^31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2^31 – 1 (or @2bn)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Unsigned</a:t>
                      </a:r>
                      <a:r>
                        <a:rPr lang="en-US" sz="2400" baseline="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 long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8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0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2^64 – 1 (or @1.8 e 19)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long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8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-2^63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ndale Mono" charset="0"/>
                          <a:ea typeface="Andale Mono" charset="0"/>
                          <a:cs typeface="Andale Mono" charset="0"/>
                        </a:rPr>
                        <a:t>2^63 - 1</a:t>
                      </a:r>
                      <a:endParaRPr lang="en-US" sz="2400" dirty="0"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Big.c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</a:t>
            </a:r>
            <a:r>
              <a:rPr lang="en-US" dirty="0" err="1" smtClean="0"/>
              <a:t>characters.c</a:t>
            </a:r>
            <a:endParaRPr lang="en-US" dirty="0" smtClean="0"/>
          </a:p>
          <a:p>
            <a:r>
              <a:rPr lang="en-US" dirty="0" smtClean="0"/>
              <a:t>Why does it one time print a and another 97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en-US" b="1" dirty="0" smtClean="0"/>
              <a:t>char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094" y="2286000"/>
            <a:ext cx="9601200" cy="3581400"/>
          </a:xfrm>
        </p:spPr>
        <p:txBody>
          <a:bodyPr/>
          <a:lstStyle/>
          <a:p>
            <a:r>
              <a:rPr lang="en-US" dirty="0" smtClean="0"/>
              <a:t>In addition to representing characters a variable of type char can be used to hold small integer values (up to 256 distinct values)</a:t>
            </a:r>
          </a:p>
          <a:p>
            <a:r>
              <a:rPr lang="en-US" dirty="0" smtClean="0"/>
              <a:t>Only a subset are actually printable. </a:t>
            </a:r>
          </a:p>
          <a:p>
            <a:pPr lvl="1"/>
            <a:r>
              <a:rPr lang="en-US" dirty="0" smtClean="0"/>
              <a:t>Lower and upper case letters</a:t>
            </a:r>
          </a:p>
          <a:p>
            <a:pPr lvl="1"/>
            <a:r>
              <a:rPr lang="en-US" dirty="0" smtClean="0"/>
              <a:t>Digits</a:t>
            </a:r>
          </a:p>
          <a:p>
            <a:pPr lvl="1"/>
            <a:r>
              <a:rPr lang="en-US" dirty="0" smtClean="0"/>
              <a:t>Punctuation</a:t>
            </a:r>
          </a:p>
          <a:p>
            <a:pPr lvl="1"/>
            <a:r>
              <a:rPr lang="en-US" dirty="0" smtClean="0"/>
              <a:t>Special characters such as % and +</a:t>
            </a:r>
          </a:p>
          <a:p>
            <a:r>
              <a:rPr lang="en-US" dirty="0" smtClean="0"/>
              <a:t>Most machines use ASCII character codes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493698" cy="1485900"/>
          </a:xfrm>
        </p:spPr>
        <p:txBody>
          <a:bodyPr/>
          <a:lstStyle/>
          <a:p>
            <a:r>
              <a:rPr lang="en-US" dirty="0" smtClean="0"/>
              <a:t>ASCII </a:t>
            </a:r>
            <a:r>
              <a:rPr lang="en-US" smtClean="0"/>
              <a:t>Table </a:t>
            </a:r>
            <a:br>
              <a:rPr lang="en-US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98" y="185468"/>
            <a:ext cx="6832121" cy="6541393"/>
          </a:xfrm>
        </p:spPr>
      </p:pic>
    </p:spTree>
    <p:extLst>
      <p:ext uri="{BB962C8B-B14F-4D97-AF65-F5344CB8AC3E}">
        <p14:creationId xmlns:p14="http://schemas.microsoft.com/office/powerpoint/2010/main" val="17258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print: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the letters from ‘a’ to ‘z’</a:t>
            </a:r>
          </a:p>
          <a:p>
            <a:pPr lvl="1"/>
            <a:r>
              <a:rPr lang="en-US" dirty="0" smtClean="0"/>
              <a:t>All the letters from A to Z</a:t>
            </a:r>
          </a:p>
          <a:p>
            <a:pPr lvl="1"/>
            <a:r>
              <a:rPr lang="en-US" dirty="0" smtClean="0"/>
              <a:t>All the numbers from 0 - 9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endParaRPr lang="en-US" dirty="0" smtClean="0"/>
          </a:p>
          <a:p>
            <a:r>
              <a:rPr lang="en-US" dirty="0" smtClean="0"/>
              <a:t>Write a function that counts the number of characters in a string. 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b="1" dirty="0" smtClean="0"/>
              <a:t>strlen2.c </a:t>
            </a:r>
          </a:p>
          <a:p>
            <a:r>
              <a:rPr lang="en-US" dirty="0" smtClean="0"/>
              <a:t>Solution </a:t>
            </a:r>
            <a:r>
              <a:rPr lang="en-US" b="1" dirty="0" err="1" smtClean="0"/>
              <a:t>strlen.c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Null Terminated strings.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2: Fahrenheit to Celsius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that prints out the Fahrenheit temperatures from 0 – 300  and their corresponding Celsius equivalents. </a:t>
            </a:r>
          </a:p>
          <a:p>
            <a:r>
              <a:rPr lang="en-US" dirty="0" smtClean="0"/>
              <a:t>The formula is: </a:t>
            </a:r>
            <a:r>
              <a:rPr lang="en-US" dirty="0"/>
              <a:t>C = 5/9(F-32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Print them in 10 F degrees increments</a:t>
            </a:r>
          </a:p>
          <a:p>
            <a:r>
              <a:rPr lang="en-US" dirty="0" smtClean="0"/>
              <a:t>See C2FTable.c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should look like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6" name="Content Placeholder 5" descr="2__ba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2419350"/>
            <a:ext cx="3467100" cy="3314700"/>
          </a:xfrm>
        </p:spPr>
      </p:pic>
    </p:spTree>
    <p:extLst>
      <p:ext uri="{BB962C8B-B14F-4D97-AF65-F5344CB8AC3E}">
        <p14:creationId xmlns:p14="http://schemas.microsoft.com/office/powerpoint/2010/main" val="9637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Loops: incrementing on more than 1</a:t>
            </a:r>
          </a:p>
          <a:p>
            <a:r>
              <a:rPr lang="en-US" dirty="0" smtClean="0"/>
              <a:t>Integer vs floating point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some parts of last class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kinds of tokens for the compiler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Identifiers</a:t>
            </a:r>
          </a:p>
          <a:p>
            <a:r>
              <a:rPr lang="en-US" dirty="0" smtClean="0"/>
              <a:t>Keyword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String literals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Punctuators (Other separators)</a:t>
            </a:r>
          </a:p>
          <a:p>
            <a:endParaRPr lang="en-US" dirty="0"/>
          </a:p>
          <a:p>
            <a:r>
              <a:rPr lang="en-US" dirty="0" smtClean="0"/>
              <a:t>Note: Blanks, Horizontal and vertical tabs, newlines and </a:t>
            </a:r>
            <a:r>
              <a:rPr lang="en-US" b="1" dirty="0" smtClean="0"/>
              <a:t>comments</a:t>
            </a:r>
            <a:r>
              <a:rPr lang="en-US" dirty="0" smtClean="0"/>
              <a:t> are </a:t>
            </a:r>
            <a:r>
              <a:rPr lang="en-US" b="1" dirty="0" smtClean="0"/>
              <a:t>ignored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85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2490</TotalTime>
  <Words>688</Words>
  <Application>Microsoft Macintosh PowerPoint</Application>
  <PresentationFormat>Widescreen</PresentationFormat>
  <Paragraphs>183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Andale Mono</vt:lpstr>
      <vt:lpstr>Calibri</vt:lpstr>
      <vt:lpstr>Courier</vt:lpstr>
      <vt:lpstr>Franklin Gothic Book</vt:lpstr>
      <vt:lpstr>Crop</vt:lpstr>
      <vt:lpstr>CS2164 Lesson 6  Feb 10, 2016</vt:lpstr>
      <vt:lpstr>Homework Discussion</vt:lpstr>
      <vt:lpstr>Assignment 1</vt:lpstr>
      <vt:lpstr>Key Concepts</vt:lpstr>
      <vt:lpstr>Assignment 2: Fahrenheit to Celsius</vt:lpstr>
      <vt:lpstr>Output should look like…</vt:lpstr>
      <vt:lpstr>Key Concepts:</vt:lpstr>
      <vt:lpstr>Recap from some parts of last class…</vt:lpstr>
      <vt:lpstr>6 kinds of tokens for the compiler in C</vt:lpstr>
      <vt:lpstr>Increment &amp; decrement operators</vt:lpstr>
      <vt:lpstr>Difference in a loop</vt:lpstr>
      <vt:lpstr>Remember…  (equivalent expressions in the same color)</vt:lpstr>
      <vt:lpstr>Declarations, Expressions &amp; Assignment</vt:lpstr>
      <vt:lpstr>Declarations.c</vt:lpstr>
      <vt:lpstr>Declarations:</vt:lpstr>
      <vt:lpstr>Expressions</vt:lpstr>
      <vt:lpstr>Statements</vt:lpstr>
      <vt:lpstr>Assignment Expression</vt:lpstr>
      <vt:lpstr>Fundamental Data Types</vt:lpstr>
      <vt:lpstr>Fundamental Types Long form</vt:lpstr>
      <vt:lpstr>Let’s try it out</vt:lpstr>
      <vt:lpstr>Ranges:</vt:lpstr>
      <vt:lpstr>Some examples</vt:lpstr>
      <vt:lpstr>Characters</vt:lpstr>
      <vt:lpstr>Data Type char</vt:lpstr>
      <vt:lpstr>ASCII Table  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Gustavo Sandoval</dc:creator>
  <cp:lastModifiedBy>Gustavo Sandoval</cp:lastModifiedBy>
  <cp:revision>55</cp:revision>
  <dcterms:created xsi:type="dcterms:W3CDTF">2016-02-09T03:01:07Z</dcterms:created>
  <dcterms:modified xsi:type="dcterms:W3CDTF">2016-02-10T21:02:53Z</dcterms:modified>
</cp:coreProperties>
</file>