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2" r:id="rId4"/>
    <p:sldId id="263" r:id="rId5"/>
    <p:sldId id="265" r:id="rId6"/>
    <p:sldId id="264" r:id="rId7"/>
    <p:sldId id="267" r:id="rId8"/>
    <p:sldId id="276" r:id="rId9"/>
    <p:sldId id="266" r:id="rId10"/>
    <p:sldId id="277" r:id="rId11"/>
    <p:sldId id="268" r:id="rId12"/>
    <p:sldId id="269" r:id="rId13"/>
    <p:sldId id="271" r:id="rId14"/>
    <p:sldId id="270" r:id="rId15"/>
    <p:sldId id="272" r:id="rId16"/>
    <p:sldId id="273" r:id="rId17"/>
    <p:sldId id="274" r:id="rId18"/>
    <p:sldId id="275" r:id="rId19"/>
    <p:sldId id="260" r:id="rId20"/>
    <p:sldId id="26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p:restoredTop sz="94666"/>
  </p:normalViewPr>
  <p:slideViewPr>
    <p:cSldViewPr snapToGrid="0" snapToObjects="1">
      <p:cViewPr varScale="1">
        <p:scale>
          <a:sx n="102" d="100"/>
          <a:sy n="102" d="100"/>
        </p:scale>
        <p:origin x="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54816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07021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16460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4161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72595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BCB93-F6C4-6B47-AE44-3B60ACC717CD}"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5023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BCB93-F6C4-6B47-AE44-3B60ACC717CD}"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61949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BCB93-F6C4-6B47-AE44-3B60ACC717CD}"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14893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BCB93-F6C4-6B47-AE44-3B60ACC717CD}"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02590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BCB93-F6C4-6B47-AE44-3B60ACC717CD}"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43026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BCB93-F6C4-6B47-AE44-3B60ACC717CD}"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6604325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BCB93-F6C4-6B47-AE44-3B60ACC717CD}" type="datetimeFigureOut">
              <a:rPr lang="en-US" smtClean="0"/>
              <a:t>1/28/16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44B98-7CC3-944A-B247-7ECF369A23A4}" type="slidenum">
              <a:rPr lang="en-US" smtClean="0"/>
              <a:t>‹#›</a:t>
            </a:fld>
            <a:endParaRPr lang="en-US"/>
          </a:p>
        </p:txBody>
      </p:sp>
    </p:spTree>
    <p:extLst>
      <p:ext uri="{BB962C8B-B14F-4D97-AF65-F5344CB8AC3E}">
        <p14:creationId xmlns:p14="http://schemas.microsoft.com/office/powerpoint/2010/main" val="218112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download/mac" TargetMode="External"/><Relationship Id="rId3" Type="http://schemas.openxmlformats.org/officeDocument/2006/relationships/hyperlink" Target="https://git-scm.com/download/w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ygwin.com/instal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ublimetex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CS2164</a:t>
            </a:r>
            <a:br>
              <a:rPr lang="en-US" dirty="0" smtClean="0"/>
            </a:br>
            <a:r>
              <a:rPr lang="en-US" dirty="0" smtClean="0"/>
              <a:t>Lab 1</a:t>
            </a:r>
            <a:endParaRPr lang="en-US" dirty="0"/>
          </a:p>
        </p:txBody>
      </p:sp>
      <p:sp>
        <p:nvSpPr>
          <p:cNvPr id="3" name="Subtitle 2"/>
          <p:cNvSpPr>
            <a:spLocks noGrp="1"/>
          </p:cNvSpPr>
          <p:nvPr>
            <p:ph type="subTitle" idx="1"/>
          </p:nvPr>
        </p:nvSpPr>
        <p:spPr/>
        <p:txBody>
          <a:bodyPr>
            <a:normAutofit/>
          </a:bodyPr>
          <a:lstStyle/>
          <a:p>
            <a:r>
              <a:rPr lang="en-US" dirty="0" smtClean="0"/>
              <a:t>Intro to programming using C</a:t>
            </a:r>
          </a:p>
          <a:p>
            <a:r>
              <a:rPr lang="en-US" dirty="0" smtClean="0"/>
              <a:t>Instructor: Gustavo Sandoval </a:t>
            </a:r>
          </a:p>
          <a:p>
            <a:r>
              <a:rPr lang="en-US" dirty="0" err="1"/>
              <a:t>g</a:t>
            </a:r>
            <a:r>
              <a:rPr lang="en-US" dirty="0" err="1" smtClean="0"/>
              <a:t>ustavo.sandoval@nyu.edu</a:t>
            </a:r>
            <a:endParaRPr lang="en-US" dirty="0"/>
          </a:p>
        </p:txBody>
      </p:sp>
    </p:spTree>
    <p:extLst>
      <p:ext uri="{BB962C8B-B14F-4D97-AF65-F5344CB8AC3E}">
        <p14:creationId xmlns:p14="http://schemas.microsoft.com/office/powerpoint/2010/main" val="2141242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Let’s create a directory for our first program</a:t>
            </a:r>
          </a:p>
          <a:p>
            <a:pPr lvl="1"/>
            <a:r>
              <a:rPr lang="en-US" dirty="0" err="1" smtClean="0"/>
              <a:t>Mkdir</a:t>
            </a:r>
            <a:r>
              <a:rPr lang="en-US" dirty="0" smtClean="0"/>
              <a:t> hello</a:t>
            </a:r>
          </a:p>
          <a:p>
            <a:r>
              <a:rPr lang="en-US" dirty="0" smtClean="0"/>
              <a:t>Type in the </a:t>
            </a:r>
            <a:r>
              <a:rPr lang="en-US" dirty="0" err="1" smtClean="0"/>
              <a:t>helloworld</a:t>
            </a:r>
            <a:r>
              <a:rPr lang="en-US" dirty="0" smtClean="0"/>
              <a:t> programs from class using your editor of choice</a:t>
            </a:r>
          </a:p>
          <a:p>
            <a:r>
              <a:rPr lang="en-US" dirty="0" smtClean="0"/>
              <a:t>Compile</a:t>
            </a:r>
          </a:p>
          <a:p>
            <a:r>
              <a:rPr lang="en-US" dirty="0" smtClean="0"/>
              <a:t>Execute the program</a:t>
            </a:r>
          </a:p>
          <a:p>
            <a:pPr lvl="1"/>
            <a:endParaRPr lang="en-US" dirty="0"/>
          </a:p>
        </p:txBody>
      </p:sp>
    </p:spTree>
    <p:extLst>
      <p:ext uri="{BB962C8B-B14F-4D97-AF65-F5344CB8AC3E}">
        <p14:creationId xmlns:p14="http://schemas.microsoft.com/office/powerpoint/2010/main" val="75663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r>
              <a:rPr lang="en-US" dirty="0" smtClean="0"/>
              <a:t>The version control problem:</a:t>
            </a:r>
          </a:p>
          <a:p>
            <a:pPr lvl="1"/>
            <a:r>
              <a:rPr lang="en-US" dirty="0" smtClean="0"/>
              <a:t>How to maintain different versions of your work</a:t>
            </a:r>
          </a:p>
          <a:p>
            <a:pPr lvl="1"/>
            <a:r>
              <a:rPr lang="en-US" dirty="0" smtClean="0"/>
              <a:t>Synchronize work with peers working on the same projects</a:t>
            </a:r>
          </a:p>
          <a:p>
            <a:pPr lvl="1"/>
            <a:r>
              <a:rPr lang="en-US" dirty="0" smtClean="0"/>
              <a:t>Resolve conflicts</a:t>
            </a:r>
          </a:p>
          <a:p>
            <a:r>
              <a:rPr lang="en-US" dirty="0" smtClean="0"/>
              <a:t>Example:</a:t>
            </a:r>
          </a:p>
          <a:p>
            <a:pPr lvl="1"/>
            <a:r>
              <a:rPr lang="en-US" dirty="0" smtClean="0"/>
              <a:t>Wikipedia</a:t>
            </a:r>
          </a:p>
          <a:p>
            <a:pPr lvl="1"/>
            <a:r>
              <a:rPr lang="en-US" dirty="0" smtClean="0"/>
              <a:t>Google Docs</a:t>
            </a:r>
          </a:p>
          <a:p>
            <a:pPr lvl="1"/>
            <a:endParaRPr lang="en-US" dirty="0"/>
          </a:p>
        </p:txBody>
      </p:sp>
    </p:spTree>
    <p:extLst>
      <p:ext uri="{BB962C8B-B14F-4D97-AF65-F5344CB8AC3E}">
        <p14:creationId xmlns:p14="http://schemas.microsoft.com/office/powerpoint/2010/main" val="135778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version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Centralized (SCCS, RCS):</a:t>
            </a:r>
          </a:p>
          <a:p>
            <a:pPr lvl="1"/>
            <a:r>
              <a:rPr lang="en-US" dirty="0" smtClean="0"/>
              <a:t>Systems have a copy of the project hosted on a centralized server</a:t>
            </a:r>
          </a:p>
          <a:p>
            <a:pPr lvl="1"/>
            <a:r>
              <a:rPr lang="en-US" dirty="0" smtClean="0"/>
              <a:t>Everyone connects to the server to make changes</a:t>
            </a:r>
          </a:p>
          <a:p>
            <a:pPr lvl="1"/>
            <a:r>
              <a:rPr lang="en-US" dirty="0" smtClean="0"/>
              <a:t>Everyone gets access and can make changes</a:t>
            </a:r>
          </a:p>
          <a:p>
            <a:pPr lvl="1"/>
            <a:r>
              <a:rPr lang="en-US" dirty="0" smtClean="0"/>
              <a:t>First come – first served</a:t>
            </a:r>
          </a:p>
          <a:p>
            <a:r>
              <a:rPr lang="en-US" dirty="0" smtClean="0"/>
              <a:t>Distributed (CVS, Subversion, </a:t>
            </a:r>
            <a:r>
              <a:rPr lang="en-US" dirty="0" err="1" smtClean="0"/>
              <a:t>Git</a:t>
            </a:r>
            <a:r>
              <a:rPr lang="en-US" dirty="0" smtClean="0"/>
              <a:t>):</a:t>
            </a:r>
          </a:p>
          <a:p>
            <a:pPr lvl="1"/>
            <a:r>
              <a:rPr lang="en-US" dirty="0" smtClean="0"/>
              <a:t>Every developer has a copy of the entire project</a:t>
            </a:r>
          </a:p>
          <a:p>
            <a:pPr lvl="1"/>
            <a:r>
              <a:rPr lang="en-US" dirty="0" smtClean="0"/>
              <a:t>Developers can make changes to their copy without affecting the master copy or other </a:t>
            </a:r>
            <a:r>
              <a:rPr lang="en-US" dirty="0" err="1" smtClean="0"/>
              <a:t>devs</a:t>
            </a:r>
            <a:endParaRPr lang="en-US" dirty="0" smtClean="0"/>
          </a:p>
          <a:p>
            <a:pPr lvl="1"/>
            <a:r>
              <a:rPr lang="en-US" dirty="0" smtClean="0"/>
              <a:t>Later changes can be synchronized</a:t>
            </a:r>
          </a:p>
          <a:p>
            <a:pPr lvl="1"/>
            <a:r>
              <a:rPr lang="en-US" dirty="0" smtClean="0"/>
              <a:t>“owner” can choose which changes to accept</a:t>
            </a:r>
          </a:p>
          <a:p>
            <a:pPr lvl="1"/>
            <a:endParaRPr lang="en-US" dirty="0"/>
          </a:p>
        </p:txBody>
      </p:sp>
    </p:spTree>
    <p:extLst>
      <p:ext uri="{BB962C8B-B14F-4D97-AF65-F5344CB8AC3E}">
        <p14:creationId xmlns:p14="http://schemas.microsoft.com/office/powerpoint/2010/main" val="144041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691" y="1600200"/>
            <a:ext cx="3124618" cy="4525963"/>
          </a:xfrm>
        </p:spPr>
      </p:pic>
    </p:spTree>
    <p:extLst>
      <p:ext uri="{BB962C8B-B14F-4D97-AF65-F5344CB8AC3E}">
        <p14:creationId xmlns:p14="http://schemas.microsoft.com/office/powerpoint/2010/main" val="202119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&amp; </a:t>
            </a:r>
            <a:r>
              <a:rPr lang="en-US" dirty="0" err="1" smtClean="0"/>
              <a:t>Github</a:t>
            </a:r>
            <a:endParaRPr lang="en-US" dirty="0"/>
          </a:p>
        </p:txBody>
      </p:sp>
      <p:sp>
        <p:nvSpPr>
          <p:cNvPr id="3" name="Content Placeholder 2"/>
          <p:cNvSpPr>
            <a:spLocks noGrp="1"/>
          </p:cNvSpPr>
          <p:nvPr>
            <p:ph idx="1"/>
          </p:nvPr>
        </p:nvSpPr>
        <p:spPr/>
        <p:txBody>
          <a:bodyPr>
            <a:normAutofit lnSpcReduction="10000"/>
          </a:bodyPr>
          <a:lstStyle/>
          <a:p>
            <a:r>
              <a:rPr lang="en-US" dirty="0" err="1" smtClean="0"/>
              <a:t>Git</a:t>
            </a:r>
            <a:r>
              <a:rPr lang="en-US" dirty="0" smtClean="0"/>
              <a:t>:</a:t>
            </a:r>
          </a:p>
          <a:p>
            <a:pPr lvl="1"/>
            <a:r>
              <a:rPr lang="en-US" dirty="0" smtClean="0"/>
              <a:t>Is a distributed version control system</a:t>
            </a:r>
          </a:p>
          <a:p>
            <a:pPr lvl="1"/>
            <a:r>
              <a:rPr lang="en-US" dirty="0" smtClean="0"/>
              <a:t>Tracks your project history</a:t>
            </a:r>
          </a:p>
          <a:p>
            <a:pPr lvl="1"/>
            <a:r>
              <a:rPr lang="en-US" dirty="0" smtClean="0"/>
              <a:t>Created by Linus Torvalds (also created Linux)</a:t>
            </a:r>
          </a:p>
          <a:p>
            <a:r>
              <a:rPr lang="en-US" dirty="0" err="1" smtClean="0"/>
              <a:t>Github</a:t>
            </a:r>
            <a:r>
              <a:rPr lang="en-US" dirty="0" smtClean="0"/>
              <a:t>:</a:t>
            </a:r>
          </a:p>
          <a:p>
            <a:pPr lvl="1"/>
            <a:r>
              <a:rPr lang="en-US" dirty="0" smtClean="0"/>
              <a:t>One of the providers that allow users to put repositories in the cloud. </a:t>
            </a:r>
          </a:p>
          <a:p>
            <a:pPr lvl="1"/>
            <a:r>
              <a:rPr lang="en-US" dirty="0" smtClean="0"/>
              <a:t>Allows </a:t>
            </a:r>
            <a:r>
              <a:rPr lang="en-US" dirty="0" err="1" smtClean="0"/>
              <a:t>git</a:t>
            </a:r>
            <a:r>
              <a:rPr lang="en-US" dirty="0" smtClean="0"/>
              <a:t> operations through a web interface, desktop and mobile apps </a:t>
            </a:r>
          </a:p>
          <a:p>
            <a:pPr lvl="1"/>
            <a:endParaRPr lang="en-US" dirty="0"/>
          </a:p>
          <a:p>
            <a:pPr marL="0" indent="0">
              <a:buNone/>
            </a:pPr>
            <a:endParaRPr lang="en-US" dirty="0"/>
          </a:p>
        </p:txBody>
      </p:sp>
    </p:spTree>
    <p:extLst>
      <p:ext uri="{BB962C8B-B14F-4D97-AF65-F5344CB8AC3E}">
        <p14:creationId xmlns:p14="http://schemas.microsoft.com/office/powerpoint/2010/main" val="52387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OS X:</a:t>
            </a:r>
          </a:p>
          <a:p>
            <a:pPr lvl="1"/>
            <a:r>
              <a:rPr lang="en-US" dirty="0">
                <a:hlinkClick r:id="rId2"/>
              </a:rPr>
              <a:t>http://</a:t>
            </a:r>
            <a:r>
              <a:rPr lang="en-US" dirty="0" smtClean="0">
                <a:hlinkClick r:id="rId2"/>
              </a:rPr>
              <a:t>git-scm.com/download/mac</a:t>
            </a:r>
            <a:r>
              <a:rPr lang="en-US" dirty="0" smtClean="0"/>
              <a:t> or</a:t>
            </a:r>
          </a:p>
          <a:p>
            <a:pPr lvl="1"/>
            <a:r>
              <a:rPr lang="en-US" dirty="0" err="1" smtClean="0"/>
              <a:t>Sudo</a:t>
            </a:r>
            <a:r>
              <a:rPr lang="en-US" dirty="0" smtClean="0"/>
              <a:t> brew install </a:t>
            </a:r>
            <a:r>
              <a:rPr lang="en-US" dirty="0" err="1" smtClean="0"/>
              <a:t>Git</a:t>
            </a:r>
            <a:endParaRPr lang="en-US" dirty="0" smtClean="0"/>
          </a:p>
          <a:p>
            <a:r>
              <a:rPr lang="en-US" dirty="0" smtClean="0"/>
              <a:t>Windows:</a:t>
            </a:r>
          </a:p>
          <a:p>
            <a:pPr lvl="1"/>
            <a:r>
              <a:rPr lang="en-US" dirty="0">
                <a:hlinkClick r:id="rId3"/>
              </a:rPr>
              <a:t>https://</a:t>
            </a:r>
            <a:r>
              <a:rPr lang="en-US" dirty="0" smtClean="0">
                <a:hlinkClick r:id="rId3"/>
              </a:rPr>
              <a:t>git-scm.com/download/win</a:t>
            </a:r>
            <a:r>
              <a:rPr lang="en-US" dirty="0" smtClean="0"/>
              <a:t> </a:t>
            </a:r>
            <a:endParaRPr lang="en-US" dirty="0"/>
          </a:p>
        </p:txBody>
      </p:sp>
    </p:spTree>
    <p:extLst>
      <p:ext uri="{BB962C8B-B14F-4D97-AF65-F5344CB8AC3E}">
        <p14:creationId xmlns:p14="http://schemas.microsoft.com/office/powerpoint/2010/main" val="204862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B</a:t>
            </a:r>
            <a:r>
              <a:rPr lang="en-US" dirty="0" smtClean="0"/>
              <a:t>asic operations:</a:t>
            </a:r>
          </a:p>
          <a:p>
            <a:r>
              <a:rPr lang="en-US" dirty="0" smtClean="0"/>
              <a:t>Initialize:</a:t>
            </a:r>
          </a:p>
          <a:p>
            <a:pPr lvl="1"/>
            <a:r>
              <a:rPr lang="en-US" dirty="0" smtClean="0"/>
              <a:t>Tell </a:t>
            </a:r>
            <a:r>
              <a:rPr lang="en-US" dirty="0" err="1" smtClean="0"/>
              <a:t>git</a:t>
            </a:r>
            <a:r>
              <a:rPr lang="en-US" dirty="0" smtClean="0"/>
              <a:t> this directory is a repo. </a:t>
            </a:r>
          </a:p>
          <a:p>
            <a:r>
              <a:rPr lang="en-US" dirty="0" smtClean="0"/>
              <a:t>Track:</a:t>
            </a:r>
          </a:p>
          <a:p>
            <a:pPr lvl="1"/>
            <a:r>
              <a:rPr lang="en-US" dirty="0" smtClean="0"/>
              <a:t>Tell </a:t>
            </a:r>
            <a:r>
              <a:rPr lang="en-US" dirty="0" err="1" smtClean="0"/>
              <a:t>git</a:t>
            </a:r>
            <a:r>
              <a:rPr lang="en-US" dirty="0" smtClean="0"/>
              <a:t> which files you will be working with. </a:t>
            </a:r>
          </a:p>
          <a:p>
            <a:r>
              <a:rPr lang="en-US" dirty="0" smtClean="0"/>
              <a:t>Commit:</a:t>
            </a:r>
          </a:p>
          <a:p>
            <a:pPr lvl="1"/>
            <a:r>
              <a:rPr lang="en-US" dirty="0" smtClean="0"/>
              <a:t>“check in” the changes to the files on your local repo.</a:t>
            </a:r>
          </a:p>
          <a:p>
            <a:r>
              <a:rPr lang="en-US" dirty="0" smtClean="0"/>
              <a:t>Push:</a:t>
            </a:r>
          </a:p>
          <a:p>
            <a:pPr lvl="1"/>
            <a:r>
              <a:rPr lang="en-US" dirty="0" smtClean="0"/>
              <a:t>Publish your changes to the remote server</a:t>
            </a:r>
          </a:p>
          <a:p>
            <a:endParaRPr lang="en-US" dirty="0"/>
          </a:p>
        </p:txBody>
      </p:sp>
    </p:spTree>
    <p:extLst>
      <p:ext uri="{BB962C8B-B14F-4D97-AF65-F5344CB8AC3E}">
        <p14:creationId xmlns:p14="http://schemas.microsoft.com/office/powerpoint/2010/main" val="164372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smtClean="0"/>
              <a:t>Initialize:</a:t>
            </a:r>
          </a:p>
          <a:p>
            <a:pPr lvl="1"/>
            <a:r>
              <a:rPr lang="en-US" dirty="0" err="1" smtClean="0"/>
              <a:t>Git</a:t>
            </a:r>
            <a:r>
              <a:rPr lang="en-US" dirty="0" smtClean="0"/>
              <a:t> </a:t>
            </a:r>
            <a:r>
              <a:rPr lang="en-US" dirty="0" err="1" smtClean="0"/>
              <a:t>init</a:t>
            </a:r>
            <a:endParaRPr lang="en-US" dirty="0" smtClean="0"/>
          </a:p>
          <a:p>
            <a:r>
              <a:rPr lang="en-US" dirty="0" smtClean="0"/>
              <a:t>Track:</a:t>
            </a:r>
          </a:p>
          <a:p>
            <a:pPr lvl="1"/>
            <a:r>
              <a:rPr lang="en-US" dirty="0" err="1" smtClean="0"/>
              <a:t>Git</a:t>
            </a:r>
            <a:r>
              <a:rPr lang="en-US" dirty="0" smtClean="0"/>
              <a:t> add &lt;filename&gt;</a:t>
            </a:r>
          </a:p>
          <a:p>
            <a:r>
              <a:rPr lang="en-US" dirty="0" smtClean="0"/>
              <a:t>Commit:</a:t>
            </a:r>
          </a:p>
          <a:p>
            <a:pPr lvl="1"/>
            <a:r>
              <a:rPr lang="en-US" dirty="0" err="1" smtClean="0"/>
              <a:t>Git</a:t>
            </a:r>
            <a:r>
              <a:rPr lang="en-US" dirty="0" smtClean="0"/>
              <a:t> commit –m “message” &lt;filename&gt; </a:t>
            </a:r>
          </a:p>
          <a:p>
            <a:r>
              <a:rPr lang="en-US" dirty="0" smtClean="0"/>
              <a:t>Push:</a:t>
            </a:r>
          </a:p>
          <a:p>
            <a:pPr lvl="1"/>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197466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add your hello directory to your repo</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a:t>
            </a:r>
            <a:r>
              <a:rPr lang="en-US" dirty="0" err="1" smtClean="0"/>
              <a:t>init</a:t>
            </a:r>
            <a:endParaRPr lang="en-US" dirty="0" smtClean="0"/>
          </a:p>
          <a:p>
            <a:r>
              <a:rPr lang="en-US" dirty="0" err="1" smtClean="0"/>
              <a:t>Git</a:t>
            </a:r>
            <a:r>
              <a:rPr lang="en-US" dirty="0" smtClean="0"/>
              <a:t> add .</a:t>
            </a:r>
          </a:p>
          <a:p>
            <a:r>
              <a:rPr lang="en-US" dirty="0" smtClean="0"/>
              <a:t>Create the repo on </a:t>
            </a:r>
            <a:r>
              <a:rPr lang="en-US" dirty="0" err="1" smtClean="0"/>
              <a:t>github</a:t>
            </a:r>
            <a:endParaRPr lang="en-US" dirty="0" smtClean="0"/>
          </a:p>
          <a:p>
            <a:r>
              <a:rPr lang="en-US" dirty="0" smtClean="0"/>
              <a:t>Follow instructions</a:t>
            </a:r>
            <a:r>
              <a:rPr lang="is-IS" dirty="0" smtClean="0"/>
              <a:t>…</a:t>
            </a:r>
          </a:p>
          <a:p>
            <a:r>
              <a:rPr lang="is-IS" dirty="0" smtClean="0"/>
              <a:t>Let’s edit it...</a:t>
            </a:r>
            <a:endParaRPr lang="en-US" dirty="0" smtClean="0"/>
          </a:p>
          <a:p>
            <a:endParaRPr lang="en-US" dirty="0"/>
          </a:p>
        </p:txBody>
      </p:sp>
    </p:spTree>
    <p:extLst>
      <p:ext uri="{BB962C8B-B14F-4D97-AF65-F5344CB8AC3E}">
        <p14:creationId xmlns:p14="http://schemas.microsoft.com/office/powerpoint/2010/main" val="107618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Fahrenheit </a:t>
            </a:r>
            <a:r>
              <a:rPr lang="en-US" dirty="0" smtClean="0"/>
              <a:t>to Celsius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 program that prints out the Fahrenheit temperatures from 0 – 300  and their corresponding Celsius equivalents. </a:t>
            </a:r>
          </a:p>
          <a:p>
            <a:r>
              <a:rPr lang="en-US" dirty="0" smtClean="0"/>
              <a:t>The formula is: </a:t>
            </a:r>
            <a:r>
              <a:rPr lang="en-US" dirty="0"/>
              <a:t>C = 5/9(F-32</a:t>
            </a:r>
            <a:r>
              <a:rPr lang="en-US" dirty="0" smtClean="0"/>
              <a:t>). </a:t>
            </a:r>
          </a:p>
          <a:p>
            <a:r>
              <a:rPr lang="en-US" dirty="0" smtClean="0"/>
              <a:t>Print them in 10 F degrees </a:t>
            </a:r>
            <a:r>
              <a:rPr lang="en-US" dirty="0" smtClean="0"/>
              <a:t>increments</a:t>
            </a:r>
          </a:p>
          <a:p>
            <a:r>
              <a:rPr lang="en-US" dirty="0" smtClean="0"/>
              <a:t>Push the program and your changes to your </a:t>
            </a:r>
            <a:r>
              <a:rPr lang="en-US" dirty="0" err="1" smtClean="0"/>
              <a:t>git</a:t>
            </a:r>
            <a:r>
              <a:rPr lang="en-US" dirty="0" smtClean="0"/>
              <a:t> repo. </a:t>
            </a:r>
          </a:p>
          <a:p>
            <a:r>
              <a:rPr lang="en-US" dirty="0" smtClean="0"/>
              <a:t>Due by next wed@ 2:00pm</a:t>
            </a:r>
            <a:endParaRPr lang="en-US" dirty="0" smtClean="0"/>
          </a:p>
          <a:p>
            <a:pPr marL="457200" lvl="1" indent="0">
              <a:buNone/>
            </a:pPr>
            <a:r>
              <a:rPr lang="en-US" dirty="0" smtClean="0"/>
              <a:t>	</a:t>
            </a:r>
            <a:endParaRPr lang="en-US" dirty="0"/>
          </a:p>
        </p:txBody>
      </p:sp>
    </p:spTree>
    <p:extLst>
      <p:ext uri="{BB962C8B-B14F-4D97-AF65-F5344CB8AC3E}">
        <p14:creationId xmlns:p14="http://schemas.microsoft.com/office/powerpoint/2010/main" val="3530247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Download Compiler and tools</a:t>
            </a:r>
          </a:p>
          <a:p>
            <a:r>
              <a:rPr lang="en-US" dirty="0"/>
              <a:t>Learn basic Unix commands</a:t>
            </a:r>
          </a:p>
          <a:p>
            <a:r>
              <a:rPr lang="en-US" dirty="0" smtClean="0"/>
              <a:t>Download Editor</a:t>
            </a:r>
          </a:p>
          <a:p>
            <a:r>
              <a:rPr lang="en-US" dirty="0" smtClean="0"/>
              <a:t>Download </a:t>
            </a:r>
            <a:r>
              <a:rPr lang="en-US" dirty="0" err="1" smtClean="0"/>
              <a:t>Github</a:t>
            </a:r>
            <a:r>
              <a:rPr lang="en-US" dirty="0" smtClean="0"/>
              <a:t> GUI</a:t>
            </a:r>
          </a:p>
          <a:p>
            <a:r>
              <a:rPr lang="en-US" dirty="0" smtClean="0"/>
              <a:t>Learn Basic Edit, compile, execute cycle</a:t>
            </a:r>
          </a:p>
          <a:p>
            <a:r>
              <a:rPr lang="en-US" dirty="0" smtClean="0"/>
              <a:t>Commit code to your </a:t>
            </a:r>
            <a:r>
              <a:rPr lang="en-US" dirty="0" err="1" smtClean="0"/>
              <a:t>github</a:t>
            </a:r>
            <a:endParaRPr lang="en-US" dirty="0" smtClean="0"/>
          </a:p>
          <a:p>
            <a:r>
              <a:rPr lang="en-US" dirty="0" smtClean="0"/>
              <a:t>Write a couple of simple Programs</a:t>
            </a:r>
            <a:endParaRPr lang="en-US" dirty="0"/>
          </a:p>
        </p:txBody>
      </p:sp>
    </p:spTree>
    <p:extLst>
      <p:ext uri="{BB962C8B-B14F-4D97-AF65-F5344CB8AC3E}">
        <p14:creationId xmlns:p14="http://schemas.microsoft.com/office/powerpoint/2010/main" val="357197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should look like</a:t>
            </a:r>
            <a:r>
              <a:rPr lang="is-IS" dirty="0" smtClean="0"/>
              <a:t>…</a:t>
            </a:r>
            <a:endParaRPr lang="en-US" dirty="0"/>
          </a:p>
        </p:txBody>
      </p:sp>
      <p:pic>
        <p:nvPicPr>
          <p:cNvPr id="6" name="Content Placeholder 5" descr="2__bash.png"/>
          <p:cNvPicPr>
            <a:picLocks noGrp="1" noChangeAspect="1"/>
          </p:cNvPicPr>
          <p:nvPr>
            <p:ph idx="1"/>
          </p:nvPr>
        </p:nvPicPr>
        <p:blipFill>
          <a:blip r:embed="rId2">
            <a:extLst>
              <a:ext uri="{28A0092B-C50C-407E-A947-70E740481C1C}">
                <a14:useLocalDpi xmlns:a14="http://schemas.microsoft.com/office/drawing/2010/main" val="0"/>
              </a:ext>
            </a:extLst>
          </a:blip>
          <a:srcRect l="-36919" r="-36919"/>
          <a:stretch>
            <a:fillRect/>
          </a:stretch>
        </p:blipFill>
        <p:spPr/>
      </p:pic>
    </p:spTree>
    <p:extLst>
      <p:ext uri="{BB962C8B-B14F-4D97-AF65-F5344CB8AC3E}">
        <p14:creationId xmlns:p14="http://schemas.microsoft.com/office/powerpoint/2010/main" val="340213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compiler and tools</a:t>
            </a:r>
            <a:endParaRPr lang="en-US" dirty="0"/>
          </a:p>
        </p:txBody>
      </p:sp>
      <p:sp>
        <p:nvSpPr>
          <p:cNvPr id="3" name="Content Placeholder 2"/>
          <p:cNvSpPr>
            <a:spLocks noGrp="1"/>
          </p:cNvSpPr>
          <p:nvPr>
            <p:ph idx="1"/>
          </p:nvPr>
        </p:nvSpPr>
        <p:spPr/>
        <p:txBody>
          <a:bodyPr/>
          <a:lstStyle/>
          <a:p>
            <a:r>
              <a:rPr lang="en-US" dirty="0" smtClean="0"/>
              <a:t>Windows: </a:t>
            </a:r>
            <a:r>
              <a:rPr lang="en-US" dirty="0" smtClean="0">
                <a:hlinkClick r:id="rId2"/>
              </a:rPr>
              <a:t>http://cygwin.com/install.html</a:t>
            </a:r>
            <a:endParaRPr lang="en-US" dirty="0" smtClean="0"/>
          </a:p>
          <a:p>
            <a:r>
              <a:rPr lang="en-US" dirty="0" smtClean="0"/>
              <a:t>Mac:</a:t>
            </a:r>
          </a:p>
          <a:p>
            <a:pPr lvl="1"/>
            <a:r>
              <a:rPr lang="en-US" dirty="0" err="1" smtClean="0"/>
              <a:t>Developer.apple.com</a:t>
            </a:r>
            <a:r>
              <a:rPr lang="en-US" dirty="0" smtClean="0"/>
              <a:t>/downloads</a:t>
            </a:r>
          </a:p>
          <a:p>
            <a:pPr lvl="1"/>
            <a:r>
              <a:rPr lang="en-US" dirty="0" smtClean="0"/>
              <a:t>Download the latest Command Line Tools  OS X 10.11 (or your version of the OS.)</a:t>
            </a:r>
            <a:endParaRPr lang="en-US" dirty="0"/>
          </a:p>
        </p:txBody>
      </p:sp>
    </p:spTree>
    <p:extLst>
      <p:ext uri="{BB962C8B-B14F-4D97-AF65-F5344CB8AC3E}">
        <p14:creationId xmlns:p14="http://schemas.microsoft.com/office/powerpoint/2010/main" val="130642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a:t>
            </a:r>
            <a:r>
              <a:rPr lang="is-I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6167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open a command window and practice some</a:t>
            </a:r>
            <a:r>
              <a:rPr lang="is-IS" dirty="0" smtClean="0"/>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741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773301"/>
              </p:ext>
            </p:extLst>
          </p:nvPr>
        </p:nvGraphicFramePr>
        <p:xfrm>
          <a:off x="457200" y="1314450"/>
          <a:ext cx="8229600" cy="5690870"/>
        </p:xfrm>
        <a:graphic>
          <a:graphicData uri="http://schemas.openxmlformats.org/drawingml/2006/table">
            <a:tbl>
              <a:tblPr firstRow="1" bandRow="1">
                <a:tableStyleId>{5C22544A-7EE6-4342-B048-85BDC9FD1C3A}</a:tableStyleId>
              </a:tblPr>
              <a:tblGrid>
                <a:gridCol w="2838450"/>
                <a:gridCol w="5391150"/>
              </a:tblGrid>
              <a:tr h="656590">
                <a:tc>
                  <a:txBody>
                    <a:bodyPr/>
                    <a:lstStyle/>
                    <a:p>
                      <a:endParaRPr lang="en-US" dirty="0"/>
                    </a:p>
                  </a:txBody>
                  <a:tcPr/>
                </a:tc>
                <a:tc>
                  <a:txBody>
                    <a:bodyPr/>
                    <a:lstStyle/>
                    <a:p>
                      <a:endParaRPr lang="en-US"/>
                    </a:p>
                  </a:txBody>
                  <a:tcPr/>
                </a:tc>
              </a:tr>
              <a:tr h="370840">
                <a:tc>
                  <a:txBody>
                    <a:bodyPr/>
                    <a:lstStyle/>
                    <a:p>
                      <a:r>
                        <a:rPr lang="en-US" dirty="0" err="1" smtClean="0"/>
                        <a:t>ls</a:t>
                      </a:r>
                      <a:endParaRPr lang="en-US" dirty="0"/>
                    </a:p>
                  </a:txBody>
                  <a:tcPr/>
                </a:tc>
                <a:tc>
                  <a:txBody>
                    <a:bodyPr/>
                    <a:lstStyle/>
                    <a:p>
                      <a:r>
                        <a:rPr lang="en-US" dirty="0" smtClean="0"/>
                        <a:t>List files in the current directory</a:t>
                      </a:r>
                      <a:endParaRPr lang="en-US" dirty="0"/>
                    </a:p>
                  </a:txBody>
                  <a:tcPr/>
                </a:tc>
              </a:tr>
              <a:tr h="370840">
                <a:tc>
                  <a:txBody>
                    <a:bodyPr/>
                    <a:lstStyle/>
                    <a:p>
                      <a:r>
                        <a:rPr lang="en-US" dirty="0" err="1" smtClean="0"/>
                        <a:t>ls</a:t>
                      </a:r>
                      <a:r>
                        <a:rPr lang="en-US" baseline="0" dirty="0" smtClean="0"/>
                        <a:t> -</a:t>
                      </a:r>
                      <a:r>
                        <a:rPr lang="en-US" baseline="0" dirty="0" err="1" smtClean="0"/>
                        <a:t>aFl</a:t>
                      </a:r>
                      <a:endParaRPr lang="en-US" dirty="0"/>
                    </a:p>
                  </a:txBody>
                  <a:tcPr/>
                </a:tc>
                <a:tc>
                  <a:txBody>
                    <a:bodyPr/>
                    <a:lstStyle/>
                    <a:p>
                      <a:r>
                        <a:rPr lang="en-US" sz="1800" b="0" i="0" kern="1200" dirty="0" smtClean="0">
                          <a:solidFill>
                            <a:schemeClr val="dk1"/>
                          </a:solidFill>
                          <a:effectLst/>
                          <a:latin typeface="+mn-lt"/>
                          <a:ea typeface="+mn-ea"/>
                          <a:cs typeface="+mn-cs"/>
                        </a:rPr>
                        <a:t>n "awful" listing -a (all), F (full), l (long) </a:t>
                      </a:r>
                      <a:r>
                        <a:rPr lang="en-US" dirty="0" smtClean="0"/>
                        <a:t/>
                      </a:r>
                      <a:br>
                        <a:rPr lang="en-US" dirty="0" smtClean="0"/>
                      </a:br>
                      <a:r>
                        <a:rPr lang="en-US" sz="1800" b="0" i="0" kern="1200" dirty="0" smtClean="0">
                          <a:solidFill>
                            <a:schemeClr val="dk1"/>
                          </a:solidFill>
                          <a:effectLst/>
                          <a:latin typeface="+mn-lt"/>
                          <a:ea typeface="+mn-ea"/>
                          <a:cs typeface="+mn-cs"/>
                        </a:rPr>
                        <a:t>you'll see way too much information and there will be a character at the end of each line showing if the file is executable (*) a directory (/) or plain text (no indication)</a:t>
                      </a:r>
                      <a:endParaRPr lang="en-US" dirty="0"/>
                    </a:p>
                  </a:txBody>
                  <a:tcPr/>
                </a:tc>
              </a:tr>
              <a:tr h="370840">
                <a:tc>
                  <a:txBody>
                    <a:bodyPr/>
                    <a:lstStyle/>
                    <a:p>
                      <a:r>
                        <a:rPr lang="en-US" dirty="0" err="1" smtClean="0"/>
                        <a:t>Ls</a:t>
                      </a:r>
                      <a:r>
                        <a:rPr lang="en-US" dirty="0" smtClean="0"/>
                        <a:t> | more </a:t>
                      </a:r>
                      <a:endParaRPr lang="en-US" dirty="0"/>
                    </a:p>
                  </a:txBody>
                  <a:tcPr/>
                </a:tc>
                <a:tc>
                  <a:txBody>
                    <a:bodyPr/>
                    <a:lstStyle/>
                    <a:p>
                      <a:r>
                        <a:rPr lang="en-US" sz="1800" b="0" i="0" kern="1200" dirty="0" smtClean="0">
                          <a:solidFill>
                            <a:schemeClr val="dk1"/>
                          </a:solidFill>
                          <a:effectLst/>
                          <a:latin typeface="+mn-lt"/>
                          <a:ea typeface="+mn-ea"/>
                          <a:cs typeface="+mn-cs"/>
                        </a:rPr>
                        <a:t>The | is called </a:t>
                      </a:r>
                      <a:r>
                        <a:rPr lang="en-US" sz="1800" b="0" i="1" kern="1200" dirty="0" smtClean="0">
                          <a:solidFill>
                            <a:schemeClr val="dk1"/>
                          </a:solidFill>
                          <a:effectLst/>
                          <a:latin typeface="+mn-lt"/>
                          <a:ea typeface="+mn-ea"/>
                          <a:cs typeface="+mn-cs"/>
                        </a:rPr>
                        <a:t>pipe</a:t>
                      </a:r>
                      <a:r>
                        <a:rPr lang="en-US" sz="1800" b="0" i="0" kern="1200" dirty="0" smtClean="0">
                          <a:solidFill>
                            <a:schemeClr val="dk1"/>
                          </a:solidFill>
                          <a:effectLst/>
                          <a:latin typeface="+mn-lt"/>
                          <a:ea typeface="+mn-ea"/>
                          <a:cs typeface="+mn-cs"/>
                        </a:rPr>
                        <a:t> which takes the output of the command on its left and sends it to the command on the </a:t>
                      </a:r>
                      <a:r>
                        <a:rPr lang="en-US" sz="1800" b="0" i="0" kern="1200" dirty="0" err="1" smtClean="0">
                          <a:solidFill>
                            <a:schemeClr val="dk1"/>
                          </a:solidFill>
                          <a:effectLst/>
                          <a:latin typeface="+mn-lt"/>
                          <a:ea typeface="+mn-ea"/>
                          <a:cs typeface="+mn-cs"/>
                        </a:rPr>
                        <a:t>right.more</a:t>
                      </a:r>
                      <a:r>
                        <a:rPr lang="en-US" sz="1800" b="0" i="0" kern="1200" dirty="0" smtClean="0">
                          <a:solidFill>
                            <a:schemeClr val="dk1"/>
                          </a:solidFill>
                          <a:effectLst/>
                          <a:latin typeface="+mn-lt"/>
                          <a:ea typeface="+mn-ea"/>
                          <a:cs typeface="+mn-cs"/>
                        </a:rPr>
                        <a:t> keeps only a </a:t>
                      </a:r>
                      <a:r>
                        <a:rPr lang="en-US" sz="1800" b="0" i="0" kern="1200" dirty="0" err="1" smtClean="0">
                          <a:solidFill>
                            <a:schemeClr val="dk1"/>
                          </a:solidFill>
                          <a:effectLst/>
                          <a:latin typeface="+mn-lt"/>
                          <a:ea typeface="+mn-ea"/>
                          <a:cs typeface="+mn-cs"/>
                        </a:rPr>
                        <a:t>screenful</a:t>
                      </a:r>
                      <a:r>
                        <a:rPr lang="en-US" sz="1800" b="0" i="0" kern="1200" dirty="0" smtClean="0">
                          <a:solidFill>
                            <a:schemeClr val="dk1"/>
                          </a:solidFill>
                          <a:effectLst/>
                          <a:latin typeface="+mn-lt"/>
                          <a:ea typeface="+mn-ea"/>
                          <a:cs typeface="+mn-cs"/>
                        </a:rPr>
                        <a:t> on the screen until the user hits the Enter key (go to the next line) or the space bar (go to the next </a:t>
                      </a:r>
                      <a:r>
                        <a:rPr lang="en-US" sz="1800" b="0" i="0" kern="1200" dirty="0" err="1" smtClean="0">
                          <a:solidFill>
                            <a:schemeClr val="dk1"/>
                          </a:solidFill>
                          <a:effectLst/>
                          <a:latin typeface="+mn-lt"/>
                          <a:ea typeface="+mn-ea"/>
                          <a:cs typeface="+mn-cs"/>
                        </a:rPr>
                        <a:t>screenful</a:t>
                      </a:r>
                      <a:r>
                        <a:rPr lang="en-US" sz="1800" b="0" i="0" kern="1200" dirty="0" smtClean="0">
                          <a:solidFill>
                            <a:schemeClr val="dk1"/>
                          </a:solidFill>
                          <a:effectLst/>
                          <a:latin typeface="+mn-lt"/>
                          <a:ea typeface="+mn-ea"/>
                          <a:cs typeface="+mn-cs"/>
                        </a:rPr>
                        <a:t>) or, as almost all UNIX commands can be killed with, ^C.</a:t>
                      </a:r>
                      <a:endParaRPr lang="en-US" dirty="0"/>
                    </a:p>
                  </a:txBody>
                  <a:tcPr/>
                </a:tc>
              </a:tr>
              <a:tr h="370840">
                <a:tc>
                  <a:txBody>
                    <a:bodyPr/>
                    <a:lstStyle/>
                    <a:p>
                      <a:r>
                        <a:rPr lang="en-US" sz="1800" b="0" i="0" kern="1200" dirty="0" err="1" smtClean="0">
                          <a:solidFill>
                            <a:schemeClr val="dk1"/>
                          </a:solidFill>
                          <a:effectLst/>
                          <a:latin typeface="+mn-lt"/>
                          <a:ea typeface="+mn-ea"/>
                          <a:cs typeface="+mn-cs"/>
                        </a:rPr>
                        <a:t>anycommand</a:t>
                      </a:r>
                      <a:r>
                        <a:rPr lang="en-US" sz="1800" b="0" i="0" kern="1200" dirty="0" smtClean="0">
                          <a:solidFill>
                            <a:schemeClr val="dk1"/>
                          </a:solidFill>
                          <a:effectLst/>
                          <a:latin typeface="+mn-lt"/>
                          <a:ea typeface="+mn-ea"/>
                          <a:cs typeface="+mn-cs"/>
                        </a:rPr>
                        <a:t> &gt; filename</a:t>
                      </a:r>
                      <a:r>
                        <a:rPr lang="en-US" dirty="0" smtClean="0"/>
                        <a:t/>
                      </a:r>
                      <a:br>
                        <a:rPr lang="en-US" dirty="0" smtClean="0"/>
                      </a:br>
                      <a:r>
                        <a:rPr lang="en-US" sz="1800" b="0" i="0" kern="1200" dirty="0" err="1" smtClean="0">
                          <a:solidFill>
                            <a:schemeClr val="dk1"/>
                          </a:solidFill>
                          <a:effectLst/>
                          <a:latin typeface="+mn-lt"/>
                          <a:ea typeface="+mn-ea"/>
                          <a:cs typeface="+mn-cs"/>
                        </a:rPr>
                        <a:t>anycommand</a:t>
                      </a:r>
                      <a:r>
                        <a:rPr lang="en-US" sz="1800" b="0" i="0" kern="1200" dirty="0" smtClean="0">
                          <a:solidFill>
                            <a:schemeClr val="dk1"/>
                          </a:solidFill>
                          <a:effectLst/>
                          <a:latin typeface="+mn-lt"/>
                          <a:ea typeface="+mn-ea"/>
                          <a:cs typeface="+mn-cs"/>
                        </a:rPr>
                        <a:t> &gt;&gt; filename</a:t>
                      </a:r>
                      <a:endParaRPr lang="en-US" dirty="0"/>
                    </a:p>
                  </a:txBody>
                  <a:tcPr/>
                </a:tc>
                <a:tc>
                  <a:txBody>
                    <a:bodyPr/>
                    <a:lstStyle/>
                    <a:p>
                      <a:r>
                        <a:rPr lang="en-US" sz="1800" b="0" i="0" kern="1200" dirty="0" smtClean="0">
                          <a:solidFill>
                            <a:schemeClr val="dk1"/>
                          </a:solidFill>
                          <a:effectLst/>
                          <a:latin typeface="+mn-lt"/>
                          <a:ea typeface="+mn-ea"/>
                          <a:cs typeface="+mn-cs"/>
                        </a:rPr>
                        <a:t>Output redirection </a:t>
                      </a:r>
                      <a:r>
                        <a:rPr lang="en-US" dirty="0" smtClean="0"/>
                        <a:t/>
                      </a:r>
                      <a:br>
                        <a:rPr lang="en-US" dirty="0" smtClean="0"/>
                      </a:br>
                      <a:r>
                        <a:rPr lang="en-US" sz="1800" b="0" i="0" kern="1200" dirty="0" smtClean="0">
                          <a:solidFill>
                            <a:schemeClr val="dk1"/>
                          </a:solidFill>
                          <a:effectLst/>
                          <a:latin typeface="+mn-lt"/>
                          <a:ea typeface="+mn-ea"/>
                          <a:cs typeface="+mn-cs"/>
                        </a:rPr>
                        <a:t>Whatever the command would have written on the screen is put into the file </a:t>
                      </a:r>
                      <a:r>
                        <a:rPr lang="en-US" dirty="0" smtClean="0"/>
                        <a:t/>
                      </a:r>
                      <a:br>
                        <a:rPr lang="en-US" dirty="0" smtClean="0"/>
                      </a:br>
                      <a:r>
                        <a:rPr lang="en-US" sz="1800" b="0" i="0" kern="1200" dirty="0" smtClean="0">
                          <a:solidFill>
                            <a:schemeClr val="dk1"/>
                          </a:solidFill>
                          <a:effectLst/>
                          <a:latin typeface="+mn-lt"/>
                          <a:ea typeface="+mn-ea"/>
                          <a:cs typeface="+mn-cs"/>
                        </a:rPr>
                        <a:t>&gt; creates (destructively) </a:t>
                      </a:r>
                      <a:r>
                        <a:rPr lang="en-US" dirty="0" smtClean="0"/>
                        <a:t/>
                      </a:r>
                      <a:br>
                        <a:rPr lang="en-US" dirty="0" smtClean="0"/>
                      </a:br>
                      <a:r>
                        <a:rPr lang="en-US" sz="1800" b="0" i="0" kern="1200" dirty="0" smtClean="0">
                          <a:solidFill>
                            <a:schemeClr val="dk1"/>
                          </a:solidFill>
                          <a:effectLst/>
                          <a:latin typeface="+mn-lt"/>
                          <a:ea typeface="+mn-ea"/>
                          <a:cs typeface="+mn-cs"/>
                        </a:rPr>
                        <a:t>&gt;&gt; appends it the file already exists, creates if it doesn't </a:t>
                      </a:r>
                      <a:endParaRPr lang="en-US" dirty="0"/>
                    </a:p>
                  </a:txBody>
                  <a:tcPr/>
                </a:tc>
              </a:tr>
            </a:tbl>
          </a:graphicData>
        </a:graphic>
      </p:graphicFrame>
    </p:spTree>
    <p:extLst>
      <p:ext uri="{BB962C8B-B14F-4D97-AF65-F5344CB8AC3E}">
        <p14:creationId xmlns:p14="http://schemas.microsoft.com/office/powerpoint/2010/main" val="354442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1896280"/>
              </p:ext>
            </p:extLst>
          </p:nvPr>
        </p:nvGraphicFramePr>
        <p:xfrm>
          <a:off x="457200" y="1600200"/>
          <a:ext cx="8229600" cy="4871720"/>
        </p:xfrm>
        <a:graphic>
          <a:graphicData uri="http://schemas.openxmlformats.org/drawingml/2006/table">
            <a:tbl>
              <a:tblPr firstRow="1" bandRow="1">
                <a:tableStyleId>{5C22544A-7EE6-4342-B048-85BDC9FD1C3A}</a:tableStyleId>
              </a:tblPr>
              <a:tblGrid>
                <a:gridCol w="1822537"/>
                <a:gridCol w="6407063"/>
              </a:tblGrid>
              <a:tr h="370840">
                <a:tc>
                  <a:txBody>
                    <a:bodyPr/>
                    <a:lstStyle/>
                    <a:p>
                      <a:endParaRPr lang="en-US" dirty="0"/>
                    </a:p>
                  </a:txBody>
                  <a:tcPr/>
                </a:tc>
                <a:tc>
                  <a:txBody>
                    <a:bodyPr/>
                    <a:lstStyle/>
                    <a:p>
                      <a:endParaRPr lang="en-US"/>
                    </a:p>
                  </a:txBody>
                  <a:tcPr/>
                </a:tc>
              </a:tr>
              <a:tr h="370840">
                <a:tc>
                  <a:txBody>
                    <a:bodyPr/>
                    <a:lstStyle/>
                    <a:p>
                      <a:r>
                        <a:rPr lang="en-US" dirty="0" smtClean="0"/>
                        <a:t>Cd ___</a:t>
                      </a:r>
                      <a:endParaRPr lang="en-US" dirty="0"/>
                    </a:p>
                  </a:txBody>
                  <a:tcPr/>
                </a:tc>
                <a:tc>
                  <a:txBody>
                    <a:bodyPr/>
                    <a:lstStyle/>
                    <a:p>
                      <a:r>
                        <a:rPr lang="en-US" dirty="0" smtClean="0"/>
                        <a:t>Change current directory</a:t>
                      </a:r>
                      <a:r>
                        <a:rPr lang="en-US" baseline="0" dirty="0" smtClean="0"/>
                        <a:t> to</a:t>
                      </a:r>
                      <a:endParaRPr lang="en-US" dirty="0"/>
                    </a:p>
                  </a:txBody>
                  <a:tcPr/>
                </a:tc>
              </a:tr>
              <a:tr h="370840">
                <a:tc>
                  <a:txBody>
                    <a:bodyPr/>
                    <a:lstStyle/>
                    <a:p>
                      <a:r>
                        <a:rPr lang="en-US" dirty="0" err="1" smtClean="0"/>
                        <a:t>pwd</a:t>
                      </a:r>
                      <a:endParaRPr lang="en-US" dirty="0"/>
                    </a:p>
                  </a:txBody>
                  <a:tcPr/>
                </a:tc>
                <a:tc>
                  <a:txBody>
                    <a:bodyPr/>
                    <a:lstStyle/>
                    <a:p>
                      <a:r>
                        <a:rPr lang="en-US" dirty="0" smtClean="0"/>
                        <a:t>Print working</a:t>
                      </a:r>
                      <a:r>
                        <a:rPr lang="en-US" baseline="0" dirty="0" smtClean="0"/>
                        <a:t> directory</a:t>
                      </a:r>
                    </a:p>
                  </a:txBody>
                  <a:tcPr/>
                </a:tc>
              </a:tr>
              <a:tr h="370840">
                <a:tc>
                  <a:txBody>
                    <a:bodyPr/>
                    <a:lstStyle/>
                    <a:p>
                      <a:r>
                        <a:rPr lang="en-US" sz="1800" b="0" i="0" kern="1200" dirty="0" err="1" smtClean="0">
                          <a:solidFill>
                            <a:schemeClr val="dk1"/>
                          </a:solidFill>
                          <a:effectLst/>
                          <a:latin typeface="+mn-lt"/>
                          <a:ea typeface="+mn-ea"/>
                          <a:cs typeface="+mn-cs"/>
                        </a:rPr>
                        <a:t>gcc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filename.c</a:t>
                      </a:r>
                      <a:r>
                        <a:rPr lang="en-US" sz="1800" b="0" i="0" kern="1200" dirty="0" smtClean="0">
                          <a:solidFill>
                            <a:schemeClr val="dk1"/>
                          </a:solidFill>
                          <a:effectLst/>
                          <a:latin typeface="+mn-lt"/>
                          <a:ea typeface="+mn-ea"/>
                          <a:cs typeface="+mn-cs"/>
                        </a:rPr>
                        <a:t> or </a:t>
                      </a:r>
                    </a:p>
                    <a:p>
                      <a:r>
                        <a:rPr lang="en-US" sz="1800" b="0" i="0" kern="1200" dirty="0" smtClean="0">
                          <a:solidFill>
                            <a:schemeClr val="dk1"/>
                          </a:solidFill>
                          <a:effectLst/>
                          <a:latin typeface="+mn-lt"/>
                          <a:ea typeface="+mn-ea"/>
                          <a:cs typeface="+mn-cs"/>
                        </a:rPr>
                        <a:t>Cc </a:t>
                      </a:r>
                      <a:r>
                        <a:rPr lang="en-US" sz="1800" b="0" i="0" kern="1200" dirty="0" err="1" smtClean="0">
                          <a:solidFill>
                            <a:schemeClr val="dk1"/>
                          </a:solidFill>
                          <a:effectLst/>
                          <a:latin typeface="+mn-lt"/>
                          <a:ea typeface="+mn-ea"/>
                          <a:cs typeface="+mn-cs"/>
                        </a:rPr>
                        <a:t>filename.c</a:t>
                      </a:r>
                      <a:endParaRPr lang="en-US" dirty="0"/>
                    </a:p>
                  </a:txBody>
                  <a:tcPr/>
                </a:tc>
                <a:tc>
                  <a:txBody>
                    <a:bodyPr/>
                    <a:lstStyle/>
                    <a:p>
                      <a:r>
                        <a:rPr lang="en-US" sz="1800" b="0" i="0" kern="1200" dirty="0" smtClean="0">
                          <a:solidFill>
                            <a:schemeClr val="dk1"/>
                          </a:solidFill>
                          <a:effectLst/>
                          <a:latin typeface="+mn-lt"/>
                          <a:ea typeface="+mn-ea"/>
                          <a:cs typeface="+mn-cs"/>
                        </a:rPr>
                        <a:t>compile and link the C source code to produce the file named </a:t>
                      </a:r>
                      <a:r>
                        <a:rPr lang="en-US" sz="1800" b="0" i="0" kern="1200" dirty="0" err="1" smtClean="0">
                          <a:solidFill>
                            <a:schemeClr val="dk1"/>
                          </a:solidFill>
                          <a:effectLst/>
                          <a:latin typeface="+mn-lt"/>
                          <a:ea typeface="+mn-ea"/>
                          <a:cs typeface="+mn-cs"/>
                        </a:rPr>
                        <a:t>a.out</a:t>
                      </a:r>
                      <a:endParaRPr lang="en-US" dirty="0"/>
                    </a:p>
                  </a:txBody>
                  <a:tcPr/>
                </a:tc>
              </a:tr>
              <a:tr h="370840">
                <a:tc>
                  <a:txBody>
                    <a:bodyPr/>
                    <a:lstStyle/>
                    <a:p>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filename</a:t>
                      </a:r>
                      <a:endParaRPr lang="en-US" dirty="0"/>
                    </a:p>
                  </a:txBody>
                  <a:tcPr/>
                </a:tc>
                <a:tc>
                  <a:txBody>
                    <a:bodyPr/>
                    <a:lstStyle/>
                    <a:p>
                      <a:r>
                        <a:rPr lang="en-US" sz="1800" b="0" i="0" kern="1200" dirty="0" smtClean="0">
                          <a:solidFill>
                            <a:schemeClr val="dk1"/>
                          </a:solidFill>
                          <a:effectLst/>
                          <a:latin typeface="+mn-lt"/>
                          <a:ea typeface="+mn-ea"/>
                          <a:cs typeface="+mn-cs"/>
                        </a:rPr>
                        <a:t>remove (delete) filename</a:t>
                      </a:r>
                      <a:endParaRPr lang="en-US" dirty="0"/>
                    </a:p>
                  </a:txBody>
                  <a:tcPr/>
                </a:tc>
              </a:tr>
              <a:tr h="370840">
                <a:tc>
                  <a:txBody>
                    <a:bodyPr/>
                    <a:lstStyle/>
                    <a:p>
                      <a:r>
                        <a:rPr lang="ru-RU" sz="1800" b="0"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l</a:t>
                      </a:r>
                      <a:endParaRPr lang="en-US" dirty="0"/>
                    </a:p>
                  </a:txBody>
                  <a:tcPr/>
                </a:tc>
                <a:tc>
                  <a:txBody>
                    <a:bodyPr/>
                    <a:lstStyle/>
                    <a:p>
                      <a:r>
                        <a:rPr lang="en-US" sz="1800" b="0" i="0" kern="1200" dirty="0" smtClean="0">
                          <a:solidFill>
                            <a:schemeClr val="dk1"/>
                          </a:solidFill>
                          <a:effectLst/>
                          <a:latin typeface="+mn-lt"/>
                          <a:ea typeface="+mn-ea"/>
                          <a:cs typeface="+mn-cs"/>
                        </a:rPr>
                        <a:t>do a history search and reissue the command. UNIX keeps a history of your commands and you can repeat them using the exclamation point (!). It matches the most recently issued command that matches at least what you typed. If you had issued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and then </a:t>
                      </a:r>
                      <a:r>
                        <a:rPr lang="en-US" sz="1800" b="0" i="0" kern="1200" dirty="0" err="1" smtClean="0">
                          <a:solidFill>
                            <a:schemeClr val="dk1"/>
                          </a:solidFill>
                          <a:effectLst/>
                          <a:latin typeface="+mn-lt"/>
                          <a:ea typeface="+mn-ea"/>
                          <a:cs typeface="+mn-cs"/>
                        </a:rPr>
                        <a:t>rmdir</a:t>
                      </a:r>
                      <a:r>
                        <a:rPr lang="en-US" sz="1800" b="0" i="0" kern="1200" dirty="0" smtClean="0">
                          <a:solidFill>
                            <a:schemeClr val="dk1"/>
                          </a:solidFill>
                          <a:effectLst/>
                          <a:latin typeface="+mn-lt"/>
                          <a:ea typeface="+mn-ea"/>
                          <a:cs typeface="+mn-cs"/>
                        </a:rPr>
                        <a:t>, you'd have to type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to get the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to be executed.</a:t>
                      </a:r>
                      <a:endParaRPr lang="en-US" dirty="0"/>
                    </a:p>
                  </a:txBody>
                  <a:tcPr/>
                </a:tc>
              </a:tr>
              <a:tr h="370840">
                <a:tc>
                  <a:txBody>
                    <a:bodyPr/>
                    <a:lstStyle/>
                    <a:p>
                      <a:r>
                        <a:rPr lang="en-US" sz="1800" b="0" i="0" kern="1200" dirty="0" smtClean="0">
                          <a:solidFill>
                            <a:schemeClr val="dk1"/>
                          </a:solidFill>
                          <a:effectLst/>
                          <a:latin typeface="+mn-lt"/>
                          <a:ea typeface="+mn-ea"/>
                          <a:cs typeface="+mn-cs"/>
                        </a:rPr>
                        <a:t>^Z (control Z)</a:t>
                      </a:r>
                      <a:endParaRPr lang="en-US" dirty="0"/>
                    </a:p>
                  </a:txBody>
                  <a:tcPr/>
                </a:tc>
                <a:tc>
                  <a:txBody>
                    <a:bodyPr/>
                    <a:lstStyle/>
                    <a:p>
                      <a:r>
                        <a:rPr lang="en-US" sz="1800" b="0" i="0" kern="1200" dirty="0" smtClean="0">
                          <a:solidFill>
                            <a:schemeClr val="dk1"/>
                          </a:solidFill>
                          <a:effectLst/>
                          <a:latin typeface="+mn-lt"/>
                          <a:ea typeface="+mn-ea"/>
                          <a:cs typeface="+mn-cs"/>
                        </a:rPr>
                        <a:t>pause the running process. Useful if you are in an editor, want to save and test your code and go right back into the editor (see next)</a:t>
                      </a:r>
                      <a:endParaRPr lang="en-US" dirty="0"/>
                    </a:p>
                  </a:txBody>
                  <a:tcPr/>
                </a:tc>
              </a:tr>
              <a:tr h="370840">
                <a:tc>
                  <a:txBody>
                    <a:bodyPr/>
                    <a:lstStyle/>
                    <a:p>
                      <a:r>
                        <a:rPr lang="en-US" sz="1800" b="0" i="0" kern="1200" dirty="0" err="1" smtClean="0">
                          <a:solidFill>
                            <a:schemeClr val="dk1"/>
                          </a:solidFill>
                          <a:effectLst/>
                          <a:latin typeface="+mn-lt"/>
                          <a:ea typeface="+mn-ea"/>
                          <a:cs typeface="+mn-cs"/>
                        </a:rPr>
                        <a:t>fg</a:t>
                      </a:r>
                      <a:endParaRPr lang="en-US" dirty="0"/>
                    </a:p>
                  </a:txBody>
                  <a:tcPr/>
                </a:tc>
                <a:tc>
                  <a:txBody>
                    <a:bodyPr/>
                    <a:lstStyle/>
                    <a:p>
                      <a:r>
                        <a:rPr lang="en-US" sz="1800" b="0" i="0" kern="1200" dirty="0" smtClean="0">
                          <a:solidFill>
                            <a:schemeClr val="dk1"/>
                          </a:solidFill>
                          <a:effectLst/>
                          <a:latin typeface="+mn-lt"/>
                          <a:ea typeface="+mn-ea"/>
                          <a:cs typeface="+mn-cs"/>
                        </a:rPr>
                        <a:t>foreground - go back to paused process</a:t>
                      </a:r>
                      <a:endParaRPr lang="en-US" dirty="0"/>
                    </a:p>
                  </a:txBody>
                  <a:tcPr/>
                </a:tc>
              </a:tr>
            </a:tbl>
          </a:graphicData>
        </a:graphic>
      </p:graphicFrame>
    </p:spTree>
    <p:extLst>
      <p:ext uri="{BB962C8B-B14F-4D97-AF65-F5344CB8AC3E}">
        <p14:creationId xmlns:p14="http://schemas.microsoft.com/office/powerpoint/2010/main" val="160730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5834310"/>
              </p:ext>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dirty="0"/>
                    </a:p>
                  </a:txBody>
                  <a:tcPr/>
                </a:tc>
              </a:tr>
              <a:tr h="370840">
                <a:tc>
                  <a:txBody>
                    <a:bodyPr/>
                    <a:lstStyle/>
                    <a:p>
                      <a:r>
                        <a:rPr lang="en-US" dirty="0" err="1" smtClean="0"/>
                        <a:t>Mkdir</a:t>
                      </a:r>
                      <a:r>
                        <a:rPr lang="en-US" dirty="0" smtClean="0"/>
                        <a:t> &lt;name&gt;</a:t>
                      </a:r>
                      <a:endParaRPr lang="en-US" dirty="0"/>
                    </a:p>
                  </a:txBody>
                  <a:tcPr/>
                </a:tc>
                <a:tc>
                  <a:txBody>
                    <a:bodyPr/>
                    <a:lstStyle/>
                    <a:p>
                      <a:r>
                        <a:rPr lang="en-US" dirty="0" smtClean="0"/>
                        <a:t>Make a directory with</a:t>
                      </a:r>
                      <a:r>
                        <a:rPr lang="en-US" baseline="0" dirty="0" smtClean="0"/>
                        <a:t> name &lt;name&gt;</a:t>
                      </a:r>
                      <a:endParaRPr lang="en-US" dirty="0"/>
                    </a:p>
                  </a:txBody>
                  <a:tcPr/>
                </a:tc>
              </a:tr>
              <a:tr h="370840">
                <a:tc>
                  <a:txBody>
                    <a:bodyPr/>
                    <a:lstStyle/>
                    <a:p>
                      <a:r>
                        <a:rPr lang="en-US" dirty="0" smtClean="0"/>
                        <a:t>Cd &lt;name&gt; </a:t>
                      </a:r>
                      <a:endParaRPr lang="en-US" dirty="0"/>
                    </a:p>
                  </a:txBody>
                  <a:tcPr/>
                </a:tc>
                <a:tc>
                  <a:txBody>
                    <a:bodyPr/>
                    <a:lstStyle/>
                    <a:p>
                      <a:r>
                        <a:rPr lang="en-US" dirty="0" smtClean="0"/>
                        <a:t>Go into the directory</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39675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an Editor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Your choice of</a:t>
            </a:r>
          </a:p>
          <a:p>
            <a:endParaRPr lang="en-US" dirty="0"/>
          </a:p>
          <a:p>
            <a:r>
              <a:rPr lang="en-US" dirty="0" smtClean="0"/>
              <a:t>Sublime</a:t>
            </a:r>
          </a:p>
          <a:p>
            <a:pPr lvl="1"/>
            <a:r>
              <a:rPr lang="en-US" dirty="0">
                <a:hlinkClick r:id="rId2"/>
              </a:rPr>
              <a:t>http://www.sublimetext.com</a:t>
            </a:r>
            <a:r>
              <a:rPr lang="en-US" dirty="0" smtClean="0">
                <a:hlinkClick r:id="rId2"/>
              </a:rPr>
              <a:t>/</a:t>
            </a:r>
            <a:endParaRPr lang="en-US" dirty="0" smtClean="0"/>
          </a:p>
          <a:p>
            <a:r>
              <a:rPr lang="en-US" dirty="0" err="1" smtClean="0"/>
              <a:t>Emacs</a:t>
            </a:r>
            <a:endParaRPr lang="en-US" dirty="0" smtClean="0"/>
          </a:p>
          <a:p>
            <a:pPr lvl="1"/>
            <a:r>
              <a:rPr lang="en-US" dirty="0" smtClean="0"/>
              <a:t>Included in Mac, need to install with Cygwin</a:t>
            </a:r>
          </a:p>
          <a:p>
            <a:r>
              <a:rPr lang="en-US" dirty="0" smtClean="0"/>
              <a:t>Vi</a:t>
            </a:r>
          </a:p>
          <a:p>
            <a:pPr lvl="1"/>
            <a:r>
              <a:rPr lang="en-US" dirty="0" smtClean="0"/>
              <a:t>Included in Mac, need to install with </a:t>
            </a:r>
            <a:r>
              <a:rPr lang="en-US" dirty="0" smtClean="0"/>
              <a:t>Cygwin</a:t>
            </a:r>
          </a:p>
          <a:p>
            <a:r>
              <a:rPr lang="en-US" dirty="0" smtClean="0"/>
              <a:t>Notepad/</a:t>
            </a:r>
            <a:r>
              <a:rPr lang="en-US" dirty="0" err="1" smtClean="0"/>
              <a:t>wordpad</a:t>
            </a:r>
            <a:r>
              <a:rPr lang="en-US" dirty="0" smtClean="0"/>
              <a:t> </a:t>
            </a:r>
          </a:p>
          <a:p>
            <a:pPr lvl="1"/>
            <a:r>
              <a:rPr lang="en-US" dirty="0" smtClean="0"/>
              <a:t>Included in </a:t>
            </a:r>
            <a:r>
              <a:rPr lang="en-US" dirty="0" smtClean="0"/>
              <a:t>windows, mac</a:t>
            </a:r>
            <a:endParaRPr lang="en-US" dirty="0"/>
          </a:p>
        </p:txBody>
      </p:sp>
    </p:spTree>
    <p:extLst>
      <p:ext uri="{BB962C8B-B14F-4D97-AF65-F5344CB8AC3E}">
        <p14:creationId xmlns:p14="http://schemas.microsoft.com/office/powerpoint/2010/main" val="141346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TotalTime>
  <Words>687</Words>
  <Application>Microsoft Macintosh PowerPoint</Application>
  <PresentationFormat>On-screen Show (4:3)</PresentationFormat>
  <Paragraphs>133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Arial</vt:lpstr>
      <vt:lpstr>Office Theme</vt:lpstr>
      <vt:lpstr>CS2164 Lab 1</vt:lpstr>
      <vt:lpstr>Objectives </vt:lpstr>
      <vt:lpstr>Download compiler and tools</vt:lpstr>
      <vt:lpstr>Installing….</vt:lpstr>
      <vt:lpstr>Let’s open a command window and practice some…</vt:lpstr>
      <vt:lpstr>UNIX commands</vt:lpstr>
      <vt:lpstr>More commands</vt:lpstr>
      <vt:lpstr>PowerPoint Presentation</vt:lpstr>
      <vt:lpstr>Download an Editor</vt:lpstr>
      <vt:lpstr>Exercise</vt:lpstr>
      <vt:lpstr>Git</vt:lpstr>
      <vt:lpstr>Options for version Control</vt:lpstr>
      <vt:lpstr>git</vt:lpstr>
      <vt:lpstr>Git &amp; Github</vt:lpstr>
      <vt:lpstr>Install Git</vt:lpstr>
      <vt:lpstr>Git Workflow</vt:lpstr>
      <vt:lpstr>Git Commands</vt:lpstr>
      <vt:lpstr>Let’s add your hello directory to your repo</vt:lpstr>
      <vt:lpstr>Homework: Fahrenheit to Celsius</vt:lpstr>
      <vt:lpstr>Output should look like…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CS2164 Lab 1</dc:title>
  <dc:creator>Gus Sandoval</dc:creator>
  <cp:lastModifiedBy>Gustavo Sandoval</cp:lastModifiedBy>
  <cp:revision>26</cp:revision>
  <dcterms:created xsi:type="dcterms:W3CDTF">2016-01-28T18:38:11Z</dcterms:created>
  <dcterms:modified xsi:type="dcterms:W3CDTF">2016-01-29T04:33:27Z</dcterms:modified>
</cp:coreProperties>
</file>