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257" r:id="rId2"/>
    <p:sldId id="279" r:id="rId3"/>
    <p:sldId id="318" r:id="rId4"/>
    <p:sldId id="358" r:id="rId5"/>
    <p:sldId id="359" r:id="rId6"/>
    <p:sldId id="317" r:id="rId7"/>
    <p:sldId id="342" r:id="rId8"/>
    <p:sldId id="355" r:id="rId9"/>
    <p:sldId id="340" r:id="rId10"/>
    <p:sldId id="344" r:id="rId11"/>
    <p:sldId id="356" r:id="rId12"/>
    <p:sldId id="363" r:id="rId13"/>
    <p:sldId id="364" r:id="rId14"/>
    <p:sldId id="365" r:id="rId15"/>
    <p:sldId id="362" r:id="rId16"/>
    <p:sldId id="357" r:id="rId17"/>
    <p:sldId id="361" r:id="rId18"/>
    <p:sldId id="35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403"/>
    <p:restoredTop sz="86385"/>
  </p:normalViewPr>
  <p:slideViewPr>
    <p:cSldViewPr snapToGrid="0" snapToObjects="1">
      <p:cViewPr>
        <p:scale>
          <a:sx n="115" d="100"/>
          <a:sy n="115" d="100"/>
        </p:scale>
        <p:origin x="144" y="-7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284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3FD76-8FA1-0141-802C-696B66E09BE8}" type="datetimeFigureOut">
              <a:rPr lang="en-US" smtClean="0"/>
              <a:t>3/6/16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B5C10-90FB-1748-BA45-2DDD365FE63D}" type="slidenum">
              <a:rPr lang="en-US" smtClean="0"/>
              <a:t>‹#›</a:t>
            </a:fld>
            <a:endParaRPr lang="en-US"/>
          </a:p>
        </p:txBody>
      </p:sp>
    </p:spTree>
    <p:extLst>
      <p:ext uri="{BB962C8B-B14F-4D97-AF65-F5344CB8AC3E}">
        <p14:creationId xmlns:p14="http://schemas.microsoft.com/office/powerpoint/2010/main" val="189661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9B5C10-90FB-1748-BA45-2DDD365FE63D}" type="slidenum">
              <a:rPr lang="en-US" smtClean="0"/>
              <a:t>1</a:t>
            </a:fld>
            <a:endParaRPr lang="en-US"/>
          </a:p>
        </p:txBody>
      </p:sp>
    </p:spTree>
    <p:extLst>
      <p:ext uri="{BB962C8B-B14F-4D97-AF65-F5344CB8AC3E}">
        <p14:creationId xmlns:p14="http://schemas.microsoft.com/office/powerpoint/2010/main" val="132417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www.gnu.org</a:t>
            </a:r>
            <a:r>
              <a:rPr lang="en-US" dirty="0" smtClean="0"/>
              <a:t>/software/</a:t>
            </a:r>
            <a:r>
              <a:rPr lang="en-US" dirty="0" err="1" smtClean="0"/>
              <a:t>libc</a:t>
            </a:r>
            <a:r>
              <a:rPr lang="en-US" dirty="0" smtClean="0"/>
              <a:t>/manual/</a:t>
            </a:r>
            <a:r>
              <a:rPr lang="en-US" dirty="0" err="1" smtClean="0"/>
              <a:t>html_node</a:t>
            </a:r>
            <a:r>
              <a:rPr lang="en-US" dirty="0" smtClean="0"/>
              <a:t>/</a:t>
            </a:r>
            <a:r>
              <a:rPr lang="en-US" dirty="0" err="1" smtClean="0"/>
              <a:t>Allocating-Cleared-Space.html#Allocating-Cleared-Space</a:t>
            </a:r>
            <a:r>
              <a:rPr lang="en-US" dirty="0" smtClean="0"/>
              <a:t> </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12</a:t>
            </a:fld>
            <a:endParaRPr lang="en-US"/>
          </a:p>
        </p:txBody>
      </p:sp>
    </p:spTree>
    <p:extLst>
      <p:ext uri="{BB962C8B-B14F-4D97-AF65-F5344CB8AC3E}">
        <p14:creationId xmlns:p14="http://schemas.microsoft.com/office/powerpoint/2010/main" val="39669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www.gnu.org</a:t>
            </a:r>
            <a:r>
              <a:rPr lang="en-US" dirty="0" smtClean="0"/>
              <a:t>/software/</a:t>
            </a:r>
            <a:r>
              <a:rPr lang="en-US" dirty="0" err="1" smtClean="0"/>
              <a:t>libc</a:t>
            </a:r>
            <a:r>
              <a:rPr lang="en-US" dirty="0" smtClean="0"/>
              <a:t>/manual/</a:t>
            </a:r>
            <a:r>
              <a:rPr lang="en-US" dirty="0" err="1" smtClean="0"/>
              <a:t>html_node</a:t>
            </a:r>
            <a:r>
              <a:rPr lang="en-US" dirty="0" smtClean="0"/>
              <a:t>/</a:t>
            </a:r>
            <a:r>
              <a:rPr lang="en-US" dirty="0" err="1" smtClean="0"/>
              <a:t>Freeing-after-Malloc.html#Freeing-after-Malloc</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14</a:t>
            </a:fld>
            <a:endParaRPr lang="en-US"/>
          </a:p>
        </p:txBody>
      </p:sp>
    </p:spTree>
    <p:extLst>
      <p:ext uri="{BB962C8B-B14F-4D97-AF65-F5344CB8AC3E}">
        <p14:creationId xmlns:p14="http://schemas.microsoft.com/office/powerpoint/2010/main" val="1380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size_a</a:t>
            </a:r>
            <a:r>
              <a:rPr lang="en-US" dirty="0" smtClean="0"/>
              <a:t> = </a:t>
            </a:r>
            <a:r>
              <a:rPr lang="en-US" dirty="0" err="1" smtClean="0"/>
              <a:t>sizeof</a:t>
            </a:r>
            <a:r>
              <a:rPr lang="en-US" dirty="0" smtClean="0"/>
              <a:t>(</a:t>
            </a:r>
            <a:r>
              <a:rPr lang="en-US" dirty="0" err="1" smtClean="0"/>
              <a:t>lab_a</a:t>
            </a:r>
            <a:r>
              <a:rPr lang="en-US" dirty="0" smtClean="0"/>
              <a:t>)/</a:t>
            </a:r>
            <a:r>
              <a:rPr lang="en-US" dirty="0" err="1" smtClean="0"/>
              <a:t>sizeof</a:t>
            </a:r>
            <a:r>
              <a:rPr lang="en-US" dirty="0" smtClean="0"/>
              <a:t>(</a:t>
            </a:r>
            <a:r>
              <a:rPr lang="en-US" dirty="0" err="1" smtClean="0"/>
              <a:t>int</a:t>
            </a:r>
            <a:r>
              <a:rPr lang="en-US" dirty="0" smtClean="0"/>
              <a:t>);  </a:t>
            </a:r>
            <a:r>
              <a:rPr lang="en-US" dirty="0" err="1" smtClean="0"/>
              <a:t>int</a:t>
            </a:r>
            <a:r>
              <a:rPr lang="en-US" dirty="0" smtClean="0"/>
              <a:t> </a:t>
            </a:r>
            <a:r>
              <a:rPr lang="en-US" dirty="0" err="1" smtClean="0"/>
              <a:t>size_b</a:t>
            </a:r>
            <a:r>
              <a:rPr lang="en-US" dirty="0" smtClean="0"/>
              <a:t> = </a:t>
            </a:r>
            <a:r>
              <a:rPr lang="en-US" dirty="0" err="1" smtClean="0"/>
              <a:t>sizeof</a:t>
            </a:r>
            <a:r>
              <a:rPr lang="en-US" dirty="0" smtClean="0"/>
              <a:t>(</a:t>
            </a:r>
            <a:r>
              <a:rPr lang="en-US" dirty="0" err="1" smtClean="0"/>
              <a:t>lab_b</a:t>
            </a:r>
            <a:r>
              <a:rPr lang="en-US" dirty="0" smtClean="0"/>
              <a:t>)/</a:t>
            </a:r>
            <a:r>
              <a:rPr lang="en-US" dirty="0" err="1" smtClean="0"/>
              <a:t>sizeof</a:t>
            </a:r>
            <a:r>
              <a:rPr lang="en-US" dirty="0" smtClean="0"/>
              <a:t>(</a:t>
            </a:r>
            <a:r>
              <a:rPr lang="en-US" dirty="0" err="1" smtClean="0"/>
              <a:t>int</a:t>
            </a:r>
            <a:r>
              <a:rPr lang="en-US" dirty="0" smtClean="0"/>
              <a:t>);  </a:t>
            </a:r>
            <a:r>
              <a:rPr lang="en-US" dirty="0" err="1" smtClean="0"/>
              <a:t>int</a:t>
            </a:r>
            <a:r>
              <a:rPr lang="en-US" dirty="0" smtClean="0"/>
              <a:t> </a:t>
            </a:r>
            <a:r>
              <a:rPr lang="en-US" dirty="0" err="1" smtClean="0"/>
              <a:t>total_size</a:t>
            </a:r>
            <a:r>
              <a:rPr lang="en-US" dirty="0" smtClean="0"/>
              <a:t> = </a:t>
            </a:r>
            <a:r>
              <a:rPr lang="en-US" dirty="0" err="1" smtClean="0"/>
              <a:t>size_a</a:t>
            </a:r>
            <a:r>
              <a:rPr lang="en-US" dirty="0" smtClean="0"/>
              <a:t> + </a:t>
            </a:r>
            <a:r>
              <a:rPr lang="en-US" dirty="0" err="1" smtClean="0"/>
              <a:t>size_b</a:t>
            </a:r>
            <a:r>
              <a:rPr lang="en-US" dirty="0" smtClean="0"/>
              <a:t>;  </a:t>
            </a:r>
            <a:r>
              <a:rPr lang="en-US" dirty="0" err="1" smtClean="0"/>
              <a:t>printf</a:t>
            </a:r>
            <a:r>
              <a:rPr lang="en-US" dirty="0" smtClean="0"/>
              <a:t>("total size to allocate: %d\n", </a:t>
            </a:r>
            <a:r>
              <a:rPr lang="en-US" dirty="0" err="1" smtClean="0"/>
              <a:t>total_size</a:t>
            </a:r>
            <a:r>
              <a:rPr lang="en-US" dirty="0" smtClean="0"/>
              <a:t>);  /* allocate enough memory */  </a:t>
            </a:r>
            <a:r>
              <a:rPr lang="en-US" dirty="0" err="1" smtClean="0"/>
              <a:t>int</a:t>
            </a:r>
            <a:r>
              <a:rPr lang="en-US" dirty="0" smtClean="0"/>
              <a:t>* </a:t>
            </a:r>
            <a:r>
              <a:rPr lang="en-US" dirty="0" err="1" smtClean="0"/>
              <a:t>p_grades</a:t>
            </a:r>
            <a:r>
              <a:rPr lang="en-US" dirty="0" smtClean="0"/>
              <a:t> = </a:t>
            </a:r>
            <a:r>
              <a:rPr lang="en-US" dirty="0" err="1" smtClean="0"/>
              <a:t>calloc</a:t>
            </a:r>
            <a:r>
              <a:rPr lang="en-US" dirty="0" smtClean="0"/>
              <a:t>(</a:t>
            </a:r>
            <a:r>
              <a:rPr lang="en-US" dirty="0" err="1" smtClean="0"/>
              <a:t>total_size</a:t>
            </a:r>
            <a:r>
              <a:rPr lang="en-US" dirty="0" smtClean="0"/>
              <a:t>, </a:t>
            </a:r>
            <a:r>
              <a:rPr lang="en-US" dirty="0" err="1" smtClean="0"/>
              <a:t>sizeof</a:t>
            </a:r>
            <a:r>
              <a:rPr lang="en-US" dirty="0" smtClean="0"/>
              <a:t>(</a:t>
            </a:r>
            <a:r>
              <a:rPr lang="en-US" dirty="0" err="1" smtClean="0"/>
              <a:t>int</a:t>
            </a:r>
            <a:r>
              <a:rPr lang="en-US" dirty="0" smtClean="0"/>
              <a:t>));  for (</a:t>
            </a:r>
            <a:r>
              <a:rPr lang="en-US" dirty="0" err="1" smtClean="0"/>
              <a:t>int</a:t>
            </a:r>
            <a:r>
              <a:rPr lang="en-US" dirty="0" smtClean="0"/>
              <a:t> ii=0; ii &lt; </a:t>
            </a:r>
            <a:r>
              <a:rPr lang="en-US" dirty="0" err="1" smtClean="0"/>
              <a:t>size_a</a:t>
            </a:r>
            <a:r>
              <a:rPr lang="en-US" dirty="0" smtClean="0"/>
              <a:t>; ii++)    </a:t>
            </a:r>
            <a:r>
              <a:rPr lang="en-US" dirty="0" err="1" smtClean="0"/>
              <a:t>p_grades</a:t>
            </a:r>
            <a:r>
              <a:rPr lang="en-US" dirty="0" smtClean="0"/>
              <a:t>[ii] = </a:t>
            </a:r>
            <a:r>
              <a:rPr lang="en-US" dirty="0" err="1" smtClean="0"/>
              <a:t>lab_a</a:t>
            </a:r>
            <a:r>
              <a:rPr lang="en-US" dirty="0" smtClean="0"/>
              <a:t>[ii];  for (</a:t>
            </a:r>
            <a:r>
              <a:rPr lang="en-US" dirty="0" err="1" smtClean="0"/>
              <a:t>int</a:t>
            </a:r>
            <a:r>
              <a:rPr lang="en-US" dirty="0" smtClean="0"/>
              <a:t> j=0; j &lt; </a:t>
            </a:r>
            <a:r>
              <a:rPr lang="en-US" dirty="0" err="1" smtClean="0"/>
              <a:t>size_b</a:t>
            </a:r>
            <a:r>
              <a:rPr lang="en-US" dirty="0" smtClean="0"/>
              <a:t>; j++)    </a:t>
            </a:r>
            <a:r>
              <a:rPr lang="en-US" dirty="0" err="1" smtClean="0"/>
              <a:t>p_grades</a:t>
            </a:r>
            <a:r>
              <a:rPr lang="en-US" dirty="0" smtClean="0"/>
              <a:t>[</a:t>
            </a:r>
            <a:r>
              <a:rPr lang="en-US" dirty="0" err="1" smtClean="0"/>
              <a:t>size_a</a:t>
            </a:r>
            <a:r>
              <a:rPr lang="en-US" dirty="0" smtClean="0"/>
              <a:t> + j] = </a:t>
            </a:r>
            <a:r>
              <a:rPr lang="en-US" dirty="0" err="1" smtClean="0"/>
              <a:t>lab_b</a:t>
            </a:r>
            <a:r>
              <a:rPr lang="en-US" dirty="0" smtClean="0"/>
              <a:t>[j];  </a:t>
            </a:r>
            <a:r>
              <a:rPr lang="en-US" dirty="0" err="1" smtClean="0"/>
              <a:t>printf</a:t>
            </a:r>
            <a:r>
              <a:rPr lang="en-US" dirty="0" smtClean="0"/>
              <a:t> ("The total array is: \n");  for (</a:t>
            </a:r>
            <a:r>
              <a:rPr lang="en-US" dirty="0" err="1" smtClean="0"/>
              <a:t>int</a:t>
            </a:r>
            <a:r>
              <a:rPr lang="en-US" dirty="0" smtClean="0"/>
              <a:t> k=0; k &lt; </a:t>
            </a:r>
            <a:r>
              <a:rPr lang="en-US" dirty="0" err="1" smtClean="0"/>
              <a:t>total_size</a:t>
            </a:r>
            <a:r>
              <a:rPr lang="en-US" dirty="0" smtClean="0"/>
              <a:t>; k++)    </a:t>
            </a:r>
            <a:r>
              <a:rPr lang="en-US" dirty="0" err="1" smtClean="0"/>
              <a:t>printf</a:t>
            </a:r>
            <a:r>
              <a:rPr lang="en-US" dirty="0" smtClean="0"/>
              <a:t>("%d, ", </a:t>
            </a:r>
            <a:r>
              <a:rPr lang="en-US" dirty="0" err="1" smtClean="0"/>
              <a:t>p_grades</a:t>
            </a:r>
            <a:r>
              <a:rPr lang="en-US" dirty="0" smtClean="0"/>
              <a:t>[k]);  </a:t>
            </a:r>
            <a:r>
              <a:rPr lang="en-US" dirty="0" err="1" smtClean="0"/>
              <a:t>printf</a:t>
            </a:r>
            <a:r>
              <a:rPr lang="en-US" dirty="0" smtClean="0"/>
              <a:t>("\n");  /* remember to free */  free(</a:t>
            </a:r>
            <a:r>
              <a:rPr lang="en-US" dirty="0" err="1" smtClean="0"/>
              <a:t>p_grades</a:t>
            </a:r>
            <a:r>
              <a:rPr lang="en-US" dirty="0" smtClean="0"/>
              <a:t>);  </a:t>
            </a:r>
            <a:r>
              <a:rPr lang="en-US" dirty="0" err="1" smtClean="0"/>
              <a:t>p_grades</a:t>
            </a:r>
            <a:r>
              <a:rPr lang="en-US" dirty="0" smtClean="0"/>
              <a:t> = NULL; /* good </a:t>
            </a:r>
            <a:r>
              <a:rPr lang="en-US" dirty="0" err="1" smtClean="0"/>
              <a:t>practive</a:t>
            </a:r>
            <a:r>
              <a:rPr lang="en-US" dirty="0" smtClean="0"/>
              <a:t> */</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17</a:t>
            </a:fld>
            <a:endParaRPr lang="en-US"/>
          </a:p>
        </p:txBody>
      </p:sp>
    </p:spTree>
    <p:extLst>
      <p:ext uri="{BB962C8B-B14F-4D97-AF65-F5344CB8AC3E}">
        <p14:creationId xmlns:p14="http://schemas.microsoft.com/office/powerpoint/2010/main" val="108114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4E9A02-2862-4C46-BDE8-5458F4D04D4E}" type="datetimeFigureOut">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4E9A02-2862-4C46-BDE8-5458F4D04D4E}" type="datetimeFigureOut">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4E9A02-2862-4C46-BDE8-5458F4D04D4E}" type="datetimeFigureOut">
              <a:rPr lang="en-US" smtClean="0"/>
              <a:t>3/6/16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4E9A02-2862-4C46-BDE8-5458F4D04D4E}" type="datetimeFigureOut">
              <a:rPr lang="en-US" smtClean="0"/>
              <a:t>3/6/16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4E9A02-2862-4C46-BDE8-5458F4D04D4E}" type="datetimeFigureOut">
              <a:rPr lang="en-US" smtClean="0"/>
              <a:t>3/6/16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E9A02-2862-4C46-BDE8-5458F4D04D4E}" type="datetimeFigureOut">
              <a:rPr lang="en-US" smtClean="0"/>
              <a:t>3/6/16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4E9A02-2862-4C46-BDE8-5458F4D04D4E}" type="datetimeFigureOut">
              <a:rPr lang="en-US" smtClean="0"/>
              <a:t>3/6/16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6A00-AC4E-054A-A000-4F75A8E90B1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4E9A02-2862-4C46-BDE8-5458F4D04D4E}" type="datetimeFigureOut">
              <a:rPr lang="en-US" smtClean="0"/>
              <a:t>3/6/16</a:t>
            </a:fld>
            <a:endParaRPr lang="en-US"/>
          </a:p>
        </p:txBody>
      </p:sp>
      <p:sp>
        <p:nvSpPr>
          <p:cNvPr id="9" name="Slide Number Placeholder 8"/>
          <p:cNvSpPr>
            <a:spLocks noGrp="1"/>
          </p:cNvSpPr>
          <p:nvPr>
            <p:ph type="sldNum" sz="quarter" idx="11"/>
          </p:nvPr>
        </p:nvSpPr>
        <p:spPr/>
        <p:txBody>
          <a:bodyPr/>
          <a:lstStyle/>
          <a:p>
            <a:fld id="{03896A00-AC4E-054A-A000-4F75A8E90B1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896A00-AC4E-054A-A000-4F75A8E90B1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B4E9A02-2862-4C46-BDE8-5458F4D04D4E}" type="datetimeFigureOut">
              <a:rPr lang="en-US" smtClean="0"/>
              <a:t>3/6/16</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6pmWojisM_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CS2164</a:t>
            </a:r>
            <a:br>
              <a:rPr lang="en-US" dirty="0" smtClean="0"/>
            </a:br>
            <a:r>
              <a:rPr lang="en-US" dirty="0" smtClean="0"/>
              <a:t>Lesson 11: Arrays, Pointers and Strings</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US" dirty="0" smtClean="0"/>
              <a:t>Intro to programming using C</a:t>
            </a:r>
          </a:p>
          <a:p>
            <a:r>
              <a:rPr lang="en-US" smtClean="0"/>
              <a:t>Instructor: </a:t>
            </a:r>
            <a:r>
              <a:rPr lang="en-US" dirty="0" smtClean="0"/>
              <a:t>Gustavo Sandoval </a:t>
            </a:r>
          </a:p>
          <a:p>
            <a:r>
              <a:rPr lang="en-US" dirty="0" err="1"/>
              <a:t>g</a:t>
            </a:r>
            <a:r>
              <a:rPr lang="en-US" dirty="0" err="1" smtClean="0"/>
              <a:t>ustavo.sandoval@nyu.edu</a:t>
            </a:r>
            <a:endParaRPr lang="en-US" dirty="0"/>
          </a:p>
        </p:txBody>
      </p:sp>
    </p:spTree>
    <p:extLst>
      <p:ext uri="{BB962C8B-B14F-4D97-AF65-F5344CB8AC3E}">
        <p14:creationId xmlns:p14="http://schemas.microsoft.com/office/powerpoint/2010/main" val="2962339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r>
              <a:rPr lang="en-US" dirty="0" smtClean="0"/>
              <a:t>What if you are reading a large file that you don’t know the size at compile time ?</a:t>
            </a:r>
          </a:p>
          <a:p>
            <a:r>
              <a:rPr lang="en-US" dirty="0" smtClean="0"/>
              <a:t>What if you want to merge two arrays and you don’t know the size at compile time ? </a:t>
            </a:r>
          </a:p>
          <a:p>
            <a:r>
              <a:rPr lang="en-US" dirty="0" smtClean="0"/>
              <a:t>What if you want to allocate a large object (&gt; 2MB) ? Object on the stack can only be 2MB. </a:t>
            </a:r>
          </a:p>
          <a:p>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156433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r>
              <a:rPr lang="en-US" dirty="0" err="1" smtClean="0"/>
              <a:t>deallocation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You need to use:  Dynamic memory allocation. </a:t>
            </a:r>
          </a:p>
          <a:p>
            <a:endParaRPr lang="en-US" dirty="0"/>
          </a:p>
          <a:p>
            <a:r>
              <a:rPr lang="en-US" dirty="0" smtClean="0"/>
              <a:t>The two functions are:</a:t>
            </a:r>
          </a:p>
          <a:p>
            <a:r>
              <a:rPr lang="en-US" b="1" dirty="0" err="1" smtClean="0">
                <a:latin typeface="Andale Mono" charset="0"/>
                <a:ea typeface="Andale Mono" charset="0"/>
                <a:cs typeface="Andale Mono" charset="0"/>
              </a:rPr>
              <a:t>malloc</a:t>
            </a:r>
            <a:r>
              <a:rPr lang="en-US" b="1" dirty="0" smtClean="0"/>
              <a:t>()</a:t>
            </a:r>
            <a:r>
              <a:rPr lang="en-US" dirty="0" smtClean="0"/>
              <a:t> and </a:t>
            </a:r>
            <a:r>
              <a:rPr lang="en-US" b="1" dirty="0" err="1" smtClean="0">
                <a:latin typeface="Andale Mono" charset="0"/>
                <a:ea typeface="Andale Mono" charset="0"/>
                <a:cs typeface="Andale Mono" charset="0"/>
              </a:rPr>
              <a:t>calloc</a:t>
            </a:r>
            <a:r>
              <a:rPr lang="en-US" b="1" dirty="0" smtClean="0"/>
              <a:t>(). </a:t>
            </a:r>
          </a:p>
          <a:p>
            <a:endParaRPr lang="en-US" b="1" dirty="0"/>
          </a:p>
          <a:p>
            <a:r>
              <a:rPr lang="en-US" b="1" dirty="0" smtClean="0"/>
              <a:t>The memory allocated by these functions </a:t>
            </a:r>
            <a:r>
              <a:rPr lang="en-US" dirty="0" smtClean="0"/>
              <a:t>needs to be </a:t>
            </a:r>
            <a:r>
              <a:rPr lang="en-US" dirty="0" err="1" smtClean="0"/>
              <a:t>deallocated</a:t>
            </a:r>
            <a:r>
              <a:rPr lang="en-US" dirty="0" smtClean="0"/>
              <a:t> with </a:t>
            </a:r>
            <a:r>
              <a:rPr lang="en-US" b="1" dirty="0" smtClean="0">
                <a:latin typeface="Andale Mono" charset="0"/>
                <a:ea typeface="Andale Mono" charset="0"/>
                <a:cs typeface="Andale Mono" charset="0"/>
              </a:rPr>
              <a:t>free</a:t>
            </a:r>
            <a:r>
              <a:rPr lang="en-US" b="1" dirty="0" smtClean="0"/>
              <a:t>()</a:t>
            </a:r>
          </a:p>
          <a:p>
            <a:endParaRPr lang="en-US" b="1" dirty="0"/>
          </a:p>
          <a:p>
            <a:r>
              <a:rPr lang="en-US" dirty="0" smtClean="0"/>
              <a:t>They do the same thing except that </a:t>
            </a:r>
            <a:r>
              <a:rPr lang="en-US" b="1" dirty="0" err="1" smtClean="0">
                <a:latin typeface="Andale Mono" charset="0"/>
                <a:ea typeface="Andale Mono" charset="0"/>
                <a:cs typeface="Andale Mono" charset="0"/>
              </a:rPr>
              <a:t>calloc</a:t>
            </a:r>
            <a:r>
              <a:rPr lang="en-US" dirty="0" smtClean="0"/>
              <a:t>() </a:t>
            </a:r>
            <a:r>
              <a:rPr lang="en-US" b="1" dirty="0" smtClean="0"/>
              <a:t>initializes the memory to 0</a:t>
            </a:r>
          </a:p>
          <a:p>
            <a:endParaRPr lang="en-US" b="1" dirty="0" smtClean="0"/>
          </a:p>
          <a:p>
            <a:r>
              <a:rPr lang="en-US" b="1" dirty="0" smtClean="0">
                <a:solidFill>
                  <a:srgbClr val="FF0000"/>
                </a:solidFill>
              </a:rPr>
              <a:t>WARNING</a:t>
            </a:r>
            <a:r>
              <a:rPr lang="en-US" b="1" dirty="0" smtClean="0"/>
              <a:t>: </a:t>
            </a:r>
          </a:p>
          <a:p>
            <a:pPr lvl="1"/>
            <a:r>
              <a:rPr lang="en-US" b="1" dirty="0" smtClean="0"/>
              <a:t>REMEMBER TO ALWAYS USE free() when using </a:t>
            </a:r>
            <a:r>
              <a:rPr lang="en-US" b="1" dirty="0" err="1" smtClean="0"/>
              <a:t>malloc</a:t>
            </a:r>
            <a:r>
              <a:rPr lang="en-US" b="1" dirty="0" smtClean="0"/>
              <a:t>() or </a:t>
            </a:r>
            <a:r>
              <a:rPr lang="en-US" b="1" dirty="0" err="1" smtClean="0"/>
              <a:t>calloc</a:t>
            </a:r>
            <a:r>
              <a:rPr lang="en-US" b="1" dirty="0" smtClean="0"/>
              <a:t>. </a:t>
            </a:r>
          </a:p>
        </p:txBody>
      </p:sp>
    </p:spTree>
    <p:extLst>
      <p:ext uri="{BB962C8B-B14F-4D97-AF65-F5344CB8AC3E}">
        <p14:creationId xmlns:p14="http://schemas.microsoft.com/office/powerpoint/2010/main" val="121415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endParaRPr lang="en-US" dirty="0"/>
          </a:p>
        </p:txBody>
      </p:sp>
      <p:sp>
        <p:nvSpPr>
          <p:cNvPr id="3" name="Content Placeholder 2"/>
          <p:cNvSpPr>
            <a:spLocks noGrp="1"/>
          </p:cNvSpPr>
          <p:nvPr>
            <p:ph idx="1"/>
          </p:nvPr>
        </p:nvSpPr>
        <p:spPr/>
        <p:txBody>
          <a:bodyPr/>
          <a:lstStyle/>
          <a:p>
            <a:r>
              <a:rPr lang="en-US" dirty="0"/>
              <a:t>To allocate a block of memory, call </a:t>
            </a:r>
            <a:r>
              <a:rPr lang="en-US" dirty="0" err="1"/>
              <a:t>malloc</a:t>
            </a:r>
            <a:r>
              <a:rPr lang="en-US" dirty="0"/>
              <a:t>. </a:t>
            </a:r>
            <a:endParaRPr lang="en-US" dirty="0" smtClean="0"/>
          </a:p>
          <a:p>
            <a:r>
              <a:rPr lang="en-US" dirty="0" smtClean="0"/>
              <a:t>The </a:t>
            </a:r>
            <a:r>
              <a:rPr lang="en-US" dirty="0"/>
              <a:t>prototype for this function is in </a:t>
            </a:r>
            <a:r>
              <a:rPr lang="en-US" b="1" dirty="0" err="1"/>
              <a:t>stdlib.h</a:t>
            </a:r>
            <a:r>
              <a:rPr lang="en-US" b="1" dirty="0"/>
              <a:t>.</a:t>
            </a:r>
          </a:p>
          <a:p>
            <a:endParaRPr lang="en-US" dirty="0" smtClean="0"/>
          </a:p>
          <a:p>
            <a:r>
              <a:rPr lang="en-US" b="1" dirty="0" smtClean="0"/>
              <a:t>definition:</a:t>
            </a:r>
            <a:r>
              <a:rPr lang="en-US" b="1" dirty="0"/>
              <a:t> </a:t>
            </a:r>
            <a:endParaRPr lang="en-US" b="1" dirty="0" smtClean="0"/>
          </a:p>
          <a:p>
            <a:pPr marL="411480" lvl="1" indent="0">
              <a:buNone/>
            </a:pPr>
            <a:endParaRPr lang="en-US" i="1" dirty="0" smtClean="0">
              <a:latin typeface="Andale Mono" charset="0"/>
              <a:ea typeface="Andale Mono" charset="0"/>
              <a:cs typeface="Andale Mono" charset="0"/>
            </a:endParaRPr>
          </a:p>
          <a:p>
            <a:pPr marL="411480" lvl="1" indent="0">
              <a:buNone/>
            </a:pPr>
            <a:r>
              <a:rPr lang="en-US" i="1" dirty="0">
                <a:latin typeface="Andale Mono" charset="0"/>
                <a:ea typeface="Andale Mono" charset="0"/>
                <a:cs typeface="Andale Mono" charset="0"/>
              </a:rPr>
              <a:t>	</a:t>
            </a:r>
            <a:r>
              <a:rPr lang="en-US" i="1" dirty="0" smtClean="0">
                <a:latin typeface="Andale Mono" charset="0"/>
                <a:ea typeface="Andale Mono" charset="0"/>
                <a:cs typeface="Andale Mono" charset="0"/>
              </a:rPr>
              <a:t>	void </a:t>
            </a:r>
            <a:r>
              <a:rPr lang="en-US" i="1" dirty="0">
                <a:latin typeface="Andale Mono" charset="0"/>
                <a:ea typeface="Andale Mono" charset="0"/>
                <a:cs typeface="Andale Mono" charset="0"/>
              </a:rPr>
              <a:t>*</a:t>
            </a:r>
            <a:r>
              <a:rPr lang="en-US" dirty="0">
                <a:latin typeface="Andale Mono" charset="0"/>
                <a:ea typeface="Andale Mono" charset="0"/>
                <a:cs typeface="Andale Mono" charset="0"/>
              </a:rPr>
              <a:t> </a:t>
            </a:r>
            <a:r>
              <a:rPr lang="en-US" b="1" dirty="0" err="1">
                <a:latin typeface="Andale Mono" charset="0"/>
                <a:ea typeface="Andale Mono" charset="0"/>
                <a:cs typeface="Andale Mono" charset="0"/>
              </a:rPr>
              <a:t>malloc</a:t>
            </a:r>
            <a:r>
              <a:rPr lang="en-US" dirty="0">
                <a:latin typeface="Andale Mono" charset="0"/>
                <a:ea typeface="Andale Mono" charset="0"/>
                <a:cs typeface="Andale Mono" charset="0"/>
              </a:rPr>
              <a:t> </a:t>
            </a:r>
            <a:r>
              <a:rPr lang="en-US" i="1" dirty="0">
                <a:latin typeface="Andale Mono" charset="0"/>
                <a:ea typeface="Andale Mono" charset="0"/>
                <a:cs typeface="Andale Mono" charset="0"/>
              </a:rPr>
              <a:t>(</a:t>
            </a:r>
            <a:r>
              <a:rPr lang="en-US" i="1" dirty="0" err="1">
                <a:latin typeface="Andale Mono" charset="0"/>
                <a:ea typeface="Andale Mono" charset="0"/>
                <a:cs typeface="Andale Mono" charset="0"/>
              </a:rPr>
              <a:t>size_t</a:t>
            </a:r>
            <a:r>
              <a:rPr lang="en-US" i="1" dirty="0">
                <a:latin typeface="Andale Mono" charset="0"/>
                <a:ea typeface="Andale Mono" charset="0"/>
                <a:cs typeface="Andale Mono" charset="0"/>
              </a:rPr>
              <a:t> size</a:t>
            </a:r>
            <a:r>
              <a:rPr lang="en-US" i="1" dirty="0" smtClean="0">
                <a:latin typeface="Andale Mono" charset="0"/>
                <a:ea typeface="Andale Mono" charset="0"/>
                <a:cs typeface="Andale Mono" charset="0"/>
              </a:rPr>
              <a:t>)</a:t>
            </a:r>
          </a:p>
          <a:p>
            <a:pPr marL="411480" lvl="1" indent="0">
              <a:buNone/>
            </a:pPr>
            <a:r>
              <a:rPr lang="en-US" dirty="0"/>
              <a:t/>
            </a:r>
            <a:br>
              <a:rPr lang="en-US" dirty="0"/>
            </a:br>
            <a:endParaRPr lang="en-US" dirty="0" smtClean="0"/>
          </a:p>
          <a:p>
            <a:r>
              <a:rPr lang="en-US" dirty="0" smtClean="0"/>
              <a:t>Note </a:t>
            </a:r>
            <a:r>
              <a:rPr lang="en-US" i="1" dirty="0" err="1" smtClean="0">
                <a:latin typeface="Andale Mono" charset="0"/>
                <a:ea typeface="Andale Mono" charset="0"/>
                <a:cs typeface="Andale Mono" charset="0"/>
              </a:rPr>
              <a:t>size_t</a:t>
            </a:r>
            <a:r>
              <a:rPr lang="en-US" dirty="0" smtClean="0"/>
              <a:t> is another name for an unsigned integer. </a:t>
            </a:r>
            <a:endParaRPr lang="en-US" dirty="0"/>
          </a:p>
        </p:txBody>
      </p:sp>
    </p:spTree>
    <p:extLst>
      <p:ext uri="{BB962C8B-B14F-4D97-AF65-F5344CB8AC3E}">
        <p14:creationId xmlns:p14="http://schemas.microsoft.com/office/powerpoint/2010/main" val="641118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Calloc</a:t>
            </a:r>
            <a:endParaRPr lang="en-US" dirty="0"/>
          </a:p>
        </p:txBody>
      </p:sp>
      <p:sp>
        <p:nvSpPr>
          <p:cNvPr id="3" name="Content Placeholder 2"/>
          <p:cNvSpPr>
            <a:spLocks noGrp="1"/>
          </p:cNvSpPr>
          <p:nvPr>
            <p:ph idx="1"/>
          </p:nvPr>
        </p:nvSpPr>
        <p:spPr>
          <a:xfrm>
            <a:off x="278781" y="1600200"/>
            <a:ext cx="8073482" cy="4800600"/>
          </a:xfrm>
        </p:spPr>
        <p:txBody>
          <a:bodyPr/>
          <a:lstStyle/>
          <a:p>
            <a:r>
              <a:rPr lang="en-US" dirty="0"/>
              <a:t>The function </a:t>
            </a:r>
            <a:r>
              <a:rPr lang="en-US" dirty="0" err="1"/>
              <a:t>calloc</a:t>
            </a:r>
            <a:r>
              <a:rPr lang="en-US" dirty="0"/>
              <a:t> allocates memory and clears it to zero. </a:t>
            </a:r>
            <a:endParaRPr lang="en-US" dirty="0" smtClean="0"/>
          </a:p>
          <a:p>
            <a:r>
              <a:rPr lang="en-US" dirty="0" smtClean="0"/>
              <a:t>It </a:t>
            </a:r>
            <a:r>
              <a:rPr lang="en-US" dirty="0"/>
              <a:t>is declared in </a:t>
            </a:r>
            <a:r>
              <a:rPr lang="en-US" dirty="0" err="1"/>
              <a:t>stdlib.h</a:t>
            </a:r>
            <a:r>
              <a:rPr lang="en-US" dirty="0" smtClean="0"/>
              <a:t>.</a:t>
            </a:r>
          </a:p>
          <a:p>
            <a:endParaRPr lang="en-US" dirty="0"/>
          </a:p>
          <a:p>
            <a:r>
              <a:rPr lang="en-US" dirty="0" smtClean="0"/>
              <a:t>Definition:</a:t>
            </a:r>
            <a:r>
              <a:rPr lang="en-US" dirty="0"/>
              <a:t> </a:t>
            </a:r>
            <a:endParaRPr lang="en-US" dirty="0" smtClean="0"/>
          </a:p>
          <a:p>
            <a:endParaRPr lang="en-US" dirty="0" smtClean="0"/>
          </a:p>
          <a:p>
            <a:pPr marL="411480" lvl="1" indent="0">
              <a:buNone/>
            </a:pPr>
            <a:r>
              <a:rPr lang="en-US" b="1" i="1" dirty="0" smtClean="0">
                <a:latin typeface="Andale Mono" charset="0"/>
                <a:ea typeface="Andale Mono" charset="0"/>
                <a:cs typeface="Andale Mono" charset="0"/>
              </a:rPr>
              <a:t>void </a:t>
            </a:r>
            <a:r>
              <a:rPr lang="en-US" b="1" i="1" dirty="0">
                <a:latin typeface="Andale Mono" charset="0"/>
                <a:ea typeface="Andale Mono" charset="0"/>
                <a:cs typeface="Andale Mono" charset="0"/>
              </a:rPr>
              <a:t>*</a:t>
            </a:r>
            <a:r>
              <a:rPr lang="en-US" b="1" dirty="0">
                <a:latin typeface="Andale Mono" charset="0"/>
                <a:ea typeface="Andale Mono" charset="0"/>
                <a:cs typeface="Andale Mono" charset="0"/>
              </a:rPr>
              <a:t> </a:t>
            </a:r>
            <a:r>
              <a:rPr lang="en-US" b="1" dirty="0" err="1">
                <a:latin typeface="Andale Mono" charset="0"/>
                <a:ea typeface="Andale Mono" charset="0"/>
                <a:cs typeface="Andale Mono" charset="0"/>
              </a:rPr>
              <a:t>calloc</a:t>
            </a:r>
            <a:r>
              <a:rPr lang="en-US" b="1" dirty="0">
                <a:latin typeface="Andale Mono" charset="0"/>
                <a:ea typeface="Andale Mono" charset="0"/>
                <a:cs typeface="Andale Mono" charset="0"/>
              </a:rPr>
              <a:t> </a:t>
            </a:r>
            <a:r>
              <a:rPr lang="en-US" b="1" i="1" dirty="0">
                <a:latin typeface="Andale Mono" charset="0"/>
                <a:ea typeface="Andale Mono" charset="0"/>
                <a:cs typeface="Andale Mono" charset="0"/>
              </a:rPr>
              <a:t>(</a:t>
            </a:r>
            <a:r>
              <a:rPr lang="en-US" b="1" i="1" dirty="0" err="1">
                <a:latin typeface="Andale Mono" charset="0"/>
                <a:ea typeface="Andale Mono" charset="0"/>
                <a:cs typeface="Andale Mono" charset="0"/>
              </a:rPr>
              <a:t>size_t</a:t>
            </a:r>
            <a:r>
              <a:rPr lang="en-US" b="1" i="1" dirty="0">
                <a:latin typeface="Andale Mono" charset="0"/>
                <a:ea typeface="Andale Mono" charset="0"/>
                <a:cs typeface="Andale Mono" charset="0"/>
              </a:rPr>
              <a:t> </a:t>
            </a:r>
            <a:r>
              <a:rPr lang="en-US" b="1" i="1" dirty="0" err="1" smtClean="0">
                <a:latin typeface="Andale Mono" charset="0"/>
                <a:ea typeface="Andale Mono" charset="0"/>
                <a:cs typeface="Andale Mono" charset="0"/>
              </a:rPr>
              <a:t>count,size_t</a:t>
            </a:r>
            <a:r>
              <a:rPr lang="en-US" b="1" i="1" dirty="0">
                <a:latin typeface="Andale Mono" charset="0"/>
                <a:ea typeface="Andale Mono" charset="0"/>
                <a:cs typeface="Andale Mono" charset="0"/>
              </a:rPr>
              <a:t> </a:t>
            </a:r>
            <a:r>
              <a:rPr lang="en-US" b="1" i="1" dirty="0" err="1" smtClean="0">
                <a:latin typeface="Andale Mono" charset="0"/>
                <a:ea typeface="Andale Mono" charset="0"/>
                <a:cs typeface="Andale Mono" charset="0"/>
              </a:rPr>
              <a:t>element_size</a:t>
            </a:r>
            <a:r>
              <a:rPr lang="en-US" b="1" i="1" dirty="0" smtClean="0">
                <a:latin typeface="Andale Mono" charset="0"/>
                <a:ea typeface="Andale Mono" charset="0"/>
                <a:cs typeface="Andale Mono" charset="0"/>
              </a:rPr>
              <a:t>)</a:t>
            </a:r>
          </a:p>
          <a:p>
            <a:pPr marL="411480" lvl="1" indent="0">
              <a:buNone/>
            </a:pPr>
            <a:endParaRPr lang="en-US" i="1" dirty="0" smtClean="0"/>
          </a:p>
          <a:p>
            <a:pPr marL="411480" lvl="1" indent="0">
              <a:buNone/>
            </a:pPr>
            <a:endParaRPr lang="en-US" i="1" dirty="0"/>
          </a:p>
          <a:p>
            <a:r>
              <a:rPr lang="en-US" i="1" dirty="0" smtClean="0">
                <a:ea typeface="Andale Mono" charset="0"/>
                <a:cs typeface="Andale Mono" charset="0"/>
              </a:rPr>
              <a:t>Note the extra </a:t>
            </a:r>
            <a:r>
              <a:rPr lang="en-US" i="1" dirty="0" err="1" smtClean="0">
                <a:ea typeface="Andale Mono" charset="0"/>
                <a:cs typeface="Andale Mono" charset="0"/>
              </a:rPr>
              <a:t>element_size</a:t>
            </a:r>
            <a:r>
              <a:rPr lang="en-US" i="1" dirty="0" smtClean="0">
                <a:ea typeface="Andale Mono" charset="0"/>
                <a:cs typeface="Andale Mono" charset="0"/>
              </a:rPr>
              <a:t> in relationship to </a:t>
            </a:r>
            <a:r>
              <a:rPr lang="en-US" i="1" dirty="0" err="1" smtClean="0">
                <a:ea typeface="Andale Mono" charset="0"/>
                <a:cs typeface="Andale Mono" charset="0"/>
              </a:rPr>
              <a:t>malloc</a:t>
            </a:r>
            <a:r>
              <a:rPr lang="en-US" i="1" dirty="0" smtClean="0">
                <a:ea typeface="Andale Mono" charset="0"/>
                <a:cs typeface="Andale Mono" charset="0"/>
              </a:rPr>
              <a:t>. </a:t>
            </a:r>
          </a:p>
          <a:p>
            <a:r>
              <a:rPr lang="en-US" i="1" dirty="0" smtClean="0">
                <a:ea typeface="Andale Mono" charset="0"/>
                <a:cs typeface="Andale Mono" charset="0"/>
              </a:rPr>
              <a:t>Why do you think it needs it ? </a:t>
            </a:r>
          </a:p>
          <a:p>
            <a:pPr marL="411480" lvl="1" indent="0">
              <a:buNone/>
            </a:pPr>
            <a:endParaRPr lang="en-US" i="1" dirty="0" smtClean="0"/>
          </a:p>
          <a:p>
            <a:endParaRPr lang="en-US" i="1" dirty="0"/>
          </a:p>
          <a:p>
            <a:pPr marL="411480" lvl="1" indent="0">
              <a:buNone/>
            </a:pPr>
            <a:endParaRPr lang="en-US" dirty="0"/>
          </a:p>
        </p:txBody>
      </p:sp>
    </p:spTree>
    <p:extLst>
      <p:ext uri="{BB962C8B-B14F-4D97-AF65-F5344CB8AC3E}">
        <p14:creationId xmlns:p14="http://schemas.microsoft.com/office/powerpoint/2010/main" val="421802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a:t>
            </a:r>
            <a:endParaRPr lang="en-US" dirty="0"/>
          </a:p>
        </p:txBody>
      </p:sp>
      <p:sp>
        <p:nvSpPr>
          <p:cNvPr id="3" name="Content Placeholder 2"/>
          <p:cNvSpPr>
            <a:spLocks noGrp="1"/>
          </p:cNvSpPr>
          <p:nvPr>
            <p:ph idx="1"/>
          </p:nvPr>
        </p:nvSpPr>
        <p:spPr/>
        <p:txBody>
          <a:bodyPr>
            <a:normAutofit lnSpcReduction="10000"/>
          </a:bodyPr>
          <a:lstStyle/>
          <a:p>
            <a:r>
              <a:rPr lang="en-US" dirty="0"/>
              <a:t>When you no longer need a block that you got with </a:t>
            </a:r>
            <a:r>
              <a:rPr lang="en-US" dirty="0" err="1"/>
              <a:t>malloc</a:t>
            </a:r>
            <a:r>
              <a:rPr lang="en-US" dirty="0"/>
              <a:t>, use the function free to make the block available to be allocated again. </a:t>
            </a:r>
            <a:endParaRPr lang="en-US" dirty="0" smtClean="0"/>
          </a:p>
          <a:p>
            <a:r>
              <a:rPr lang="en-US" dirty="0" smtClean="0"/>
              <a:t>The </a:t>
            </a:r>
            <a:r>
              <a:rPr lang="en-US" dirty="0"/>
              <a:t>prototype for this function is </a:t>
            </a:r>
            <a:r>
              <a:rPr lang="en-US" dirty="0" smtClean="0"/>
              <a:t>in </a:t>
            </a:r>
            <a:r>
              <a:rPr lang="en-US" b="1" dirty="0" err="1" smtClean="0"/>
              <a:t>stdlib.h</a:t>
            </a:r>
            <a:r>
              <a:rPr lang="en-US" b="1" dirty="0"/>
              <a:t>.</a:t>
            </a:r>
          </a:p>
          <a:p>
            <a:endParaRPr lang="en-US" dirty="0" smtClean="0"/>
          </a:p>
          <a:p>
            <a:r>
              <a:rPr lang="en-US" dirty="0" smtClean="0"/>
              <a:t>Definition:</a:t>
            </a:r>
            <a:r>
              <a:rPr lang="en-US" dirty="0"/>
              <a:t> </a:t>
            </a:r>
            <a:endParaRPr lang="en-US" dirty="0" smtClean="0"/>
          </a:p>
          <a:p>
            <a:pPr marL="411480" lvl="1" indent="0">
              <a:buNone/>
            </a:pPr>
            <a:r>
              <a:rPr lang="en-US" b="1" i="1" dirty="0" smtClean="0">
                <a:latin typeface="Andale Mono" charset="0"/>
                <a:ea typeface="Andale Mono" charset="0"/>
                <a:cs typeface="Andale Mono" charset="0"/>
              </a:rPr>
              <a:t>	</a:t>
            </a:r>
          </a:p>
          <a:p>
            <a:pPr marL="411480" lvl="1" indent="0">
              <a:buNone/>
            </a:pPr>
            <a:r>
              <a:rPr lang="en-US" b="1" i="1" dirty="0" smtClean="0">
                <a:latin typeface="Andale Mono" charset="0"/>
                <a:ea typeface="Andale Mono" charset="0"/>
                <a:cs typeface="Andale Mono" charset="0"/>
              </a:rPr>
              <a:t>		void</a:t>
            </a:r>
            <a:r>
              <a:rPr lang="en-US" b="1" dirty="0">
                <a:latin typeface="Andale Mono" charset="0"/>
                <a:ea typeface="Andale Mono" charset="0"/>
                <a:cs typeface="Andale Mono" charset="0"/>
              </a:rPr>
              <a:t> free </a:t>
            </a:r>
            <a:r>
              <a:rPr lang="en-US" b="1" i="1" dirty="0">
                <a:latin typeface="Andale Mono" charset="0"/>
                <a:ea typeface="Andale Mono" charset="0"/>
                <a:cs typeface="Andale Mono" charset="0"/>
              </a:rPr>
              <a:t>(void </a:t>
            </a:r>
            <a:r>
              <a:rPr lang="en-US" b="1" i="1" dirty="0" smtClean="0">
                <a:latin typeface="Andale Mono" charset="0"/>
                <a:ea typeface="Andale Mono" charset="0"/>
                <a:cs typeface="Andale Mono" charset="0"/>
              </a:rPr>
              <a:t>*</a:t>
            </a:r>
            <a:r>
              <a:rPr lang="en-US" b="1" i="1" dirty="0" err="1" smtClean="0">
                <a:latin typeface="Andale Mono" charset="0"/>
                <a:ea typeface="Andale Mono" charset="0"/>
                <a:cs typeface="Andale Mono" charset="0"/>
              </a:rPr>
              <a:t>ptr</a:t>
            </a:r>
            <a:r>
              <a:rPr lang="en-US" b="1" i="1" dirty="0" smtClean="0">
                <a:latin typeface="Andale Mono" charset="0"/>
                <a:ea typeface="Andale Mono" charset="0"/>
                <a:cs typeface="Andale Mono" charset="0"/>
              </a:rPr>
              <a:t>)</a:t>
            </a:r>
          </a:p>
          <a:p>
            <a:pPr lvl="1"/>
            <a:endParaRPr lang="en-US" i="1" dirty="0"/>
          </a:p>
          <a:p>
            <a:pPr marL="411480" lvl="1" indent="0">
              <a:buNone/>
            </a:pPr>
            <a:endParaRPr lang="en-US" dirty="0" smtClean="0"/>
          </a:p>
          <a:p>
            <a:pPr marL="411480" lvl="1" indent="0">
              <a:buNone/>
            </a:pPr>
            <a:r>
              <a:rPr lang="en-US" dirty="0" smtClean="0"/>
              <a:t>The</a:t>
            </a:r>
            <a:r>
              <a:rPr lang="en-US" dirty="0"/>
              <a:t> free function </a:t>
            </a:r>
            <a:r>
              <a:rPr lang="en-US" dirty="0" err="1"/>
              <a:t>deallocates</a:t>
            </a:r>
            <a:r>
              <a:rPr lang="en-US" dirty="0"/>
              <a:t> the block of memory pointed at by </a:t>
            </a:r>
            <a:r>
              <a:rPr lang="en-US" i="1" dirty="0" err="1"/>
              <a:t>ptr</a:t>
            </a:r>
            <a:r>
              <a:rPr lang="en-US" dirty="0"/>
              <a:t>.</a:t>
            </a:r>
          </a:p>
          <a:p>
            <a:r>
              <a:rPr lang="en-US" dirty="0"/>
              <a:t/>
            </a:r>
            <a:br>
              <a:rPr lang="en-US" dirty="0"/>
            </a:br>
            <a:endParaRPr lang="en-US" dirty="0"/>
          </a:p>
        </p:txBody>
      </p:sp>
    </p:spTree>
    <p:extLst>
      <p:ext uri="{BB962C8B-B14F-4D97-AF65-F5344CB8AC3E}">
        <p14:creationId xmlns:p14="http://schemas.microsoft.com/office/powerpoint/2010/main" val="184544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a:t>
            </a:r>
            <a:endParaRPr lang="en-US" dirty="0"/>
          </a:p>
        </p:txBody>
      </p:sp>
      <p:sp>
        <p:nvSpPr>
          <p:cNvPr id="3" name="Content Placeholder 2"/>
          <p:cNvSpPr>
            <a:spLocks noGrp="1"/>
          </p:cNvSpPr>
          <p:nvPr>
            <p:ph idx="1"/>
          </p:nvPr>
        </p:nvSpPr>
        <p:spPr/>
        <p:txBody>
          <a:bodyPr/>
          <a:lstStyle/>
          <a:p>
            <a:r>
              <a:rPr lang="en-US" dirty="0" smtClean="0"/>
              <a:t>Remember our friend </a:t>
            </a:r>
            <a:r>
              <a:rPr lang="en-US" dirty="0" err="1" smtClean="0"/>
              <a:t>sizeof</a:t>
            </a:r>
            <a:r>
              <a:rPr lang="en-US" dirty="0" smtClean="0"/>
              <a:t>() ? </a:t>
            </a:r>
          </a:p>
          <a:p>
            <a:r>
              <a:rPr lang="en-US" dirty="0" smtClean="0"/>
              <a:t>Returns the </a:t>
            </a:r>
            <a:r>
              <a:rPr lang="en-US" dirty="0" err="1" smtClean="0"/>
              <a:t>sizeof</a:t>
            </a:r>
            <a:r>
              <a:rPr lang="en-US" dirty="0" smtClean="0"/>
              <a:t> of an </a:t>
            </a:r>
            <a:r>
              <a:rPr lang="en-US" dirty="0" err="1" smtClean="0"/>
              <a:t>int</a:t>
            </a:r>
            <a:r>
              <a:rPr lang="en-US" dirty="0" smtClean="0"/>
              <a:t>, char, </a:t>
            </a:r>
            <a:r>
              <a:rPr lang="en-US" dirty="0" err="1" smtClean="0"/>
              <a:t>float,etc</a:t>
            </a:r>
            <a:r>
              <a:rPr lang="en-US" dirty="0" smtClean="0"/>
              <a:t> ?</a:t>
            </a:r>
          </a:p>
          <a:p>
            <a:endParaRPr lang="en-US" dirty="0"/>
          </a:p>
          <a:p>
            <a:r>
              <a:rPr lang="en-US" b="1" dirty="0" smtClean="0"/>
              <a:t>Works with arrays !!</a:t>
            </a:r>
          </a:p>
          <a:p>
            <a:endParaRPr lang="en-US" dirty="0" smtClean="0"/>
          </a:p>
          <a:p>
            <a:r>
              <a:rPr lang="en-US" dirty="0" smtClean="0"/>
              <a:t>Except: it returns the total size of the array. </a:t>
            </a:r>
          </a:p>
          <a:p>
            <a:endParaRPr lang="en-US" dirty="0"/>
          </a:p>
          <a:p>
            <a:r>
              <a:rPr lang="en-US" dirty="0" smtClean="0"/>
              <a:t>Example:</a:t>
            </a:r>
          </a:p>
          <a:p>
            <a:pPr lvl="1"/>
            <a:r>
              <a:rPr lang="en-US" dirty="0" err="1" smtClean="0"/>
              <a:t>Sizeofarrays.c</a:t>
            </a:r>
            <a:endParaRPr lang="en-US" dirty="0"/>
          </a:p>
        </p:txBody>
      </p:sp>
    </p:spTree>
    <p:extLst>
      <p:ext uri="{BB962C8B-B14F-4D97-AF65-F5344CB8AC3E}">
        <p14:creationId xmlns:p14="http://schemas.microsoft.com/office/powerpoint/2010/main" val="1207457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a:t>
            </a:r>
            <a:r>
              <a:rPr lang="en-US" dirty="0" err="1" smtClean="0"/>
              <a:t>calloc</a:t>
            </a:r>
            <a:r>
              <a:rPr lang="en-US" dirty="0" smtClean="0"/>
              <a:t> usage</a:t>
            </a:r>
            <a:endParaRPr lang="en-US" dirty="0"/>
          </a:p>
        </p:txBody>
      </p:sp>
      <p:sp>
        <p:nvSpPr>
          <p:cNvPr id="3" name="Content Placeholder 2"/>
          <p:cNvSpPr>
            <a:spLocks noGrp="1"/>
          </p:cNvSpPr>
          <p:nvPr>
            <p:ph idx="1"/>
          </p:nvPr>
        </p:nvSpPr>
        <p:spPr/>
        <p:txBody>
          <a:bodyPr>
            <a:normAutofit/>
          </a:bodyPr>
          <a:lstStyle/>
          <a:p>
            <a:pPr marL="114300" indent="0">
              <a:buNone/>
            </a:pPr>
            <a:endParaRPr lang="en-US" sz="1800" dirty="0">
              <a:latin typeface="Andale Mono" charset="0"/>
              <a:ea typeface="Andale Mono" charset="0"/>
              <a:cs typeface="Andale Mono" charset="0"/>
            </a:endParaRPr>
          </a:p>
        </p:txBody>
      </p:sp>
      <p:sp>
        <p:nvSpPr>
          <p:cNvPr id="4" name="Content Placeholder 3"/>
          <p:cNvSpPr>
            <a:spLocks noGrp="1"/>
          </p:cNvSpPr>
          <p:nvPr>
            <p:ph sz="half" idx="4294967295"/>
          </p:nvPr>
        </p:nvSpPr>
        <p:spPr>
          <a:xfrm>
            <a:off x="4757738" y="1536700"/>
            <a:ext cx="4386262" cy="4589463"/>
          </a:xfrm>
        </p:spPr>
        <p:txBody>
          <a:bodyPr/>
          <a:lstStyle/>
          <a:p>
            <a:pPr marL="114300" indent="0">
              <a:buNone/>
            </a:pPr>
            <a:endParaRPr lang="en-US" dirty="0" smtClean="0"/>
          </a:p>
          <a:p>
            <a:pPr marL="11430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36700"/>
            <a:ext cx="7464569" cy="4161573"/>
          </a:xfrm>
          <a:prstGeom prst="rect">
            <a:avLst/>
          </a:prstGeom>
        </p:spPr>
      </p:pic>
    </p:spTree>
    <p:extLst>
      <p:ext uri="{BB962C8B-B14F-4D97-AF65-F5344CB8AC3E}">
        <p14:creationId xmlns:p14="http://schemas.microsoft.com/office/powerpoint/2010/main" val="56230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487"/>
            <a:ext cx="76200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Problem:</a:t>
            </a:r>
          </a:p>
          <a:p>
            <a:r>
              <a:rPr lang="en-US" dirty="0" smtClean="0"/>
              <a:t>We have two arrays of grades:</a:t>
            </a:r>
          </a:p>
          <a:p>
            <a:pPr lvl="1"/>
            <a:r>
              <a:rPr lang="en-US" dirty="0" err="1" smtClean="0"/>
              <a:t>LabA</a:t>
            </a:r>
            <a:r>
              <a:rPr lang="en-US" dirty="0" smtClean="0"/>
              <a:t> = {90, 78, 45, 89, 65 }</a:t>
            </a:r>
          </a:p>
          <a:p>
            <a:pPr lvl="1"/>
            <a:r>
              <a:rPr lang="en-US" dirty="0" err="1" smtClean="0"/>
              <a:t>LabB</a:t>
            </a:r>
            <a:r>
              <a:rPr lang="en-US" dirty="0" smtClean="0"/>
              <a:t> = {34, 67, 89}</a:t>
            </a:r>
          </a:p>
          <a:p>
            <a:pPr lvl="1"/>
            <a:endParaRPr lang="en-US" dirty="0"/>
          </a:p>
          <a:p>
            <a:r>
              <a:rPr lang="en-US" dirty="0" smtClean="0"/>
              <a:t>Create a third array that contains all the grades. </a:t>
            </a:r>
          </a:p>
          <a:p>
            <a:r>
              <a:rPr lang="en-US" dirty="0" smtClean="0"/>
              <a:t>Assume you don’t know the size of the arrays at the beginning of the program. </a:t>
            </a:r>
          </a:p>
          <a:p>
            <a:endParaRPr lang="en-US" dirty="0"/>
          </a:p>
          <a:p>
            <a:r>
              <a:rPr lang="en-US" dirty="0" err="1" smtClean="0"/>
              <a:t>Appendarrays.c</a:t>
            </a:r>
            <a:endParaRPr lang="en-US" dirty="0"/>
          </a:p>
          <a:p>
            <a:endParaRPr lang="en-US" dirty="0" smtClean="0"/>
          </a:p>
          <a:p>
            <a:endParaRPr lang="en-US" dirty="0"/>
          </a:p>
        </p:txBody>
      </p:sp>
    </p:spTree>
    <p:extLst>
      <p:ext uri="{BB962C8B-B14F-4D97-AF65-F5344CB8AC3E}">
        <p14:creationId xmlns:p14="http://schemas.microsoft.com/office/powerpoint/2010/main" val="416076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3 rules of pointers</a:t>
            </a:r>
            <a:endParaRPr lang="en-US" dirty="0"/>
          </a:p>
        </p:txBody>
      </p:sp>
      <p:sp>
        <p:nvSpPr>
          <p:cNvPr id="3" name="Content Placeholder 2"/>
          <p:cNvSpPr>
            <a:spLocks noGrp="1"/>
          </p:cNvSpPr>
          <p:nvPr>
            <p:ph idx="1"/>
          </p:nvPr>
        </p:nvSpPr>
        <p:spPr/>
        <p:txBody>
          <a:bodyPr/>
          <a:lstStyle/>
          <a:p>
            <a:r>
              <a:rPr lang="en-US" dirty="0" smtClean="0"/>
              <a:t>Summary of pointers in a video:</a:t>
            </a:r>
          </a:p>
          <a:p>
            <a:endParaRPr lang="en-US" dirty="0"/>
          </a:p>
          <a:p>
            <a:r>
              <a:rPr lang="en-US" dirty="0">
                <a:hlinkClick r:id="rId2"/>
              </a:rPr>
              <a:t>https://</a:t>
            </a:r>
            <a:r>
              <a:rPr lang="en-US" dirty="0" smtClean="0">
                <a:hlinkClick r:id="rId2"/>
              </a:rPr>
              <a:t>www.youtube.com/watch?v=6pmWojisM_E</a:t>
            </a:r>
            <a:r>
              <a:rPr lang="en-US" dirty="0" smtClean="0"/>
              <a:t> </a:t>
            </a:r>
            <a:endParaRPr lang="en-US" dirty="0"/>
          </a:p>
        </p:txBody>
      </p:sp>
    </p:spTree>
    <p:extLst>
      <p:ext uri="{BB962C8B-B14F-4D97-AF65-F5344CB8AC3E}">
        <p14:creationId xmlns:p14="http://schemas.microsoft.com/office/powerpoint/2010/main" val="1911633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a:t>
            </a:r>
            <a:endParaRPr lang="en-US" dirty="0"/>
          </a:p>
        </p:txBody>
      </p:sp>
      <p:sp>
        <p:nvSpPr>
          <p:cNvPr id="3" name="Text Placeholder 2"/>
          <p:cNvSpPr>
            <a:spLocks noGrp="1"/>
          </p:cNvSpPr>
          <p:nvPr>
            <p:ph type="body" idx="1"/>
          </p:nvPr>
        </p:nvSpPr>
        <p:spPr/>
        <p:txBody>
          <a:bodyPr/>
          <a:lstStyle/>
          <a:p>
            <a:pPr marL="114300" indent="0">
              <a:buNone/>
            </a:pPr>
            <a:endParaRPr lang="en-US" dirty="0" smtClean="0">
              <a:solidFill>
                <a:srgbClr val="0070C0"/>
              </a:solidFill>
              <a:latin typeface="Consolas" charset="0"/>
              <a:ea typeface="Consolas" charset="0"/>
              <a:cs typeface="Consolas" charset="0"/>
            </a:endParaRPr>
          </a:p>
        </p:txBody>
      </p:sp>
    </p:spTree>
    <p:extLst>
      <p:ext uri="{BB962C8B-B14F-4D97-AF65-F5344CB8AC3E}">
        <p14:creationId xmlns:p14="http://schemas.microsoft.com/office/powerpoint/2010/main" val="333983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5</a:t>
            </a:r>
            <a:endParaRPr lang="en-US" dirty="0"/>
          </a:p>
        </p:txBody>
      </p:sp>
      <p:sp>
        <p:nvSpPr>
          <p:cNvPr id="5" name="Content Placeholder 4"/>
          <p:cNvSpPr>
            <a:spLocks noGrp="1"/>
          </p:cNvSpPr>
          <p:nvPr>
            <p:ph idx="1"/>
          </p:nvPr>
        </p:nvSpPr>
        <p:spPr/>
        <p:txBody>
          <a:bodyPr>
            <a:normAutofit/>
          </a:bodyPr>
          <a:lstStyle/>
          <a:p>
            <a:r>
              <a:rPr lang="en-US" dirty="0"/>
              <a:t>Implement a </a:t>
            </a:r>
            <a:r>
              <a:rPr lang="en-US" dirty="0" err="1"/>
              <a:t>GetToken</a:t>
            </a:r>
            <a:r>
              <a:rPr lang="en-US" dirty="0"/>
              <a:t> function that given a line of text, returns each word in the text. If the function is called with NULL it will return the next token on the line. So this means that it can be used with a while loop. The separators are spaces " ". See the sample usage and output below: </a:t>
            </a:r>
            <a:endParaRPr lang="en-US" dirty="0" smtClean="0"/>
          </a:p>
          <a:p>
            <a:endParaRPr lang="en-US" dirty="0"/>
          </a:p>
        </p:txBody>
      </p:sp>
    </p:spTree>
    <p:extLst>
      <p:ext uri="{BB962C8B-B14F-4D97-AF65-F5344CB8AC3E}">
        <p14:creationId xmlns:p14="http://schemas.microsoft.com/office/powerpoint/2010/main" val="1437539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74" y="708103"/>
            <a:ext cx="5912625" cy="5600700"/>
          </a:xfrm>
          <a:prstGeom prst="rect">
            <a:avLst/>
          </a:prstGeom>
        </p:spPr>
      </p:pic>
    </p:spTree>
    <p:extLst>
      <p:ext uri="{BB962C8B-B14F-4D97-AF65-F5344CB8AC3E}">
        <p14:creationId xmlns:p14="http://schemas.microsoft.com/office/powerpoint/2010/main" val="214084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Board and </a:t>
            </a:r>
            <a:r>
              <a:rPr lang="en-US" dirty="0" err="1" smtClean="0"/>
              <a:t>Tokenizer.c</a:t>
            </a:r>
            <a:endParaRPr lang="en-US" dirty="0" smtClean="0"/>
          </a:p>
          <a:p>
            <a:endParaRPr lang="en-US" dirty="0"/>
          </a:p>
        </p:txBody>
      </p:sp>
    </p:spTree>
    <p:extLst>
      <p:ext uri="{BB962C8B-B14F-4D97-AF65-F5344CB8AC3E}">
        <p14:creationId xmlns:p14="http://schemas.microsoft.com/office/powerpoint/2010/main" val="147139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class</a:t>
            </a:r>
            <a:endParaRPr lang="en-US" dirty="0"/>
          </a:p>
        </p:txBody>
      </p:sp>
      <p:sp>
        <p:nvSpPr>
          <p:cNvPr id="3" name="Text Placeholder 2"/>
          <p:cNvSpPr>
            <a:spLocks noGrp="1"/>
          </p:cNvSpPr>
          <p:nvPr>
            <p:ph type="body" idx="1"/>
          </p:nvPr>
        </p:nvSpPr>
        <p:spPr/>
        <p:txBody>
          <a:bodyPr/>
          <a:lstStyle/>
          <a:p>
            <a:pPr lvl="1"/>
            <a:endParaRPr lang="en-US" sz="2800" smtClean="0"/>
          </a:p>
        </p:txBody>
      </p:sp>
    </p:spTree>
    <p:extLst>
      <p:ext uri="{BB962C8B-B14F-4D97-AF65-F5344CB8AC3E}">
        <p14:creationId xmlns:p14="http://schemas.microsoft.com/office/powerpoint/2010/main" val="17164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Summary</a:t>
            </a:r>
            <a:endParaRPr lang="en-US" dirty="0"/>
          </a:p>
        </p:txBody>
      </p:sp>
      <p:sp>
        <p:nvSpPr>
          <p:cNvPr id="3" name="Content Placeholder 2"/>
          <p:cNvSpPr>
            <a:spLocks noGrp="1"/>
          </p:cNvSpPr>
          <p:nvPr>
            <p:ph idx="1"/>
          </p:nvPr>
        </p:nvSpPr>
        <p:spPr/>
        <p:txBody>
          <a:bodyPr/>
          <a:lstStyle/>
          <a:p>
            <a:r>
              <a:rPr lang="en-US" dirty="0" smtClean="0"/>
              <a:t>Brackets tell the compiler that an identifier is an array</a:t>
            </a:r>
          </a:p>
          <a:p>
            <a:r>
              <a:rPr lang="en-US" dirty="0" smtClean="0"/>
              <a:t>The constant inside the brackets specifies the size of the array</a:t>
            </a:r>
          </a:p>
          <a:p>
            <a:r>
              <a:rPr lang="en-US" dirty="0" smtClean="0"/>
              <a:t>For example:</a:t>
            </a:r>
          </a:p>
          <a:p>
            <a:pPr lvl="1"/>
            <a:r>
              <a:rPr lang="en-US" dirty="0" err="1" smtClean="0"/>
              <a:t>Int</a:t>
            </a:r>
            <a:r>
              <a:rPr lang="en-US" dirty="0" smtClean="0"/>
              <a:t> a[100]</a:t>
            </a:r>
          </a:p>
          <a:p>
            <a:pPr lvl="1"/>
            <a:endParaRPr lang="en-US" dirty="0"/>
          </a:p>
          <a:p>
            <a:r>
              <a:rPr lang="en-US" dirty="0" smtClean="0"/>
              <a:t>Causes the compiler to allocate contiguous space in memory for 100 </a:t>
            </a:r>
            <a:r>
              <a:rPr lang="en-US" dirty="0" err="1" smtClean="0"/>
              <a:t>ints</a:t>
            </a:r>
            <a:endParaRPr lang="en-US" dirty="0" smtClean="0"/>
          </a:p>
          <a:p>
            <a:r>
              <a:rPr lang="en-US" dirty="0" smtClean="0"/>
              <a:t>The elements are numbered from 0 – 99</a:t>
            </a:r>
          </a:p>
          <a:p>
            <a:endParaRPr lang="en-US" dirty="0" smtClean="0"/>
          </a:p>
          <a:p>
            <a:r>
              <a:rPr lang="en-US" b="1" dirty="0" smtClean="0"/>
              <a:t>Example</a:t>
            </a:r>
            <a:r>
              <a:rPr lang="en-US" dirty="0" smtClean="0"/>
              <a:t>:</a:t>
            </a:r>
          </a:p>
          <a:p>
            <a:r>
              <a:rPr lang="en-US" dirty="0" smtClean="0"/>
              <a:t>Arrays1.c</a:t>
            </a:r>
            <a:endParaRPr lang="en-US" dirty="0"/>
          </a:p>
        </p:txBody>
      </p:sp>
    </p:spTree>
    <p:extLst>
      <p:ext uri="{BB962C8B-B14F-4D97-AF65-F5344CB8AC3E}">
        <p14:creationId xmlns:p14="http://schemas.microsoft.com/office/powerpoint/2010/main" val="1645409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lstStyle/>
          <a:p>
            <a:r>
              <a:rPr lang="en-US" dirty="0" smtClean="0"/>
              <a:t>Let’s see what happens here:</a:t>
            </a:r>
          </a:p>
          <a:p>
            <a:endParaRPr lang="en-US" dirty="0"/>
          </a:p>
          <a:p>
            <a:pPr marL="114300" indent="0">
              <a:buNone/>
            </a:pP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n = 1;</a:t>
            </a:r>
          </a:p>
          <a:p>
            <a:pPr marL="114300" indent="0">
              <a:buNone/>
            </a:pP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*pointer = &amp;n;</a:t>
            </a:r>
          </a:p>
          <a:p>
            <a:pPr marL="114300" indent="0">
              <a:buNone/>
            </a:pPr>
            <a:r>
              <a:rPr lang="en-US" dirty="0" smtClean="0">
                <a:latin typeface="Andale Mono" charset="0"/>
                <a:ea typeface="Andale Mono" charset="0"/>
                <a:cs typeface="Andale Mono" charset="0"/>
              </a:rPr>
              <a:t>n++;</a:t>
            </a:r>
          </a:p>
          <a:p>
            <a:pPr marL="114300" indent="0">
              <a:buNone/>
            </a:pPr>
            <a:r>
              <a:rPr lang="en-US" dirty="0" smtClean="0">
                <a:latin typeface="Andale Mono" charset="0"/>
                <a:ea typeface="Andale Mono" charset="0"/>
                <a:cs typeface="Andale Mono" charset="0"/>
              </a:rPr>
              <a:t>(*pointer)++;</a:t>
            </a:r>
          </a:p>
          <a:p>
            <a:endParaRPr lang="en-US" dirty="0" smtClean="0"/>
          </a:p>
          <a:p>
            <a:endParaRPr lang="en-US" dirty="0" smtClean="0"/>
          </a:p>
          <a:p>
            <a:r>
              <a:rPr lang="en-US" dirty="0" smtClean="0"/>
              <a:t>What’s the value of n at the end of these lines ? </a:t>
            </a:r>
          </a:p>
        </p:txBody>
      </p:sp>
    </p:spTree>
    <p:extLst>
      <p:ext uri="{BB962C8B-B14F-4D97-AF65-F5344CB8AC3E}">
        <p14:creationId xmlns:p14="http://schemas.microsoft.com/office/powerpoint/2010/main" val="428219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stuff</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9889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Adjacency.thmx</Template>
  <TotalTime>18970</TotalTime>
  <Words>574</Words>
  <Application>Microsoft Macintosh PowerPoint</Application>
  <PresentationFormat>On-screen Show (4:3)</PresentationFormat>
  <Paragraphs>114</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Andale Mono</vt:lpstr>
      <vt:lpstr>Calibri</vt:lpstr>
      <vt:lpstr>Cambria</vt:lpstr>
      <vt:lpstr>Consolas</vt:lpstr>
      <vt:lpstr>Arial</vt:lpstr>
      <vt:lpstr>Adjacency</vt:lpstr>
      <vt:lpstr>CS2164 Lesson 11: Arrays, Pointers and Strings </vt:lpstr>
      <vt:lpstr>HOMework</vt:lpstr>
      <vt:lpstr>Assignment 5</vt:lpstr>
      <vt:lpstr>PowerPoint Presentation</vt:lpstr>
      <vt:lpstr>Solution</vt:lpstr>
      <vt:lpstr>From last class</vt:lpstr>
      <vt:lpstr>Arrays Summary</vt:lpstr>
      <vt:lpstr>Another example</vt:lpstr>
      <vt:lpstr>New stuff</vt:lpstr>
      <vt:lpstr>Dynamic Memory Allocation</vt:lpstr>
      <vt:lpstr>Dynamic memory allocation/deallocation</vt:lpstr>
      <vt:lpstr>malloc</vt:lpstr>
      <vt:lpstr>Calloc</vt:lpstr>
      <vt:lpstr>free</vt:lpstr>
      <vt:lpstr>Side note</vt:lpstr>
      <vt:lpstr>Malloc/calloc usage</vt:lpstr>
      <vt:lpstr>Example</vt:lpstr>
      <vt:lpstr>The 3 rules of pointers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CS2164 Lesson 6  Feb 10, 2016</dc:title>
  <dc:creator>Gus Sandoval</dc:creator>
  <cp:lastModifiedBy>Gustavo Sandoval</cp:lastModifiedBy>
  <cp:revision>142</cp:revision>
  <dcterms:created xsi:type="dcterms:W3CDTF">2016-02-17T16:03:20Z</dcterms:created>
  <dcterms:modified xsi:type="dcterms:W3CDTF">2016-03-07T18:46:53Z</dcterms:modified>
</cp:coreProperties>
</file>