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24"/>
  </p:notesMasterIdLst>
  <p:sldIdLst>
    <p:sldId id="257" r:id="rId2"/>
    <p:sldId id="279" r:id="rId3"/>
    <p:sldId id="291" r:id="rId4"/>
    <p:sldId id="292" r:id="rId5"/>
    <p:sldId id="294" r:id="rId6"/>
    <p:sldId id="293" r:id="rId7"/>
    <p:sldId id="295" r:id="rId8"/>
    <p:sldId id="300" r:id="rId9"/>
    <p:sldId id="301" r:id="rId10"/>
    <p:sldId id="299" r:id="rId11"/>
    <p:sldId id="302" r:id="rId12"/>
    <p:sldId id="303" r:id="rId13"/>
    <p:sldId id="305" r:id="rId14"/>
    <p:sldId id="306" r:id="rId15"/>
    <p:sldId id="307" r:id="rId16"/>
    <p:sldId id="310" r:id="rId17"/>
    <p:sldId id="309" r:id="rId18"/>
    <p:sldId id="312" r:id="rId19"/>
    <p:sldId id="316" r:id="rId20"/>
    <p:sldId id="313" r:id="rId21"/>
    <p:sldId id="315" r:id="rId22"/>
    <p:sldId id="30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73"/>
    <p:restoredTop sz="64781"/>
  </p:normalViewPr>
  <p:slideViewPr>
    <p:cSldViewPr snapToGrid="0" snapToObjects="1">
      <p:cViewPr>
        <p:scale>
          <a:sx n="67" d="100"/>
          <a:sy n="67" d="100"/>
        </p:scale>
        <p:origin x="162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84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3FD76-8FA1-0141-802C-696B66E09BE8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B5C10-90FB-1748-BA45-2DDD365F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7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been using them all along already</a:t>
            </a:r>
          </a:p>
          <a:p>
            <a:r>
              <a:rPr lang="en-US" dirty="0" smtClean="0"/>
              <a:t>Main</a:t>
            </a:r>
            <a:r>
              <a:rPr lang="en-US" baseline="0" dirty="0" smtClean="0"/>
              <a:t> is a function (special one)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0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of this we have seen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stuff:</a:t>
            </a:r>
          </a:p>
          <a:p>
            <a:endParaRPr lang="en-US" dirty="0" smtClean="0"/>
          </a:p>
          <a:p>
            <a:r>
              <a:rPr lang="en-US" dirty="0" smtClean="0"/>
              <a:t>Notice where to put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0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/wiki/Fibonacci_number#cite_note-FOOTNOTELucas18913-5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2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5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4E9A02-2862-4C46-BDE8-5458F4D04D4E}" type="datetimeFigureOut">
              <a:rPr lang="en-US" smtClean="0"/>
              <a:t>3/6/16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bonacci_number#cite_note-FOOTNOTEBeckGeoghegan2010-1" TargetMode="External"/><Relationship Id="rId4" Type="http://schemas.openxmlformats.org/officeDocument/2006/relationships/hyperlink" Target="https://en.wikipedia.org/wiki/Fibonacci_number#cite_note-FOOTNOTEB.C3.B3na2011180-2" TargetMode="External"/><Relationship Id="rId5" Type="http://schemas.openxmlformats.org/officeDocument/2006/relationships/hyperlink" Target="https://en.wikipedia.org/wiki/Fibonacci_number#cite_note-FOOTNOTELucas18913-5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dirty="0" smtClean="0"/>
              <a:t>Lesson 9: More Functions</a:t>
            </a:r>
            <a:br>
              <a:rPr lang="en-US" dirty="0" smtClean="0"/>
            </a:br>
            <a:r>
              <a:rPr lang="en-US" dirty="0" smtClean="0"/>
              <a:t>Feb 24,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Gustavo Sandoval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ustavo.sandoval@nyu.edu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variable and function so far has only had type: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char,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In C, variables and functions have two attributes: Type and Storage class. </a:t>
            </a:r>
          </a:p>
          <a:p>
            <a:r>
              <a:rPr lang="en-US" dirty="0" smtClean="0"/>
              <a:t>There are 4 storage classes:</a:t>
            </a:r>
          </a:p>
          <a:p>
            <a:pPr lvl="1"/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uto</a:t>
            </a:r>
          </a:p>
          <a:p>
            <a:pPr lvl="1"/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xtern</a:t>
            </a:r>
          </a:p>
          <a:p>
            <a:pPr lvl="1"/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egister</a:t>
            </a:r>
          </a:p>
          <a:p>
            <a:pPr lvl="1"/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static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8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storage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default</a:t>
            </a:r>
          </a:p>
          <a:p>
            <a:r>
              <a:rPr lang="en-US" dirty="0" smtClean="0"/>
              <a:t>The one we have been used so far</a:t>
            </a:r>
          </a:p>
          <a:p>
            <a:r>
              <a:rPr lang="en-US" dirty="0" smtClean="0"/>
              <a:t>Variables declared within the function bodies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uto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a, b, c;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auto float f; </a:t>
            </a:r>
          </a:p>
          <a:p>
            <a:pPr lvl="1"/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ea typeface="Consolas" charset="0"/>
                <a:cs typeface="Consolas" charset="0"/>
              </a:rPr>
              <a:t>Which we end up writing as:</a:t>
            </a:r>
          </a:p>
          <a:p>
            <a:pPr lvl="1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a, b, c;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f; </a:t>
            </a:r>
          </a:p>
          <a:p>
            <a:pPr lvl="1"/>
            <a:endParaRPr lang="en-US" dirty="0">
              <a:ea typeface="Consolas" charset="0"/>
              <a:cs typeface="Consolas" charset="0"/>
            </a:endParaRPr>
          </a:p>
          <a:p>
            <a:pPr lvl="1"/>
            <a:endParaRPr lang="en-US" dirty="0" smtClean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2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method of transmitting information across blocks or functions is to use external or global variables. </a:t>
            </a:r>
          </a:p>
          <a:p>
            <a:r>
              <a:rPr lang="en-US" dirty="0" smtClean="0"/>
              <a:t>When a variable is declared outside a function storage is permanently assigned to it and it’s storage class is </a:t>
            </a:r>
            <a:r>
              <a:rPr lang="en-US" b="1" dirty="0" smtClean="0"/>
              <a:t>extern. </a:t>
            </a:r>
          </a:p>
          <a:p>
            <a:r>
              <a:rPr lang="en-US" dirty="0" smtClean="0"/>
              <a:t>BE CAREFUL because this leads to many issues. 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b="1" dirty="0" err="1" smtClean="0"/>
              <a:t>Global.c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889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use of extern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have multiple files</a:t>
            </a:r>
          </a:p>
          <a:p>
            <a:r>
              <a:rPr lang="en-US" dirty="0" smtClean="0"/>
              <a:t>It means look for it elsewhere. </a:t>
            </a:r>
          </a:p>
          <a:p>
            <a:r>
              <a:rPr lang="en-US" dirty="0" smtClean="0"/>
              <a:t>This ability is huge when compiling large programs. </a:t>
            </a:r>
          </a:p>
          <a:p>
            <a:r>
              <a:rPr lang="en-US" dirty="0" smtClean="0"/>
              <a:t>External variables never disappear they exist through the execution of the program</a:t>
            </a:r>
          </a:p>
          <a:p>
            <a:r>
              <a:rPr lang="en-US" dirty="0" smtClean="0"/>
              <a:t>However they </a:t>
            </a:r>
            <a:r>
              <a:rPr lang="en-US" b="1" dirty="0" smtClean="0"/>
              <a:t>can be hidden by </a:t>
            </a:r>
            <a:r>
              <a:rPr lang="en-US" dirty="0" smtClean="0"/>
              <a:t>local declarations.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Extern/</a:t>
            </a:r>
            <a:r>
              <a:rPr lang="en-US" dirty="0" err="1" smtClean="0"/>
              <a:t>fct.c</a:t>
            </a:r>
            <a:endParaRPr lang="en-US" dirty="0" smtClean="0"/>
          </a:p>
          <a:p>
            <a:pPr lvl="1"/>
            <a:r>
              <a:rPr lang="en-US" dirty="0" smtClean="0"/>
              <a:t>Extern/</a:t>
            </a:r>
            <a:r>
              <a:rPr lang="en-US" dirty="0" err="1" smtClean="0"/>
              <a:t>main.c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47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</a:t>
            </a:r>
            <a:r>
              <a:rPr lang="en-US" b="1" dirty="0" smtClean="0"/>
              <a:t>hint</a:t>
            </a:r>
            <a:r>
              <a:rPr lang="en-US" dirty="0" smtClean="0"/>
              <a:t> to the compiler that this variable should be stored in memory registers</a:t>
            </a:r>
          </a:p>
          <a:p>
            <a:r>
              <a:rPr lang="en-US" dirty="0" smtClean="0"/>
              <a:t>The compiler can ignore the hint if there are no free registers and then it becomes an auto variable. 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marL="114300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11430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4114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egister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 marL="411480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or 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&lt; LIMIT;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++)</a:t>
            </a:r>
          </a:p>
          <a:p>
            <a:pPr marL="411480" lvl="1" indent="0">
              <a:buNone/>
            </a:pPr>
            <a:endParaRPr 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11430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6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 local variable </a:t>
            </a:r>
            <a:r>
              <a:rPr lang="en-US" b="1" dirty="0" smtClean="0"/>
              <a:t>to retain its previous value </a:t>
            </a:r>
            <a:r>
              <a:rPr lang="en-US" dirty="0" smtClean="0"/>
              <a:t>when the block is reentered. </a:t>
            </a:r>
          </a:p>
          <a:p>
            <a:r>
              <a:rPr lang="en-US" dirty="0"/>
              <a:t>Another usage is for limiting scope of variables or functions. </a:t>
            </a:r>
            <a:endParaRPr lang="en-US" dirty="0" smtClean="0"/>
          </a:p>
          <a:p>
            <a:r>
              <a:rPr lang="en-US" dirty="0" smtClean="0"/>
              <a:t>Static functions are only visible within the file they are declared. Used for modularity and privacy.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b="1" dirty="0" err="1" smtClean="0"/>
              <a:t>Static.c</a:t>
            </a:r>
            <a:endParaRPr lang="en-US" b="1" dirty="0" smtClean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1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External</a:t>
            </a:r>
            <a:r>
              <a:rPr lang="en-US" sz="2800" dirty="0" smtClean="0"/>
              <a:t> and </a:t>
            </a:r>
            <a:r>
              <a:rPr lang="en-US" sz="2800" b="1" dirty="0" smtClean="0"/>
              <a:t>static</a:t>
            </a:r>
            <a:r>
              <a:rPr lang="en-US" sz="2800" dirty="0" smtClean="0"/>
              <a:t> variables that are not explicitly initialized in our program are initialized to 0 by the system. </a:t>
            </a:r>
          </a:p>
          <a:p>
            <a:endParaRPr lang="en-US" sz="2800" dirty="0" smtClean="0"/>
          </a:p>
          <a:p>
            <a:r>
              <a:rPr lang="en-US" sz="2800" dirty="0" smtClean="0"/>
              <a:t>Automatic and register variable are </a:t>
            </a:r>
            <a:r>
              <a:rPr lang="en-US" sz="2800" b="1" dirty="0" smtClean="0"/>
              <a:t>NOT and will likely contain garbage values.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IMPORTANT: </a:t>
            </a:r>
          </a:p>
          <a:p>
            <a:pPr lvl="1"/>
            <a:r>
              <a:rPr lang="en-US" sz="2800" dirty="0" smtClean="0"/>
              <a:t>Initialize your automatic variables.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25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is called recursive if it calls itself</a:t>
            </a:r>
          </a:p>
          <a:p>
            <a:r>
              <a:rPr lang="en-US" dirty="0" smtClean="0"/>
              <a:t>To do smaller and smaller work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Recursive functions follow a pattern:</a:t>
            </a:r>
          </a:p>
          <a:p>
            <a:pPr lvl="1"/>
            <a:r>
              <a:rPr lang="en-US" dirty="0" smtClean="0"/>
              <a:t>Base case</a:t>
            </a:r>
          </a:p>
          <a:p>
            <a:pPr lvl="1"/>
            <a:r>
              <a:rPr lang="en-US" dirty="0" smtClean="0"/>
              <a:t>Recursive case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4252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about the factorial definition:</a:t>
            </a:r>
          </a:p>
          <a:p>
            <a:pPr marL="411480" lvl="1" indent="0">
              <a:buNone/>
            </a:pPr>
            <a:r>
              <a:rPr lang="en-US" b="1" dirty="0"/>
              <a:t>N!  =&gt; </a:t>
            </a:r>
          </a:p>
          <a:p>
            <a:pPr marL="777240" lvl="2" indent="0">
              <a:buNone/>
            </a:pPr>
            <a:r>
              <a:rPr lang="en-US" dirty="0"/>
              <a:t>1 		if n </a:t>
            </a:r>
            <a:r>
              <a:rPr lang="en-US" dirty="0" smtClean="0"/>
              <a:t>&lt;= 1</a:t>
            </a:r>
            <a:endParaRPr lang="en-US" dirty="0"/>
          </a:p>
          <a:p>
            <a:pPr marL="777240" lvl="2" indent="0">
              <a:buNone/>
            </a:pPr>
            <a:r>
              <a:rPr lang="en-US" dirty="0"/>
              <a:t>(n -1)! * n 		if n &gt;</a:t>
            </a:r>
            <a:r>
              <a:rPr lang="en-US" dirty="0" smtClean="0"/>
              <a:t> 1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Example:</a:t>
            </a:r>
          </a:p>
          <a:p>
            <a:pPr lvl="1"/>
            <a:r>
              <a:rPr lang="en-US" b="1" dirty="0" smtClean="0"/>
              <a:t>File: </a:t>
            </a:r>
            <a:r>
              <a:rPr lang="en-US" b="1" dirty="0" err="1" smtClean="0"/>
              <a:t>Factorial.c</a:t>
            </a:r>
            <a:endParaRPr lang="en-US" b="1" dirty="0" smtClean="0"/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iterative vs recursive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3086100"/>
            <a:ext cx="4292600" cy="37719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1417638"/>
            <a:ext cx="4991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already seen it !</a:t>
            </a:r>
          </a:p>
          <a:p>
            <a:r>
              <a:rPr lang="en-US" dirty="0"/>
              <a:t>Remember </a:t>
            </a:r>
            <a:r>
              <a:rPr lang="en-US" dirty="0" err="1"/>
              <a:t>fibonnacci</a:t>
            </a:r>
            <a:r>
              <a:rPr lang="en-US" dirty="0"/>
              <a:t>? </a:t>
            </a:r>
          </a:p>
          <a:p>
            <a:r>
              <a:rPr lang="en-US" dirty="0" smtClean="0"/>
              <a:t>It’s defined as:</a:t>
            </a:r>
          </a:p>
          <a:p>
            <a:endParaRPr lang="en-US" dirty="0"/>
          </a:p>
          <a:p>
            <a:r>
              <a:rPr lang="en-US" dirty="0" smtClean="0"/>
              <a:t>F(N) = F (N - 1) + F(N – 2 )</a:t>
            </a:r>
          </a:p>
          <a:p>
            <a:r>
              <a:rPr lang="en-US" dirty="0" smtClean="0"/>
              <a:t>F(1) = 1</a:t>
            </a:r>
          </a:p>
          <a:p>
            <a:r>
              <a:rPr lang="en-US" dirty="0" smtClean="0"/>
              <a:t>F(0) = 0</a:t>
            </a:r>
          </a:p>
          <a:p>
            <a:endParaRPr lang="en-US" dirty="0"/>
          </a:p>
          <a:p>
            <a:r>
              <a:rPr lang="en-US" dirty="0" smtClean="0"/>
              <a:t>How do you write it with recursion 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</a:rPr>
              <a:t>with seed values</a:t>
            </a:r>
            <a:r>
              <a:rPr kumimoji="0" lang="en-US" altLang="en-US" sz="800" b="0" i="0" u="none" strike="noStrike" cap="none" normalizeH="0" baseline="30000">
                <a:ln>
                  <a:noFill/>
                </a:ln>
                <a:solidFill>
                  <a:srgbClr val="0B0080"/>
                </a:solidFill>
                <a:effectLst/>
                <a:latin typeface="Arial" charset="0"/>
                <a:hlinkClick r:id="rId3"/>
              </a:rPr>
              <a:t>[1]</a:t>
            </a:r>
            <a:r>
              <a:rPr kumimoji="0" lang="en-US" altLang="en-US" sz="800" b="0" i="0" u="none" strike="noStrike" cap="none" normalizeH="0" baseline="30000">
                <a:ln>
                  <a:noFill/>
                </a:ln>
                <a:solidFill>
                  <a:srgbClr val="0B0080"/>
                </a:solidFill>
                <a:effectLst/>
                <a:latin typeface="Arial" charset="0"/>
                <a:hlinkClick r:id="rId4"/>
              </a:rPr>
              <a:t>[2]</a:t>
            </a:r>
            <a:endParaRPr kumimoji="0" lang="en-US" altLang="en-US" sz="900" b="1" i="0" u="sng" strike="noStrike" cap="none" normalizeH="0" baseline="-2147483648">
              <a:ln>
                <a:noFill/>
              </a:ln>
              <a:effectLst/>
              <a:latin typeface="Arial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</a:rPr>
              <a:t>or</a:t>
            </a:r>
            <a:r>
              <a:rPr kumimoji="0" lang="en-US" altLang="en-US" sz="800" b="0" i="0" u="none" strike="noStrike" cap="none" normalizeH="0" baseline="30000">
                <a:ln>
                  <a:noFill/>
                </a:ln>
                <a:solidFill>
                  <a:srgbClr val="0B0080"/>
                </a:solidFill>
                <a:effectLst/>
                <a:latin typeface="Arial" charset="0"/>
                <a:hlinkClick r:id="rId5"/>
              </a:rPr>
              <a:t>[5]</a:t>
            </a:r>
            <a:endParaRPr kumimoji="0" lang="en-US" altLang="en-US" sz="900" b="1" i="0" u="sng" strike="noStrike" cap="none" normalizeH="0" baseline="-2147483648">
              <a:ln>
                <a:noFill/>
              </a:ln>
              <a:effectLst/>
              <a:latin typeface="Arial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252525"/>
              </a:solidFill>
              <a:effectLst/>
              <a:latin typeface="Arial" charset="0"/>
            </a:endParaRPr>
          </a:p>
        </p:txBody>
      </p:sp>
      <p:pic>
        <p:nvPicPr>
          <p:cNvPr id="1027" name="Picture 3" descr="_n = F_{n-1} + F_{n-2},\!\,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59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_1 = 1,\; F_2 =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01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_0 = 0,\; F_1 = 1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573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052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Wrt_backwards.c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04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Write </a:t>
            </a:r>
            <a:r>
              <a:rPr lang="en-US" dirty="0"/>
              <a:t>a recursive function called sigma with a prototype of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sigma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that adds the numbers 1 through n and returns the sum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Make sure that it works by also writing the iterative version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Example: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</a:p>
          <a:p>
            <a:pPr marL="11430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Enter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positive integer: 5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11430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Sigma is 15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5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Equivalent to what other languages call subroutines or procedures</a:t>
            </a:r>
          </a:p>
          <a:p>
            <a:r>
              <a:rPr lang="en-US" dirty="0" smtClean="0"/>
              <a:t>It’s a chunk of statements grouped together and given a name</a:t>
            </a:r>
          </a:p>
          <a:p>
            <a:r>
              <a:rPr lang="en-US" dirty="0" smtClean="0"/>
              <a:t>You can call it repeatedly by writing the name</a:t>
            </a:r>
          </a:p>
          <a:p>
            <a:r>
              <a:rPr lang="en-US" dirty="0" smtClean="0"/>
              <a:t>For example a greeting function</a:t>
            </a:r>
          </a:p>
          <a:p>
            <a:r>
              <a:rPr lang="en-US" dirty="0" smtClean="0"/>
              <a:t>Example: </a:t>
            </a:r>
            <a:r>
              <a:rPr lang="en-US" b="1" dirty="0" err="1" smtClean="0"/>
              <a:t>greeeting.c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not only for repeated use of functionality </a:t>
            </a:r>
          </a:p>
          <a:p>
            <a:r>
              <a:rPr lang="en-US" dirty="0" smtClean="0"/>
              <a:t>But also for breaking down a problem. 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Write a program that prints each line of its input that contains a particular string. </a:t>
            </a:r>
          </a:p>
          <a:p>
            <a:pPr lvl="1"/>
            <a:endParaRPr lang="en-US" dirty="0"/>
          </a:p>
          <a:p>
            <a:r>
              <a:rPr lang="en-US" dirty="0" smtClean="0"/>
              <a:t>Functionally can be decomposed into: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While (</a:t>
            </a:r>
            <a:r>
              <a:rPr lang="en-US" dirty="0" err="1" smtClean="0"/>
              <a:t>MoreLInes</a:t>
            </a:r>
            <a:r>
              <a:rPr lang="en-US" dirty="0" smtClean="0"/>
              <a:t>()</a:t>
            </a:r>
          </a:p>
          <a:p>
            <a:pPr lvl="1">
              <a:buFontTx/>
              <a:buChar char="-"/>
            </a:pPr>
            <a:r>
              <a:rPr lang="en-US" dirty="0" smtClean="0"/>
              <a:t>If </a:t>
            </a:r>
            <a:r>
              <a:rPr lang="en-US" dirty="0" err="1" smtClean="0"/>
              <a:t>LIneContainsPattern</a:t>
            </a:r>
            <a:r>
              <a:rPr lang="en-US" dirty="0" smtClean="0"/>
              <a:t>()</a:t>
            </a:r>
          </a:p>
          <a:p>
            <a:pPr lvl="2">
              <a:buFontTx/>
              <a:buChar char="-"/>
            </a:pPr>
            <a:r>
              <a:rPr lang="en-US" dirty="0" smtClean="0"/>
              <a:t>Print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is a complete program subunit </a:t>
            </a:r>
          </a:p>
          <a:p>
            <a:r>
              <a:rPr lang="en-US" dirty="0" smtClean="0"/>
              <a:t>You can declare variables within it just like you can on main</a:t>
            </a:r>
          </a:p>
          <a:p>
            <a:r>
              <a:rPr lang="en-US" dirty="0" smtClean="0"/>
              <a:t>The variable *scope* is just within the function</a:t>
            </a:r>
          </a:p>
          <a:p>
            <a:r>
              <a:rPr lang="en-US" dirty="0" smtClean="0"/>
              <a:t>Variables declared inside a function are called </a:t>
            </a:r>
            <a:r>
              <a:rPr lang="en-US" b="1" dirty="0" smtClean="0"/>
              <a:t>Local variables</a:t>
            </a:r>
          </a:p>
          <a:p>
            <a:r>
              <a:rPr lang="en-US" b="1" dirty="0" smtClean="0"/>
              <a:t>Local Variables only exist within the scope of a function. </a:t>
            </a:r>
          </a:p>
          <a:p>
            <a:r>
              <a:rPr lang="en-US" dirty="0" smtClean="0"/>
              <a:t>Every time you enter the function the local variable is created and initialized all over again.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Locals.c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 we return values ? </a:t>
            </a:r>
          </a:p>
          <a:p>
            <a:r>
              <a:rPr lang="en-US" dirty="0" smtClean="0"/>
              <a:t>One option is returning a value with the return statement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b="1" dirty="0" err="1" smtClean="0"/>
              <a:t>Return.c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55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options:</a:t>
            </a:r>
          </a:p>
          <a:p>
            <a:pPr lvl="1"/>
            <a:r>
              <a:rPr lang="en-US" dirty="0" smtClean="0"/>
              <a:t>By Value </a:t>
            </a:r>
          </a:p>
          <a:p>
            <a:pPr lvl="1"/>
            <a:r>
              <a:rPr lang="en-US" dirty="0" smtClean="0"/>
              <a:t>By Reference</a:t>
            </a:r>
          </a:p>
          <a:p>
            <a:pPr lvl="1"/>
            <a:endParaRPr lang="en-US" dirty="0"/>
          </a:p>
          <a:p>
            <a:r>
              <a:rPr lang="en-US" dirty="0" smtClean="0"/>
              <a:t>We have only used by value which doesn’t change the *value*.</a:t>
            </a:r>
          </a:p>
          <a:p>
            <a:r>
              <a:rPr lang="en-US" dirty="0" smtClean="0"/>
              <a:t>By reference we pass the **address** of the variable in memory so that we can change it. </a:t>
            </a:r>
          </a:p>
          <a:p>
            <a:r>
              <a:rPr lang="en-US" dirty="0" smtClean="0"/>
              <a:t>See example:</a:t>
            </a:r>
          </a:p>
          <a:p>
            <a:pPr lvl="1"/>
            <a:r>
              <a:rPr lang="en-US" b="1" dirty="0" err="1" smtClean="0"/>
              <a:t>Passby.c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87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files in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files</a:t>
            </a:r>
          </a:p>
          <a:p>
            <a:r>
              <a:rPr lang="en-US" dirty="0" smtClean="0"/>
              <a:t>Other c files</a:t>
            </a:r>
          </a:p>
          <a:p>
            <a:r>
              <a:rPr lang="en-US" dirty="0" smtClean="0"/>
              <a:t>Demo:</a:t>
            </a:r>
          </a:p>
          <a:p>
            <a:pPr lvl="1"/>
            <a:r>
              <a:rPr lang="en-US" dirty="0" smtClean="0"/>
              <a:t>lesson9/</a:t>
            </a:r>
            <a:r>
              <a:rPr lang="en-US" dirty="0" err="1" smtClean="0"/>
              <a:t>bigprog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How to compile: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894644"/>
              </p:ext>
            </p:extLst>
          </p:nvPr>
        </p:nvGraphicFramePr>
        <p:xfrm>
          <a:off x="1621971" y="4149271"/>
          <a:ext cx="609600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029"/>
                <a:gridCol w="2002971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cc -o fib </a:t>
                      </a:r>
                      <a:r>
                        <a:rPr lang="en-US" dirty="0" err="1" smtClean="0"/>
                        <a:t>fibonnaci.c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main.c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Fib.exe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cc </a:t>
                      </a:r>
                      <a:r>
                        <a:rPr lang="en-US" dirty="0" err="1" smtClean="0"/>
                        <a:t>fibonnaci.c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main.c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a.Exe</a:t>
                      </a:r>
                      <a:r>
                        <a:rPr lang="en-US" baseline="0" dirty="0" smtClean="0"/>
                        <a:t> (out)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Cc *.c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.exe (out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43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Notice:</a:t>
            </a:r>
          </a:p>
          <a:p>
            <a:endParaRPr lang="en-US" dirty="0"/>
          </a:p>
          <a:p>
            <a:r>
              <a:rPr lang="en-US" dirty="0" smtClean="0"/>
              <a:t>Preprocessor </a:t>
            </a:r>
            <a:r>
              <a:rPr lang="en-US" dirty="0" err="1" smtClean="0"/>
              <a:t>directtives</a:t>
            </a:r>
            <a:r>
              <a:rPr lang="en-US" dirty="0" smtClean="0"/>
              <a:t> are in the header file</a:t>
            </a:r>
          </a:p>
          <a:p>
            <a:pPr lvl="1"/>
            <a:r>
              <a:rPr lang="en-US" dirty="0" smtClean="0"/>
              <a:t>Include “</a:t>
            </a:r>
            <a:r>
              <a:rPr lang="en-US" dirty="0" err="1" smtClean="0"/>
              <a:t>fibonacci.h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#define MAX</a:t>
            </a:r>
          </a:p>
          <a:p>
            <a:r>
              <a:rPr lang="en-US" dirty="0" smtClean="0"/>
              <a:t>Different way to compile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6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7498</TotalTime>
  <Words>796</Words>
  <Application>Microsoft Macintosh PowerPoint</Application>
  <PresentationFormat>On-screen Show (4:3)</PresentationFormat>
  <Paragraphs>193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</vt:lpstr>
      <vt:lpstr>Consolas</vt:lpstr>
      <vt:lpstr>Adjacency</vt:lpstr>
      <vt:lpstr>CS2164 Lesson 9: More Functions Feb 24, 2016</vt:lpstr>
      <vt:lpstr>From last class</vt:lpstr>
      <vt:lpstr>Functions</vt:lpstr>
      <vt:lpstr>Function Design</vt:lpstr>
      <vt:lpstr>Functions and Local Variables</vt:lpstr>
      <vt:lpstr>Returning values</vt:lpstr>
      <vt:lpstr>Passing values</vt:lpstr>
      <vt:lpstr>Multiple files in a program</vt:lpstr>
      <vt:lpstr>Multiple files</vt:lpstr>
      <vt:lpstr>Storage Classes</vt:lpstr>
      <vt:lpstr>Auto storage class</vt:lpstr>
      <vt:lpstr>extern</vt:lpstr>
      <vt:lpstr>Another use of extern</vt:lpstr>
      <vt:lpstr>register</vt:lpstr>
      <vt:lpstr>static</vt:lpstr>
      <vt:lpstr>Default Initialization</vt:lpstr>
      <vt:lpstr>RECURSION Definition</vt:lpstr>
      <vt:lpstr>Example:</vt:lpstr>
      <vt:lpstr>Factorial iterative vs recursive</vt:lpstr>
      <vt:lpstr>Another Example</vt:lpstr>
      <vt:lpstr>One more example</vt:lpstr>
      <vt:lpstr>Exercise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CS2164 Lesson 6  Feb 10, 2016</dc:title>
  <dc:creator>Gus Sandoval</dc:creator>
  <cp:lastModifiedBy>Gustavo Sandoval</cp:lastModifiedBy>
  <cp:revision>98</cp:revision>
  <dcterms:created xsi:type="dcterms:W3CDTF">2016-02-17T16:03:20Z</dcterms:created>
  <dcterms:modified xsi:type="dcterms:W3CDTF">2016-03-07T02:34:39Z</dcterms:modified>
</cp:coreProperties>
</file>