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31"/>
  </p:notesMasterIdLst>
  <p:sldIdLst>
    <p:sldId id="257" r:id="rId2"/>
    <p:sldId id="268" r:id="rId3"/>
    <p:sldId id="269" r:id="rId4"/>
    <p:sldId id="271" r:id="rId5"/>
    <p:sldId id="272" r:id="rId6"/>
    <p:sldId id="273" r:id="rId7"/>
    <p:sldId id="274" r:id="rId8"/>
    <p:sldId id="276" r:id="rId9"/>
    <p:sldId id="275" r:id="rId10"/>
    <p:sldId id="278" r:id="rId11"/>
    <p:sldId id="277" r:id="rId12"/>
    <p:sldId id="279" r:id="rId13"/>
    <p:sldId id="280" r:id="rId14"/>
    <p:sldId id="259" r:id="rId15"/>
    <p:sldId id="260" r:id="rId16"/>
    <p:sldId id="263" r:id="rId17"/>
    <p:sldId id="262" r:id="rId18"/>
    <p:sldId id="264" r:id="rId19"/>
    <p:sldId id="265" r:id="rId20"/>
    <p:sldId id="266" r:id="rId21"/>
    <p:sldId id="281" r:id="rId22"/>
    <p:sldId id="283" r:id="rId23"/>
    <p:sldId id="282" r:id="rId24"/>
    <p:sldId id="284" r:id="rId25"/>
    <p:sldId id="285" r:id="rId26"/>
    <p:sldId id="287" r:id="rId27"/>
    <p:sldId id="286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268"/>
    <p:restoredTop sz="93688"/>
  </p:normalViewPr>
  <p:slideViewPr>
    <p:cSldViewPr snapToGrid="0" snapToObjects="1">
      <p:cViewPr>
        <p:scale>
          <a:sx n="115" d="100"/>
          <a:sy n="115" d="100"/>
        </p:scale>
        <p:origin x="1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3/21/16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/>
              <a:t>13: more </a:t>
            </a:r>
            <a:r>
              <a:rPr lang="en-US" dirty="0" smtClean="0"/>
              <a:t>Arrays</a:t>
            </a:r>
            <a:r>
              <a:rPr lang="en-US" dirty="0"/>
              <a:t>, Pointers and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err="1" smtClean="0"/>
              <a:t>Instructorcl</a:t>
            </a:r>
            <a:r>
              <a:rPr lang="en-US" dirty="0" smtClean="0"/>
              <a:t>: Gustavo Sandoval </a:t>
            </a:r>
          </a:p>
          <a:p>
            <a:r>
              <a:rPr lang="en-US" dirty="0" err="1" smtClean="0"/>
              <a:t>gustavo.sandoval@nyu.edu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fix this: make a copy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</a:t>
            </a:r>
            <a:r>
              <a:rPr lang="en-US" sz="3200" dirty="0" smtClean="0"/>
              <a:t>f </a:t>
            </a:r>
            <a:r>
              <a:rPr lang="en-US" sz="3200" dirty="0"/>
              <a:t>you want to change the contents of a </a:t>
            </a:r>
            <a:r>
              <a:rPr lang="en-US" sz="3200" dirty="0" smtClean="0"/>
              <a:t>string</a:t>
            </a:r>
            <a:r>
              <a:rPr lang="en-US" sz="3200" dirty="0"/>
              <a:t>, you’ll need to work on a copy. </a:t>
            </a:r>
            <a:endParaRPr lang="en-US" sz="3200" dirty="0" smtClean="0"/>
          </a:p>
          <a:p>
            <a:r>
              <a:rPr lang="en-US" sz="3200" dirty="0" smtClean="0"/>
              <a:t>Create a </a:t>
            </a:r>
            <a:r>
              <a:rPr lang="en-US" sz="3200" dirty="0"/>
              <a:t>copy of the string in </a:t>
            </a:r>
            <a:r>
              <a:rPr lang="en-US" sz="3200" dirty="0" smtClean="0"/>
              <a:t>an </a:t>
            </a:r>
            <a:r>
              <a:rPr lang="en-US" sz="3200" dirty="0"/>
              <a:t>area of memory that’s not </a:t>
            </a:r>
            <a:r>
              <a:rPr lang="en-US" sz="3200" dirty="0" smtClean="0"/>
              <a:t>read-only. </a:t>
            </a:r>
          </a:p>
          <a:p>
            <a:r>
              <a:rPr lang="en-US" sz="3200" dirty="0" smtClean="0"/>
              <a:t>To do it create the string </a:t>
            </a:r>
            <a:r>
              <a:rPr lang="en-US" sz="3200" dirty="0" smtClean="0">
                <a:solidFill>
                  <a:srgbClr val="FF0000"/>
                </a:solidFill>
              </a:rPr>
              <a:t>as a new array</a:t>
            </a:r>
            <a:r>
              <a:rPr lang="en-US" sz="3200" dirty="0" smtClean="0"/>
              <a:t>, this way the cards array will be a completely new copy. </a:t>
            </a:r>
          </a:p>
        </p:txBody>
      </p:sp>
    </p:spTree>
    <p:extLst>
      <p:ext uri="{BB962C8B-B14F-4D97-AF65-F5344CB8AC3E}">
        <p14:creationId xmlns:p14="http://schemas.microsoft.com/office/powerpoint/2010/main" val="515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568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9977" y="769434"/>
            <a:ext cx="4334392" cy="5464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/>
              <a:t>1,  The OS Loads the string literal into memory. </a:t>
            </a:r>
          </a:p>
          <a:p>
            <a:r>
              <a:rPr lang="en-US" dirty="0" smtClean="0"/>
              <a:t>Constants are loaded into read only</a:t>
            </a:r>
          </a:p>
          <a:p>
            <a:r>
              <a:rPr lang="en-US" dirty="0"/>
              <a:t>m</a:t>
            </a:r>
            <a:r>
              <a:rPr lang="en-US" dirty="0" smtClean="0"/>
              <a:t>emory.</a:t>
            </a:r>
          </a:p>
          <a:p>
            <a:endParaRPr lang="en-US" dirty="0"/>
          </a:p>
          <a:p>
            <a:r>
              <a:rPr lang="en-US" dirty="0" smtClean="0"/>
              <a:t>2. The programs </a:t>
            </a:r>
            <a:r>
              <a:rPr lang="en-US" b="1" dirty="0" smtClean="0"/>
              <a:t>creates a new array </a:t>
            </a:r>
            <a:r>
              <a:rPr lang="en-US" dirty="0" smtClean="0"/>
              <a:t>on the </a:t>
            </a:r>
          </a:p>
          <a:p>
            <a:r>
              <a:rPr lang="en-US" dirty="0"/>
              <a:t>s</a:t>
            </a:r>
            <a:r>
              <a:rPr lang="en-US" dirty="0" smtClean="0"/>
              <a:t>tack. It creates one big enough to hold</a:t>
            </a:r>
          </a:p>
          <a:p>
            <a:r>
              <a:rPr lang="en-US" dirty="0" smtClean="0"/>
              <a:t>the “JQK” string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In addition to allocating </a:t>
            </a:r>
            <a:r>
              <a:rPr lang="en-US" dirty="0"/>
              <a:t>the space,  </a:t>
            </a:r>
            <a:r>
              <a:rPr lang="en-US" dirty="0" smtClean="0"/>
              <a:t>the </a:t>
            </a:r>
          </a:p>
          <a:p>
            <a:r>
              <a:rPr lang="en-US" dirty="0" smtClean="0"/>
              <a:t>program </a:t>
            </a:r>
            <a:r>
              <a:rPr lang="en-US" b="1" dirty="0"/>
              <a:t>will also </a:t>
            </a:r>
            <a:r>
              <a:rPr lang="en-US" b="1" dirty="0" smtClean="0"/>
              <a:t>copy </a:t>
            </a:r>
            <a:r>
              <a:rPr lang="en-US" b="1" dirty="0"/>
              <a:t>the contents of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string </a:t>
            </a:r>
            <a:r>
              <a:rPr lang="en-US" b="1" dirty="0" smtClean="0"/>
              <a:t>literal </a:t>
            </a:r>
            <a:r>
              <a:rPr lang="en-US" b="1" dirty="0"/>
              <a:t>“JQK” into the stack </a:t>
            </a:r>
            <a:endParaRPr lang="en-US" b="1" dirty="0" smtClean="0"/>
          </a:p>
          <a:p>
            <a:r>
              <a:rPr lang="en-US" dirty="0" smtClean="0"/>
              <a:t>memory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82751" y="869795"/>
            <a:ext cx="1438508" cy="7917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034" y="4300654"/>
            <a:ext cx="1916151" cy="69509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cards[] or cards*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en-US" dirty="0" smtClean="0"/>
              <a:t>It</a:t>
            </a:r>
            <a:r>
              <a:rPr lang="en-US" dirty="0"/>
              <a:t> </a:t>
            </a:r>
            <a:r>
              <a:rPr lang="en-US" b="1" dirty="0"/>
              <a:t>depends on where you see it</a:t>
            </a:r>
            <a:r>
              <a:rPr lang="en-US" dirty="0"/>
              <a:t>. If it’s a normal variable declaration, then it means that cards is an array, and you have to set it to a value immediately</a:t>
            </a:r>
            <a:r>
              <a:rPr lang="en-US" dirty="0" smtClean="0"/>
              <a:t>:</a:t>
            </a:r>
          </a:p>
          <a:p>
            <a:pPr marL="11430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52" y="3651095"/>
            <a:ext cx="4711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cards is being declared as a function argument then cards[] is a pointer: 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361" y="2620480"/>
            <a:ext cx="4787590" cy="29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for data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int main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food[5];  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("Enter your favorite food: ");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("%s",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food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("Favorite food %s\n", food);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213874">
            <a:off x="2869873" y="3913197"/>
            <a:ext cx="897227" cy="2257134"/>
          </a:xfrm>
          <a:prstGeom prst="upArrow">
            <a:avLst>
              <a:gd name="adj1" fmla="val 50000"/>
              <a:gd name="adj2" fmla="val 106286"/>
            </a:avLst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6586" y="6121697"/>
            <a:ext cx="2692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if the user types more than 4 characters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Everything after the 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character is in </a:t>
            </a:r>
            <a:r>
              <a:rPr lang="en-US" sz="3200" b="1" dirty="0" smtClean="0">
                <a:solidFill>
                  <a:srgbClr val="FF0000"/>
                </a:solidFill>
              </a:rPr>
              <a:t>illegal space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Scanf</a:t>
            </a:r>
            <a:r>
              <a:rPr lang="en-US" sz="3200" dirty="0" smtClean="0"/>
              <a:t> can cause </a:t>
            </a:r>
            <a:r>
              <a:rPr lang="en-US" sz="3200" dirty="0" smtClean="0">
                <a:solidFill>
                  <a:srgbClr val="FF0000"/>
                </a:solidFill>
              </a:rPr>
              <a:t>buffer overflows !!</a:t>
            </a:r>
          </a:p>
          <a:p>
            <a:endParaRPr lang="en-US" sz="3200" dirty="0" smtClean="0"/>
          </a:p>
          <a:p>
            <a:r>
              <a:rPr lang="en-US" sz="3200" dirty="0" smtClean="0"/>
              <a:t>It might be called a segmentation fault or abort trap but either way it’s bad.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8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int main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food[5];  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("Enter your favorite food: ");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("%4s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food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("Favorite food %s\n", food);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20754571">
            <a:off x="2772213" y="3885526"/>
            <a:ext cx="897227" cy="2291457"/>
          </a:xfrm>
          <a:prstGeom prst="upArrow">
            <a:avLst>
              <a:gd name="adj1" fmla="val 50000"/>
              <a:gd name="adj2" fmla="val 106286"/>
            </a:avLst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1057" y="6121697"/>
            <a:ext cx="2692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the user types more than 4 characters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for data entry: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int main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 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age;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("Enter your age: ");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&amp;age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("You are %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years old\n", 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21377542">
            <a:off x="2893526" y="3598253"/>
            <a:ext cx="897227" cy="2577351"/>
          </a:xfrm>
          <a:prstGeom prst="upArrow">
            <a:avLst>
              <a:gd name="adj1" fmla="val 50000"/>
              <a:gd name="adj2" fmla="val 106286"/>
            </a:avLst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1124" y="6260196"/>
            <a:ext cx="269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Why pointer ? 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gets</a:t>
            </a:r>
            <a:r>
              <a:rPr lang="en-US" dirty="0" smtClean="0"/>
              <a:t>() as alternative to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food[5];  </a:t>
            </a:r>
            <a:endParaRPr lang="en-US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("Enter your favorite food: ");  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food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b="1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</a:rPr>
              <a:t>(food),</a:t>
            </a:r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1574366" y="4388485"/>
            <a:ext cx="484632" cy="59083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3733" y="5161879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Pointer to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buffer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516796" y="4493941"/>
            <a:ext cx="484632" cy="1583692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4801" y="6077634"/>
            <a:ext cx="184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Max size of string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Including ‘\0’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 flipH="1">
            <a:off x="5263376" y="4388485"/>
            <a:ext cx="646770" cy="897302"/>
          </a:xfrm>
          <a:prstGeom prst="bentUpArrow">
            <a:avLst>
              <a:gd name="adj1" fmla="val 26524"/>
              <a:gd name="adj2" fmla="val 24087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0146" y="4824122"/>
            <a:ext cx="2064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means data will</a:t>
            </a:r>
          </a:p>
          <a:p>
            <a:r>
              <a:rPr lang="en-US" dirty="0" smtClean="0"/>
              <a:t>Be coming from </a:t>
            </a:r>
          </a:p>
          <a:p>
            <a:r>
              <a:rPr lang="en-US" dirty="0" smtClean="0"/>
              <a:t>The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not use </a:t>
            </a:r>
            <a:r>
              <a:rPr lang="en-US" dirty="0" err="1" smtClean="0"/>
              <a:t>fgets</a:t>
            </a:r>
            <a:r>
              <a:rPr lang="en-US" dirty="0" smtClean="0"/>
              <a:t>() always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f</a:t>
            </a:r>
            <a:r>
              <a:rPr lang="en-US" sz="2800" dirty="0" err="1" smtClean="0"/>
              <a:t>gets</a:t>
            </a:r>
            <a:r>
              <a:rPr lang="en-US" sz="2800" dirty="0" smtClean="0"/>
              <a:t>() only supports strings. </a:t>
            </a:r>
          </a:p>
          <a:p>
            <a:r>
              <a:rPr lang="en-US" sz="2800" dirty="0" smtClean="0"/>
              <a:t>Not integers, not multiple fields. Just one string that’s it. </a:t>
            </a:r>
          </a:p>
          <a:p>
            <a:endParaRPr lang="en-US" sz="2800" dirty="0"/>
          </a:p>
          <a:p>
            <a:r>
              <a:rPr lang="en-US" sz="2800" dirty="0" smtClean="0"/>
              <a:t>On the other hand:</a:t>
            </a:r>
          </a:p>
          <a:p>
            <a:r>
              <a:rPr lang="en-US" sz="2800" dirty="0" err="1"/>
              <a:t>f</a:t>
            </a:r>
            <a:r>
              <a:rPr lang="en-US" sz="2800" dirty="0" err="1" smtClean="0"/>
              <a:t>gets</a:t>
            </a:r>
            <a:r>
              <a:rPr lang="en-US" sz="2800" dirty="0" smtClean="0"/>
              <a:t>() lets you enter strings separated by spaces. </a:t>
            </a:r>
          </a:p>
          <a:p>
            <a:r>
              <a:rPr lang="en-US" sz="2800" dirty="0" smtClean="0"/>
              <a:t> doesn’t allow for buffer overflows.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</a:t>
            </a:r>
            <a:r>
              <a:rPr lang="en-US" sz="3200" dirty="0"/>
              <a:t>you need to  </a:t>
            </a:r>
            <a:r>
              <a:rPr lang="en-US" sz="3200" dirty="0" smtClean="0"/>
              <a:t>enter </a:t>
            </a:r>
            <a:r>
              <a:rPr lang="en-US" sz="3200" dirty="0"/>
              <a:t>structured data  </a:t>
            </a:r>
            <a:r>
              <a:rPr lang="en-US" sz="3200" dirty="0" smtClean="0"/>
              <a:t>with </a:t>
            </a:r>
            <a:r>
              <a:rPr lang="en-US" sz="3200" dirty="0"/>
              <a:t>several fields, you’ll want to use </a:t>
            </a:r>
            <a:r>
              <a:rPr lang="en-US" sz="3200" dirty="0" err="1" smtClean="0"/>
              <a:t>scanf</a:t>
            </a:r>
            <a:r>
              <a:rPr lang="en-US" sz="3200" dirty="0"/>
              <a:t>().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If </a:t>
            </a:r>
            <a:r>
              <a:rPr lang="en-US" sz="3200" dirty="0"/>
              <a:t>you’re </a:t>
            </a:r>
            <a:r>
              <a:rPr lang="en-US" sz="3200" dirty="0" smtClean="0"/>
              <a:t>entering </a:t>
            </a:r>
            <a:r>
              <a:rPr lang="en-US" sz="3200" dirty="0"/>
              <a:t>a single unstructured  </a:t>
            </a:r>
            <a:r>
              <a:rPr lang="en-US" sz="3200" dirty="0" smtClean="0"/>
              <a:t>string</a:t>
            </a:r>
            <a:r>
              <a:rPr lang="en-US" sz="3200" dirty="0"/>
              <a:t>, then </a:t>
            </a:r>
            <a:r>
              <a:rPr lang="en-US" sz="3200" dirty="0" err="1"/>
              <a:t>fgets</a:t>
            </a:r>
            <a:r>
              <a:rPr lang="en-US" sz="3200" dirty="0"/>
              <a:t>() is probably the way to </a:t>
            </a:r>
            <a:r>
              <a:rPr lang="en-US" sz="3200" dirty="0" smtClean="0"/>
              <a:t>go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2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a list of artists:</a:t>
            </a:r>
            <a:endParaRPr lang="en-US" dirty="0"/>
          </a:p>
          <a:p>
            <a:pPr lvl="1"/>
            <a:r>
              <a:rPr lang="en-US" dirty="0" smtClean="0"/>
              <a:t>Madonna</a:t>
            </a:r>
          </a:p>
          <a:p>
            <a:pPr lvl="1"/>
            <a:r>
              <a:rPr lang="en-US" dirty="0" smtClean="0"/>
              <a:t>Britney Spears</a:t>
            </a:r>
          </a:p>
          <a:p>
            <a:pPr lvl="1"/>
            <a:r>
              <a:rPr lang="en-US" dirty="0" smtClean="0"/>
              <a:t>Bruce Springsteen</a:t>
            </a:r>
          </a:p>
          <a:p>
            <a:pPr lvl="1"/>
            <a:r>
              <a:rPr lang="en-US" dirty="0" smtClean="0"/>
              <a:t>Bruce Willis</a:t>
            </a:r>
          </a:p>
          <a:p>
            <a:pPr lvl="1"/>
            <a:r>
              <a:rPr lang="en-US" dirty="0" smtClean="0"/>
              <a:t>Prince</a:t>
            </a:r>
          </a:p>
          <a:p>
            <a:pPr lvl="1"/>
            <a:r>
              <a:rPr lang="en-US" dirty="0" smtClean="0"/>
              <a:t>AC/DC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Your job is to write a program to help people find artists on the list. </a:t>
            </a:r>
          </a:p>
          <a:p>
            <a:endParaRPr lang="en-US" dirty="0"/>
          </a:p>
          <a:p>
            <a:r>
              <a:rPr lang="en-US" dirty="0" smtClean="0"/>
              <a:t>The list is likely to get longer so there’s just a few artists right now. </a:t>
            </a:r>
          </a:p>
          <a:p>
            <a:r>
              <a:rPr lang="en-US" dirty="0" smtClean="0"/>
              <a:t>The longest artist will be 20 characters</a:t>
            </a:r>
          </a:p>
          <a:p>
            <a:r>
              <a:rPr lang="en-US" dirty="0" smtClean="0"/>
              <a:t>You will need to write a C program that will ask the user which artist she is looking for and then get it to search through all the artists and display any that match. </a:t>
            </a:r>
          </a:p>
        </p:txBody>
      </p:sp>
    </p:spTree>
    <p:extLst>
      <p:ext uri="{BB962C8B-B14F-4D97-AF65-F5344CB8AC3E}">
        <p14:creationId xmlns:p14="http://schemas.microsoft.com/office/powerpoint/2010/main" val="1420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Ask the user which artist she is looking for</a:t>
            </a:r>
          </a:p>
          <a:p>
            <a:r>
              <a:rPr lang="en-US" sz="3200" dirty="0" smtClean="0"/>
              <a:t>Loop through all the artists</a:t>
            </a:r>
          </a:p>
          <a:p>
            <a:r>
              <a:rPr lang="en-US" sz="3200" dirty="0" smtClean="0"/>
              <a:t>If an artist contains the search artist, display the artist name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91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problems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lot of strings in this program. How do you think we can record that information in C ? </a:t>
            </a:r>
          </a:p>
          <a:p>
            <a:endParaRPr lang="en-US" dirty="0"/>
          </a:p>
          <a:p>
            <a:r>
              <a:rPr lang="en-US" dirty="0" smtClean="0"/>
              <a:t>How do we represent the list of artists ? </a:t>
            </a:r>
          </a:p>
          <a:p>
            <a:endParaRPr lang="en-US" dirty="0"/>
          </a:p>
          <a:p>
            <a:r>
              <a:rPr lang="en-US" dirty="0" smtClean="0"/>
              <a:t>We need to create </a:t>
            </a:r>
            <a:r>
              <a:rPr lang="en-US" b="1" dirty="0" smtClean="0"/>
              <a:t>an array of arrays or a 2 dimensional array. </a:t>
            </a:r>
          </a:p>
          <a:p>
            <a:endParaRPr lang="en-US" b="1" dirty="0"/>
          </a:p>
          <a:p>
            <a:r>
              <a:rPr lang="en-US" b="1" dirty="0" smtClean="0"/>
              <a:t>char artists[][20] = { </a:t>
            </a:r>
          </a:p>
          <a:p>
            <a:pPr lvl="1"/>
            <a:r>
              <a:rPr lang="en-US" b="1" dirty="0" smtClean="0"/>
              <a:t>“</a:t>
            </a:r>
            <a:r>
              <a:rPr lang="en-US" b="1" dirty="0" err="1" smtClean="0"/>
              <a:t>madonna</a:t>
            </a:r>
            <a:r>
              <a:rPr lang="en-US" b="1" dirty="0" smtClean="0"/>
              <a:t>”, </a:t>
            </a:r>
          </a:p>
          <a:p>
            <a:pPr lvl="1"/>
            <a:r>
              <a:rPr lang="en-US" b="1" dirty="0" smtClean="0"/>
              <a:t>“</a:t>
            </a:r>
            <a:r>
              <a:rPr lang="en-US" b="1" dirty="0" err="1" smtClean="0"/>
              <a:t>britney</a:t>
            </a:r>
            <a:r>
              <a:rPr lang="en-US" b="1" dirty="0" smtClean="0"/>
              <a:t> spears”, </a:t>
            </a:r>
          </a:p>
          <a:p>
            <a:pPr lvl="1"/>
            <a:r>
              <a:rPr lang="en-US" b="1" dirty="0" smtClean="0"/>
              <a:t>“</a:t>
            </a:r>
            <a:r>
              <a:rPr lang="en-US" b="1" dirty="0" err="1" smtClean="0"/>
              <a:t>bruce</a:t>
            </a:r>
            <a:r>
              <a:rPr lang="en-US" b="1" dirty="0" smtClean="0"/>
              <a:t> </a:t>
            </a:r>
            <a:r>
              <a:rPr lang="en-US" b="1" dirty="0" err="1" smtClean="0"/>
              <a:t>springsteen</a:t>
            </a:r>
            <a:r>
              <a:rPr lang="en-US" b="1" dirty="0" smtClean="0"/>
              <a:t>”</a:t>
            </a:r>
            <a:r>
              <a:rPr lang="is-IS" b="1" dirty="0" smtClean="0"/>
              <a:t>…</a:t>
            </a:r>
            <a:endParaRPr lang="en-US" b="1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1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that look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1616249"/>
            <a:ext cx="6681266" cy="569389"/>
            <a:chOff x="966439" y="4031166"/>
            <a:chExt cx="5521707" cy="462776"/>
          </a:xfrm>
        </p:grpSpPr>
        <p:sp>
          <p:nvSpPr>
            <p:cNvPr id="18" name="Rectangle 17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d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o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7200" y="2178777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	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57200" y="2741305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161" name="Rectangle 160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n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e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57200" y="3296972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172" name="Rectangle 171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a</a:t>
              </a: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457200" y="3842649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183" name="Rectangle 182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457200" y="4422028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194" name="Rectangle 193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</a:t>
              </a:r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66193" y="6112868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205" name="Rectangle 204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66193" y="4984556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216" name="Rectangle 215"/>
            <p:cNvSpPr/>
            <p:nvPr/>
          </p:nvSpPr>
          <p:spPr>
            <a:xfrm>
              <a:off x="96643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57200" y="5560329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227" name="Rectangle 226"/>
            <p:cNvSpPr/>
            <p:nvPr/>
          </p:nvSpPr>
          <p:spPr>
            <a:xfrm>
              <a:off x="966439" y="4031167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	</a:t>
              </a:r>
              <a:endParaRPr lang="en-US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457200" y="6682256"/>
            <a:ext cx="6681266" cy="569389"/>
            <a:chOff x="966439" y="4031166"/>
            <a:chExt cx="5521707" cy="462776"/>
          </a:xfrm>
          <a:solidFill>
            <a:schemeClr val="accent1"/>
          </a:solidFill>
        </p:grpSpPr>
        <p:sp>
          <p:nvSpPr>
            <p:cNvPr id="238" name="Rectangle 237"/>
            <p:cNvSpPr/>
            <p:nvPr/>
          </p:nvSpPr>
          <p:spPr>
            <a:xfrm>
              <a:off x="966439" y="4031167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2399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	</a:t>
              </a:r>
              <a:endParaRPr lang="en-US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08155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50271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21898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76544" y="4036742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\0</a:t>
              </a:r>
              <a:endParaRPr lang="en-US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33410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891664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412055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938019" y="4031166"/>
              <a:ext cx="55012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8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string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14505"/>
              </p:ext>
            </p:extLst>
          </p:nvPr>
        </p:nvGraphicFramePr>
        <p:xfrm>
          <a:off x="457200" y="1600200"/>
          <a:ext cx="7620000" cy="267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683"/>
                <a:gridCol w="5947317"/>
              </a:tblGrid>
              <a:tr h="3819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r>
                        <a:rPr lang="en-US" dirty="0" err="1" smtClean="0"/>
                        <a:t>Strchr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r>
                        <a:rPr lang="en-US" baseline="0" dirty="0" smtClean="0"/>
                        <a:t> two strings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Strcmp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location</a:t>
                      </a:r>
                      <a:r>
                        <a:rPr lang="en-US" baseline="0" dirty="0" smtClean="0"/>
                        <a:t> of a string inside another string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Strstr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location</a:t>
                      </a:r>
                      <a:r>
                        <a:rPr lang="en-US" baseline="0" dirty="0" smtClean="0"/>
                        <a:t> of a character inside a string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strcpy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length of a string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5.  </a:t>
                      </a:r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</a:t>
                      </a:r>
                      <a:r>
                        <a:rPr lang="en-US" baseline="0" dirty="0" smtClean="0"/>
                        <a:t> two strings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6.  </a:t>
                      </a:r>
                      <a:r>
                        <a:rPr lang="en-US" dirty="0" err="1" smtClean="0"/>
                        <a:t>strcat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one string to another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in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45521"/>
              </p:ext>
            </p:extLst>
          </p:nvPr>
        </p:nvGraphicFramePr>
        <p:xfrm>
          <a:off x="457200" y="1600200"/>
          <a:ext cx="7620000" cy="2673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683"/>
                <a:gridCol w="5947317"/>
              </a:tblGrid>
              <a:tr h="3819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r>
                        <a:rPr lang="en-US" dirty="0" err="1" smtClean="0"/>
                        <a:t>Strchr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location</a:t>
                      </a:r>
                      <a:r>
                        <a:rPr lang="en-US" baseline="0" dirty="0" smtClean="0"/>
                        <a:t> of a character inside a string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Strcmp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</a:t>
                      </a:r>
                      <a:r>
                        <a:rPr lang="en-US" baseline="0" dirty="0" smtClean="0"/>
                        <a:t> two strings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Strstr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location</a:t>
                      </a:r>
                      <a:r>
                        <a:rPr lang="en-US" baseline="0" dirty="0" smtClean="0"/>
                        <a:t> of a string inside a string</a:t>
                      </a:r>
                      <a:endParaRPr lang="en-US" dirty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strcpy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one string to another</a:t>
                      </a:r>
                      <a:endParaRPr lang="en-US" dirty="0" smtClean="0"/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5.  </a:t>
                      </a:r>
                      <a:r>
                        <a:rPr lang="en-US" dirty="0" err="1" smtClean="0"/>
                        <a:t>strlen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Find the length of a string</a:t>
                      </a:r>
                    </a:p>
                  </a:txBody>
                  <a:tcPr/>
                </a:tc>
              </a:tr>
              <a:tr h="381929">
                <a:tc>
                  <a:txBody>
                    <a:bodyPr/>
                    <a:lstStyle/>
                    <a:p>
                      <a:r>
                        <a:rPr lang="en-US" dirty="0" smtClean="0"/>
                        <a:t>6.  </a:t>
                      </a:r>
                      <a:r>
                        <a:rPr lang="en-US" dirty="0" err="1" smtClean="0"/>
                        <a:t>strcat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</a:t>
                      </a:r>
                      <a:r>
                        <a:rPr lang="en-US" baseline="0" dirty="0" smtClean="0"/>
                        <a:t> two strings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int main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  </a:t>
            </a:r>
          </a:p>
          <a:p>
            <a:pPr marL="41148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search_for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[20];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("search for: ");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search_for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80,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 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find_track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search_for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smtClean="0"/>
              <a:t>write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search_artist.c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pointers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17638"/>
            <a:ext cx="9523141" cy="4800600"/>
          </a:xfrm>
        </p:spPr>
        <p:txBody>
          <a:bodyPr/>
          <a:lstStyle/>
          <a:p>
            <a:pPr marL="114300" indent="0">
              <a:buNone/>
            </a:pPr>
            <a:endParaRPr lang="en-US" sz="24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sz="24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cookies[] = {4, 2, 3}</a:t>
            </a:r>
          </a:p>
          <a:p>
            <a:pPr marL="114300" indent="0">
              <a:buNone/>
            </a:pPr>
            <a:endParaRPr lang="en-US" sz="24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(“Get </a:t>
            </a:r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%d cookies\n”, 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cookies[2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]);</a:t>
            </a:r>
          </a:p>
          <a:p>
            <a:pPr marL="114300" indent="0">
              <a:buNone/>
            </a:pP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/* the same as above */</a:t>
            </a:r>
            <a:endParaRPr lang="en-US" sz="24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(“Get </a:t>
            </a:r>
            <a:r>
              <a: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%d cookies \n”, 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*(cookies + 2));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ea typeface="Courier" charset="0"/>
                <a:cs typeface="Courier" charset="0"/>
              </a:rPr>
              <a:t>Array variables can be used as pointers</a:t>
            </a:r>
            <a:r>
              <a:rPr lang="en-US" sz="2400" dirty="0" smtClean="0">
                <a:ea typeface="Courier" charset="0"/>
                <a:cs typeface="Courier" charset="0"/>
              </a:rPr>
              <a:t>......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a typeface="Courier" charset="0"/>
                <a:cs typeface="Courier" charset="0"/>
              </a:rPr>
              <a:t>but </a:t>
            </a:r>
            <a:r>
              <a:rPr lang="en-US" sz="2400" dirty="0">
                <a:ea typeface="Courier" charset="0"/>
                <a:cs typeface="Courier" charset="0"/>
              </a:rPr>
              <a:t>array variables are not quite the same</a:t>
            </a:r>
            <a:r>
              <a:rPr lang="en-US" sz="2400" dirty="0" smtClean="0">
                <a:ea typeface="Courier" charset="0"/>
                <a:cs typeface="Courier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ea typeface="Courier" charset="0"/>
                <a:cs typeface="Courier" charset="0"/>
              </a:rPr>
              <a:t>sizeof</a:t>
            </a:r>
            <a:r>
              <a:rPr lang="en-US" sz="2400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ourier" charset="0"/>
                <a:cs typeface="Courier" charset="0"/>
              </a:rPr>
              <a:t>is different for </a:t>
            </a:r>
            <a:r>
              <a:rPr lang="en-US" sz="2400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array </a:t>
            </a:r>
            <a:r>
              <a:rPr lang="en-US" sz="2400" dirty="0">
                <a:solidFill>
                  <a:srgbClr val="FF0000"/>
                </a:solidFill>
                <a:ea typeface="Courier" charset="0"/>
                <a:cs typeface="Courier" charset="0"/>
              </a:rPr>
              <a:t>and pointer variables</a:t>
            </a:r>
            <a:r>
              <a:rPr lang="en-US" sz="2400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Array </a:t>
            </a:r>
            <a:r>
              <a:rPr lang="en-US" sz="2400" dirty="0">
                <a:solidFill>
                  <a:srgbClr val="FF0000"/>
                </a:solidFill>
                <a:ea typeface="Courier" charset="0"/>
                <a:cs typeface="Courier" charset="0"/>
              </a:rPr>
              <a:t>variables can’t point to anything else</a:t>
            </a:r>
            <a:r>
              <a:rPr lang="en-US" sz="2400" dirty="0" smtClean="0">
                <a:solidFill>
                  <a:srgbClr val="FF0000"/>
                </a:solidFill>
                <a:ea typeface="Courier" charset="0"/>
                <a:cs typeface="Courier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a typeface="Courier" charset="0"/>
                <a:cs typeface="Courier" charset="0"/>
              </a:rPr>
              <a:t>Passing </a:t>
            </a:r>
            <a:r>
              <a:rPr lang="en-US" sz="2400" dirty="0">
                <a:ea typeface="Courier" charset="0"/>
                <a:cs typeface="Courier" charset="0"/>
              </a:rPr>
              <a:t>an array variable to a pointer decays it</a:t>
            </a:r>
            <a:r>
              <a:rPr lang="en-US" sz="2400" dirty="0" smtClean="0">
                <a:ea typeface="Courier" charset="0"/>
                <a:cs typeface="Courier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ea typeface="Courier" charset="0"/>
                <a:cs typeface="Courier" charset="0"/>
              </a:rPr>
              <a:t>Arrays </a:t>
            </a:r>
            <a:r>
              <a:rPr lang="en-US" sz="2400" dirty="0">
                <a:ea typeface="Courier" charset="0"/>
                <a:cs typeface="Courier" charset="0"/>
              </a:rPr>
              <a:t>start at zero because of pointer arithmetic</a:t>
            </a:r>
            <a:r>
              <a:rPr lang="en-US" sz="2400" dirty="0" smtClean="0">
                <a:ea typeface="Courier" charset="0"/>
                <a:cs typeface="Courier" charset="0"/>
              </a:rPr>
              <a:t>.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ea typeface="Courier" charset="0"/>
              <a:cs typeface="Courier" charset="0"/>
            </a:endParaRPr>
          </a:p>
          <a:p>
            <a:pPr>
              <a:buFont typeface="Arial" charset="0"/>
              <a:buChar char="•"/>
            </a:pPr>
            <a:r>
              <a:rPr lang="en-US" sz="2400" dirty="0" smtClean="0">
                <a:ea typeface="Courier" charset="0"/>
                <a:cs typeface="Courier" charset="0"/>
              </a:rPr>
              <a:t>Pointer </a:t>
            </a:r>
            <a:r>
              <a:rPr lang="en-US" sz="2400" dirty="0">
                <a:ea typeface="Courier" charset="0"/>
                <a:cs typeface="Courier" charset="0"/>
              </a:rPr>
              <a:t>variables have types so they can adjust pointer            arithmetic.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homogeneous elements of data.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stores elements right next to each other</a:t>
            </a:r>
          </a:p>
          <a:p>
            <a:r>
              <a:rPr lang="en-US" dirty="0" smtClean="0"/>
              <a:t>This means you know where other element is stored. </a:t>
            </a:r>
          </a:p>
          <a:p>
            <a:r>
              <a:rPr lang="en-US" dirty="0" smtClean="0"/>
              <a:t>You can access element[0] or element[1000] or element[10000] in the same amount of time</a:t>
            </a:r>
          </a:p>
          <a:p>
            <a:r>
              <a:rPr lang="en-US" dirty="0" smtClean="0"/>
              <a:t>This is called constant time lookup</a:t>
            </a:r>
          </a:p>
          <a:p>
            <a:r>
              <a:rPr lang="en-US" dirty="0" smtClean="0"/>
              <a:t>It’s really powerful !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50487" y="2237678"/>
            <a:ext cx="2737625" cy="914400"/>
            <a:chOff x="2445833" y="2471854"/>
            <a:chExt cx="2737625" cy="914400"/>
          </a:xfrm>
        </p:grpSpPr>
        <p:sp>
          <p:nvSpPr>
            <p:cNvPr id="7" name="Rectangle 6"/>
            <p:cNvSpPr/>
            <p:nvPr/>
          </p:nvSpPr>
          <p:spPr>
            <a:xfrm>
              <a:off x="4269058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45833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1648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1122" y="2237678"/>
            <a:ext cx="2737625" cy="914400"/>
            <a:chOff x="2445833" y="2471854"/>
            <a:chExt cx="2737625" cy="914400"/>
          </a:xfrm>
        </p:grpSpPr>
        <p:sp>
          <p:nvSpPr>
            <p:cNvPr id="12" name="Rectangle 11"/>
            <p:cNvSpPr/>
            <p:nvPr/>
          </p:nvSpPr>
          <p:spPr>
            <a:xfrm>
              <a:off x="4269058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45833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1648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1781" y="2237678"/>
            <a:ext cx="2737625" cy="914400"/>
            <a:chOff x="2445833" y="2471854"/>
            <a:chExt cx="2737625" cy="914400"/>
          </a:xfrm>
        </p:grpSpPr>
        <p:sp>
          <p:nvSpPr>
            <p:cNvPr id="16" name="Rectangle 15"/>
            <p:cNvSpPr/>
            <p:nvPr/>
          </p:nvSpPr>
          <p:spPr>
            <a:xfrm>
              <a:off x="4269058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45833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41648" y="247185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0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shuffle_cards.c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char *cards = "JQK";  </a:t>
            </a: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char a_card = cards[2];  </a:t>
            </a:r>
          </a:p>
          <a:p>
            <a:pPr marL="114300" indent="0">
              <a:buNone/>
            </a:pP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cards[2] = cards[1];  </a:t>
            </a: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cards[1] = cards[0];  </a:t>
            </a: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cards[0] = cards[2];  </a:t>
            </a: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cards[2] = cards[1];  </a:t>
            </a: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cards[1] = a_card;  </a:t>
            </a:r>
          </a:p>
          <a:p>
            <a:pPr marL="114300" indent="0">
              <a:buNone/>
            </a:pPr>
            <a:endParaRPr lang="en-US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// where is Q after the shuffle </a:t>
            </a:r>
          </a:p>
          <a:p>
            <a:pPr marL="114300" indent="0">
              <a:buNone/>
            </a:pP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puts(cards);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6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</a:t>
            </a:r>
            <a:r>
              <a:rPr lang="is-I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r>
              <a:rPr lang="is-IS" dirty="0" smtClean="0"/>
              <a:t>….</a:t>
            </a:r>
          </a:p>
          <a:p>
            <a:endParaRPr lang="is-IS" dirty="0"/>
          </a:p>
          <a:p>
            <a:r>
              <a:rPr lang="is-IS" dirty="0" smtClean="0"/>
              <a:t>Options:</a:t>
            </a:r>
          </a:p>
          <a:p>
            <a:endParaRPr lang="is-IS" dirty="0"/>
          </a:p>
          <a:p>
            <a:pPr lvl="1"/>
            <a:r>
              <a:rPr lang="en-US" dirty="0" smtClean="0"/>
              <a:t>P</a:t>
            </a:r>
            <a:r>
              <a:rPr lang="is-IS" dirty="0" smtClean="0"/>
              <a:t>rintf </a:t>
            </a:r>
          </a:p>
          <a:p>
            <a:pPr lvl="1"/>
            <a:r>
              <a:rPr lang="en-US" dirty="0" smtClean="0"/>
              <a:t>D</a:t>
            </a:r>
            <a:r>
              <a:rPr lang="is-IS" dirty="0" smtClean="0"/>
              <a:t>ebugger</a:t>
            </a:r>
          </a:p>
          <a:p>
            <a:pPr lvl="2"/>
            <a:r>
              <a:rPr lang="is-IS" dirty="0" smtClean="0"/>
              <a:t>GDB: command line interface</a:t>
            </a:r>
          </a:p>
          <a:p>
            <a:pPr lvl="2"/>
            <a:r>
              <a:rPr lang="is-IS" dirty="0" smtClean="0"/>
              <a:t>Xcode: GUI</a:t>
            </a:r>
          </a:p>
          <a:p>
            <a:pPr lvl="2"/>
            <a:r>
              <a:rPr lang="is-IS" dirty="0" smtClean="0"/>
              <a:t>Visual Studio: GUI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 can not be modified!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“JQK”</a:t>
            </a:r>
            <a:r>
              <a:rPr lang="en-US" dirty="0" smtClean="0"/>
              <a:t> is a string literal</a:t>
            </a:r>
          </a:p>
          <a:p>
            <a:endParaRPr lang="en-US" dirty="0" smtClean="0"/>
          </a:p>
          <a:p>
            <a:r>
              <a:rPr lang="en-US" dirty="0" smtClean="0"/>
              <a:t>A variable that points to a string literal can not be used to change the contents of the string literal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*cards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"JQK"; char 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cards[]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"JQK"; 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2174487" y="389705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6932" y="5084133"/>
            <a:ext cx="213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NOT modify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string literal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5449229" y="389705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68665" y="4991799"/>
            <a:ext cx="166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modify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string literal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91" y="178419"/>
            <a:ext cx="3651986" cy="6560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9977" y="769434"/>
            <a:ext cx="4334392" cy="5464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/>
              <a:t>1,  The OS Loads the string literal into memory. </a:t>
            </a:r>
          </a:p>
          <a:p>
            <a:r>
              <a:rPr lang="en-US" dirty="0" smtClean="0"/>
              <a:t>Constants are loaded into read only</a:t>
            </a:r>
          </a:p>
          <a:p>
            <a:r>
              <a:rPr lang="en-US" dirty="0" smtClean="0"/>
              <a:t>Memory.</a:t>
            </a:r>
          </a:p>
          <a:p>
            <a:endParaRPr lang="en-US" dirty="0"/>
          </a:p>
          <a:p>
            <a:r>
              <a:rPr lang="en-US" dirty="0" smtClean="0"/>
              <a:t>2. Creates the cards (pointer) variable in the</a:t>
            </a:r>
          </a:p>
          <a:p>
            <a:r>
              <a:rPr lang="en-US" dirty="0" smtClean="0"/>
              <a:t>Stack. 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Cards Variable is set to the address of the</a:t>
            </a:r>
          </a:p>
          <a:p>
            <a:r>
              <a:rPr lang="en-US" dirty="0" smtClean="0"/>
              <a:t>String literal. (String literal is in read-only </a:t>
            </a:r>
          </a:p>
          <a:p>
            <a:r>
              <a:rPr lang="en-US" dirty="0" smtClean="0"/>
              <a:t>Memory)</a:t>
            </a:r>
          </a:p>
          <a:p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Computer tries to change the value in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Read only memory. </a:t>
            </a:r>
          </a:p>
          <a:p>
            <a:endParaRPr lang="en-US" dirty="0"/>
          </a:p>
          <a:p>
            <a:r>
              <a:rPr lang="en-US" dirty="0" smtClean="0"/>
              <a:t>  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9693" y="4267202"/>
            <a:ext cx="1622786" cy="695093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21586</TotalTime>
  <Words>1279</Words>
  <Application>Microsoft Macintosh PowerPoint</Application>
  <PresentationFormat>On-screen Show (4:3)</PresentationFormat>
  <Paragraphs>350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Cambria</vt:lpstr>
      <vt:lpstr>Courier</vt:lpstr>
      <vt:lpstr>Arial</vt:lpstr>
      <vt:lpstr>Adjacency</vt:lpstr>
      <vt:lpstr>CS2164 Lesson 13: more Arrays, Pointers and Strings</vt:lpstr>
      <vt:lpstr>recap</vt:lpstr>
      <vt:lpstr>Arrays &amp; pointers</vt:lpstr>
      <vt:lpstr>Bullet Points</vt:lpstr>
      <vt:lpstr>Arrays</vt:lpstr>
      <vt:lpstr>Example (shuffle_cards.c)</vt:lpstr>
      <vt:lpstr>Detour… </vt:lpstr>
      <vt:lpstr>String literals can not be modified!</vt:lpstr>
      <vt:lpstr>PowerPoint Presentation</vt:lpstr>
      <vt:lpstr>To fix this: make a copy !</vt:lpstr>
      <vt:lpstr>PowerPoint Presentation</vt:lpstr>
      <vt:lpstr>cards[] or cards*</vt:lpstr>
      <vt:lpstr>PowerPoint Presentation</vt:lpstr>
      <vt:lpstr>Pointers for data entry</vt:lpstr>
      <vt:lpstr>Buffer Overflows !</vt:lpstr>
      <vt:lpstr>How to avoid Buffer Overflow</vt:lpstr>
      <vt:lpstr>Pointers for data entry: ints</vt:lpstr>
      <vt:lpstr>fgets() as alternative to scanf()</vt:lpstr>
      <vt:lpstr>So why not use fgets() always ? </vt:lpstr>
      <vt:lpstr>Guidelines</vt:lpstr>
      <vt:lpstr>Problem</vt:lpstr>
      <vt:lpstr>Spec </vt:lpstr>
      <vt:lpstr>String problems ? </vt:lpstr>
      <vt:lpstr>How does that look in memory</vt:lpstr>
      <vt:lpstr>Remember our string functions</vt:lpstr>
      <vt:lpstr>Now in order</vt:lpstr>
      <vt:lpstr>Let’s look at main()</vt:lpstr>
      <vt:lpstr>Let’s write artist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214</cp:revision>
  <dcterms:created xsi:type="dcterms:W3CDTF">2016-02-17T16:03:20Z</dcterms:created>
  <dcterms:modified xsi:type="dcterms:W3CDTF">2016-03-23T19:35:17Z</dcterms:modified>
</cp:coreProperties>
</file>