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24"/>
  </p:notesMasterIdLst>
  <p:sldIdLst>
    <p:sldId id="257" r:id="rId2"/>
    <p:sldId id="279" r:id="rId3"/>
    <p:sldId id="318" r:id="rId4"/>
    <p:sldId id="317" r:id="rId5"/>
    <p:sldId id="309" r:id="rId6"/>
    <p:sldId id="312" r:id="rId7"/>
    <p:sldId id="316" r:id="rId8"/>
    <p:sldId id="304" r:id="rId9"/>
    <p:sldId id="319" r:id="rId10"/>
    <p:sldId id="320" r:id="rId11"/>
    <p:sldId id="324" r:id="rId12"/>
    <p:sldId id="326" r:id="rId13"/>
    <p:sldId id="327" r:id="rId14"/>
    <p:sldId id="330" r:id="rId15"/>
    <p:sldId id="329" r:id="rId16"/>
    <p:sldId id="331" r:id="rId17"/>
    <p:sldId id="332" r:id="rId18"/>
    <p:sldId id="333" r:id="rId19"/>
    <p:sldId id="322" r:id="rId20"/>
    <p:sldId id="334" r:id="rId21"/>
    <p:sldId id="335" r:id="rId22"/>
    <p:sldId id="33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2"/>
    <p:restoredTop sz="86338"/>
  </p:normalViewPr>
  <p:slideViewPr>
    <p:cSldViewPr snapToGrid="0" snapToObjects="1">
      <p:cViewPr>
        <p:scale>
          <a:sx n="115" d="100"/>
          <a:sy n="115" d="100"/>
        </p:scale>
        <p:origin x="144" y="-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284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3FD76-8FA1-0141-802C-696B66E09BE8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B5C10-90FB-1748-BA45-2DDD365F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1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7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58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3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40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44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4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3/1/16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4E9A02-2862-4C46-BDE8-5458F4D04D4E}" type="datetimeFigureOut">
              <a:rPr lang="en-US" smtClean="0"/>
              <a:t>3/1/16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Ap0IZn4hZG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CS2164</a:t>
            </a:r>
            <a:br>
              <a:rPr lang="en-US" dirty="0" smtClean="0"/>
            </a:br>
            <a:r>
              <a:rPr lang="en-US" smtClean="0"/>
              <a:t>Lesson </a:t>
            </a:r>
            <a:r>
              <a:rPr lang="en-US" smtClean="0"/>
              <a:t>10: </a:t>
            </a:r>
            <a:r>
              <a:rPr lang="en-US" dirty="0" smtClean="0"/>
              <a:t>Arrays, Pointers and Strings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 to programming using C</a:t>
            </a:r>
          </a:p>
          <a:p>
            <a:r>
              <a:rPr lang="en-US" dirty="0" smtClean="0"/>
              <a:t>Instructor: Gustavo Sandoval 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ustavo.sandoval@nyu.edu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usually often use homogeneous data. For example grades in a class. </a:t>
            </a:r>
          </a:p>
          <a:p>
            <a:r>
              <a:rPr lang="en-US" dirty="0" smtClean="0"/>
              <a:t>We could do:</a:t>
            </a:r>
          </a:p>
          <a:p>
            <a:pPr lvl="1"/>
            <a:r>
              <a:rPr lang="en-US" b="1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b="1" dirty="0" err="1" smtClean="0">
                <a:latin typeface="Andale Mono" charset="0"/>
                <a:ea typeface="Andale Mono" charset="0"/>
                <a:cs typeface="Andale Mono" charset="0"/>
              </a:rPr>
              <a:t>nt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 grade0, grade1, grade2;</a:t>
            </a:r>
          </a:p>
          <a:p>
            <a:r>
              <a:rPr lang="en-US" dirty="0" smtClean="0"/>
              <a:t>But what happens when the class has 40 people ? Doesn’t scale.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lvl="2"/>
            <a:r>
              <a:rPr lang="en-US" b="1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grade[40]; 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/* declares an array of integers</a:t>
            </a:r>
          </a:p>
          <a:p>
            <a:pPr lvl="2"/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Of size 40. space for grade[0] – grade[39]. </a:t>
            </a:r>
          </a:p>
          <a:p>
            <a:pPr lvl="1"/>
            <a:endParaRPr lang="en-US" b="1" dirty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27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Initialize one by one: </a:t>
            </a:r>
          </a:p>
          <a:p>
            <a:pPr marL="114300" indent="0">
              <a:buNone/>
            </a:pPr>
            <a:endParaRPr lang="en-US" b="1" dirty="0">
              <a:latin typeface="Andale Mono" charset="0"/>
              <a:ea typeface="Andale Mono" charset="0"/>
              <a:cs typeface="Andale Mono" charset="0"/>
            </a:endParaRPr>
          </a:p>
          <a:p>
            <a:pPr marL="114300" indent="0">
              <a:buNone/>
            </a:pP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float A[5] = {0.0, 1.0, 2.0, 3.0, 4.0 }</a:t>
            </a:r>
          </a:p>
          <a:p>
            <a:pPr marL="114300" indent="0">
              <a:buNone/>
            </a:pPr>
            <a:r>
              <a:rPr lang="en-US" b="1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 B[3] = {1, 2, 3};</a:t>
            </a:r>
          </a:p>
          <a:p>
            <a:endParaRPr lang="en-US" dirty="0"/>
          </a:p>
          <a:p>
            <a:r>
              <a:rPr lang="en-US" dirty="0" smtClean="0"/>
              <a:t>Initialize all once: </a:t>
            </a:r>
          </a:p>
          <a:p>
            <a:pPr marL="114300" indent="0">
              <a:buNone/>
            </a:pPr>
            <a:r>
              <a:rPr lang="en-US" b="1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b="1" dirty="0" err="1" smtClean="0">
                <a:latin typeface="Andale Mono" charset="0"/>
                <a:ea typeface="Andale Mono" charset="0"/>
                <a:cs typeface="Andale Mono" charset="0"/>
              </a:rPr>
              <a:t>nt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 a[100] = {0}</a:t>
            </a:r>
          </a:p>
          <a:p>
            <a:pPr marL="114300" indent="0">
              <a:buNone/>
            </a:pPr>
            <a:r>
              <a:rPr lang="en-US" dirty="0" smtClean="0">
                <a:ea typeface="Andale Mono" charset="0"/>
                <a:cs typeface="Andale Mono" charset="0"/>
              </a:rPr>
              <a:t>NOTE: Uninitialized automatic arrays *might* start with “garbage” values. </a:t>
            </a:r>
          </a:p>
          <a:p>
            <a:endParaRPr lang="en-US" dirty="0" smtClean="0">
              <a:ea typeface="Andale Mono" charset="0"/>
              <a:cs typeface="Andale Mono" charset="0"/>
            </a:endParaRPr>
          </a:p>
          <a:p>
            <a:r>
              <a:rPr lang="en-US" dirty="0" smtClean="0">
                <a:ea typeface="Andale Mono" charset="0"/>
                <a:cs typeface="Andale Mono" charset="0"/>
              </a:rPr>
              <a:t>Initialize with a constant:</a:t>
            </a:r>
          </a:p>
          <a:p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#define MAX</a:t>
            </a:r>
          </a:p>
          <a:p>
            <a:r>
              <a:rPr lang="en-US" b="1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 a [MAX]</a:t>
            </a:r>
            <a:endParaRPr lang="en-US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0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char S[] = “hello”;</a:t>
            </a:r>
          </a:p>
          <a:p>
            <a:endParaRPr lang="en-US" dirty="0" smtClean="0"/>
          </a:p>
          <a:p>
            <a:r>
              <a:rPr lang="en-US" dirty="0" smtClean="0"/>
              <a:t>Is really shortcut for :</a:t>
            </a:r>
          </a:p>
          <a:p>
            <a:endParaRPr lang="en-US" dirty="0"/>
          </a:p>
          <a:p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char S[] = {‘</a:t>
            </a:r>
            <a:r>
              <a:rPr lang="en-US" b="1" dirty="0" err="1" smtClean="0">
                <a:latin typeface="Andale Mono" charset="0"/>
                <a:ea typeface="Andale Mono" charset="0"/>
                <a:cs typeface="Andale Mono" charset="0"/>
              </a:rPr>
              <a:t>h’,‘e’,‘l’,‘l’,‘o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’,‘\0’};</a:t>
            </a:r>
          </a:p>
          <a:p>
            <a:endParaRPr lang="en-US" b="1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b="1" dirty="0" smtClean="0">
                <a:ea typeface="Andale Mono" charset="0"/>
                <a:cs typeface="Andale Mono" charset="0"/>
              </a:rPr>
              <a:t>You have already been using this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access an element of the array you use the index or the subscript. </a:t>
            </a:r>
          </a:p>
          <a:p>
            <a:endParaRPr lang="en-US" dirty="0"/>
          </a:p>
          <a:p>
            <a:r>
              <a:rPr lang="en-US" dirty="0" smtClean="0"/>
              <a:t>If you declare: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A[5]</a:t>
            </a:r>
          </a:p>
          <a:p>
            <a:endParaRPr lang="en-US" dirty="0"/>
          </a:p>
          <a:p>
            <a:r>
              <a:rPr lang="en-US" dirty="0" smtClean="0"/>
              <a:t>Valid subscripts are: </a:t>
            </a:r>
          </a:p>
          <a:p>
            <a:pPr lvl="1"/>
            <a:r>
              <a:rPr lang="en-US" dirty="0" smtClean="0"/>
              <a:t>0, 1, 2, 3, 4</a:t>
            </a:r>
          </a:p>
          <a:p>
            <a:pPr lvl="1"/>
            <a:endParaRPr lang="en-US" dirty="0"/>
          </a:p>
          <a:p>
            <a:r>
              <a:rPr lang="en-US" dirty="0" smtClean="0"/>
              <a:t>Remember always </a:t>
            </a:r>
            <a:r>
              <a:rPr lang="en-US" b="1" dirty="0" smtClean="0"/>
              <a:t>Size -1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Brackets tell the compiler that an identifier is an array</a:t>
            </a:r>
          </a:p>
          <a:p>
            <a:r>
              <a:rPr lang="en-US" dirty="0" smtClean="0"/>
              <a:t>The constant inside the brackets specifies the size of the array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a[100]</a:t>
            </a:r>
          </a:p>
          <a:p>
            <a:pPr lvl="1"/>
            <a:endParaRPr lang="en-US" dirty="0"/>
          </a:p>
          <a:p>
            <a:r>
              <a:rPr lang="en-US" dirty="0" smtClean="0"/>
              <a:t>Causes the compiler to allocate contiguous space in memory for 100 </a:t>
            </a:r>
            <a:r>
              <a:rPr lang="en-US" dirty="0" err="1" smtClean="0"/>
              <a:t>ints</a:t>
            </a:r>
            <a:endParaRPr lang="en-US" dirty="0" smtClean="0"/>
          </a:p>
          <a:p>
            <a:r>
              <a:rPr lang="en-US" dirty="0" smtClean="0"/>
              <a:t>The elements are numbered from 0 – 99</a:t>
            </a:r>
          </a:p>
          <a:p>
            <a:endParaRPr lang="en-US" dirty="0" smtClean="0"/>
          </a:p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Arrays1.c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9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variables in  a program are stored in a particular memory location. </a:t>
            </a:r>
          </a:p>
          <a:p>
            <a:r>
              <a:rPr lang="en-US" dirty="0" smtClean="0"/>
              <a:t>Pointers are used in programs to </a:t>
            </a:r>
            <a:r>
              <a:rPr lang="en-US" b="1" dirty="0" smtClean="0"/>
              <a:t>access memory </a:t>
            </a:r>
            <a:r>
              <a:rPr lang="en-US" dirty="0" smtClean="0"/>
              <a:t>and </a:t>
            </a:r>
            <a:r>
              <a:rPr lang="en-US" b="1" dirty="0" smtClean="0"/>
              <a:t>manipulate addresses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x is a variable then &amp;x is the location or address of it’s stored value.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502" y="3271179"/>
            <a:ext cx="48133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If p is a pointer. It’s declared as:</a:t>
            </a:r>
          </a:p>
          <a:p>
            <a:endParaRPr lang="en-US" dirty="0" smtClean="0"/>
          </a:p>
          <a:p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*p;</a:t>
            </a:r>
          </a:p>
          <a:p>
            <a:endParaRPr lang="en-US" dirty="0"/>
          </a:p>
          <a:p>
            <a:r>
              <a:rPr lang="en-US" dirty="0" smtClean="0"/>
              <a:t>It’s valid values are:</a:t>
            </a:r>
          </a:p>
          <a:p>
            <a:endParaRPr lang="en-US" dirty="0"/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p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= 0; 		/* pointing to nothing */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p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= NULL;	/* pointing to nothing */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p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= &amp;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; 		/* pointing to the address 					of I */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*p = 6;      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/* the contents of p are 				    assigned 6 */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Pointers1.c</a:t>
            </a:r>
          </a:p>
        </p:txBody>
      </p:sp>
    </p:spTree>
    <p:extLst>
      <p:ext uri="{BB962C8B-B14F-4D97-AF65-F5344CB8AC3E}">
        <p14:creationId xmlns:p14="http://schemas.microsoft.com/office/powerpoint/2010/main" val="9176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examine again our swap program.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Swap.c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array name is a pointer to the first element of the array. </a:t>
            </a:r>
          </a:p>
          <a:p>
            <a:r>
              <a:rPr lang="en-US" dirty="0" smtClean="0"/>
              <a:t>Pointers as well as arrays can be subscripted</a:t>
            </a:r>
          </a:p>
          <a:p>
            <a:endParaRPr lang="en-US" dirty="0"/>
          </a:p>
          <a:p>
            <a:r>
              <a:rPr lang="en-US" dirty="0" smtClean="0"/>
              <a:t>Suppose A is an array, the following expressions are equivalent:</a:t>
            </a:r>
          </a:p>
          <a:p>
            <a:pPr lvl="1"/>
            <a:r>
              <a:rPr lang="en-US" b="1" dirty="0" smtClean="0"/>
              <a:t>A[</a:t>
            </a:r>
            <a:r>
              <a:rPr lang="en-US" b="1" dirty="0" err="1" smtClean="0"/>
              <a:t>i</a:t>
            </a:r>
            <a:r>
              <a:rPr lang="en-US" b="1" dirty="0" smtClean="0"/>
              <a:t>] </a:t>
            </a:r>
            <a:r>
              <a:rPr lang="en-US" dirty="0" smtClean="0"/>
              <a:t>is equivalent to </a:t>
            </a:r>
            <a:r>
              <a:rPr lang="en-US" b="1" dirty="0" smtClean="0"/>
              <a:t>*(A + </a:t>
            </a:r>
            <a:r>
              <a:rPr lang="en-US" b="1" dirty="0" err="1" smtClean="0"/>
              <a:t>i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 smtClean="0"/>
              <a:t>A is a pointer to &amp;A[0]</a:t>
            </a:r>
          </a:p>
          <a:p>
            <a:pPr lvl="1"/>
            <a:endParaRPr lang="en-US" b="1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b="1" dirty="0" err="1" smtClean="0"/>
              <a:t>ArraysPointers.c</a:t>
            </a:r>
            <a:endParaRPr lang="en-US" b="1" dirty="0" smtClean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2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b="1" dirty="0"/>
              <a:t>header to a function definition</a:t>
            </a:r>
            <a:r>
              <a:rPr lang="en-US" dirty="0"/>
              <a:t>, the declaration of a parameter as an array is equivalent to its declaration as a pointer. </a:t>
            </a:r>
          </a:p>
          <a:p>
            <a:pPr lvl="1"/>
            <a:r>
              <a:rPr lang="en-US" b="1" dirty="0" err="1"/>
              <a:t>int</a:t>
            </a:r>
            <a:r>
              <a:rPr lang="en-US" b="1" dirty="0"/>
              <a:t> a[]</a:t>
            </a:r>
            <a:r>
              <a:rPr lang="en-US" dirty="0"/>
              <a:t> is equivalent to </a:t>
            </a:r>
            <a:r>
              <a:rPr lang="en-US" b="1" dirty="0" err="1"/>
              <a:t>int</a:t>
            </a:r>
            <a:r>
              <a:rPr lang="en-US" b="1" dirty="0"/>
              <a:t> *</a:t>
            </a:r>
            <a:r>
              <a:rPr lang="en-US" b="1" dirty="0" smtClean="0"/>
              <a:t>a</a:t>
            </a:r>
          </a:p>
          <a:p>
            <a:pPr lvl="1"/>
            <a:endParaRPr lang="en-US" dirty="0"/>
          </a:p>
          <a:p>
            <a:r>
              <a:rPr lang="en-US" dirty="0"/>
              <a:t>When an array is passed to a function a pointer is actually passed. The array elements themselves are not copied. </a:t>
            </a:r>
          </a:p>
        </p:txBody>
      </p:sp>
    </p:spTree>
    <p:extLst>
      <p:ext uri="{BB962C8B-B14F-4D97-AF65-F5344CB8AC3E}">
        <p14:creationId xmlns:p14="http://schemas.microsoft.com/office/powerpoint/2010/main" val="6176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BubbleSort.c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Given the following array:</a:t>
            </a:r>
          </a:p>
          <a:p>
            <a:endParaRPr lang="en-US" dirty="0"/>
          </a:p>
          <a:p>
            <a:r>
              <a:rPr lang="en-US" dirty="0" smtClean="0"/>
              <a:t>A = {45, 100, 5, 10, 60}</a:t>
            </a:r>
          </a:p>
          <a:p>
            <a:endParaRPr lang="en-US" dirty="0" smtClean="0"/>
          </a:p>
          <a:p>
            <a:r>
              <a:rPr lang="en-US" dirty="0" smtClean="0"/>
              <a:t>Sort it.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365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it works:</a:t>
            </a:r>
          </a:p>
          <a:p>
            <a:pPr lvl="1"/>
            <a:r>
              <a:rPr lang="en-US" dirty="0" smtClean="0"/>
              <a:t>After every pass the largest element moves to the end of the array</a:t>
            </a:r>
          </a:p>
          <a:p>
            <a:pPr lvl="1"/>
            <a:r>
              <a:rPr lang="en-US" dirty="0" smtClean="0"/>
              <a:t>Video: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www.youtube.com/watch?v=Ap0IZn4hZGk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4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count the number of lines, spaces, and keywords (</a:t>
            </a:r>
            <a:r>
              <a:rPr lang="en-US" dirty="0" err="1"/>
              <a:t>int</a:t>
            </a:r>
            <a:r>
              <a:rPr lang="en-US" dirty="0"/>
              <a:t>, char, include, return) in a file. The program should have counters for the number of lines, spaces, </a:t>
            </a:r>
            <a:r>
              <a:rPr lang="en-US" dirty="0" err="1"/>
              <a:t>ints</a:t>
            </a:r>
            <a:r>
              <a:rPr lang="en-US" dirty="0"/>
              <a:t>, chars, includes, and returns, and these counters should be incremented each time they appear in the file. No other string function other than </a:t>
            </a:r>
            <a:r>
              <a:rPr lang="en-US" dirty="0" err="1"/>
              <a:t>strlen</a:t>
            </a:r>
            <a:r>
              <a:rPr lang="en-US" dirty="0"/>
              <a:t> can be used in the program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See </a:t>
            </a:r>
            <a:r>
              <a:rPr lang="en-US" b="1" dirty="0" err="1" smtClean="0"/>
              <a:t>count.c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75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716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 is called recursive if it calls itself</a:t>
            </a:r>
          </a:p>
          <a:p>
            <a:r>
              <a:rPr lang="en-US" dirty="0" smtClean="0"/>
              <a:t>To do smaller and smaller work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Recursive functions follow a pattern:</a:t>
            </a:r>
          </a:p>
          <a:p>
            <a:pPr lvl="1"/>
            <a:r>
              <a:rPr lang="en-US" dirty="0" smtClean="0"/>
              <a:t>Base case</a:t>
            </a:r>
          </a:p>
          <a:p>
            <a:pPr lvl="1"/>
            <a:r>
              <a:rPr lang="en-US" dirty="0" smtClean="0"/>
              <a:t>Recursive case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42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about the factorial definition:</a:t>
            </a:r>
          </a:p>
          <a:p>
            <a:pPr marL="411480" lvl="1" indent="0">
              <a:buNone/>
            </a:pPr>
            <a:r>
              <a:rPr lang="en-US" b="1" dirty="0"/>
              <a:t>N!  =&gt; </a:t>
            </a:r>
          </a:p>
          <a:p>
            <a:pPr marL="777240" lvl="2" indent="0">
              <a:buNone/>
            </a:pPr>
            <a:r>
              <a:rPr lang="en-US" dirty="0"/>
              <a:t>1 		if n </a:t>
            </a:r>
            <a:r>
              <a:rPr lang="en-US" dirty="0" smtClean="0"/>
              <a:t>&lt;= 1</a:t>
            </a:r>
            <a:endParaRPr lang="en-US" dirty="0"/>
          </a:p>
          <a:p>
            <a:pPr marL="777240" lvl="2" indent="0">
              <a:buNone/>
            </a:pPr>
            <a:r>
              <a:rPr lang="en-US" dirty="0"/>
              <a:t>(n -1)! * n 		if n &gt;</a:t>
            </a:r>
            <a:r>
              <a:rPr lang="en-US" dirty="0" smtClean="0"/>
              <a:t> 1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Example:</a:t>
            </a:r>
          </a:p>
          <a:p>
            <a:pPr lvl="1"/>
            <a:r>
              <a:rPr lang="en-US" b="1" dirty="0" smtClean="0"/>
              <a:t>File: </a:t>
            </a:r>
            <a:r>
              <a:rPr lang="en-US" b="1" dirty="0" err="1" smtClean="0"/>
              <a:t>Factorial.c</a:t>
            </a:r>
            <a:endParaRPr lang="en-US" b="1" dirty="0" smtClean="0"/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iterative vs recursive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3086100"/>
            <a:ext cx="4292600" cy="37719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1417638"/>
            <a:ext cx="49911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 smtClean="0"/>
              <a:t>Write </a:t>
            </a:r>
            <a:r>
              <a:rPr lang="en-US" dirty="0"/>
              <a:t>a recursive function called sigma with a prototype of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sigma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that adds the numbers 1 through n and returns the sum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 smtClean="0"/>
              <a:t>Make sure that it works by also writing the iterative version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Example: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</a:p>
          <a:p>
            <a:pPr marL="11430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Enter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positive integer: 5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11430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Sigma is 15</a:t>
            </a:r>
          </a:p>
          <a:p>
            <a:pPr marL="11430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11430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Soln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5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Arrays, pointers and strings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15200</TotalTime>
  <Words>626</Words>
  <Application>Microsoft Macintosh PowerPoint</Application>
  <PresentationFormat>On-screen Show (4:3)</PresentationFormat>
  <Paragraphs>162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Andale Mono</vt:lpstr>
      <vt:lpstr>Calibri</vt:lpstr>
      <vt:lpstr>Cambria</vt:lpstr>
      <vt:lpstr>Consolas</vt:lpstr>
      <vt:lpstr>Arial</vt:lpstr>
      <vt:lpstr>Adjacency</vt:lpstr>
      <vt:lpstr>CS2164 Lesson 10: Arrays, Pointers and Strings </vt:lpstr>
      <vt:lpstr>HOMework</vt:lpstr>
      <vt:lpstr>Assignment 4</vt:lpstr>
      <vt:lpstr>From last class</vt:lpstr>
      <vt:lpstr>RECURSION Definition</vt:lpstr>
      <vt:lpstr>Example:</vt:lpstr>
      <vt:lpstr>Factorial iterative vs recursive</vt:lpstr>
      <vt:lpstr>Exercise</vt:lpstr>
      <vt:lpstr>Arrays, pointers and strings</vt:lpstr>
      <vt:lpstr>Arrays</vt:lpstr>
      <vt:lpstr>Initialization</vt:lpstr>
      <vt:lpstr>String and Arrays</vt:lpstr>
      <vt:lpstr>Subscripting</vt:lpstr>
      <vt:lpstr>Arrays Summary</vt:lpstr>
      <vt:lpstr>POINTERS</vt:lpstr>
      <vt:lpstr>PowerPoint Presentation</vt:lpstr>
      <vt:lpstr>Example:</vt:lpstr>
      <vt:lpstr>Call By Reference</vt:lpstr>
      <vt:lpstr>Arrays and Pointers</vt:lpstr>
      <vt:lpstr>Arrays as function arguments</vt:lpstr>
      <vt:lpstr>Example:</vt:lpstr>
      <vt:lpstr>Bubble sort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CS2164 Lesson 6  Feb 10, 2016</dc:title>
  <dc:creator>Gus Sandoval</dc:creator>
  <cp:lastModifiedBy>Gustavo Sandoval</cp:lastModifiedBy>
  <cp:revision>110</cp:revision>
  <dcterms:created xsi:type="dcterms:W3CDTF">2016-02-17T16:03:20Z</dcterms:created>
  <dcterms:modified xsi:type="dcterms:W3CDTF">2016-03-01T16:54:50Z</dcterms:modified>
</cp:coreProperties>
</file>