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3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6" r:id="rId16"/>
    <p:sldId id="270" r:id="rId17"/>
    <p:sldId id="271" r:id="rId18"/>
    <p:sldId id="272" r:id="rId19"/>
    <p:sldId id="257" r:id="rId20"/>
    <p:sldId id="275" r:id="rId21"/>
    <p:sldId id="277" r:id="rId22"/>
    <p:sldId id="278" r:id="rId23"/>
    <p:sldId id="283" r:id="rId24"/>
    <p:sldId id="284" r:id="rId25"/>
    <p:sldId id="279" r:id="rId26"/>
    <p:sldId id="281" r:id="rId27"/>
    <p:sldId id="282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0"/>
    <p:restoredTop sz="94617"/>
  </p:normalViewPr>
  <p:slideViewPr>
    <p:cSldViewPr snapToGrid="0" snapToObjects="1">
      <p:cViewPr>
        <p:scale>
          <a:sx n="96" d="100"/>
          <a:sy n="96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6F96-F818-A042-B7F8-6B8A74F0F8DD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93C6-1EF7-D448-AA84-AAD3318F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_standard_library#Header_fil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5 </a:t>
            </a:r>
            <a:br>
              <a:rPr lang="en-US" dirty="0" smtClean="0"/>
            </a:br>
            <a:r>
              <a:rPr lang="en-US" dirty="0" smtClean="0"/>
              <a:t>Feb 8,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0, 34</a:t>
            </a:r>
          </a:p>
          <a:p>
            <a:r>
              <a:rPr lang="en-US" dirty="0" smtClean="0"/>
              <a:t>If they start with 0 (zero) it’s assumed Octal. Don’t contain the 8 or 9</a:t>
            </a:r>
          </a:p>
          <a:p>
            <a:pPr lvl="1"/>
            <a:r>
              <a:rPr lang="en-US" dirty="0" smtClean="0"/>
              <a:t>056, 023</a:t>
            </a:r>
          </a:p>
          <a:p>
            <a:r>
              <a:rPr lang="en-US" dirty="0" smtClean="0"/>
              <a:t>If they start wit 0x (zero and x) it’s Hex:</a:t>
            </a:r>
          </a:p>
          <a:p>
            <a:pPr lvl="1"/>
            <a:r>
              <a:rPr lang="en-US" dirty="0" smtClean="0"/>
              <a:t>0x23, 0xFF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constants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between single ‘ ‘ (quotes)</a:t>
            </a:r>
          </a:p>
          <a:p>
            <a:r>
              <a:rPr lang="en-US" dirty="0" smtClean="0"/>
              <a:t>Some are special such as: </a:t>
            </a:r>
          </a:p>
          <a:p>
            <a:pPr lvl="1"/>
            <a:r>
              <a:rPr lang="en-US" dirty="0" smtClean="0"/>
              <a:t>\n – new line</a:t>
            </a:r>
          </a:p>
          <a:p>
            <a:pPr lvl="1"/>
            <a:r>
              <a:rPr lang="en-US" dirty="0" smtClean="0"/>
              <a:t>\t  - tab</a:t>
            </a:r>
          </a:p>
          <a:p>
            <a:pPr lvl="1"/>
            <a:r>
              <a:rPr lang="en-US" dirty="0" smtClean="0"/>
              <a:t>\\ - backslash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constants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3 parts:</a:t>
            </a:r>
          </a:p>
          <a:p>
            <a:pPr lvl="1"/>
            <a:r>
              <a:rPr lang="en-US" dirty="0" smtClean="0"/>
              <a:t>Integer part</a:t>
            </a:r>
          </a:p>
          <a:p>
            <a:pPr lvl="1"/>
            <a:r>
              <a:rPr lang="en-US" dirty="0" smtClean="0"/>
              <a:t>A decimal point</a:t>
            </a:r>
          </a:p>
          <a:p>
            <a:pPr lvl="1"/>
            <a:r>
              <a:rPr lang="en-US" dirty="0" smtClean="0"/>
              <a:t>Fraction part</a:t>
            </a:r>
          </a:p>
          <a:p>
            <a:pPr lvl="1"/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3.14159</a:t>
            </a:r>
          </a:p>
          <a:p>
            <a:pPr lvl="1"/>
            <a:r>
              <a:rPr lang="en-US" dirty="0" smtClean="0"/>
              <a:t>2.71828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 Type 4: String 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Characters surrounded by double quotes (“”)</a:t>
            </a:r>
          </a:p>
          <a:p>
            <a:r>
              <a:rPr lang="en-US" dirty="0" smtClean="0"/>
              <a:t>Stored as array of characters with a null terminator at the end</a:t>
            </a:r>
          </a:p>
          <a:p>
            <a:r>
              <a:rPr lang="en-US" dirty="0" smtClean="0"/>
              <a:t>They are different than character Constants:</a:t>
            </a:r>
          </a:p>
          <a:p>
            <a:pPr lvl="1"/>
            <a:r>
              <a:rPr lang="en-US" dirty="0" smtClean="0"/>
              <a:t>“a” NOT THE SAME as ‘a’.  Why ? 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“hello world”		- </a:t>
            </a:r>
            <a:r>
              <a:rPr lang="en-US" dirty="0" err="1" smtClean="0"/>
              <a:t>normale</a:t>
            </a:r>
            <a:r>
              <a:rPr lang="en-US" dirty="0" smtClean="0"/>
              <a:t> string we know</a:t>
            </a:r>
          </a:p>
          <a:p>
            <a:pPr lvl="1"/>
            <a:r>
              <a:rPr lang="en-US" dirty="0" smtClean="0"/>
              <a:t>“” 			- the null string</a:t>
            </a:r>
          </a:p>
          <a:p>
            <a:pPr lvl="1"/>
            <a:r>
              <a:rPr lang="en-US" dirty="0" smtClean="0"/>
              <a:t>“a = b + c”		- another string</a:t>
            </a:r>
          </a:p>
        </p:txBody>
      </p:sp>
    </p:spTree>
    <p:extLst>
      <p:ext uri="{BB962C8B-B14F-4D97-AF65-F5344CB8AC3E}">
        <p14:creationId xmlns:p14="http://schemas.microsoft.com/office/powerpoint/2010/main" val="17519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 Type 5: Punctuators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Along with white space help the compiler separate language elements</a:t>
            </a:r>
          </a:p>
          <a:p>
            <a:r>
              <a:rPr lang="en-US" dirty="0" smtClean="0"/>
              <a:t>Examples include:</a:t>
            </a:r>
          </a:p>
          <a:p>
            <a:pPr lvl="1"/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Braces</a:t>
            </a:r>
          </a:p>
          <a:p>
            <a:pPr lvl="1"/>
            <a:r>
              <a:rPr lang="en-US" dirty="0" smtClean="0"/>
              <a:t>Commas</a:t>
            </a:r>
          </a:p>
          <a:p>
            <a:pPr lvl="1"/>
            <a:r>
              <a:rPr lang="en-US" dirty="0" smtClean="0"/>
              <a:t>Semicolons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 Type 6: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there are many special characters with particular meanings. Examples include the arithmetic operators: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7324"/>
              </p:ext>
            </p:extLst>
          </p:nvPr>
        </p:nvGraphicFramePr>
        <p:xfrm>
          <a:off x="1542142" y="3332238"/>
          <a:ext cx="8128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1"/>
                <a:gridCol w="57022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Modulus. Remember modulus</a:t>
                      </a:r>
                      <a:r>
                        <a:rPr lang="en-US" baseline="0" dirty="0" smtClean="0"/>
                        <a:t> is the value of the remainder after performing a division.  </a:t>
                      </a:r>
                    </a:p>
                    <a:p>
                      <a:r>
                        <a:rPr lang="en-US" baseline="0" dirty="0" smtClean="0"/>
                        <a:t>Example: 5 % 3 is  2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that tokens have meaning depending on context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Modulus:</a:t>
            </a:r>
          </a:p>
          <a:p>
            <a:pPr lvl="1"/>
            <a:r>
              <a:rPr lang="en-US" dirty="0" smtClean="0"/>
              <a:t>A = B % 2;</a:t>
            </a:r>
          </a:p>
          <a:p>
            <a:pPr lvl="1"/>
            <a:endParaRPr lang="en-US" dirty="0"/>
          </a:p>
          <a:p>
            <a:r>
              <a:rPr lang="en-US" dirty="0" smtClean="0"/>
              <a:t>Conversion Specification: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(“%d”, 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</a:t>
            </a:r>
            <a:r>
              <a:rPr lang="en-US" dirty="0" err="1" smtClean="0"/>
              <a:t>Associativitiy</a:t>
            </a:r>
            <a:r>
              <a:rPr lang="en-US" dirty="0" smtClean="0"/>
              <a:t>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have rules or precedence and associativity</a:t>
            </a:r>
          </a:p>
          <a:p>
            <a:r>
              <a:rPr lang="en-US" dirty="0" smtClean="0"/>
              <a:t>However the compiler has some “leeway” to make changes</a:t>
            </a:r>
          </a:p>
          <a:p>
            <a:r>
              <a:rPr lang="en-US" dirty="0" smtClean="0"/>
              <a:t>Expressions inside parentheses are evaluated first </a:t>
            </a:r>
          </a:p>
          <a:p>
            <a:r>
              <a:rPr lang="en-US" b="1" dirty="0" smtClean="0"/>
              <a:t>When in doubt use parenthesis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5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8146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+ 2 *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+ (2 * 3)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 + 2 ) *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+ 2 – 3 + 4 –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(((1 + 2 ) – 3) + 4) - 5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9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Prefix:</a:t>
            </a:r>
          </a:p>
          <a:p>
            <a:pPr lvl="1"/>
            <a:r>
              <a:rPr lang="en-US" dirty="0" smtClean="0"/>
              <a:t>--a</a:t>
            </a:r>
          </a:p>
          <a:p>
            <a:r>
              <a:rPr lang="en-US" dirty="0" smtClean="0"/>
              <a:t>Postfix: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++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1825625"/>
            <a:ext cx="815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a, b, c =0;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++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c++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(“%d, %d, %d\n”, a, b, 	++c);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help in the lab</a:t>
            </a:r>
            <a:r>
              <a:rPr lang="is-I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review what we are using:</a:t>
            </a:r>
          </a:p>
          <a:p>
            <a:pPr lvl="1"/>
            <a:r>
              <a:rPr lang="en-US" b="1" dirty="0" smtClean="0"/>
              <a:t>Editor</a:t>
            </a:r>
            <a:r>
              <a:rPr lang="en-US" dirty="0" smtClean="0"/>
              <a:t>: to write our programs (sublime, atom,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Compiler</a:t>
            </a:r>
            <a:r>
              <a:rPr lang="en-US" dirty="0" smtClean="0"/>
              <a:t>: to create an executable program</a:t>
            </a:r>
          </a:p>
          <a:p>
            <a:pPr lvl="1"/>
            <a:r>
              <a:rPr lang="en-US" b="1" dirty="0" smtClean="0"/>
              <a:t>Terminal (</a:t>
            </a:r>
            <a:r>
              <a:rPr lang="en-US" b="1" dirty="0" err="1" smtClean="0"/>
              <a:t>cygwin</a:t>
            </a:r>
            <a:r>
              <a:rPr lang="en-US" b="1" dirty="0" smtClean="0"/>
              <a:t>)</a:t>
            </a:r>
            <a:r>
              <a:rPr lang="en-US" dirty="0" smtClean="0"/>
              <a:t>: access to the compiler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/</a:t>
            </a:r>
            <a:r>
              <a:rPr lang="en-US" b="1" dirty="0" err="1" smtClean="0"/>
              <a:t>Github</a:t>
            </a:r>
            <a:r>
              <a:rPr lang="en-US" dirty="0" smtClean="0"/>
              <a:t>: Version control and submission of our programs.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You write your program in a directory (folder) called Lab2. </a:t>
            </a:r>
          </a:p>
          <a:p>
            <a:pPr>
              <a:buFontTx/>
              <a:buChar char="-"/>
            </a:pPr>
            <a:r>
              <a:rPr lang="en-US" dirty="0" smtClean="0"/>
              <a:t>Your program will be called: </a:t>
            </a:r>
            <a:r>
              <a:rPr lang="en-US" dirty="0" err="1" smtClean="0"/>
              <a:t>stringlen.c</a:t>
            </a:r>
            <a:r>
              <a:rPr lang="en-US" dirty="0" smtClean="0"/>
              <a:t> or </a:t>
            </a:r>
            <a:r>
              <a:rPr lang="en-US" dirty="0" err="1" smtClean="0"/>
              <a:t>Temperatureconversion.c</a:t>
            </a:r>
            <a:r>
              <a:rPr lang="en-US" dirty="0" smtClean="0"/>
              <a:t>. </a:t>
            </a:r>
          </a:p>
          <a:p>
            <a:pPr>
              <a:buFontTx/>
              <a:buChar char="-"/>
            </a:pPr>
            <a:r>
              <a:rPr lang="en-US" dirty="0" smtClean="0"/>
              <a:t>You will save in in a folder or directory that both your terminal and your editor have access to. </a:t>
            </a:r>
          </a:p>
          <a:p>
            <a:pPr>
              <a:buFontTx/>
              <a:buChar char="-"/>
            </a:pPr>
            <a:r>
              <a:rPr lang="en-US" dirty="0" smtClean="0"/>
              <a:t>If you can’t call the editor form the terminal it’s ok. </a:t>
            </a:r>
            <a:r>
              <a:rPr lang="en-US" b="1" dirty="0" smtClean="0"/>
              <a:t>You can still open the file 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94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know it:</a:t>
            </a:r>
          </a:p>
          <a:p>
            <a:pPr lvl="1"/>
            <a:r>
              <a:rPr lang="en-US" dirty="0" smtClean="0"/>
              <a:t>A = B + C</a:t>
            </a:r>
          </a:p>
          <a:p>
            <a:r>
              <a:rPr lang="en-US" dirty="0" smtClean="0"/>
              <a:t>C treats</a:t>
            </a:r>
            <a:r>
              <a:rPr lang="en-US" b="1" dirty="0" smtClean="0"/>
              <a:t> = </a:t>
            </a:r>
            <a:r>
              <a:rPr lang="en-US" dirty="0" smtClean="0"/>
              <a:t>as an operator just like + or –</a:t>
            </a:r>
          </a:p>
          <a:p>
            <a:r>
              <a:rPr lang="en-US" dirty="0" smtClean="0"/>
              <a:t>It’s precedence is lower than any of the other operators we have seen</a:t>
            </a:r>
          </a:p>
          <a:p>
            <a:r>
              <a:rPr lang="en-US" dirty="0" smtClean="0"/>
              <a:t>Associativity is Right to left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C = 3</a:t>
            </a:r>
          </a:p>
          <a:p>
            <a:r>
              <a:rPr lang="en-US" dirty="0" smtClean="0"/>
              <a:t>A = B + C</a:t>
            </a:r>
          </a:p>
          <a:p>
            <a:endParaRPr lang="en-US" dirty="0" smtClean="0"/>
          </a:p>
          <a:p>
            <a:r>
              <a:rPr lang="en-US" dirty="0" smtClean="0"/>
              <a:t>Equivalent to:</a:t>
            </a:r>
          </a:p>
          <a:p>
            <a:endParaRPr lang="en-US" dirty="0"/>
          </a:p>
          <a:p>
            <a:r>
              <a:rPr lang="en-US" dirty="0" smtClean="0"/>
              <a:t>A = (B = 2) + (C =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= 0;</a:t>
            </a:r>
          </a:p>
          <a:p>
            <a:r>
              <a:rPr lang="en-US" dirty="0" smtClean="0"/>
              <a:t>B = 0;</a:t>
            </a:r>
          </a:p>
          <a:p>
            <a:r>
              <a:rPr lang="en-US" dirty="0" smtClean="0"/>
              <a:t>C = 0;</a:t>
            </a:r>
          </a:p>
          <a:p>
            <a:endParaRPr lang="en-US" dirty="0"/>
          </a:p>
          <a:p>
            <a:r>
              <a:rPr lang="en-US" dirty="0" smtClean="0"/>
              <a:t>Equivalent to:</a:t>
            </a:r>
            <a:endParaRPr lang="en-US" dirty="0"/>
          </a:p>
          <a:p>
            <a:pPr lvl="1"/>
            <a:r>
              <a:rPr lang="en-US" dirty="0" smtClean="0"/>
              <a:t>A = B = C = 0;</a:t>
            </a:r>
          </a:p>
          <a:p>
            <a:pPr lvl="1"/>
            <a:r>
              <a:rPr lang="en-US" dirty="0" smtClean="0"/>
              <a:t>A = (B = (C = 0)) </a:t>
            </a:r>
          </a:p>
        </p:txBody>
      </p:sp>
    </p:spTree>
    <p:extLst>
      <p:ext uri="{BB962C8B-B14F-4D97-AF65-F5344CB8AC3E}">
        <p14:creationId xmlns:p14="http://schemas.microsoft.com/office/powerpoint/2010/main" val="121977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 smtClean="0"/>
              <a:t>Other assignment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37360"/>
              </p:ext>
            </p:extLst>
          </p:nvPr>
        </p:nvGraphicFramePr>
        <p:xfrm>
          <a:off x="838200" y="1450068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+=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 A +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-=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-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*=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*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/=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/B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%=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%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&gt;&gt; =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&gt;&gt;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&lt;&lt;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&lt;&lt;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&amp;=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&amp;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^=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^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|=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 |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Variable op</a:t>
                      </a:r>
                      <a:r>
                        <a:rPr lang="en-US" b="1" baseline="0" dirty="0" smtClean="0"/>
                        <a:t> = expression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Variable = variable</a:t>
                      </a:r>
                      <a:r>
                        <a:rPr lang="en-US" b="1" baseline="0" dirty="0" smtClean="0"/>
                        <a:t> op (expression)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9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and 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4957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29"/>
                <a:gridCol w="81370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or equal to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&lt;=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0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Equality:</a:t>
            </a:r>
          </a:p>
          <a:p>
            <a:pPr lvl="1"/>
            <a:r>
              <a:rPr lang="en-US" dirty="0" smtClean="0"/>
              <a:t>==</a:t>
            </a:r>
          </a:p>
          <a:p>
            <a:pPr lvl="1"/>
            <a:endParaRPr lang="en-US" dirty="0"/>
          </a:p>
          <a:p>
            <a:r>
              <a:rPr lang="en-US" dirty="0" smtClean="0"/>
              <a:t>Inequality:</a:t>
            </a:r>
          </a:p>
          <a:p>
            <a:pPr lvl="1"/>
            <a:r>
              <a:rPr lang="en-US" dirty="0" smtClean="0"/>
              <a:t>!=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A = 3</a:t>
            </a:r>
          </a:p>
          <a:p>
            <a:r>
              <a:rPr lang="en-US" dirty="0" smtClean="0"/>
              <a:t>If (a == 3) 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 (“it’s three”);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err="1" smtClean="0"/>
              <a:t>Pritnf</a:t>
            </a:r>
            <a:r>
              <a:rPr lang="en-US" dirty="0" smtClean="0"/>
              <a:t> (“it’s not three”);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2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2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that begin with #</a:t>
            </a:r>
          </a:p>
          <a:p>
            <a:r>
              <a:rPr lang="en-US" dirty="0" smtClean="0"/>
              <a:t>One of the uses is to include header files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 lvl="1"/>
            <a:r>
              <a:rPr lang="en-US" dirty="0" smtClean="0"/>
              <a:t>#include “</a:t>
            </a:r>
            <a:r>
              <a:rPr lang="en-US" dirty="0" err="1" smtClean="0"/>
              <a:t>myfile.h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With &lt;&gt; it looks in all directories but the current one</a:t>
            </a:r>
          </a:p>
          <a:p>
            <a:r>
              <a:rPr lang="en-US" dirty="0" smtClean="0"/>
              <a:t>With “” it looks on the current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8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many useful functions that add power and flexibility to C. </a:t>
            </a:r>
          </a:p>
          <a:p>
            <a:r>
              <a:rPr lang="en-US" dirty="0" smtClean="0"/>
              <a:t>Many are used extensively other only </a:t>
            </a:r>
            <a:r>
              <a:rPr lang="en-US" dirty="0" err="1" smtClean="0"/>
              <a:t>ocassionaly</a:t>
            </a:r>
            <a:endParaRPr lang="en-US" dirty="0" smtClean="0"/>
          </a:p>
          <a:p>
            <a:r>
              <a:rPr lang="en-US" dirty="0" smtClean="0"/>
              <a:t>You can browse them all here: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C_standard_library#Header_files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6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all the tokens seen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Printrandom.c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2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70061"/>
          </a:xfrm>
        </p:spPr>
        <p:txBody>
          <a:bodyPr>
            <a:normAutofit/>
          </a:bodyPr>
          <a:lstStyle/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 on </a:t>
            </a:r>
            <a:br>
              <a:rPr lang="en-US" dirty="0" smtClean="0"/>
            </a:br>
            <a:r>
              <a:rPr lang="en-US" dirty="0" smtClean="0"/>
              <a:t>Cygwin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80" y="780596"/>
            <a:ext cx="7877940" cy="53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Elements of C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vocabulary of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C Program get compiled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Like any language It has a vocabulary</a:t>
            </a:r>
          </a:p>
          <a:p>
            <a:r>
              <a:rPr lang="en-US" dirty="0" smtClean="0"/>
              <a:t>A C program consists of 1 or more files</a:t>
            </a:r>
          </a:p>
          <a:p>
            <a:r>
              <a:rPr lang="en-US" dirty="0" smtClean="0"/>
              <a:t>It is translated in several phases:</a:t>
            </a:r>
          </a:p>
          <a:p>
            <a:pPr lvl="1"/>
            <a:r>
              <a:rPr lang="en-US" dirty="0" smtClean="0"/>
              <a:t>Translate directives introduced by lines that start with # (#include, #define)</a:t>
            </a:r>
          </a:p>
          <a:p>
            <a:pPr lvl="1"/>
            <a:r>
              <a:rPr lang="en-US" dirty="0" smtClean="0"/>
              <a:t>Perform macro definition and expansion</a:t>
            </a:r>
          </a:p>
          <a:p>
            <a:r>
              <a:rPr lang="en-US" dirty="0" smtClean="0"/>
              <a:t>The result is a set of TOKENS</a:t>
            </a:r>
          </a:p>
          <a:p>
            <a:r>
              <a:rPr lang="en-US" dirty="0" smtClean="0"/>
              <a:t>The compiler uses this token to create an executable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kinds of tokens for the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Keyword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String literals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Punctuators (Other separators)</a:t>
            </a:r>
          </a:p>
          <a:p>
            <a:endParaRPr lang="en-US" dirty="0"/>
          </a:p>
          <a:p>
            <a:r>
              <a:rPr lang="en-US" dirty="0" smtClean="0"/>
              <a:t>Note: Blanks, Horizontal and vertical tabs, newlines and </a:t>
            </a:r>
            <a:r>
              <a:rPr lang="en-US" b="1" dirty="0" smtClean="0"/>
              <a:t>comments</a:t>
            </a:r>
            <a:r>
              <a:rPr lang="en-US" dirty="0" smtClean="0"/>
              <a:t> are </a:t>
            </a:r>
            <a:r>
              <a:rPr lang="en-US" b="1" dirty="0" smtClean="0"/>
              <a:t>ignored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2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 Type 1: 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a sequence of letters and digits</a:t>
            </a:r>
          </a:p>
          <a:p>
            <a:r>
              <a:rPr lang="en-US" dirty="0" smtClean="0"/>
              <a:t>It’s a good practice to choose ones that have mnemonic significance</a:t>
            </a:r>
          </a:p>
          <a:p>
            <a:r>
              <a:rPr lang="en-US" dirty="0" smtClean="0"/>
              <a:t>The first character must be a letter or underscore (_)</a:t>
            </a:r>
          </a:p>
          <a:p>
            <a:r>
              <a:rPr lang="en-US" dirty="0" smtClean="0"/>
              <a:t>Upper and Lowercase are different (Main vs main vs _main)</a:t>
            </a:r>
          </a:p>
          <a:p>
            <a:r>
              <a:rPr lang="en-US" dirty="0" smtClean="0"/>
              <a:t>Not recommended to use the _ as the first letter because internal functions use that. </a:t>
            </a:r>
          </a:p>
          <a:p>
            <a:r>
              <a:rPr lang="en-US" dirty="0" smtClean="0"/>
              <a:t>In ANSI C, the first 31 letters are significant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K</a:t>
            </a:r>
          </a:p>
          <a:p>
            <a:pPr lvl="1"/>
            <a:r>
              <a:rPr lang="en-US" dirty="0" smtClean="0"/>
              <a:t>_id</a:t>
            </a:r>
          </a:p>
          <a:p>
            <a:pPr lvl="1"/>
            <a:r>
              <a:rPr lang="en-US" dirty="0" err="1" smtClean="0"/>
              <a:t>Iamanidentifier</a:t>
            </a:r>
            <a:endParaRPr lang="en-US" dirty="0" smtClean="0"/>
          </a:p>
          <a:p>
            <a:pPr lvl="1"/>
            <a:r>
              <a:rPr lang="en-US" dirty="0" err="1" smtClean="0"/>
              <a:t>so_am_i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 Type 2: Keywords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reserved words that have a strict meaning. </a:t>
            </a:r>
          </a:p>
          <a:p>
            <a:r>
              <a:rPr lang="en-US" dirty="0" smtClean="0"/>
              <a:t>Cannot be redefined or used in other context. </a:t>
            </a:r>
          </a:p>
          <a:p>
            <a:r>
              <a:rPr lang="en-US" dirty="0" smtClean="0"/>
              <a:t>C has 32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" y="3214914"/>
            <a:ext cx="7213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 Type 3: 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4 different types:</a:t>
            </a:r>
          </a:p>
          <a:p>
            <a:pPr lvl="1"/>
            <a:r>
              <a:rPr lang="en-US" dirty="0" smtClean="0"/>
              <a:t>Integer constant</a:t>
            </a:r>
          </a:p>
          <a:p>
            <a:pPr lvl="1"/>
            <a:r>
              <a:rPr lang="en-US" dirty="0" smtClean="0"/>
              <a:t>Character constant</a:t>
            </a:r>
          </a:p>
          <a:p>
            <a:pPr lvl="1"/>
            <a:r>
              <a:rPr lang="en-US" dirty="0" smtClean="0"/>
              <a:t>Floating point constant</a:t>
            </a:r>
          </a:p>
          <a:p>
            <a:pPr lvl="1"/>
            <a:r>
              <a:rPr lang="en-US" dirty="0" smtClean="0"/>
              <a:t>Enumeration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1072</Words>
  <Application>Microsoft Macintosh PowerPoint</Application>
  <PresentationFormat>Widescreen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Consolas</vt:lpstr>
      <vt:lpstr>Arial</vt:lpstr>
      <vt:lpstr>Office Theme</vt:lpstr>
      <vt:lpstr>CS2164 Lesson 5  Feb 8, 2016</vt:lpstr>
      <vt:lpstr>Some things to help in the lab… </vt:lpstr>
      <vt:lpstr>Windows Github on  Cygwin</vt:lpstr>
      <vt:lpstr>Lexical Elements of C </vt:lpstr>
      <vt:lpstr>How does a C Program get compiled</vt:lpstr>
      <vt:lpstr>6 kinds of tokens for the compiler</vt:lpstr>
      <vt:lpstr>Token Type 1: Identifiers</vt:lpstr>
      <vt:lpstr>Token Type 2: Keywords</vt:lpstr>
      <vt:lpstr>Token Type 3: Constants</vt:lpstr>
      <vt:lpstr>Integer Constants</vt:lpstr>
      <vt:lpstr>Character constants </vt:lpstr>
      <vt:lpstr>Floating point constants </vt:lpstr>
      <vt:lpstr>Token Type 4: String Constants</vt:lpstr>
      <vt:lpstr>Token Type 5: Punctuators</vt:lpstr>
      <vt:lpstr>Token Type 6: Operators</vt:lpstr>
      <vt:lpstr>Notice that tokens have meaning depending on context </vt:lpstr>
      <vt:lpstr>Precedence and Associativitiy of Operators</vt:lpstr>
      <vt:lpstr>Examples </vt:lpstr>
      <vt:lpstr>Increment and Decrement Operators</vt:lpstr>
      <vt:lpstr>Assignment Operators</vt:lpstr>
      <vt:lpstr>Examples</vt:lpstr>
      <vt:lpstr>Other assignment operators</vt:lpstr>
      <vt:lpstr>Relational and Logical Operators</vt:lpstr>
      <vt:lpstr>Equality operators</vt:lpstr>
      <vt:lpstr>Example</vt:lpstr>
      <vt:lpstr>Preprocessor Directives</vt:lpstr>
      <vt:lpstr>Standard library </vt:lpstr>
      <vt:lpstr>Example with all the tokens seen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5</dc:title>
  <dc:creator>Gustavo Sandoval</dc:creator>
  <cp:lastModifiedBy>Gustavo Sandoval</cp:lastModifiedBy>
  <cp:revision>27</cp:revision>
  <dcterms:created xsi:type="dcterms:W3CDTF">2016-02-03T21:57:09Z</dcterms:created>
  <dcterms:modified xsi:type="dcterms:W3CDTF">2016-02-08T21:06:54Z</dcterms:modified>
</cp:coreProperties>
</file>