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7" r:id="rId2"/>
    <p:sldId id="269" r:id="rId3"/>
    <p:sldId id="258" r:id="rId4"/>
    <p:sldId id="260" r:id="rId5"/>
    <p:sldId id="264" r:id="rId6"/>
    <p:sldId id="263" r:id="rId7"/>
    <p:sldId id="261" r:id="rId8"/>
    <p:sldId id="262" r:id="rId9"/>
    <p:sldId id="268" r:id="rId10"/>
    <p:sldId id="266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_mathematical_func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smtClean="0"/>
              <a:t>Lesson </a:t>
            </a:r>
            <a:r>
              <a:rPr lang="en-US" smtClean="0"/>
              <a:t>7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Feb </a:t>
            </a:r>
            <a:r>
              <a:rPr lang="en-US" smtClean="0"/>
              <a:t>17,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Relational, equality and logical operators</a:t>
            </a:r>
          </a:p>
        </p:txBody>
      </p:sp>
      <p:pic>
        <p:nvPicPr>
          <p:cNvPr id="7" name="Content Placeholder 6" descr="a_book_on_c_pd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2403"/>
          <a:stretch/>
        </p:blipFill>
        <p:spPr>
          <a:xfrm>
            <a:off x="0" y="1600200"/>
            <a:ext cx="8077200" cy="4800600"/>
          </a:xfrm>
        </p:spPr>
      </p:pic>
    </p:spTree>
    <p:extLst>
      <p:ext uri="{BB962C8B-B14F-4D97-AF65-F5344CB8AC3E}">
        <p14:creationId xmlns:p14="http://schemas.microsoft.com/office/powerpoint/2010/main" val="2255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pic>
        <p:nvPicPr>
          <p:cNvPr id="4" name="Content Placeholder 3" descr="a_book_on_c_p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r="2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50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variant of the while statement we hadn’t seen.</a:t>
            </a:r>
          </a:p>
          <a:p>
            <a:r>
              <a:rPr lang="en-US" dirty="0" smtClean="0"/>
              <a:t>Instead of making the test at the top, makes it at the bottom:</a:t>
            </a:r>
          </a:p>
          <a:p>
            <a:endParaRPr lang="en-US" dirty="0"/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statemnet</a:t>
            </a:r>
            <a:endParaRPr lang="en-US" dirty="0" smtClean="0"/>
          </a:p>
          <a:p>
            <a:r>
              <a:rPr lang="en-US" dirty="0" smtClean="0"/>
              <a:t>} while (expression );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F0 = 0,</a:t>
            </a:r>
          </a:p>
          <a:p>
            <a:r>
              <a:rPr lang="en-US" dirty="0" smtClean="0"/>
              <a:t>F1 = 1, </a:t>
            </a:r>
          </a:p>
          <a:p>
            <a:r>
              <a:rPr lang="en-US" dirty="0" smtClean="0"/>
              <a:t>In general</a:t>
            </a:r>
          </a:p>
          <a:p>
            <a:r>
              <a:rPr lang="en-US" dirty="0" smtClean="0"/>
              <a:t>F (</a:t>
            </a:r>
            <a:r>
              <a:rPr lang="en-US" dirty="0" err="1" smtClean="0"/>
              <a:t>i</a:t>
            </a:r>
            <a:r>
              <a:rPr lang="en-US" dirty="0" smtClean="0"/>
              <a:t> + 1) = F(</a:t>
            </a:r>
            <a:r>
              <a:rPr lang="en-US" dirty="0" err="1" smtClean="0"/>
              <a:t>i</a:t>
            </a:r>
            <a:r>
              <a:rPr lang="en-US" dirty="0" smtClean="0"/>
              <a:t>) + F(</a:t>
            </a:r>
            <a:r>
              <a:rPr lang="en-US" dirty="0" err="1" smtClean="0"/>
              <a:t>i</a:t>
            </a:r>
            <a:r>
              <a:rPr lang="en-US" dirty="0" smtClean="0"/>
              <a:t> – 1) for I = 1, 2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O</a:t>
            </a:r>
            <a:r>
              <a:rPr lang="is-IS" dirty="0" smtClean="0"/>
              <a:t>ne property is that the Fibonnaci quotients defined by:</a:t>
            </a:r>
          </a:p>
          <a:p>
            <a:r>
              <a:rPr lang="en-US" dirty="0" smtClean="0"/>
              <a:t>Q</a:t>
            </a:r>
            <a:r>
              <a:rPr lang="is-IS" dirty="0" smtClean="0"/>
              <a:t>(i) = {F (i) / F(i – 1)} for i = 1, 2, 3</a:t>
            </a:r>
          </a:p>
          <a:p>
            <a:endParaRPr lang="is-IS" dirty="0"/>
          </a:p>
          <a:p>
            <a:r>
              <a:rPr lang="en-US" dirty="0" smtClean="0"/>
              <a:t>C</a:t>
            </a:r>
            <a:r>
              <a:rPr lang="is-IS" dirty="0" smtClean="0"/>
              <a:t>onverges to the golden mean, which is (1 + sqrt(5))/2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Fibonacci.c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 to N = 46.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from last class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Long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656449"/>
              </p:ext>
            </p:extLst>
          </p:nvPr>
        </p:nvGraphicFramePr>
        <p:xfrm>
          <a:off x="88075" y="1767127"/>
          <a:ext cx="798912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63"/>
                <a:gridCol w="2240117"/>
                <a:gridCol w="3215245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signed 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short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short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long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float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double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 double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Big.c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ig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0" y="1536192"/>
            <a:ext cx="4967688" cy="4420791"/>
          </a:xfrm>
          <a:prstGeom prst="rect">
            <a:avLst/>
          </a:prstGeom>
        </p:spPr>
      </p:pic>
      <p:pic>
        <p:nvPicPr>
          <p:cNvPr id="5" name="Picture 4" descr="lesson7_—_-bash_—_74×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17" y="5657714"/>
            <a:ext cx="6760537" cy="12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Floating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can hold real values such as 0.001, 2.0 and 3.14159 </a:t>
            </a:r>
          </a:p>
          <a:p>
            <a:r>
              <a:rPr lang="en-US" dirty="0" smtClean="0"/>
              <a:t>3 types: float, double, double float</a:t>
            </a:r>
          </a:p>
          <a:p>
            <a:r>
              <a:rPr lang="en-US" dirty="0" smtClean="0"/>
              <a:t>Typically storage:</a:t>
            </a:r>
          </a:p>
          <a:p>
            <a:pPr lvl="1"/>
            <a:r>
              <a:rPr lang="en-US" dirty="0" smtClean="0"/>
              <a:t>Float &lt; double &lt; double float </a:t>
            </a:r>
          </a:p>
          <a:p>
            <a:pPr lvl="1"/>
            <a:r>
              <a:rPr lang="en-US" dirty="0" smtClean="0"/>
              <a:t>In my system, they are 4, 8 and 16 (</a:t>
            </a:r>
            <a:r>
              <a:rPr lang="en-US" dirty="0" err="1" smtClean="0"/>
              <a:t>sizeof.c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Represent numbers to different accuracies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built-in functions in C</a:t>
            </a:r>
          </a:p>
          <a:p>
            <a:r>
              <a:rPr lang="en-US" dirty="0" smtClean="0"/>
              <a:t>Math functions are part of the math library</a:t>
            </a:r>
          </a:p>
          <a:p>
            <a:r>
              <a:rPr lang="en-US" b="1" dirty="0" smtClean="0"/>
              <a:t>Need to 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Example of functions available:</a:t>
            </a:r>
          </a:p>
          <a:p>
            <a:pPr lvl="1"/>
            <a:r>
              <a:rPr lang="en-US" b="1" dirty="0">
                <a:latin typeface="Consolas"/>
              </a:rPr>
              <a:t>d</a:t>
            </a:r>
            <a:r>
              <a:rPr lang="en-US" b="1" dirty="0" smtClean="0">
                <a:latin typeface="Consolas"/>
              </a:rPr>
              <a:t>ouble </a:t>
            </a:r>
            <a:r>
              <a:rPr lang="en-US" b="1" dirty="0" err="1" smtClean="0">
                <a:latin typeface="Consolas"/>
              </a:rPr>
              <a:t>sqrt</a:t>
            </a:r>
            <a:r>
              <a:rPr lang="en-US" b="1" dirty="0" smtClean="0">
                <a:latin typeface="Consolas"/>
              </a:rPr>
              <a:t>(double </a:t>
            </a:r>
            <a:r>
              <a:rPr lang="en-US" b="1" dirty="0" err="1" smtClean="0">
                <a:latin typeface="Consolas"/>
              </a:rPr>
              <a:t>param</a:t>
            </a:r>
            <a:r>
              <a:rPr lang="en-US" b="1" dirty="0" smtClean="0">
                <a:latin typeface="Consolas"/>
              </a:rPr>
              <a:t>)</a:t>
            </a:r>
          </a:p>
          <a:p>
            <a:pPr lvl="1"/>
            <a:r>
              <a:rPr lang="en-US" b="1" dirty="0" err="1">
                <a:latin typeface="Consolas"/>
              </a:rPr>
              <a:t>p</a:t>
            </a:r>
            <a:r>
              <a:rPr lang="en-US" b="1" dirty="0" err="1" smtClean="0">
                <a:latin typeface="Consolas"/>
              </a:rPr>
              <a:t>ow</a:t>
            </a:r>
            <a:r>
              <a:rPr lang="en-US" b="1" dirty="0" smtClean="0">
                <a:latin typeface="Consolas"/>
              </a:rPr>
              <a:t>()</a:t>
            </a:r>
          </a:p>
          <a:p>
            <a:pPr lvl="1"/>
            <a:r>
              <a:rPr lang="en-US" b="1" dirty="0" err="1">
                <a:latin typeface="Consolas"/>
              </a:rPr>
              <a:t>e</a:t>
            </a:r>
            <a:r>
              <a:rPr lang="en-US" b="1" dirty="0" err="1" smtClean="0">
                <a:latin typeface="Consolas"/>
              </a:rPr>
              <a:t>xp</a:t>
            </a:r>
            <a:r>
              <a:rPr lang="en-US" b="1" dirty="0" smtClean="0">
                <a:latin typeface="Consolas"/>
              </a:rPr>
              <a:t>()</a:t>
            </a:r>
          </a:p>
          <a:p>
            <a:pPr lvl="1"/>
            <a:r>
              <a:rPr lang="en-US" b="1" dirty="0">
                <a:latin typeface="Consolas"/>
              </a:rPr>
              <a:t>l</a:t>
            </a:r>
            <a:r>
              <a:rPr lang="en-US" b="1" dirty="0" smtClean="0">
                <a:latin typeface="Consolas"/>
              </a:rPr>
              <a:t>og()</a:t>
            </a:r>
          </a:p>
          <a:p>
            <a:pPr lvl="1"/>
            <a:r>
              <a:rPr lang="en-US" b="1" dirty="0">
                <a:latin typeface="Consolas"/>
              </a:rPr>
              <a:t>s</a:t>
            </a:r>
            <a:r>
              <a:rPr lang="en-US" b="1" dirty="0" smtClean="0">
                <a:latin typeface="Consolas"/>
              </a:rPr>
              <a:t>in()</a:t>
            </a:r>
          </a:p>
          <a:p>
            <a:pPr lvl="1"/>
            <a:r>
              <a:rPr lang="en-US" b="1" dirty="0" err="1">
                <a:latin typeface="Consolas"/>
              </a:rPr>
              <a:t>c</a:t>
            </a:r>
            <a:r>
              <a:rPr lang="en-US" b="1" dirty="0" err="1" smtClean="0">
                <a:latin typeface="Consolas"/>
              </a:rPr>
              <a:t>os</a:t>
            </a:r>
            <a:r>
              <a:rPr lang="en-US" b="1" dirty="0" smtClean="0">
                <a:latin typeface="Consolas"/>
              </a:rPr>
              <a:t>()</a:t>
            </a:r>
          </a:p>
          <a:p>
            <a:pPr lvl="1"/>
            <a:r>
              <a:rPr lang="en-US" b="1" dirty="0">
                <a:latin typeface="Consolas"/>
              </a:rPr>
              <a:t>t</a:t>
            </a:r>
            <a:r>
              <a:rPr lang="en-US" b="1" dirty="0" smtClean="0">
                <a:latin typeface="Consolas"/>
              </a:rPr>
              <a:t>an()</a:t>
            </a:r>
            <a:endParaRPr lang="en-US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7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list here: </a:t>
            </a:r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C_mathematical_functions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Most take a double type and return a double</a:t>
            </a:r>
          </a:p>
          <a:p>
            <a:r>
              <a:rPr lang="en-US" dirty="0" smtClean="0"/>
              <a:t>Prototype:</a:t>
            </a:r>
          </a:p>
          <a:p>
            <a:pPr lvl="1"/>
            <a:r>
              <a:rPr lang="en-US" b="1" dirty="0">
                <a:latin typeface="Consolas"/>
              </a:rPr>
              <a:t>d</a:t>
            </a:r>
            <a:r>
              <a:rPr lang="en-US" b="1" dirty="0" smtClean="0">
                <a:latin typeface="Consolas"/>
              </a:rPr>
              <a:t>ouble </a:t>
            </a:r>
            <a:r>
              <a:rPr lang="en-US" b="1" dirty="0" err="1" smtClean="0">
                <a:latin typeface="Consolas"/>
              </a:rPr>
              <a:t>sqrt</a:t>
            </a:r>
            <a:r>
              <a:rPr lang="en-US" b="1" dirty="0" smtClean="0">
                <a:latin typeface="Consolas"/>
              </a:rPr>
              <a:t>(double </a:t>
            </a:r>
            <a:r>
              <a:rPr lang="en-US" b="1" dirty="0" err="1" smtClean="0">
                <a:latin typeface="Consolas"/>
              </a:rPr>
              <a:t>arg</a:t>
            </a:r>
            <a:r>
              <a:rPr lang="en-US" b="1" dirty="0" smtClean="0">
                <a:latin typeface="Consolas"/>
              </a:rPr>
              <a:t>);</a:t>
            </a:r>
          </a:p>
          <a:p>
            <a:pPr lvl="1"/>
            <a:endParaRPr lang="en-US" b="1" dirty="0">
              <a:latin typeface="Consolas"/>
            </a:endParaRPr>
          </a:p>
          <a:p>
            <a:endParaRPr lang="en-US" b="1" dirty="0" smtClean="0">
              <a:latin typeface="Consolas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2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expressions have value and type:</a:t>
            </a:r>
          </a:p>
          <a:p>
            <a:pPr lvl="1"/>
            <a:r>
              <a:rPr lang="en-US" dirty="0" smtClean="0"/>
              <a:t>X + y </a:t>
            </a:r>
            <a:endParaRPr lang="en-US" dirty="0"/>
          </a:p>
          <a:p>
            <a:r>
              <a:rPr lang="en-US" dirty="0" smtClean="0"/>
              <a:t>Automatic conversions can occur when the operands are of different types</a:t>
            </a:r>
          </a:p>
          <a:p>
            <a:r>
              <a:rPr lang="en-US" dirty="0" smtClean="0"/>
              <a:t>If both x &amp; y are </a:t>
            </a:r>
            <a:r>
              <a:rPr lang="en-US" dirty="0" err="1" smtClean="0"/>
              <a:t>ints</a:t>
            </a:r>
            <a:r>
              <a:rPr lang="en-US" dirty="0" smtClean="0"/>
              <a:t> =&gt; expression is of type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If x and y are </a:t>
            </a:r>
            <a:r>
              <a:rPr lang="en-US" dirty="0" err="1" smtClean="0"/>
              <a:t>int</a:t>
            </a:r>
            <a:r>
              <a:rPr lang="en-US" dirty="0" smtClean="0"/>
              <a:t> and float =&gt; expression is float</a:t>
            </a:r>
          </a:p>
          <a:p>
            <a:r>
              <a:rPr lang="en-US" dirty="0" smtClean="0"/>
              <a:t>You can think of it as getting converted to the “bigger” type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celsius</a:t>
            </a:r>
            <a:r>
              <a:rPr lang="de-DE" dirty="0"/>
              <a:t> = 5/9 * (fahr - 32);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4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172</TotalTime>
  <Words>396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CS2164 Lesson 7  Feb 17, 2016</vt:lpstr>
      <vt:lpstr>homework</vt:lpstr>
      <vt:lpstr>Recap from last class…</vt:lpstr>
      <vt:lpstr>Fundamental Types Long form</vt:lpstr>
      <vt:lpstr>Example: Big.c</vt:lpstr>
      <vt:lpstr>The Floating Types</vt:lpstr>
      <vt:lpstr>Mathematical Functions</vt:lpstr>
      <vt:lpstr>PowerPoint Presentation</vt:lpstr>
      <vt:lpstr>Conversions</vt:lpstr>
      <vt:lpstr>Relational, equality and logical operators</vt:lpstr>
      <vt:lpstr>Operator precedence</vt:lpstr>
      <vt:lpstr>The do statement</vt:lpstr>
      <vt:lpstr>Fibonacci numbers</vt:lpstr>
      <vt:lpstr>Write Fibonacci.c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 Sandoval</cp:lastModifiedBy>
  <cp:revision>28</cp:revision>
  <dcterms:created xsi:type="dcterms:W3CDTF">2016-02-17T16:03:20Z</dcterms:created>
  <dcterms:modified xsi:type="dcterms:W3CDTF">2016-02-19T16:46:36Z</dcterms:modified>
</cp:coreProperties>
</file>