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2"/>
  </p:notesMasterIdLst>
  <p:handoutMasterIdLst>
    <p:handoutMasterId r:id="rId23"/>
  </p:handoutMasterIdLst>
  <p:sldIdLst>
    <p:sldId id="257" r:id="rId5"/>
    <p:sldId id="389" r:id="rId6"/>
    <p:sldId id="392" r:id="rId7"/>
    <p:sldId id="393" r:id="rId8"/>
    <p:sldId id="394" r:id="rId9"/>
    <p:sldId id="396" r:id="rId10"/>
    <p:sldId id="395" r:id="rId11"/>
    <p:sldId id="397" r:id="rId12"/>
    <p:sldId id="398" r:id="rId13"/>
    <p:sldId id="399" r:id="rId14"/>
    <p:sldId id="400" r:id="rId15"/>
    <p:sldId id="402" r:id="rId16"/>
    <p:sldId id="403" r:id="rId17"/>
    <p:sldId id="404" r:id="rId18"/>
    <p:sldId id="279" r:id="rId19"/>
    <p:sldId id="401" r:id="rId20"/>
    <p:sldId id="4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5050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3725" autoAdjust="0"/>
  </p:normalViewPr>
  <p:slideViewPr>
    <p:cSldViewPr snapToGrid="0">
      <p:cViewPr varScale="1">
        <p:scale>
          <a:sx n="126" d="100"/>
          <a:sy n="126" d="100"/>
        </p:scale>
        <p:origin x="331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sz="4400" dirty="0"/>
              <a:t>The Prosper Loans Revival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88287" y="1128810"/>
            <a:ext cx="7452360" cy="56420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By: Hayden Allison</a:t>
            </a:r>
          </a:p>
          <a:p>
            <a:r>
              <a:rPr lang="en-US" dirty="0"/>
              <a:t>2/17/24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5E0ADB-98B6-4CEC-53B6-00848DFFB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329" y="673054"/>
            <a:ext cx="7451341" cy="49194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1">
                <a:lumMod val="65000"/>
                <a:lumOff val="35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62425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E0B10-E7B3-10D4-6846-D4013BA8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38" y="792080"/>
            <a:ext cx="3565524" cy="1297557"/>
          </a:xfrm>
        </p:spPr>
        <p:txBody>
          <a:bodyPr wrap="square" anchor="b">
            <a:normAutofit/>
          </a:bodyPr>
          <a:lstStyle/>
          <a:p>
            <a:r>
              <a:rPr lang="en-US" sz="4400" dirty="0"/>
              <a:t>Value Recognized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DD0E-4AA6-3F8F-C71B-9222DE69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38" y="2441670"/>
            <a:ext cx="3773776" cy="3415519"/>
          </a:xfrm>
        </p:spPr>
        <p:txBody>
          <a:bodyPr anchor="t">
            <a:normAutofit/>
          </a:bodyPr>
          <a:lstStyle/>
          <a:p>
            <a:r>
              <a:rPr lang="en-US" sz="2200" dirty="0"/>
              <a:t>Each rating has an average profit from competitive rates</a:t>
            </a:r>
          </a:p>
          <a:p>
            <a:r>
              <a:rPr lang="en-US" sz="2200" dirty="0"/>
              <a:t>When customers don’t receive market conditions, they: </a:t>
            </a:r>
          </a:p>
          <a:p>
            <a:r>
              <a:rPr lang="en-US" sz="2200" i="1" dirty="0"/>
              <a:t>avoid service, give no referrals, and submit bad feedback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9A0233-3AEB-8110-0CBF-8C4B6FC3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600" y="1657799"/>
            <a:ext cx="7064456" cy="4007841"/>
          </a:xfrm>
          <a:prstGeom prst="rect">
            <a:avLst/>
          </a:prstGeom>
          <a:ln w="38100" cap="sq">
            <a:solidFill>
              <a:schemeClr val="bg1">
                <a:lumMod val="65000"/>
                <a:lumOff val="3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1880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88AF-343A-6A55-8B56-9952A3AF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95387"/>
            <a:ext cx="11091600" cy="743497"/>
          </a:xfrm>
        </p:spPr>
        <p:txBody>
          <a:bodyPr/>
          <a:lstStyle/>
          <a:p>
            <a:pPr algn="ctr"/>
            <a:r>
              <a:rPr lang="en-US" sz="4400" dirty="0"/>
              <a:t>Value Unrecognized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C02C-C2B0-0F83-5F50-2915BAD0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89" y="1312311"/>
            <a:ext cx="11090274" cy="3979625"/>
          </a:xfrm>
        </p:spPr>
        <p:txBody>
          <a:bodyPr/>
          <a:lstStyle/>
          <a:p>
            <a:r>
              <a:rPr lang="en-US" sz="2200" dirty="0"/>
              <a:t>Income range isn’t properly considered in assigning loan conditions</a:t>
            </a:r>
          </a:p>
          <a:p>
            <a:endParaRPr lang="en-US" sz="2200" dirty="0"/>
          </a:p>
          <a:p>
            <a:r>
              <a:rPr lang="en-US" sz="2200" dirty="0"/>
              <a:t>People who make more money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b="1" dirty="0">
                <a:solidFill>
                  <a:srgbClr val="66FF66">
                    <a:alpha val="60000"/>
                  </a:srgbClr>
                </a:solidFill>
              </a:rPr>
              <a:t>spend more $$$!</a:t>
            </a:r>
          </a:p>
          <a:p>
            <a:pPr marL="0" indent="0">
              <a:buNone/>
            </a:pPr>
            <a:endParaRPr lang="en-US" sz="2200" b="1" dirty="0">
              <a:solidFill>
                <a:srgbClr val="66FF66">
                  <a:alpha val="60000"/>
                </a:srgbClr>
              </a:solidFill>
            </a:endParaRPr>
          </a:p>
          <a:p>
            <a:r>
              <a:rPr lang="en-US" sz="2200" dirty="0"/>
              <a:t>Follow the trails of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66FF66">
                    <a:alpha val="60000"/>
                  </a:srgbClr>
                </a:solidFill>
              </a:rPr>
              <a:t>	green breadcrumbs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9D1690-4CB1-9279-62A2-3084CC5D9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846" y="2114712"/>
            <a:ext cx="7306273" cy="4424825"/>
          </a:xfrm>
          <a:prstGeom prst="rect">
            <a:avLst/>
          </a:prstGeom>
          <a:ln w="38100" cap="sq">
            <a:solidFill>
              <a:schemeClr val="bg1">
                <a:lumMod val="65000"/>
                <a:lumOff val="3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9576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FBF30-0F1D-6326-6FBF-D4EFE5741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C29C4F-9093-CBD2-5B19-F631162CC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91" r="291"/>
          <a:stretch/>
        </p:blipFill>
        <p:spPr>
          <a:xfrm>
            <a:off x="2370329" y="673054"/>
            <a:ext cx="7451341" cy="49194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1">
                <a:lumMod val="65000"/>
                <a:lumOff val="35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06593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C7E61-8BC9-FE41-AEB7-2BE852BB6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6AED39-DED1-7709-C916-31120E79B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746" b="746"/>
          <a:stretch/>
        </p:blipFill>
        <p:spPr>
          <a:xfrm>
            <a:off x="2370329" y="673054"/>
            <a:ext cx="7451341" cy="49194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1">
                <a:lumMod val="65000"/>
                <a:lumOff val="35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3346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54" y="1774785"/>
            <a:ext cx="4815718" cy="2211387"/>
          </a:xfrm>
        </p:spPr>
        <p:txBody>
          <a:bodyPr>
            <a:normAutofit/>
          </a:bodyPr>
          <a:lstStyle/>
          <a:p>
            <a:r>
              <a:rPr lang="en-US" dirty="0"/>
              <a:t>Customers are people, and people have expectations and unique qualities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5154" y="4229768"/>
            <a:ext cx="3565524" cy="417906"/>
          </a:xfrm>
        </p:spPr>
        <p:txBody>
          <a:bodyPr/>
          <a:lstStyle/>
          <a:p>
            <a:r>
              <a:rPr lang="en-US" i="1" dirty="0"/>
              <a:t>Hayden Allison</a:t>
            </a:r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3282" y="511591"/>
            <a:ext cx="5132388" cy="5132388"/>
          </a:xfrm>
          <a:prstGeom prst="ellipse">
            <a:avLst/>
          </a:prstGeom>
          <a:ln w="63500" cap="rnd">
            <a:solidFill>
              <a:schemeClr val="bg1">
                <a:lumMod val="65000"/>
                <a:lumOff val="3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4246AA-57AC-7859-D02A-408A62713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BA7C1-676D-4FF7-B905-3430171D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Prosper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58C5-5782-43D3-14C6-F71A1D6DE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549275"/>
            <a:ext cx="4498976" cy="984885"/>
          </a:xfrm>
        </p:spPr>
        <p:txBody>
          <a:bodyPr vert="horz" wrap="square" lIns="0" tIns="0" rIns="0" bIns="0" rtlCol="0" anchor="ctr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2400" dirty="0"/>
              <a:t>Defined as a risk metric, but fails to consider common red flags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82DE5C-402F-328B-8957-4928AEBDD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50" y="2083435"/>
            <a:ext cx="11419699" cy="42252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61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2D4F3-4D2A-F6CD-BC78-56366A970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11B3-E510-ACA6-A5C8-3573EEFD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6671"/>
            <a:ext cx="11091600" cy="718273"/>
          </a:xfrm>
        </p:spPr>
        <p:txBody>
          <a:bodyPr/>
          <a:lstStyle/>
          <a:p>
            <a:pPr algn="ctr"/>
            <a:r>
              <a:rPr lang="en-US" sz="4400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3C5C0-4B4B-BD90-5CD4-B6C92050C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89" y="1439187"/>
            <a:ext cx="11090274" cy="39796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Integrate the Machine Learning model into Loan Approval process.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Offer a 48-month term length.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Customers with a lower income in the range of $0 - $24,999 or in an upper range of $75,000+ should be provided loan conditions that factor this in. 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b="1" dirty="0"/>
              <a:t>Lower range: </a:t>
            </a:r>
            <a:r>
              <a:rPr lang="en-US" sz="2200" dirty="0"/>
              <a:t>max of $5,000 amount and above .25 APR. 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b="1" dirty="0"/>
              <a:t>Upper range: </a:t>
            </a:r>
            <a:r>
              <a:rPr lang="en-US" sz="2200" dirty="0"/>
              <a:t>max is dependent on their income and under .20 APR.</a:t>
            </a:r>
          </a:p>
          <a:p>
            <a:pPr marL="0" indent="0">
              <a:buNone/>
            </a:pPr>
            <a:r>
              <a:rPr lang="en-US" sz="2200" dirty="0"/>
              <a:t>4. Using Prosper Score as a metric for customer red flags like abnormal delinquencies.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25940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051" y="1188938"/>
            <a:ext cx="3565524" cy="120601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050" y="3022728"/>
            <a:ext cx="3565525" cy="2228923"/>
          </a:xfrm>
        </p:spPr>
        <p:txBody>
          <a:bodyPr/>
          <a:lstStyle/>
          <a:p>
            <a:r>
              <a:rPr lang="en-US" sz="2200" dirty="0"/>
              <a:t>Predicting Applications</a:t>
            </a:r>
          </a:p>
          <a:p>
            <a:r>
              <a:rPr lang="en-US" sz="2200" dirty="0"/>
              <a:t>Empowering Profits</a:t>
            </a:r>
          </a:p>
          <a:p>
            <a:r>
              <a:rPr lang="en-US" sz="2200" dirty="0"/>
              <a:t>The Future of Loan Conditions</a:t>
            </a:r>
          </a:p>
          <a:p>
            <a:r>
              <a:rPr lang="en-US" sz="2200" dirty="0"/>
              <a:t>Recommendations</a:t>
            </a:r>
          </a:p>
          <a:p>
            <a:endParaRPr lang="en-US" sz="2200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91" t="16415" r="46688" b="18951"/>
          <a:stretch/>
        </p:blipFill>
        <p:spPr>
          <a:xfrm>
            <a:off x="6009815" y="1146233"/>
            <a:ext cx="3103385" cy="37688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77360" y="339005"/>
            <a:ext cx="2263776" cy="22637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40810" y="3429000"/>
            <a:ext cx="2936876" cy="29368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AB9D-6F95-F69F-144A-106E18BD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49283"/>
            <a:ext cx="11091600" cy="718273"/>
          </a:xfrm>
        </p:spPr>
        <p:txBody>
          <a:bodyPr/>
          <a:lstStyle/>
          <a:p>
            <a:pPr algn="ctr"/>
            <a:r>
              <a:rPr lang="en-US" sz="4400" dirty="0"/>
              <a:t>Fair Approval Judgement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CCFA3-95A4-5AB3-8D84-84ED2189B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39187"/>
            <a:ext cx="11090274" cy="3979625"/>
          </a:xfrm>
        </p:spPr>
        <p:txBody>
          <a:bodyPr/>
          <a:lstStyle/>
          <a:p>
            <a:r>
              <a:rPr lang="en-US" sz="2200" dirty="0"/>
              <a:t>Customers appreciate which 2 principles most?</a:t>
            </a:r>
          </a:p>
          <a:p>
            <a:pPr marL="457200" lvl="1" indent="0">
              <a:buNone/>
            </a:pPr>
            <a:r>
              <a:rPr lang="en-US" sz="2200" dirty="0"/>
              <a:t>		1. Sense of trust</a:t>
            </a:r>
          </a:p>
          <a:p>
            <a:pPr marL="457200" lvl="1" indent="0">
              <a:buNone/>
            </a:pPr>
            <a:r>
              <a:rPr lang="en-US" sz="2200" dirty="0"/>
              <a:t>		2. Respectable treatment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200" dirty="0"/>
              <a:t>Thousands of loan applications are routinely processed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b="1" dirty="0">
                <a:solidFill>
                  <a:srgbClr val="FF5050"/>
                </a:solidFill>
              </a:rPr>
              <a:t>15%</a:t>
            </a:r>
            <a:r>
              <a:rPr lang="en-US" sz="2200" dirty="0">
                <a:solidFill>
                  <a:srgbClr val="FF5050"/>
                </a:solidFill>
              </a:rPr>
              <a:t> </a:t>
            </a:r>
            <a:r>
              <a:rPr lang="en-US" sz="2200" b="1" dirty="0">
                <a:solidFill>
                  <a:srgbClr val="FF5050"/>
                </a:solidFill>
              </a:rPr>
              <a:t>are wrongfully denied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b="1" dirty="0">
                <a:solidFill>
                  <a:srgbClr val="FF5050"/>
                </a:solidFill>
              </a:rPr>
              <a:t>15% are mistakenly approved</a:t>
            </a:r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10" name="Picture 9" descr="A handshake with text&#10;&#10;Description automatically generated">
            <a:extLst>
              <a:ext uri="{FF2B5EF4-FFF2-40B4-BE49-F238E27FC236}">
                <a16:creationId xmlns:a16="http://schemas.microsoft.com/office/drawing/2014/main" id="{9B731BCC-F6EF-823A-82C2-B05A44623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757" y="1439187"/>
            <a:ext cx="4916408" cy="3276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06243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63206-D1BB-A1E2-B65C-44F384CD2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9242-7727-0241-C7D4-8E385DDDA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2784"/>
            <a:ext cx="11091600" cy="718273"/>
          </a:xfrm>
        </p:spPr>
        <p:txBody>
          <a:bodyPr/>
          <a:lstStyle/>
          <a:p>
            <a:pPr algn="ctr"/>
            <a:r>
              <a:rPr lang="en-US" sz="4400" dirty="0"/>
              <a:t>Predicting</a:t>
            </a:r>
            <a:r>
              <a:rPr lang="en-US" dirty="0"/>
              <a:t>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86FB-6C61-70A2-F368-6C5EDEB2E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31229"/>
            <a:ext cx="11090274" cy="3979625"/>
          </a:xfrm>
        </p:spPr>
        <p:txBody>
          <a:bodyPr/>
          <a:lstStyle/>
          <a:p>
            <a:r>
              <a:rPr lang="en-US" sz="2200" dirty="0"/>
              <a:t>Rigorously tested performance has procured a model that is accurate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b="1" dirty="0">
                <a:solidFill>
                  <a:srgbClr val="66FF66"/>
                </a:solidFill>
              </a:rPr>
              <a:t>99.4% of the time</a:t>
            </a:r>
          </a:p>
          <a:p>
            <a:r>
              <a:rPr lang="en-US" sz="2200" dirty="0"/>
              <a:t>Capitalizing on profit for 55,071 loans looks like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D1CA18-07E0-6E42-A8F4-826B4A3E6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53" y="3525761"/>
            <a:ext cx="4724809" cy="3017782"/>
          </a:xfrm>
          <a:prstGeom prst="rect">
            <a:avLst/>
          </a:prstGeom>
          <a:ln w="38100" cap="sq">
            <a:solidFill>
              <a:schemeClr val="bg1">
                <a:lumMod val="65000"/>
                <a:lumOff val="3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76F0DF-DF51-8A2D-610C-21EAB8FCF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88" y="3510848"/>
            <a:ext cx="4724809" cy="3014368"/>
          </a:xfrm>
          <a:prstGeom prst="rect">
            <a:avLst/>
          </a:prstGeom>
          <a:ln w="38100" cap="sq">
            <a:solidFill>
              <a:schemeClr val="bg1">
                <a:lumMod val="65000"/>
                <a:lumOff val="3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2735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6B00E-B504-2FF1-63CC-80A631881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663B-47EF-D69C-5074-80466F9E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349283"/>
            <a:ext cx="11091600" cy="718273"/>
          </a:xfrm>
        </p:spPr>
        <p:txBody>
          <a:bodyPr/>
          <a:lstStyle/>
          <a:p>
            <a:pPr algn="ctr"/>
            <a:r>
              <a:rPr lang="en-US" sz="4400" dirty="0"/>
              <a:t>Investment is Risky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280A4-34CF-B853-07B9-44783C10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68167"/>
            <a:ext cx="11090274" cy="3979625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Loan defaults lose the potential profit and initial investment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17,010 have been defaulted on, losing up to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b="1" dirty="0">
                <a:solidFill>
                  <a:srgbClr val="FF5050"/>
                </a:solidFill>
              </a:rPr>
              <a:t>$141,434,068  </a:t>
            </a:r>
            <a:r>
              <a:rPr lang="en-US" sz="2200" dirty="0"/>
              <a:t>of the initial investment, which could’ve been only  </a:t>
            </a:r>
            <a:r>
              <a:rPr lang="en-US" sz="2200" b="1" dirty="0">
                <a:solidFill>
                  <a:srgbClr val="66FF66"/>
                </a:solidFill>
              </a:rPr>
              <a:t>$2,799,880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30EB65-AC1E-5859-4C7C-5A3CAE450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4" y="3429000"/>
            <a:ext cx="5128704" cy="2979678"/>
          </a:xfrm>
          <a:prstGeom prst="rect">
            <a:avLst/>
          </a:prstGeom>
          <a:ln w="38100" cap="sq">
            <a:solidFill>
              <a:schemeClr val="bg1">
                <a:lumMod val="65000"/>
                <a:lumOff val="3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570AD8-D744-1450-81B4-F828ACA9F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434" y="3406138"/>
            <a:ext cx="5128704" cy="3002540"/>
          </a:xfrm>
          <a:prstGeom prst="rect">
            <a:avLst/>
          </a:prstGeom>
          <a:ln w="38100" cap="sq">
            <a:solidFill>
              <a:schemeClr val="bg1">
                <a:lumMod val="65000"/>
                <a:lumOff val="3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5822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9D886-0623-2854-E61D-9B66366E4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8B79-9037-5C10-F6D6-7E63DDB2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6671"/>
            <a:ext cx="11091600" cy="718273"/>
          </a:xfrm>
        </p:spPr>
        <p:txBody>
          <a:bodyPr/>
          <a:lstStyle/>
          <a:p>
            <a:pPr algn="ctr"/>
            <a:r>
              <a:rPr lang="en-US" sz="4400" dirty="0"/>
              <a:t>Empowering Profits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88CEF-E14A-9706-036A-879638F77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89" y="1439187"/>
            <a:ext cx="11090274" cy="39796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Input application data into the model. No more relying on an outdated method!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Improve customer retention by limiting false denials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Guarantee qualified individuals are approved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Introduce a 48-month term length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Profit, profit, profit!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5B671-3FC4-652D-7AB6-695C1047A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203" y="2133051"/>
            <a:ext cx="3909849" cy="4274768"/>
          </a:xfrm>
          <a:prstGeom prst="rect">
            <a:avLst/>
          </a:prstGeom>
          <a:ln w="38100" cap="sq">
            <a:solidFill>
              <a:schemeClr val="bg1">
                <a:lumMod val="65000"/>
                <a:lumOff val="3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9015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9F7B7F-F480-D46C-2EB1-E336B1BB2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39E8C-491F-EA18-864F-C76ABC77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44381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sz="4400" dirty="0"/>
              <a:t>The Future of Loans Conditions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6428-DB1C-80CA-2743-8AF8624A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885485"/>
            <a:ext cx="3565525" cy="3415519"/>
          </a:xfrm>
        </p:spPr>
        <p:txBody>
          <a:bodyPr anchor="t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Satisfaction is directly connected to the customer’s perceived quality of their loan.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Credit rating is a metric for financial trustworthiness. </a:t>
            </a:r>
          </a:p>
          <a:p>
            <a:pPr marL="0" indent="0">
              <a:buNone/>
            </a:pPr>
            <a:r>
              <a:rPr lang="en-US" i="1" dirty="0"/>
              <a:t>Take full advantage and reap the rewards!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915B0-ED32-5129-6966-ECB6B03E7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896" y="1606469"/>
            <a:ext cx="7472733" cy="4521004"/>
          </a:xfrm>
          <a:prstGeom prst="rect">
            <a:avLst/>
          </a:prstGeom>
          <a:ln w="38100" cap="sq">
            <a:solidFill>
              <a:schemeClr val="bg1">
                <a:lumMod val="65000"/>
                <a:lumOff val="3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422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306F39-88A5-BFE7-1903-C1A913661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96671-2A4B-0E1A-0131-FC1C377A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8640"/>
            <a:ext cx="3565524" cy="1300837"/>
          </a:xfrm>
        </p:spPr>
        <p:txBody>
          <a:bodyPr wrap="square" anchor="b">
            <a:normAutofit/>
          </a:bodyPr>
          <a:lstStyle/>
          <a:p>
            <a:r>
              <a:rPr lang="en-US" sz="4400" dirty="0"/>
              <a:t>Credit Rating Zoom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8B8FD-0A45-F185-F89B-828D4BDBA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93" y="2136533"/>
            <a:ext cx="4762101" cy="3414425"/>
          </a:xfrm>
        </p:spPr>
        <p:txBody>
          <a:bodyPr anchor="t">
            <a:noAutofit/>
          </a:bodyPr>
          <a:lstStyle/>
          <a:p>
            <a:r>
              <a:rPr lang="en-US" sz="2200" dirty="0"/>
              <a:t>Poor &amp; Fair ratings should have the associated risk minimized by</a:t>
            </a:r>
          </a:p>
          <a:p>
            <a:pPr marL="0" indent="0">
              <a:buNone/>
            </a:pPr>
            <a:r>
              <a:rPr lang="en-US" sz="2200" dirty="0"/>
              <a:t>	high APR and low loan amounts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sz="2200" dirty="0"/>
              <a:t>Good &amp; above are lucrative opportunities that deserve</a:t>
            </a:r>
          </a:p>
          <a:p>
            <a:pPr marL="0" indent="0">
              <a:buNone/>
            </a:pPr>
            <a:r>
              <a:rPr lang="en-US" sz="2200" dirty="0"/>
              <a:t>	low APR and high loan amounts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8" name="Picture 7" descr="A magnifying glass over a paper&#10;&#10;Description automatically generated">
            <a:extLst>
              <a:ext uri="{FF2B5EF4-FFF2-40B4-BE49-F238E27FC236}">
                <a16:creationId xmlns:a16="http://schemas.microsoft.com/office/drawing/2014/main" id="{7A805CB9-E3F8-6AE3-41CC-16604FA37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014415" y="548640"/>
            <a:ext cx="4693666" cy="46936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80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05B93D2-D989-DD77-B85C-CC61424F51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" r="96"/>
          <a:stretch/>
        </p:blipFill>
        <p:spPr>
          <a:xfrm>
            <a:off x="2289666" y="544069"/>
            <a:ext cx="7612667" cy="4920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1">
                <a:lumMod val="65000"/>
                <a:lumOff val="35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42765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litter pattern="hexago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480</TotalTime>
  <Words>423</Words>
  <Application>Microsoft Office PowerPoint</Application>
  <PresentationFormat>Widescreen</PresentationFormat>
  <Paragraphs>65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Gill Sans MT</vt:lpstr>
      <vt:lpstr>Walbaum Display</vt:lpstr>
      <vt:lpstr>3DFloatVTI</vt:lpstr>
      <vt:lpstr>The Prosper Loans Revival</vt:lpstr>
      <vt:lpstr>Agenda</vt:lpstr>
      <vt:lpstr>Fair Approval Judgement</vt:lpstr>
      <vt:lpstr>Predicting Applications</vt:lpstr>
      <vt:lpstr>Investment is Risky</vt:lpstr>
      <vt:lpstr>Empowering Profits</vt:lpstr>
      <vt:lpstr>The Future of Loans Conditions</vt:lpstr>
      <vt:lpstr>Credit Rating Zoom in</vt:lpstr>
      <vt:lpstr>PowerPoint Presentation</vt:lpstr>
      <vt:lpstr>PowerPoint Presentation</vt:lpstr>
      <vt:lpstr>Value Recognized</vt:lpstr>
      <vt:lpstr>Value Unrecognized</vt:lpstr>
      <vt:lpstr>PowerPoint Presentation</vt:lpstr>
      <vt:lpstr>PowerPoint Presentation</vt:lpstr>
      <vt:lpstr>Customers are people, and people have expectations and unique qualities</vt:lpstr>
      <vt:lpstr>Prosper Score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Prosper Loans Revival</dc:title>
  <dc:creator>tek reeses</dc:creator>
  <cp:lastModifiedBy>tek reeses</cp:lastModifiedBy>
  <cp:revision>37</cp:revision>
  <dcterms:created xsi:type="dcterms:W3CDTF">2024-02-17T01:44:36Z</dcterms:created>
  <dcterms:modified xsi:type="dcterms:W3CDTF">2024-02-17T18:31:27Z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