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2284B"/>
    <a:srgbClr val="FF5F0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107"/>
    <p:restoredTop sz="94694"/>
  </p:normalViewPr>
  <p:slideViewPr>
    <p:cSldViewPr snapToGrid="0">
      <p:cViewPr varScale="1">
        <p:scale>
          <a:sx n="121" d="100"/>
          <a:sy n="121" d="100"/>
        </p:scale>
        <p:origin x="2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E9D38B-6424-CEE2-BAA5-8651E15C41E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C556B8-EE57-5EB8-60FD-E203C92780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42E708-1091-27EE-08FE-FFCE19B3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20EB46-A1AA-DB99-5D70-4100DBFE4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5EFA0-2E14-216E-827A-1014122DF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998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BF835-8D2A-0ABD-E4B0-1EFE74CA9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59F6D4F-44AF-4C99-EEA9-434F48BE14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F32A63-F07F-E29D-BABF-145330DE4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77BF99-D906-08F4-4D61-B145AA9094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43FA07-1748-A822-8C31-9CA46D3E95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413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51D41F-1472-B492-5993-C413FBFE12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2686F5-8CDB-812B-7222-D41B15F1204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13C08B-5C99-4AE8-D97F-A19E4589C8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AF5E7B-0550-E544-851B-EE280D81EC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76663-E79B-A8C6-00AD-9DD3B0D27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331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D1F00-8C03-3A01-3E51-1B045EBC6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F9FD35-4508-0734-876D-0DCE6CA9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94400A-10C7-AAE8-8A20-1D8B442E7A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F83E32-0A91-D357-A5BA-840BBB38A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3CBBE2-821F-B2FC-B985-13BC735E7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2250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D7631-9894-AE63-B29F-922046543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09921-641E-ECFF-69C8-14CD9BC47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36E934-8358-3108-244F-CE307B852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852FBE-D7F5-BF27-086F-52558CCDA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E80F22-D42B-7F71-1878-E30DAD7AD9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89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64899A-8AD3-DD5F-8533-BAD3A1FC2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E7AF8C-8078-551C-9152-A265AB520E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9B792F-18C9-85F3-ED8C-3DC0C8E038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AC55D5-D083-49CA-9FAA-10E34AC4E5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287B0F-B747-C9DD-3196-9AC29A976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54C9A5-31AD-4B83-C6F6-BB0931B14B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4928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D3B9AD-1D67-DD84-63FA-391D0E24FE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18ABB0-1DAF-AA9E-33D3-F17E0BDA03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78E515-FF2C-470D-9D56-5D3F03901D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F506DE7-F539-B3A0-3724-B0EFF7DCC9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2DDC981-B2EA-F9AB-1A3A-267BDE297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58B606-B058-69C5-EB4E-BEF557E85C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B14D9A-434C-9D30-9166-B3D104825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27FB8C-95B2-DE23-2528-85E7DA314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45489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3F526-24D7-A02C-B057-41D9D7EF53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57DD0-8ADC-DE10-4AEE-E1FE7DC666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22095A3-63B3-4C2E-1C16-A01B643C3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E53AF-DCD6-F088-E075-38097B024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27922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DEC8EE-982D-39AC-968C-095BA45094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43A23C9-5CD7-CD61-2D3C-F7A645D1FE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21E63D-782D-8BE3-C02B-98E437A8B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237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E2DEE-4B9E-561E-31E8-ACAEB6225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A8884C-278B-4444-D4B3-EF9BB76DB3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7257A66-2D25-063C-8D0F-693B2EB722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35EECC-1AD7-15F9-3062-F682D12055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9EC0AA-9A73-F676-1BF5-DB77AAA443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9AEAB8-C16C-2699-843E-B711D6990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3402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468AA3-6F40-6370-E246-CB3F63BBB3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14DA5BD-0FFA-CC40-79B6-4F66BF6F5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5B60E7C-6CF6-55E8-35D5-34A2CE1A5C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C0A68AC-8523-F908-61C9-664C6EFA65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DFFC6-E09B-D406-3A95-300509027A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14FF4E-769D-36B3-8FEE-F97B987094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696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974B906-E0C1-FAA6-CAAD-AAFE524F1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F3CC3E3-70B9-4438-139A-1BE9E5B807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53B707-4931-A619-C62B-460F859200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248EA5A-FB75-E54F-93C4-CC7C9CFEC4C3}" type="datetimeFigureOut">
              <a:rPr lang="en-US" smtClean="0"/>
              <a:t>8/7/25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17D3-8F7B-6436-0DBF-F5BC7FB887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FC253A-F3D9-12E4-3399-DF3A382655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E5296A-E2B2-054F-90DC-796AF50270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4943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1071CEF6-6077-9AC5-2DD4-278BFA9DAE5C}"/>
              </a:ext>
            </a:extLst>
          </p:cNvPr>
          <p:cNvSpPr txBox="1"/>
          <p:nvPr/>
        </p:nvSpPr>
        <p:spPr>
          <a:xfrm>
            <a:off x="2337370" y="41669"/>
            <a:ext cx="1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EMBODIMENT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3CF04C9-E35A-765E-B0D8-24F4644018F0}"/>
              </a:ext>
            </a:extLst>
          </p:cNvPr>
          <p:cNvSpPr txBox="1"/>
          <p:nvPr/>
        </p:nvSpPr>
        <p:spPr>
          <a:xfrm>
            <a:off x="4424048" y="41669"/>
            <a:ext cx="268013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MEDIATING PROCESSES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2D9357B-1BCF-B99F-140C-24EC32431459}"/>
              </a:ext>
            </a:extLst>
          </p:cNvPr>
          <p:cNvSpPr txBox="1"/>
          <p:nvPr/>
        </p:nvSpPr>
        <p:spPr>
          <a:xfrm>
            <a:off x="7104186" y="41669"/>
            <a:ext cx="25630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INTENDED OUTCOMES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3D63B07-7E38-1D7E-3009-8EC81AD3767B}"/>
              </a:ext>
            </a:extLst>
          </p:cNvPr>
          <p:cNvSpPr txBox="1"/>
          <p:nvPr/>
        </p:nvSpPr>
        <p:spPr>
          <a:xfrm>
            <a:off x="250693" y="41669"/>
            <a:ext cx="1611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CONJECTURE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6E00DB-D001-A417-D941-68E968A92DE1}"/>
              </a:ext>
            </a:extLst>
          </p:cNvPr>
          <p:cNvCxnSpPr>
            <a:cxnSpLocks/>
          </p:cNvCxnSpPr>
          <p:nvPr/>
        </p:nvCxnSpPr>
        <p:spPr>
          <a:xfrm>
            <a:off x="115411" y="333597"/>
            <a:ext cx="11961178" cy="0"/>
          </a:xfrm>
          <a:prstGeom prst="line">
            <a:avLst/>
          </a:prstGeom>
          <a:ln>
            <a:solidFill>
              <a:srgbClr val="12284B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AEF04F3-2B2B-C683-BABA-6C12B405874E}"/>
              </a:ext>
            </a:extLst>
          </p:cNvPr>
          <p:cNvSpPr txBox="1"/>
          <p:nvPr/>
        </p:nvSpPr>
        <p:spPr>
          <a:xfrm>
            <a:off x="4798939" y="515594"/>
            <a:ext cx="1930357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5F02"/>
                </a:solidFill>
              </a:rPr>
              <a:t>OBSERVABLE INTERACTIONS</a:t>
            </a:r>
          </a:p>
          <a:p>
            <a:r>
              <a:rPr lang="en-US" sz="1400" dirty="0"/>
              <a:t>KEYLOGGING DATA</a:t>
            </a:r>
          </a:p>
          <a:p>
            <a:endParaRPr lang="en-US" sz="800" dirty="0"/>
          </a:p>
          <a:p>
            <a:r>
              <a:rPr lang="en-US" sz="1400" dirty="0"/>
              <a:t>AUDIO-VIDEO RECORDING</a:t>
            </a:r>
          </a:p>
          <a:p>
            <a:endParaRPr lang="en-US" sz="800" dirty="0"/>
          </a:p>
          <a:p>
            <a:r>
              <a:rPr lang="en-US" sz="1400" dirty="0"/>
              <a:t>CAPTIONED TRANSCRIPTS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B7E3A7-FEC7-27DD-549E-D6F4A95E8D67}"/>
              </a:ext>
            </a:extLst>
          </p:cNvPr>
          <p:cNvSpPr txBox="1"/>
          <p:nvPr/>
        </p:nvSpPr>
        <p:spPr>
          <a:xfrm>
            <a:off x="133060" y="350709"/>
            <a:ext cx="18816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ALL STUDENTS WHO USE AND VIEW GITHUB COPILOT AS A COLLABORATOR ARE BETTER, MORE CONFIDENT CODERS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AA96E0-0ECC-1922-62F7-9A10C1632B56}"/>
              </a:ext>
            </a:extLst>
          </p:cNvPr>
          <p:cNvSpPr txBox="1"/>
          <p:nvPr/>
        </p:nvSpPr>
        <p:spPr>
          <a:xfrm>
            <a:off x="4801777" y="2913488"/>
            <a:ext cx="1927520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5F02"/>
                </a:solidFill>
              </a:rPr>
              <a:t>PARTICIPANT ARTIFACTS</a:t>
            </a:r>
          </a:p>
          <a:p>
            <a:r>
              <a:rPr lang="en-US" sz="1400" dirty="0"/>
              <a:t>SURVEY RESPONSES</a:t>
            </a:r>
          </a:p>
          <a:p>
            <a:endParaRPr lang="en-US" sz="800" dirty="0"/>
          </a:p>
          <a:p>
            <a:r>
              <a:rPr lang="en-US" sz="1400" dirty="0"/>
              <a:t>AUDIO TRANSCRIPTS</a:t>
            </a:r>
          </a:p>
          <a:p>
            <a:endParaRPr lang="en-US" sz="800" dirty="0"/>
          </a:p>
          <a:p>
            <a:r>
              <a:rPr lang="en-US" sz="1400" dirty="0"/>
              <a:t>SUBMITTED CODE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82BAC00-9267-3B4B-F55B-246508E91782}"/>
              </a:ext>
            </a:extLst>
          </p:cNvPr>
          <p:cNvSpPr txBox="1"/>
          <p:nvPr/>
        </p:nvSpPr>
        <p:spPr>
          <a:xfrm>
            <a:off x="2133211" y="458432"/>
            <a:ext cx="239445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5F02"/>
                </a:solidFill>
              </a:rPr>
              <a:t>TOOLS AND MATERIALS</a:t>
            </a:r>
          </a:p>
          <a:p>
            <a:r>
              <a:rPr lang="en-US" sz="1400" dirty="0"/>
              <a:t>GITHUB COPILOT INTEGRATED WITHIN RSTUDIO ON PROVIDED LAPTOP AND COMPUTER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A723D8D-776D-53E2-4B28-80F66E408739}"/>
              </a:ext>
            </a:extLst>
          </p:cNvPr>
          <p:cNvSpPr txBox="1"/>
          <p:nvPr/>
        </p:nvSpPr>
        <p:spPr>
          <a:xfrm>
            <a:off x="2133210" y="2081614"/>
            <a:ext cx="239445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5F02"/>
                </a:solidFill>
              </a:rPr>
              <a:t>TASK STRUCTURES</a:t>
            </a:r>
          </a:p>
          <a:p>
            <a:r>
              <a:rPr lang="en-US" sz="1400" dirty="0"/>
              <a:t>TIMED CODING PROBLEMS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4E1E3AF-E479-26F5-65FC-EC984FF1AF0D}"/>
              </a:ext>
            </a:extLst>
          </p:cNvPr>
          <p:cNvSpPr txBox="1"/>
          <p:nvPr/>
        </p:nvSpPr>
        <p:spPr>
          <a:xfrm>
            <a:off x="2133211" y="3114393"/>
            <a:ext cx="239445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5F02"/>
                </a:solidFill>
              </a:rPr>
              <a:t>PARTICIPANT STRUCTURES</a:t>
            </a:r>
          </a:p>
          <a:p>
            <a:r>
              <a:rPr lang="en-US" sz="1400" dirty="0"/>
              <a:t>COLLABORATIVE PROBLEM SOLVING</a:t>
            </a:r>
          </a:p>
          <a:p>
            <a:endParaRPr lang="en-US" sz="800" dirty="0"/>
          </a:p>
          <a:p>
            <a:r>
              <a:rPr lang="en-US" sz="1400" dirty="0"/>
              <a:t>PAIR PROGRAMMING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33E9D1-3C7A-2D6E-B096-C73A3DD3E828}"/>
              </a:ext>
            </a:extLst>
          </p:cNvPr>
          <p:cNvSpPr txBox="1"/>
          <p:nvPr/>
        </p:nvSpPr>
        <p:spPr>
          <a:xfrm>
            <a:off x="2133211" y="4759503"/>
            <a:ext cx="2394456" cy="141577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rgbClr val="FF5F02"/>
                </a:solidFill>
              </a:rPr>
              <a:t>DISCURSIVE PRACTICES</a:t>
            </a:r>
          </a:p>
          <a:p>
            <a:r>
              <a:rPr lang="en-US" sz="1400" dirty="0"/>
              <a:t>ANSWERING QUESTIONS</a:t>
            </a:r>
          </a:p>
          <a:p>
            <a:endParaRPr lang="en-US" sz="800" dirty="0"/>
          </a:p>
          <a:p>
            <a:r>
              <a:rPr lang="en-US" sz="1400" dirty="0"/>
              <a:t>THINKING ALOUD</a:t>
            </a:r>
          </a:p>
          <a:p>
            <a:endParaRPr lang="en-US" sz="800" dirty="0"/>
          </a:p>
          <a:p>
            <a:r>
              <a:rPr lang="en-US" sz="1400" dirty="0"/>
              <a:t>REVIEWING CODE AND GIVING ADVICE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6F619BB-19A9-89D5-567F-2DE3164E8BC0}"/>
              </a:ext>
            </a:extLst>
          </p:cNvPr>
          <p:cNvSpPr txBox="1"/>
          <p:nvPr/>
        </p:nvSpPr>
        <p:spPr>
          <a:xfrm>
            <a:off x="7000568" y="512509"/>
            <a:ext cx="5191431" cy="63401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STUDENTS WRITE SHORTER MORE LITERATE CODE WITH CONCISE COMMENTS</a:t>
            </a:r>
          </a:p>
          <a:p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/>
              <a:t>STUDENTS SPEAK OUT THEIR THOUGHTS WITH LESS QUESTIONING</a:t>
            </a:r>
          </a:p>
          <a:p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/>
              <a:t>STUDENTS’ CODED OBJECTS ARE CORRECT AND CONTAIN AN EASY-TO-UNDERSTAND NAMES ATRIBUTE</a:t>
            </a:r>
          </a:p>
          <a:p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/>
              <a:t>STUDENTS FEEL CONFIDENT AS CODERS</a:t>
            </a:r>
          </a:p>
          <a:p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/>
              <a:t>STUDENTS STRONGLY UNDERSTAND THE PROBLEM AND THE PROCESS TO TACKLE IT</a:t>
            </a:r>
          </a:p>
          <a:p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/>
              <a:t>STUDENTS TYPE LESS OVERALL AND MORE BACKSPACE KEYSTROKES SPECIFICALLY</a:t>
            </a:r>
          </a:p>
          <a:p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/>
              <a:t>STUDENTS FEEL MORE LIKE CODE EDITORS, FIXING ERRORS, MAKING SENSE OF THE CODE AND ALIGNING SOLUTIONS WITH THE PROBLEM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/>
              <a:t>STUDENTS FEELS LIKE THEY HAVE MORE POWER AND AUTHORITY AS CODERS, LESS QUIET WITH THEIR IDEAS AND CHOICES</a:t>
            </a:r>
          </a:p>
          <a:p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/>
              <a:t>STUDENTS QUICKLY COMPLETE THE TIMED ASSIGNMENT</a:t>
            </a:r>
          </a:p>
          <a:p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sz="1400" dirty="0"/>
              <a:t>STUDENTS VISUAL FOCUS IS ON THE SCREEN AND THE CODE, WITH LESS LOOKING AWAY</a:t>
            </a:r>
            <a:endParaRPr lang="en-US" sz="1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1274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</TotalTime>
  <Words>190</Words>
  <Application>Microsoft Macintosh PowerPoint</Application>
  <PresentationFormat>Widescreen</PresentationFormat>
  <Paragraphs>50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Kinson, Christopher LeRon</dc:creator>
  <cp:lastModifiedBy>Kinson, Christopher LeRon</cp:lastModifiedBy>
  <cp:revision>5</cp:revision>
  <dcterms:created xsi:type="dcterms:W3CDTF">2025-07-31T19:14:59Z</dcterms:created>
  <dcterms:modified xsi:type="dcterms:W3CDTF">2025-08-07T18:13:11Z</dcterms:modified>
</cp:coreProperties>
</file>