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kinsukghatak/" TargetMode="Externa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hyperlink" Target="https://github.com/kinsukghatak/Python_DS_ML_Notebooks/blob/main/Dashboard%20and%20analysis%20of%20Restaurants.ipynb" TargetMode="External"/><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0393" y="522943"/>
            <a:ext cx="7766936" cy="2144995"/>
          </a:xfrm>
        </p:spPr>
        <p:txBody>
          <a:bodyPr/>
          <a:lstStyle/>
          <a:p>
            <a:pPr algn="ctr"/>
            <a:r>
              <a:rPr lang="en-IN" sz="4000" dirty="0"/>
              <a:t>E</a:t>
            </a:r>
            <a:r>
              <a:rPr lang="en-IN" sz="4000" dirty="0" smtClean="0"/>
              <a:t>xploratory analysis and visualization of California Restaurants data set</a:t>
            </a:r>
            <a:endParaRPr lang="en-IN" sz="4000" dirty="0"/>
          </a:p>
        </p:txBody>
      </p:sp>
      <p:sp>
        <p:nvSpPr>
          <p:cNvPr id="3" name="Subtitle 2"/>
          <p:cNvSpPr>
            <a:spLocks noGrp="1"/>
          </p:cNvSpPr>
          <p:nvPr>
            <p:ph type="subTitle" idx="1"/>
          </p:nvPr>
        </p:nvSpPr>
        <p:spPr>
          <a:xfrm>
            <a:off x="2288456" y="2762423"/>
            <a:ext cx="5761681" cy="1400951"/>
          </a:xfrm>
        </p:spPr>
        <p:txBody>
          <a:bodyPr>
            <a:normAutofit fontScale="70000" lnSpcReduction="20000"/>
          </a:bodyPr>
          <a:lstStyle/>
          <a:p>
            <a:pPr algn="ctr"/>
            <a:r>
              <a:rPr lang="en-IN" dirty="0" smtClean="0"/>
              <a:t>-By </a:t>
            </a:r>
          </a:p>
          <a:p>
            <a:pPr algn="ctr"/>
            <a:r>
              <a:rPr lang="en-IN" dirty="0" err="1" smtClean="0"/>
              <a:t>Kinsuk</a:t>
            </a:r>
            <a:r>
              <a:rPr lang="en-IN" dirty="0" smtClean="0"/>
              <a:t> </a:t>
            </a:r>
            <a:r>
              <a:rPr lang="en-IN" dirty="0" err="1" smtClean="0"/>
              <a:t>Ghatak</a:t>
            </a:r>
            <a:endParaRPr lang="en-IN" dirty="0" smtClean="0"/>
          </a:p>
          <a:p>
            <a:pPr algn="ctr"/>
            <a:r>
              <a:rPr lang="en-IN" dirty="0" smtClean="0"/>
              <a:t>MBA, IIT Kanpur </a:t>
            </a:r>
          </a:p>
          <a:p>
            <a:pPr algn="ctr"/>
            <a:r>
              <a:rPr lang="en-IN" dirty="0" smtClean="0"/>
              <a:t>BE , </a:t>
            </a:r>
            <a:r>
              <a:rPr lang="en-IN" dirty="0" err="1" smtClean="0"/>
              <a:t>Jadavpur</a:t>
            </a:r>
            <a:r>
              <a:rPr lang="en-IN" dirty="0" smtClean="0"/>
              <a:t> University </a:t>
            </a:r>
          </a:p>
          <a:p>
            <a:pPr algn="ctr"/>
            <a:r>
              <a:rPr lang="en-IN" dirty="0">
                <a:hlinkClick r:id="rId2"/>
              </a:rPr>
              <a:t>https://www.linkedin.com/in/kinsukghatak</a:t>
            </a:r>
            <a:r>
              <a:rPr lang="en-IN" dirty="0" smtClean="0">
                <a:hlinkClick r:id="rId2"/>
              </a:rPr>
              <a:t>/</a:t>
            </a:r>
            <a:endParaRPr lang="en-IN" dirty="0" smtClean="0"/>
          </a:p>
          <a:p>
            <a:pPr algn="ctr"/>
            <a:endParaRPr lang="en-IN" dirty="0"/>
          </a:p>
        </p:txBody>
      </p:sp>
      <p:pic>
        <p:nvPicPr>
          <p:cNvPr id="2050" name="Picture 2" descr="THE BEST Restaurants in California - Updated April 2021 - Tripadvisor"/>
          <p:cNvPicPr>
            <a:picLocks noChangeAspect="1" noChangeArrowheads="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8050137" y="2137007"/>
            <a:ext cx="3963267" cy="265178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stretch>
            <a:fillRect/>
          </a:stretch>
        </p:blipFill>
        <p:spPr>
          <a:xfrm>
            <a:off x="2989130" y="4558021"/>
            <a:ext cx="4360333" cy="197729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2052" name="Picture 4" descr="Food Inspections 10/07/2019 | Local News | leadertelegram.co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450" y="2824875"/>
            <a:ext cx="2629134" cy="14788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652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3" y="252845"/>
            <a:ext cx="8556155" cy="712830"/>
          </a:xfrm>
        </p:spPr>
        <p:txBody>
          <a:bodyPr>
            <a:normAutofit/>
          </a:bodyPr>
          <a:lstStyle/>
          <a:p>
            <a:r>
              <a:rPr lang="en-IN" sz="2800" dirty="0" smtClean="0"/>
              <a:t>Quick understanding of the data set and tools used :</a:t>
            </a:r>
            <a:endParaRPr lang="en-IN" sz="2800" dirty="0"/>
          </a:p>
        </p:txBody>
      </p:sp>
      <p:pic>
        <p:nvPicPr>
          <p:cNvPr id="4" name="Picture 3"/>
          <p:cNvPicPr>
            <a:picLocks noChangeAspect="1"/>
          </p:cNvPicPr>
          <p:nvPr/>
        </p:nvPicPr>
        <p:blipFill>
          <a:blip r:embed="rId2"/>
          <a:stretch>
            <a:fillRect/>
          </a:stretch>
        </p:blipFill>
        <p:spPr>
          <a:xfrm>
            <a:off x="321593" y="1137102"/>
            <a:ext cx="3842613" cy="4529271"/>
          </a:xfrm>
          <a:prstGeom prst="rect">
            <a:avLst/>
          </a:prstGeom>
          <a:ln>
            <a:solidFill>
              <a:schemeClr val="tx1"/>
            </a:solidFill>
          </a:ln>
        </p:spPr>
      </p:pic>
      <p:sp>
        <p:nvSpPr>
          <p:cNvPr id="5" name="TextBox 4"/>
          <p:cNvSpPr txBox="1"/>
          <p:nvPr/>
        </p:nvSpPr>
        <p:spPr>
          <a:xfrm>
            <a:off x="250066" y="767771"/>
            <a:ext cx="3520867" cy="369332"/>
          </a:xfrm>
          <a:prstGeom prst="rect">
            <a:avLst/>
          </a:prstGeom>
          <a:noFill/>
        </p:spPr>
        <p:txBody>
          <a:bodyPr wrap="square" rtlCol="0">
            <a:spAutoFit/>
          </a:bodyPr>
          <a:lstStyle/>
          <a:p>
            <a:r>
              <a:rPr lang="en-IN" b="1" dirty="0" smtClean="0"/>
              <a:t>Different fields of the data</a:t>
            </a:r>
            <a:endParaRPr lang="en-IN" b="1" dirty="0"/>
          </a:p>
        </p:txBody>
      </p:sp>
      <p:pic>
        <p:nvPicPr>
          <p:cNvPr id="6" name="Picture 5"/>
          <p:cNvPicPr>
            <a:picLocks noChangeAspect="1"/>
          </p:cNvPicPr>
          <p:nvPr/>
        </p:nvPicPr>
        <p:blipFill>
          <a:blip r:embed="rId3"/>
          <a:stretch>
            <a:fillRect/>
          </a:stretch>
        </p:blipFill>
        <p:spPr>
          <a:xfrm>
            <a:off x="4482684" y="1292321"/>
            <a:ext cx="6934289" cy="1111365"/>
          </a:xfrm>
          <a:prstGeom prst="rect">
            <a:avLst/>
          </a:prstGeom>
          <a:ln>
            <a:solidFill>
              <a:schemeClr val="tx1"/>
            </a:solidFill>
          </a:ln>
        </p:spPr>
      </p:pic>
      <p:sp>
        <p:nvSpPr>
          <p:cNvPr id="7" name="TextBox 6"/>
          <p:cNvSpPr txBox="1"/>
          <p:nvPr/>
        </p:nvSpPr>
        <p:spPr>
          <a:xfrm>
            <a:off x="4482684" y="802399"/>
            <a:ext cx="3520867" cy="369332"/>
          </a:xfrm>
          <a:prstGeom prst="rect">
            <a:avLst/>
          </a:prstGeom>
          <a:noFill/>
        </p:spPr>
        <p:txBody>
          <a:bodyPr wrap="square" rtlCol="0">
            <a:spAutoFit/>
          </a:bodyPr>
          <a:lstStyle/>
          <a:p>
            <a:r>
              <a:rPr lang="en-IN" b="1" dirty="0" smtClean="0"/>
              <a:t>Code Snippet </a:t>
            </a:r>
            <a:endParaRPr lang="en-IN" b="1" dirty="0"/>
          </a:p>
        </p:txBody>
      </p:sp>
      <p:sp>
        <p:nvSpPr>
          <p:cNvPr id="8" name="TextBox 7"/>
          <p:cNvSpPr txBox="1"/>
          <p:nvPr/>
        </p:nvSpPr>
        <p:spPr>
          <a:xfrm>
            <a:off x="4530318" y="2829488"/>
            <a:ext cx="3384136" cy="369332"/>
          </a:xfrm>
          <a:prstGeom prst="rect">
            <a:avLst/>
          </a:prstGeom>
          <a:solidFill>
            <a:schemeClr val="accent1">
              <a:lumMod val="40000"/>
              <a:lumOff val="60000"/>
            </a:schemeClr>
          </a:solidFill>
          <a:ln>
            <a:solidFill>
              <a:schemeClr val="tx1"/>
            </a:solidFill>
          </a:ln>
        </p:spPr>
        <p:txBody>
          <a:bodyPr wrap="square" rtlCol="0">
            <a:spAutoFit/>
          </a:bodyPr>
          <a:lstStyle/>
          <a:p>
            <a:r>
              <a:rPr lang="en-IN" b="1" dirty="0" smtClean="0"/>
              <a:t>Tool used for analysis : </a:t>
            </a:r>
            <a:endParaRPr lang="en-IN" b="1" dirty="0"/>
          </a:p>
        </p:txBody>
      </p:sp>
      <p:sp>
        <p:nvSpPr>
          <p:cNvPr id="9" name="TextBox 8"/>
          <p:cNvSpPr txBox="1"/>
          <p:nvPr/>
        </p:nvSpPr>
        <p:spPr>
          <a:xfrm>
            <a:off x="4530319" y="3302731"/>
            <a:ext cx="2499024" cy="2339102"/>
          </a:xfrm>
          <a:prstGeom prst="rect">
            <a:avLst/>
          </a:prstGeom>
          <a:noFill/>
        </p:spPr>
        <p:txBody>
          <a:bodyPr wrap="square" rtlCol="0">
            <a:spAutoFit/>
          </a:bodyPr>
          <a:lstStyle/>
          <a:p>
            <a:r>
              <a:rPr lang="en-IN" sz="1600" b="1" dirty="0" smtClean="0"/>
              <a:t>Python</a:t>
            </a:r>
            <a:r>
              <a:rPr lang="en-IN" sz="1600" dirty="0" smtClean="0"/>
              <a:t> </a:t>
            </a:r>
          </a:p>
          <a:p>
            <a:r>
              <a:rPr lang="en-IN" sz="1600" b="1" dirty="0" smtClean="0"/>
              <a:t>Packages used :</a:t>
            </a:r>
          </a:p>
          <a:p>
            <a:pPr marL="342900" indent="-342900">
              <a:buAutoNum type="alphaLcPeriod"/>
            </a:pPr>
            <a:r>
              <a:rPr lang="en-IN" sz="1600" dirty="0" smtClean="0"/>
              <a:t>Pandas</a:t>
            </a:r>
          </a:p>
          <a:p>
            <a:pPr marL="342900" indent="-342900">
              <a:buAutoNum type="alphaLcPeriod"/>
            </a:pPr>
            <a:r>
              <a:rPr lang="en-IN" sz="1600" dirty="0" err="1" smtClean="0"/>
              <a:t>Matplotlib</a:t>
            </a:r>
            <a:endParaRPr lang="en-IN" sz="1600" dirty="0" smtClean="0"/>
          </a:p>
          <a:p>
            <a:pPr marL="342900" indent="-342900">
              <a:buAutoNum type="alphaLcPeriod"/>
            </a:pPr>
            <a:r>
              <a:rPr lang="en-IN" sz="1600" dirty="0" err="1" smtClean="0"/>
              <a:t>Numpy</a:t>
            </a:r>
            <a:endParaRPr lang="en-IN" sz="1600" dirty="0" smtClean="0"/>
          </a:p>
          <a:p>
            <a:pPr marL="342900" indent="-342900">
              <a:buAutoNum type="alphaLcPeriod"/>
            </a:pPr>
            <a:r>
              <a:rPr lang="en-IN" sz="1600" dirty="0" err="1" smtClean="0"/>
              <a:t>Seaborn</a:t>
            </a:r>
            <a:endParaRPr lang="en-IN" sz="1600" dirty="0" smtClean="0"/>
          </a:p>
          <a:p>
            <a:pPr marL="342900" indent="-342900">
              <a:buAutoNum type="alphaLcPeriod"/>
            </a:pPr>
            <a:r>
              <a:rPr lang="en-IN" sz="1600" dirty="0" err="1" smtClean="0"/>
              <a:t>Datetime</a:t>
            </a:r>
            <a:endParaRPr lang="en-IN" sz="1600" dirty="0" smtClean="0"/>
          </a:p>
          <a:p>
            <a:pPr marL="342900" indent="-342900">
              <a:buAutoNum type="alphaLcPeriod"/>
            </a:pPr>
            <a:r>
              <a:rPr lang="en-IN" sz="1600" dirty="0" err="1" smtClean="0"/>
              <a:t>Follium</a:t>
            </a:r>
            <a:endParaRPr lang="en-IN" sz="1600" dirty="0" smtClean="0"/>
          </a:p>
          <a:p>
            <a:pPr marL="342900" indent="-342900">
              <a:buAutoNum type="alphaLcPeriod"/>
            </a:pPr>
            <a:endParaRPr lang="en-IN" sz="1600" dirty="0"/>
          </a:p>
        </p:txBody>
      </p:sp>
      <p:pic>
        <p:nvPicPr>
          <p:cNvPr id="1026" name="Picture 2" descr="Python - Raspberry Pi Document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1324" y="2829488"/>
            <a:ext cx="2276684" cy="76899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28" name="Picture 4" descr="pandas - NumFOCU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3551" y="3714774"/>
            <a:ext cx="863606" cy="86360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6"/>
          <a:stretch>
            <a:fillRect/>
          </a:stretch>
        </p:blipFill>
        <p:spPr>
          <a:xfrm>
            <a:off x="9203307" y="3795691"/>
            <a:ext cx="1465647" cy="586259"/>
          </a:xfrm>
          <a:prstGeom prst="rect">
            <a:avLst/>
          </a:prstGeom>
          <a:ln>
            <a:noFill/>
          </a:ln>
          <a:effectLst>
            <a:softEdge rad="112500"/>
          </a:effectLst>
        </p:spPr>
      </p:pic>
      <p:pic>
        <p:nvPicPr>
          <p:cNvPr id="1032" name="Picture 8" descr="Matplotlib: Quick and pretty (enough) to get you started. | by Dorjey  Sherpa | 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67691" y="3845359"/>
            <a:ext cx="1130774" cy="53659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6" name="Picture 12" descr="Michael Waskom on Twitter: &quot;Better late than never, seaborn has a proper  logo! Thanks to @Mbussonn for the initial design. Naturally, the final  image was made in @matplotlib. svg files will b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9656" y="4829418"/>
            <a:ext cx="807596" cy="97156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pping Data with Folium — Sphinx-Themes template 1 documentati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95034" y="4737198"/>
            <a:ext cx="811149" cy="95690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321593" y="5837800"/>
            <a:ext cx="10118752" cy="646331"/>
          </a:xfrm>
          <a:prstGeom prst="rect">
            <a:avLst/>
          </a:prstGeom>
          <a:noFill/>
          <a:ln>
            <a:solidFill>
              <a:schemeClr val="tx1"/>
            </a:solidFill>
          </a:ln>
        </p:spPr>
        <p:txBody>
          <a:bodyPr wrap="square" rtlCol="0">
            <a:spAutoFit/>
          </a:bodyPr>
          <a:lstStyle/>
          <a:p>
            <a:r>
              <a:rPr lang="en-IN" sz="1200" b="1" dirty="0" smtClean="0"/>
              <a:t>** The entire notebook has been uploaded to my </a:t>
            </a:r>
            <a:r>
              <a:rPr lang="en-IN" sz="1200" b="1" dirty="0" err="1" smtClean="0"/>
              <a:t>github</a:t>
            </a:r>
            <a:r>
              <a:rPr lang="en-IN" sz="1200" b="1" dirty="0" smtClean="0"/>
              <a:t> for quick reference :</a:t>
            </a:r>
          </a:p>
          <a:p>
            <a:r>
              <a:rPr lang="en-IN" sz="1200" b="1" dirty="0">
                <a:solidFill>
                  <a:srgbClr val="0070C0"/>
                </a:solidFill>
                <a:hlinkClick r:id="rId10"/>
              </a:rPr>
              <a:t>https://</a:t>
            </a:r>
            <a:r>
              <a:rPr lang="en-IN" sz="1200" b="1" dirty="0" smtClean="0">
                <a:solidFill>
                  <a:srgbClr val="0070C0"/>
                </a:solidFill>
                <a:hlinkClick r:id="rId10"/>
              </a:rPr>
              <a:t>github.com/kinsukghatak/Python_DS_ML_Notebooks/blob/main/Dashboard%20and%20analysis%20of%20Restaurants.ipynb</a:t>
            </a:r>
            <a:endParaRPr lang="en-IN" sz="1200" b="1" dirty="0" smtClean="0">
              <a:solidFill>
                <a:srgbClr val="0070C0"/>
              </a:solidFill>
            </a:endParaRPr>
          </a:p>
          <a:p>
            <a:endParaRPr lang="en-IN" sz="1200" b="1" dirty="0"/>
          </a:p>
        </p:txBody>
      </p:sp>
      <p:pic>
        <p:nvPicPr>
          <p:cNvPr id="3" name="Picture 2" descr="GitHub logo and symbol, meaning, history, 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984793" y="4737198"/>
            <a:ext cx="899560" cy="81241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237372" y="6609645"/>
            <a:ext cx="2129813" cy="215444"/>
          </a:xfrm>
          <a:prstGeom prst="rect">
            <a:avLst/>
          </a:prstGeom>
          <a:noFill/>
        </p:spPr>
        <p:txBody>
          <a:bodyPr wrap="square" rtlCol="0">
            <a:spAutoFit/>
          </a:bodyPr>
          <a:lstStyle/>
          <a:p>
            <a:r>
              <a:rPr lang="en-IN" sz="800" dirty="0" smtClean="0">
                <a:solidFill>
                  <a:schemeClr val="tx2"/>
                </a:solidFill>
              </a:rPr>
              <a:t>Prepared by : </a:t>
            </a:r>
            <a:r>
              <a:rPr lang="en-IN" sz="800" dirty="0" err="1" smtClean="0">
                <a:solidFill>
                  <a:schemeClr val="tx2"/>
                </a:solidFill>
              </a:rPr>
              <a:t>Kinsuk</a:t>
            </a:r>
            <a:r>
              <a:rPr lang="en-IN" sz="800" dirty="0" smtClean="0">
                <a:solidFill>
                  <a:schemeClr val="tx2"/>
                </a:solidFill>
              </a:rPr>
              <a:t> </a:t>
            </a:r>
            <a:r>
              <a:rPr lang="en-IN" sz="800" dirty="0" err="1" smtClean="0">
                <a:solidFill>
                  <a:schemeClr val="tx2"/>
                </a:solidFill>
              </a:rPr>
              <a:t>Ghatak</a:t>
            </a:r>
            <a:r>
              <a:rPr lang="en-IN" sz="800" dirty="0" smtClean="0">
                <a:solidFill>
                  <a:schemeClr val="tx2"/>
                </a:solidFill>
              </a:rPr>
              <a:t> , April , 2021</a:t>
            </a:r>
            <a:endParaRPr lang="en-IN" sz="800" dirty="0">
              <a:solidFill>
                <a:schemeClr val="tx2"/>
              </a:solidFill>
            </a:endParaRPr>
          </a:p>
        </p:txBody>
      </p:sp>
    </p:spTree>
    <p:extLst>
      <p:ext uri="{BB962C8B-B14F-4D97-AF65-F5344CB8AC3E}">
        <p14:creationId xmlns:p14="http://schemas.microsoft.com/office/powerpoint/2010/main" val="2654649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3" y="252845"/>
            <a:ext cx="8556155" cy="712830"/>
          </a:xfrm>
        </p:spPr>
        <p:txBody>
          <a:bodyPr>
            <a:normAutofit/>
          </a:bodyPr>
          <a:lstStyle/>
          <a:p>
            <a:r>
              <a:rPr lang="en-IN" sz="2800" dirty="0" smtClean="0"/>
              <a:t>Top 10 violations observed per year:</a:t>
            </a:r>
            <a:endParaRPr lang="en-IN" sz="2800" dirty="0"/>
          </a:p>
        </p:txBody>
      </p:sp>
      <p:sp>
        <p:nvSpPr>
          <p:cNvPr id="5" name="TextBox 4"/>
          <p:cNvSpPr txBox="1"/>
          <p:nvPr/>
        </p:nvSpPr>
        <p:spPr>
          <a:xfrm>
            <a:off x="153822" y="1011552"/>
            <a:ext cx="3520867" cy="646331"/>
          </a:xfrm>
          <a:prstGeom prst="rect">
            <a:avLst/>
          </a:prstGeom>
          <a:noFill/>
        </p:spPr>
        <p:txBody>
          <a:bodyPr wrap="square" rtlCol="0">
            <a:spAutoFit/>
          </a:bodyPr>
          <a:lstStyle/>
          <a:p>
            <a:r>
              <a:rPr lang="en-IN" b="1" dirty="0" smtClean="0"/>
              <a:t>Top 10 violation description per year</a:t>
            </a:r>
            <a:endParaRPr lang="en-IN" b="1" dirty="0"/>
          </a:p>
        </p:txBody>
      </p:sp>
      <p:pic>
        <p:nvPicPr>
          <p:cNvPr id="3" name="Picture 2"/>
          <p:cNvPicPr>
            <a:picLocks noChangeAspect="1"/>
          </p:cNvPicPr>
          <p:nvPr/>
        </p:nvPicPr>
        <p:blipFill>
          <a:blip r:embed="rId2"/>
          <a:stretch>
            <a:fillRect/>
          </a:stretch>
        </p:blipFill>
        <p:spPr>
          <a:xfrm>
            <a:off x="230734" y="1657883"/>
            <a:ext cx="3725967" cy="2674834"/>
          </a:xfrm>
          <a:prstGeom prst="rect">
            <a:avLst/>
          </a:prstGeom>
        </p:spPr>
      </p:pic>
      <p:pic>
        <p:nvPicPr>
          <p:cNvPr id="10" name="Picture 9"/>
          <p:cNvPicPr>
            <a:picLocks noChangeAspect="1"/>
          </p:cNvPicPr>
          <p:nvPr/>
        </p:nvPicPr>
        <p:blipFill>
          <a:blip r:embed="rId3"/>
          <a:stretch>
            <a:fillRect/>
          </a:stretch>
        </p:blipFill>
        <p:spPr>
          <a:xfrm>
            <a:off x="4380625" y="1657883"/>
            <a:ext cx="7568206" cy="4533507"/>
          </a:xfrm>
          <a:prstGeom prst="rect">
            <a:avLst/>
          </a:prstGeom>
          <a:ln>
            <a:solidFill>
              <a:schemeClr val="tx1"/>
            </a:solidFill>
          </a:ln>
        </p:spPr>
      </p:pic>
      <p:sp>
        <p:nvSpPr>
          <p:cNvPr id="11" name="TextBox 10"/>
          <p:cNvSpPr txBox="1"/>
          <p:nvPr/>
        </p:nvSpPr>
        <p:spPr>
          <a:xfrm>
            <a:off x="4238714" y="1150051"/>
            <a:ext cx="3520867" cy="369332"/>
          </a:xfrm>
          <a:prstGeom prst="rect">
            <a:avLst/>
          </a:prstGeom>
          <a:noFill/>
        </p:spPr>
        <p:txBody>
          <a:bodyPr wrap="square" rtlCol="0">
            <a:spAutoFit/>
          </a:bodyPr>
          <a:lstStyle/>
          <a:p>
            <a:r>
              <a:rPr lang="en-IN" b="1" dirty="0" err="1" smtClean="0"/>
              <a:t>Heatmap</a:t>
            </a:r>
            <a:r>
              <a:rPr lang="en-IN" b="1" dirty="0" smtClean="0"/>
              <a:t> representation : </a:t>
            </a:r>
            <a:endParaRPr lang="en-IN" b="1" dirty="0"/>
          </a:p>
        </p:txBody>
      </p:sp>
      <p:sp>
        <p:nvSpPr>
          <p:cNvPr id="12" name="TextBox 11"/>
          <p:cNvSpPr txBox="1"/>
          <p:nvPr/>
        </p:nvSpPr>
        <p:spPr>
          <a:xfrm>
            <a:off x="153822" y="4483230"/>
            <a:ext cx="4144713" cy="1915909"/>
          </a:xfrm>
          <a:prstGeom prst="rect">
            <a:avLst/>
          </a:prstGeom>
          <a:noFill/>
        </p:spPr>
        <p:txBody>
          <a:bodyPr wrap="square" rtlCol="0">
            <a:spAutoFit/>
          </a:bodyPr>
          <a:lstStyle/>
          <a:p>
            <a:pPr marL="171450" indent="-171450">
              <a:buFont typeface="Wingdings" panose="05000000000000000000" pitchFamily="2" charset="2"/>
              <a:buChar char="q"/>
            </a:pPr>
            <a:r>
              <a:rPr lang="en-IN" sz="1200" dirty="0" smtClean="0"/>
              <a:t>There are total 11 unique violations which took place in repeated numbers across the years .</a:t>
            </a:r>
          </a:p>
          <a:p>
            <a:pPr marL="171450" indent="-171450">
              <a:buFont typeface="Wingdings" panose="05000000000000000000" pitchFamily="2" charset="2"/>
              <a:buChar char="q"/>
            </a:pPr>
            <a:endParaRPr lang="en-IN" sz="1200" dirty="0" smtClean="0"/>
          </a:p>
          <a:p>
            <a:pPr marL="171450" indent="-171450">
              <a:buFont typeface="Wingdings" panose="05000000000000000000" pitchFamily="2" charset="2"/>
              <a:buChar char="q"/>
            </a:pPr>
            <a:endParaRPr lang="en-IN" sz="1200" dirty="0"/>
          </a:p>
          <a:p>
            <a:pPr marL="171450" indent="-171450">
              <a:buFont typeface="Wingdings" panose="05000000000000000000" pitchFamily="2" charset="2"/>
              <a:buChar char="q"/>
            </a:pPr>
            <a:r>
              <a:rPr lang="en-IN" sz="1200" dirty="0" smtClean="0"/>
              <a:t>The </a:t>
            </a:r>
            <a:r>
              <a:rPr lang="en-IN" sz="1200" dirty="0" err="1" smtClean="0"/>
              <a:t>heatmap</a:t>
            </a:r>
            <a:r>
              <a:rPr lang="en-IN" sz="1200" dirty="0" smtClean="0"/>
              <a:t> representation portrays that </a:t>
            </a:r>
          </a:p>
          <a:p>
            <a:r>
              <a:rPr lang="en-IN" sz="1200" dirty="0" smtClean="0"/>
              <a:t>“Cleanliness “ , “inadequate cleaning of utensils “ , “inadequate access to hand wash facilities” and “food holding temperature” are some of the major violations observed over the years</a:t>
            </a:r>
          </a:p>
          <a:p>
            <a:endParaRPr lang="en-IN" sz="1050" dirty="0" smtClean="0"/>
          </a:p>
        </p:txBody>
      </p:sp>
      <p:sp>
        <p:nvSpPr>
          <p:cNvPr id="8" name="TextBox 7"/>
          <p:cNvSpPr txBox="1"/>
          <p:nvPr/>
        </p:nvSpPr>
        <p:spPr>
          <a:xfrm>
            <a:off x="237372" y="6609645"/>
            <a:ext cx="2129813" cy="215444"/>
          </a:xfrm>
          <a:prstGeom prst="rect">
            <a:avLst/>
          </a:prstGeom>
          <a:noFill/>
        </p:spPr>
        <p:txBody>
          <a:bodyPr wrap="square" rtlCol="0">
            <a:spAutoFit/>
          </a:bodyPr>
          <a:lstStyle/>
          <a:p>
            <a:r>
              <a:rPr lang="en-IN" sz="800" dirty="0" smtClean="0">
                <a:solidFill>
                  <a:schemeClr val="tx2"/>
                </a:solidFill>
              </a:rPr>
              <a:t>Prepared by : </a:t>
            </a:r>
            <a:r>
              <a:rPr lang="en-IN" sz="800" dirty="0" err="1" smtClean="0">
                <a:solidFill>
                  <a:schemeClr val="tx2"/>
                </a:solidFill>
              </a:rPr>
              <a:t>Kinsuk</a:t>
            </a:r>
            <a:r>
              <a:rPr lang="en-IN" sz="800" dirty="0" smtClean="0">
                <a:solidFill>
                  <a:schemeClr val="tx2"/>
                </a:solidFill>
              </a:rPr>
              <a:t> </a:t>
            </a:r>
            <a:r>
              <a:rPr lang="en-IN" sz="800" dirty="0" err="1" smtClean="0">
                <a:solidFill>
                  <a:schemeClr val="tx2"/>
                </a:solidFill>
              </a:rPr>
              <a:t>Ghatak</a:t>
            </a:r>
            <a:r>
              <a:rPr lang="en-IN" sz="800" dirty="0" smtClean="0">
                <a:solidFill>
                  <a:schemeClr val="tx2"/>
                </a:solidFill>
              </a:rPr>
              <a:t> , April , 2021</a:t>
            </a:r>
            <a:endParaRPr lang="en-IN" sz="800" dirty="0">
              <a:solidFill>
                <a:schemeClr val="tx2"/>
              </a:solidFill>
            </a:endParaRPr>
          </a:p>
        </p:txBody>
      </p:sp>
    </p:spTree>
    <p:extLst>
      <p:ext uri="{BB962C8B-B14F-4D97-AF65-F5344CB8AC3E}">
        <p14:creationId xmlns:p14="http://schemas.microsoft.com/office/powerpoint/2010/main" val="2773639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3" y="252845"/>
            <a:ext cx="8556155" cy="712830"/>
          </a:xfrm>
        </p:spPr>
        <p:txBody>
          <a:bodyPr>
            <a:normAutofit/>
          </a:bodyPr>
          <a:lstStyle/>
          <a:p>
            <a:r>
              <a:rPr lang="en-IN" sz="2800" dirty="0" smtClean="0"/>
              <a:t>Movement of different risky cases over the years:</a:t>
            </a:r>
            <a:endParaRPr lang="en-IN" sz="2800" dirty="0"/>
          </a:p>
        </p:txBody>
      </p:sp>
      <p:pic>
        <p:nvPicPr>
          <p:cNvPr id="4" name="Picture 3"/>
          <p:cNvPicPr>
            <a:picLocks noChangeAspect="1"/>
          </p:cNvPicPr>
          <p:nvPr/>
        </p:nvPicPr>
        <p:blipFill>
          <a:blip r:embed="rId2"/>
          <a:stretch>
            <a:fillRect/>
          </a:stretch>
        </p:blipFill>
        <p:spPr>
          <a:xfrm>
            <a:off x="435717" y="1219600"/>
            <a:ext cx="4880505" cy="3155847"/>
          </a:xfrm>
          <a:prstGeom prst="rect">
            <a:avLst/>
          </a:prstGeom>
        </p:spPr>
      </p:pic>
      <p:pic>
        <p:nvPicPr>
          <p:cNvPr id="6" name="Picture 5"/>
          <p:cNvPicPr>
            <a:picLocks noChangeAspect="1"/>
          </p:cNvPicPr>
          <p:nvPr/>
        </p:nvPicPr>
        <p:blipFill>
          <a:blip r:embed="rId3"/>
          <a:stretch>
            <a:fillRect/>
          </a:stretch>
        </p:blipFill>
        <p:spPr>
          <a:xfrm>
            <a:off x="6280793" y="1259279"/>
            <a:ext cx="4435633" cy="3116167"/>
          </a:xfrm>
          <a:prstGeom prst="rect">
            <a:avLst/>
          </a:prstGeom>
        </p:spPr>
      </p:pic>
      <p:sp>
        <p:nvSpPr>
          <p:cNvPr id="7" name="TextBox 6"/>
          <p:cNvSpPr txBox="1"/>
          <p:nvPr/>
        </p:nvSpPr>
        <p:spPr>
          <a:xfrm>
            <a:off x="2144996" y="5161659"/>
            <a:ext cx="6845918" cy="923330"/>
          </a:xfrm>
          <a:prstGeom prst="rect">
            <a:avLst/>
          </a:prstGeom>
          <a:solidFill>
            <a:schemeClr val="accent1">
              <a:lumMod val="40000"/>
              <a:lumOff val="60000"/>
            </a:schemeClr>
          </a:solidFill>
          <a:ln>
            <a:solidFill>
              <a:schemeClr val="tx1"/>
            </a:solidFill>
          </a:ln>
        </p:spPr>
        <p:txBody>
          <a:bodyPr wrap="square" rtlCol="0">
            <a:spAutoFit/>
          </a:bodyPr>
          <a:lstStyle/>
          <a:p>
            <a:r>
              <a:rPr lang="en-IN" dirty="0" smtClean="0"/>
              <a:t>Though low risk cases dominate the number of complaints or violations but high risk cases have gradually gone up from 2016 to 2019</a:t>
            </a:r>
            <a:endParaRPr lang="en-IN" dirty="0"/>
          </a:p>
        </p:txBody>
      </p:sp>
      <p:sp>
        <p:nvSpPr>
          <p:cNvPr id="8" name="TextBox 7"/>
          <p:cNvSpPr txBox="1"/>
          <p:nvPr/>
        </p:nvSpPr>
        <p:spPr>
          <a:xfrm>
            <a:off x="237372" y="6609645"/>
            <a:ext cx="2129813" cy="215444"/>
          </a:xfrm>
          <a:prstGeom prst="rect">
            <a:avLst/>
          </a:prstGeom>
          <a:noFill/>
        </p:spPr>
        <p:txBody>
          <a:bodyPr wrap="square" rtlCol="0">
            <a:spAutoFit/>
          </a:bodyPr>
          <a:lstStyle/>
          <a:p>
            <a:r>
              <a:rPr lang="en-IN" sz="800" dirty="0" smtClean="0">
                <a:solidFill>
                  <a:schemeClr val="tx2"/>
                </a:solidFill>
              </a:rPr>
              <a:t>Prepared by : </a:t>
            </a:r>
            <a:r>
              <a:rPr lang="en-IN" sz="800" dirty="0" err="1" smtClean="0">
                <a:solidFill>
                  <a:schemeClr val="tx2"/>
                </a:solidFill>
              </a:rPr>
              <a:t>Kinsuk</a:t>
            </a:r>
            <a:r>
              <a:rPr lang="en-IN" sz="800" dirty="0" smtClean="0">
                <a:solidFill>
                  <a:schemeClr val="tx2"/>
                </a:solidFill>
              </a:rPr>
              <a:t> </a:t>
            </a:r>
            <a:r>
              <a:rPr lang="en-IN" sz="800" dirty="0" err="1" smtClean="0">
                <a:solidFill>
                  <a:schemeClr val="tx2"/>
                </a:solidFill>
              </a:rPr>
              <a:t>Ghatak</a:t>
            </a:r>
            <a:r>
              <a:rPr lang="en-IN" sz="800" dirty="0" smtClean="0">
                <a:solidFill>
                  <a:schemeClr val="tx2"/>
                </a:solidFill>
              </a:rPr>
              <a:t> , April , 2021</a:t>
            </a:r>
            <a:endParaRPr lang="en-IN" sz="800" dirty="0">
              <a:solidFill>
                <a:schemeClr val="tx2"/>
              </a:solidFill>
            </a:endParaRPr>
          </a:p>
        </p:txBody>
      </p:sp>
    </p:spTree>
    <p:extLst>
      <p:ext uri="{BB962C8B-B14F-4D97-AF65-F5344CB8AC3E}">
        <p14:creationId xmlns:p14="http://schemas.microsoft.com/office/powerpoint/2010/main" val="266839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3" y="252845"/>
            <a:ext cx="9690932" cy="712830"/>
          </a:xfrm>
        </p:spPr>
        <p:txBody>
          <a:bodyPr>
            <a:noAutofit/>
          </a:bodyPr>
          <a:lstStyle/>
          <a:p>
            <a:r>
              <a:rPr lang="en-IN" sz="2800" b="1" dirty="0"/>
              <a:t>General analysis to understand the inspection </a:t>
            </a:r>
            <a:r>
              <a:rPr lang="en-IN" sz="2800" b="1" dirty="0" smtClean="0"/>
              <a:t>type</a:t>
            </a:r>
            <a:r>
              <a:rPr lang="en-IN" sz="2800" dirty="0" smtClean="0"/>
              <a:t>:</a:t>
            </a:r>
            <a:endParaRPr lang="en-IN" sz="2800" dirty="0"/>
          </a:p>
        </p:txBody>
      </p:sp>
      <p:sp>
        <p:nvSpPr>
          <p:cNvPr id="7" name="TextBox 6"/>
          <p:cNvSpPr txBox="1"/>
          <p:nvPr/>
        </p:nvSpPr>
        <p:spPr>
          <a:xfrm>
            <a:off x="8263784" y="1480943"/>
            <a:ext cx="3042302" cy="3046988"/>
          </a:xfrm>
          <a:prstGeom prst="rect">
            <a:avLst/>
          </a:prstGeom>
          <a:solidFill>
            <a:schemeClr val="accent1">
              <a:lumMod val="40000"/>
              <a:lumOff val="60000"/>
            </a:schemeClr>
          </a:solidFill>
          <a:ln>
            <a:solidFill>
              <a:schemeClr val="tx1"/>
            </a:solidFill>
          </a:ln>
        </p:spPr>
        <p:txBody>
          <a:bodyPr wrap="square" rtlCol="0">
            <a:spAutoFit/>
          </a:bodyPr>
          <a:lstStyle/>
          <a:p>
            <a:r>
              <a:rPr lang="en-IN" sz="1600" dirty="0" smtClean="0"/>
              <a:t>We prepared this pie chart to understand which inspection method is of maximum occurrence and the clear winner is </a:t>
            </a:r>
            <a:r>
              <a:rPr lang="en-IN" sz="1600" b="1" i="1" dirty="0" smtClean="0">
                <a:solidFill>
                  <a:srgbClr val="FF0000"/>
                </a:solidFill>
              </a:rPr>
              <a:t>Routine-Unscheduled inspection </a:t>
            </a:r>
            <a:r>
              <a:rPr lang="en-IN" sz="1600" dirty="0" smtClean="0"/>
              <a:t>and which definitely helps in maintaining the restaurants across the state to remain vigilant and careful about maintaining their standards continuously. </a:t>
            </a:r>
            <a:endParaRPr lang="en-IN" sz="1600" dirty="0"/>
          </a:p>
        </p:txBody>
      </p:sp>
      <p:pic>
        <p:nvPicPr>
          <p:cNvPr id="3" name="Picture 2"/>
          <p:cNvPicPr>
            <a:picLocks noChangeAspect="1"/>
          </p:cNvPicPr>
          <p:nvPr/>
        </p:nvPicPr>
        <p:blipFill>
          <a:blip r:embed="rId2"/>
          <a:stretch>
            <a:fillRect/>
          </a:stretch>
        </p:blipFill>
        <p:spPr>
          <a:xfrm>
            <a:off x="153823" y="888762"/>
            <a:ext cx="7898633" cy="5682954"/>
          </a:xfrm>
          <a:prstGeom prst="rect">
            <a:avLst/>
          </a:prstGeom>
          <a:ln>
            <a:solidFill>
              <a:schemeClr val="tx1"/>
            </a:solidFill>
          </a:ln>
        </p:spPr>
      </p:pic>
      <p:sp>
        <p:nvSpPr>
          <p:cNvPr id="5" name="TextBox 4"/>
          <p:cNvSpPr txBox="1"/>
          <p:nvPr/>
        </p:nvSpPr>
        <p:spPr>
          <a:xfrm>
            <a:off x="237372" y="6609645"/>
            <a:ext cx="2129813" cy="215444"/>
          </a:xfrm>
          <a:prstGeom prst="rect">
            <a:avLst/>
          </a:prstGeom>
          <a:noFill/>
        </p:spPr>
        <p:txBody>
          <a:bodyPr wrap="square" rtlCol="0">
            <a:spAutoFit/>
          </a:bodyPr>
          <a:lstStyle/>
          <a:p>
            <a:r>
              <a:rPr lang="en-IN" sz="800" dirty="0" smtClean="0">
                <a:solidFill>
                  <a:schemeClr val="tx2"/>
                </a:solidFill>
              </a:rPr>
              <a:t>Prepared by : </a:t>
            </a:r>
            <a:r>
              <a:rPr lang="en-IN" sz="800" dirty="0" err="1" smtClean="0">
                <a:solidFill>
                  <a:schemeClr val="tx2"/>
                </a:solidFill>
              </a:rPr>
              <a:t>Kinsuk</a:t>
            </a:r>
            <a:r>
              <a:rPr lang="en-IN" sz="800" dirty="0" smtClean="0">
                <a:solidFill>
                  <a:schemeClr val="tx2"/>
                </a:solidFill>
              </a:rPr>
              <a:t> </a:t>
            </a:r>
            <a:r>
              <a:rPr lang="en-IN" sz="800" dirty="0" err="1" smtClean="0">
                <a:solidFill>
                  <a:schemeClr val="tx2"/>
                </a:solidFill>
              </a:rPr>
              <a:t>Ghatak</a:t>
            </a:r>
            <a:r>
              <a:rPr lang="en-IN" sz="800" dirty="0" smtClean="0">
                <a:solidFill>
                  <a:schemeClr val="tx2"/>
                </a:solidFill>
              </a:rPr>
              <a:t> , April , 2021</a:t>
            </a:r>
            <a:endParaRPr lang="en-IN" sz="800" dirty="0">
              <a:solidFill>
                <a:schemeClr val="tx2"/>
              </a:solidFill>
            </a:endParaRPr>
          </a:p>
        </p:txBody>
      </p:sp>
    </p:spTree>
    <p:extLst>
      <p:ext uri="{BB962C8B-B14F-4D97-AF65-F5344CB8AC3E}">
        <p14:creationId xmlns:p14="http://schemas.microsoft.com/office/powerpoint/2010/main" val="1710422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2" y="252845"/>
            <a:ext cx="9981489" cy="960658"/>
          </a:xfrm>
        </p:spPr>
        <p:txBody>
          <a:bodyPr>
            <a:noAutofit/>
          </a:bodyPr>
          <a:lstStyle/>
          <a:p>
            <a:r>
              <a:rPr lang="en-IN" sz="2800" b="1" dirty="0" smtClean="0"/>
              <a:t>Geographic Heat </a:t>
            </a:r>
            <a:r>
              <a:rPr lang="en-IN" sz="2800" b="1" dirty="0"/>
              <a:t>map to </a:t>
            </a:r>
            <a:r>
              <a:rPr lang="en-IN" sz="2800" b="1" dirty="0" smtClean="0"/>
              <a:t>understand </a:t>
            </a:r>
            <a:r>
              <a:rPr lang="en-IN" sz="2800" b="1" dirty="0"/>
              <a:t>most of the </a:t>
            </a:r>
            <a:r>
              <a:rPr lang="en-IN" sz="2800" b="1" dirty="0" smtClean="0"/>
              <a:t>inspected </a:t>
            </a:r>
            <a:r>
              <a:rPr lang="en-IN" sz="2800" b="1" dirty="0"/>
              <a:t>areas in the state: </a:t>
            </a:r>
            <a:endParaRPr lang="en-IN" sz="2800" dirty="0"/>
          </a:p>
        </p:txBody>
      </p:sp>
      <p:sp>
        <p:nvSpPr>
          <p:cNvPr id="7" name="TextBox 6"/>
          <p:cNvSpPr txBox="1"/>
          <p:nvPr/>
        </p:nvSpPr>
        <p:spPr>
          <a:xfrm>
            <a:off x="8263784" y="1480943"/>
            <a:ext cx="3042302" cy="2800767"/>
          </a:xfrm>
          <a:prstGeom prst="rect">
            <a:avLst/>
          </a:prstGeom>
          <a:solidFill>
            <a:schemeClr val="accent1">
              <a:lumMod val="40000"/>
              <a:lumOff val="60000"/>
            </a:schemeClr>
          </a:solidFill>
          <a:ln>
            <a:solidFill>
              <a:schemeClr val="tx1"/>
            </a:solidFill>
          </a:ln>
        </p:spPr>
        <p:txBody>
          <a:bodyPr wrap="square" rtlCol="0">
            <a:spAutoFit/>
          </a:bodyPr>
          <a:lstStyle/>
          <a:p>
            <a:r>
              <a:rPr lang="en-IN" sz="1600" dirty="0" smtClean="0"/>
              <a:t>The heat map clearly shows that the areas in and around </a:t>
            </a:r>
            <a:r>
              <a:rPr lang="en-IN" sz="1600" b="1" i="1" dirty="0" smtClean="0">
                <a:solidFill>
                  <a:srgbClr val="FF0000"/>
                </a:solidFill>
              </a:rPr>
              <a:t>San Francisco </a:t>
            </a:r>
            <a:r>
              <a:rPr lang="en-IN" sz="1600" dirty="0" smtClean="0"/>
              <a:t>observed most footfalls of the inspectors for the restaurants. Which is in line with business sense considering SA as the biggest city in the state of California most quality restaurants and hangout places are supposed to be clustered here. </a:t>
            </a:r>
            <a:endParaRPr lang="en-IN" sz="1600" dirty="0"/>
          </a:p>
        </p:txBody>
      </p:sp>
      <p:pic>
        <p:nvPicPr>
          <p:cNvPr id="4" name="Picture 3"/>
          <p:cNvPicPr>
            <a:picLocks noChangeAspect="1"/>
          </p:cNvPicPr>
          <p:nvPr/>
        </p:nvPicPr>
        <p:blipFill>
          <a:blip r:embed="rId2"/>
          <a:stretch>
            <a:fillRect/>
          </a:stretch>
        </p:blipFill>
        <p:spPr>
          <a:xfrm>
            <a:off x="153823" y="1213503"/>
            <a:ext cx="7792653" cy="5238572"/>
          </a:xfrm>
          <a:prstGeom prst="rect">
            <a:avLst/>
          </a:prstGeom>
          <a:ln>
            <a:solidFill>
              <a:schemeClr val="tx1"/>
            </a:solidFill>
          </a:ln>
        </p:spPr>
      </p:pic>
      <p:sp>
        <p:nvSpPr>
          <p:cNvPr id="5" name="TextBox 4"/>
          <p:cNvSpPr txBox="1"/>
          <p:nvPr/>
        </p:nvSpPr>
        <p:spPr>
          <a:xfrm>
            <a:off x="237372" y="6609645"/>
            <a:ext cx="2129813" cy="215444"/>
          </a:xfrm>
          <a:prstGeom prst="rect">
            <a:avLst/>
          </a:prstGeom>
          <a:noFill/>
        </p:spPr>
        <p:txBody>
          <a:bodyPr wrap="square" rtlCol="0">
            <a:spAutoFit/>
          </a:bodyPr>
          <a:lstStyle/>
          <a:p>
            <a:r>
              <a:rPr lang="en-IN" sz="800" dirty="0" smtClean="0">
                <a:solidFill>
                  <a:schemeClr val="tx2"/>
                </a:solidFill>
              </a:rPr>
              <a:t>Prepared by : </a:t>
            </a:r>
            <a:r>
              <a:rPr lang="en-IN" sz="800" dirty="0" err="1" smtClean="0">
                <a:solidFill>
                  <a:schemeClr val="tx2"/>
                </a:solidFill>
              </a:rPr>
              <a:t>Kinsuk</a:t>
            </a:r>
            <a:r>
              <a:rPr lang="en-IN" sz="800" dirty="0" smtClean="0">
                <a:solidFill>
                  <a:schemeClr val="tx2"/>
                </a:solidFill>
              </a:rPr>
              <a:t> </a:t>
            </a:r>
            <a:r>
              <a:rPr lang="en-IN" sz="800" dirty="0" err="1" smtClean="0">
                <a:solidFill>
                  <a:schemeClr val="tx2"/>
                </a:solidFill>
              </a:rPr>
              <a:t>Ghatak</a:t>
            </a:r>
            <a:r>
              <a:rPr lang="en-IN" sz="800" dirty="0" smtClean="0">
                <a:solidFill>
                  <a:schemeClr val="tx2"/>
                </a:solidFill>
              </a:rPr>
              <a:t> , April , 2021</a:t>
            </a:r>
            <a:endParaRPr lang="en-IN" sz="800" dirty="0">
              <a:solidFill>
                <a:schemeClr val="tx2"/>
              </a:solidFill>
            </a:endParaRPr>
          </a:p>
        </p:txBody>
      </p:sp>
    </p:spTree>
    <p:extLst>
      <p:ext uri="{BB962C8B-B14F-4D97-AF65-F5344CB8AC3E}">
        <p14:creationId xmlns:p14="http://schemas.microsoft.com/office/powerpoint/2010/main" val="1996323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3" y="252845"/>
            <a:ext cx="10178042" cy="644463"/>
          </a:xfrm>
        </p:spPr>
        <p:txBody>
          <a:bodyPr>
            <a:noAutofit/>
          </a:bodyPr>
          <a:lstStyle/>
          <a:p>
            <a:r>
              <a:rPr lang="en-IN" sz="2800" b="1" dirty="0" err="1"/>
              <a:t>Heatmap</a:t>
            </a:r>
            <a:r>
              <a:rPr lang="en-IN" sz="2800" b="1" dirty="0"/>
              <a:t> analysis between postal codes vs risk categories : </a:t>
            </a:r>
            <a:r>
              <a:rPr lang="en-IN" sz="2800" b="1" dirty="0" smtClean="0"/>
              <a:t> </a:t>
            </a:r>
            <a:endParaRPr lang="en-IN" sz="2800" dirty="0"/>
          </a:p>
        </p:txBody>
      </p:sp>
      <p:sp>
        <p:nvSpPr>
          <p:cNvPr id="7" name="TextBox 6"/>
          <p:cNvSpPr txBox="1"/>
          <p:nvPr/>
        </p:nvSpPr>
        <p:spPr>
          <a:xfrm>
            <a:off x="8152689" y="1822775"/>
            <a:ext cx="3307222" cy="2554545"/>
          </a:xfrm>
          <a:prstGeom prst="rect">
            <a:avLst/>
          </a:prstGeom>
          <a:solidFill>
            <a:schemeClr val="accent1">
              <a:lumMod val="40000"/>
              <a:lumOff val="60000"/>
            </a:schemeClr>
          </a:solidFill>
          <a:ln>
            <a:solidFill>
              <a:schemeClr val="tx1"/>
            </a:solidFill>
          </a:ln>
        </p:spPr>
        <p:txBody>
          <a:bodyPr wrap="square" rtlCol="0">
            <a:spAutoFit/>
          </a:bodyPr>
          <a:lstStyle/>
          <a:p>
            <a:r>
              <a:rPr lang="en-IN" sz="1600" dirty="0" smtClean="0"/>
              <a:t>This heat map helps in visualizing the count of instances across various postal codes according to the risk category of inspections. Through this ; the inspectors can judge which are the vulnerable zip codes and where shall one focus as far as the inspection of food and restaurant services are concerned in California. </a:t>
            </a:r>
            <a:endParaRPr lang="en-IN" sz="1600" dirty="0"/>
          </a:p>
        </p:txBody>
      </p:sp>
      <p:pic>
        <p:nvPicPr>
          <p:cNvPr id="3" name="Picture 2"/>
          <p:cNvPicPr>
            <a:picLocks noChangeAspect="1"/>
          </p:cNvPicPr>
          <p:nvPr/>
        </p:nvPicPr>
        <p:blipFill>
          <a:blip r:embed="rId2"/>
          <a:stretch>
            <a:fillRect/>
          </a:stretch>
        </p:blipFill>
        <p:spPr>
          <a:xfrm>
            <a:off x="428224" y="897308"/>
            <a:ext cx="7377881" cy="5563313"/>
          </a:xfrm>
          <a:prstGeom prst="rect">
            <a:avLst/>
          </a:prstGeom>
          <a:ln>
            <a:solidFill>
              <a:schemeClr val="tx1"/>
            </a:solidFill>
          </a:ln>
        </p:spPr>
      </p:pic>
      <p:sp>
        <p:nvSpPr>
          <p:cNvPr id="5" name="TextBox 4"/>
          <p:cNvSpPr txBox="1"/>
          <p:nvPr/>
        </p:nvSpPr>
        <p:spPr>
          <a:xfrm>
            <a:off x="237372" y="6609645"/>
            <a:ext cx="2129813" cy="215444"/>
          </a:xfrm>
          <a:prstGeom prst="rect">
            <a:avLst/>
          </a:prstGeom>
          <a:noFill/>
        </p:spPr>
        <p:txBody>
          <a:bodyPr wrap="square" rtlCol="0">
            <a:spAutoFit/>
          </a:bodyPr>
          <a:lstStyle/>
          <a:p>
            <a:r>
              <a:rPr lang="en-IN" sz="800" dirty="0" smtClean="0">
                <a:solidFill>
                  <a:schemeClr val="tx2"/>
                </a:solidFill>
              </a:rPr>
              <a:t>Prepared by : </a:t>
            </a:r>
            <a:r>
              <a:rPr lang="en-IN" sz="800" dirty="0" err="1" smtClean="0">
                <a:solidFill>
                  <a:schemeClr val="tx2"/>
                </a:solidFill>
              </a:rPr>
              <a:t>Kinsuk</a:t>
            </a:r>
            <a:r>
              <a:rPr lang="en-IN" sz="800" dirty="0" smtClean="0">
                <a:solidFill>
                  <a:schemeClr val="tx2"/>
                </a:solidFill>
              </a:rPr>
              <a:t> </a:t>
            </a:r>
            <a:r>
              <a:rPr lang="en-IN" sz="800" dirty="0" err="1" smtClean="0">
                <a:solidFill>
                  <a:schemeClr val="tx2"/>
                </a:solidFill>
              </a:rPr>
              <a:t>Ghatak</a:t>
            </a:r>
            <a:r>
              <a:rPr lang="en-IN" sz="800" dirty="0" smtClean="0">
                <a:solidFill>
                  <a:schemeClr val="tx2"/>
                </a:solidFill>
              </a:rPr>
              <a:t> , April , 2021</a:t>
            </a:r>
            <a:endParaRPr lang="en-IN" sz="800" dirty="0">
              <a:solidFill>
                <a:schemeClr val="tx2"/>
              </a:solidFill>
            </a:endParaRPr>
          </a:p>
        </p:txBody>
      </p:sp>
    </p:spTree>
    <p:extLst>
      <p:ext uri="{BB962C8B-B14F-4D97-AF65-F5344CB8AC3E}">
        <p14:creationId xmlns:p14="http://schemas.microsoft.com/office/powerpoint/2010/main" val="869177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8102" y="2375731"/>
            <a:ext cx="5452216" cy="1446550"/>
          </a:xfrm>
          <a:prstGeom prst="rect">
            <a:avLst/>
          </a:prstGeom>
          <a:noFill/>
        </p:spPr>
        <p:txBody>
          <a:bodyPr wrap="square" rtlCol="0">
            <a:spAutoFit/>
          </a:bodyPr>
          <a:lstStyle/>
          <a:p>
            <a:pPr algn="ctr"/>
            <a:r>
              <a:rPr lang="en-IN" sz="8800" smtClean="0">
                <a:solidFill>
                  <a:schemeClr val="accent2"/>
                </a:solidFill>
                <a:latin typeface="Berlin Sans FB" panose="020E0602020502020306" pitchFamily="34" charset="0"/>
              </a:rPr>
              <a:t>Thank you</a:t>
            </a:r>
            <a:endParaRPr lang="en-IN" sz="8800">
              <a:solidFill>
                <a:schemeClr val="accent2"/>
              </a:solidFill>
              <a:latin typeface="Berlin Sans FB" panose="020E0602020502020306" pitchFamily="34" charset="0"/>
            </a:endParaRPr>
          </a:p>
        </p:txBody>
      </p:sp>
    </p:spTree>
    <p:extLst>
      <p:ext uri="{BB962C8B-B14F-4D97-AF65-F5344CB8AC3E}">
        <p14:creationId xmlns:p14="http://schemas.microsoft.com/office/powerpoint/2010/main" val="2640530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104</TotalTime>
  <Words>417</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Berlin Sans FB</vt:lpstr>
      <vt:lpstr>Trebuchet MS</vt:lpstr>
      <vt:lpstr>Wingdings</vt:lpstr>
      <vt:lpstr>Wingdings 3</vt:lpstr>
      <vt:lpstr>Facet</vt:lpstr>
      <vt:lpstr>Exploratory analysis and visualization of California Restaurants data set</vt:lpstr>
      <vt:lpstr>Quick understanding of the data set and tools used :</vt:lpstr>
      <vt:lpstr>Top 10 violations observed per year:</vt:lpstr>
      <vt:lpstr>Movement of different risky cases over the years:</vt:lpstr>
      <vt:lpstr>General analysis to understand the inspection type:</vt:lpstr>
      <vt:lpstr>Geographic Heat map to understand most of the inspected areas in the state: </vt:lpstr>
      <vt:lpstr>Heatmap analysis between postal codes vs risk categories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and visualization of California Restaurants data set</dc:title>
  <dc:creator>KINSUK</dc:creator>
  <cp:lastModifiedBy>KINSUK</cp:lastModifiedBy>
  <cp:revision>9</cp:revision>
  <dcterms:created xsi:type="dcterms:W3CDTF">2021-04-07T18:12:20Z</dcterms:created>
  <dcterms:modified xsi:type="dcterms:W3CDTF">2021-04-08T07:30:36Z</dcterms:modified>
</cp:coreProperties>
</file>