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9" r:id="rId3"/>
    <p:sldId id="261" r:id="rId4"/>
    <p:sldId id="262" r:id="rId5"/>
    <p:sldId id="263" r:id="rId6"/>
    <p:sldId id="260" r:id="rId7"/>
    <p:sldId id="266" r:id="rId8"/>
    <p:sldId id="265" r:id="rId9"/>
    <p:sldId id="264" r:id="rId10"/>
  </p:sldIdLst>
  <p:sldSz cx="9144000" cy="5143500" type="screen16x9"/>
  <p:notesSz cx="6858000" cy="9144000"/>
  <p:embeddedFontLst>
    <p:embeddedFont>
      <p:font typeface="Consolas" panose="020B0609020204030204" pitchFamily="49" charset="0"/>
      <p:regular r:id="rId12"/>
      <p:bold r:id="rId13"/>
      <p:italic r:id="rId14"/>
      <p:boldItalic r:id="rId15"/>
    </p:embeddedFont>
    <p:embeddedFont>
      <p:font typeface="Gill Sans" panose="020B0600070205080204" charset="0"/>
      <p:regular r:id="rId16"/>
      <p:bold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46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en-US" altLang="ja-JP" sz="3200" dirty="0" err="1"/>
              <a:t>SnakeGame</a:t>
            </a:r>
            <a:r>
              <a:rPr lang="ja-JP" altLang="en-US" sz="3200" dirty="0"/>
              <a:t>解説</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4</a:t>
            </a:r>
            <a:r>
              <a:rPr lang="ja" sz="1500" b="1" i="0" u="none" strike="noStrike" cap="none" dirty="0">
                <a:solidFill>
                  <a:srgbClr val="595959"/>
                </a:solidFill>
                <a:latin typeface="Arial"/>
                <a:ea typeface="Arial"/>
                <a:cs typeface="Arial"/>
                <a:sym typeface="Arial"/>
              </a:rPr>
              <a:t>月</a:t>
            </a:r>
            <a:r>
              <a:rPr lang="en-US" altLang="ja" sz="1500" b="1" i="0" u="none" strike="noStrike" cap="none" dirty="0">
                <a:solidFill>
                  <a:srgbClr val="595959"/>
                </a:solidFill>
                <a:latin typeface="Arial"/>
                <a:ea typeface="Arial"/>
                <a:cs typeface="Arial"/>
                <a:sym typeface="Arial"/>
              </a:rPr>
              <a:t>22</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Arial" panose="020B0604020202020204" pitchFamily="34" charset="0"/>
                <a:cs typeface="Arial" panose="020B0604020202020204" pitchFamily="34" charset="0"/>
              </a:rPr>
              <a:t>SnakeGame</a:t>
            </a:r>
            <a:r>
              <a:rPr kumimoji="1" lang="ja-JP" altLang="en-US" dirty="0">
                <a:latin typeface="Arial" panose="020B0604020202020204" pitchFamily="34" charset="0"/>
                <a:cs typeface="Arial" panose="020B0604020202020204" pitchFamily="34" charset="0"/>
              </a:rPr>
              <a:t>内容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a:xfrm>
            <a:off x="518808" y="1129270"/>
            <a:ext cx="7886700" cy="3263400"/>
          </a:xfrm>
        </p:spPr>
        <p:txBody>
          <a:bodyPr>
            <a:normAutofit/>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b="1" dirty="0">
                <a:latin typeface="Arial" panose="020B0604020202020204" pitchFamily="34" charset="0"/>
                <a:cs typeface="Arial" panose="020B0604020202020204" pitchFamily="34" charset="0"/>
              </a:rPr>
              <a:t>と</a:t>
            </a: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を使ったサンプルゲーム</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■ゲーム内容</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・パックマン風の迷路で餌（赤い点）を食べると自分が伸びる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・上下左右キーで進行方向が決められる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・自分を食べないように上手く操作してみよう</a:t>
            </a:r>
            <a:endParaRPr kumimoji="1" lang="en-US" altLang="ja-JP"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6DDF7038-347A-5315-4635-29C55E55931B}"/>
              </a:ext>
            </a:extLst>
          </p:cNvPr>
          <p:cNvPicPr>
            <a:picLocks noChangeAspect="1"/>
          </p:cNvPicPr>
          <p:nvPr/>
        </p:nvPicPr>
        <p:blipFill>
          <a:blip r:embed="rId2"/>
          <a:stretch>
            <a:fillRect/>
          </a:stretch>
        </p:blipFill>
        <p:spPr>
          <a:xfrm>
            <a:off x="6958797" y="3125392"/>
            <a:ext cx="1666395" cy="1744264"/>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ja-JP" altLang="en-US" dirty="0">
                <a:latin typeface="+mn-lt"/>
              </a:rPr>
              <a:t>マップ（空間）の考え方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なるべく簡単なコードで書けるようにルールを単純化します</a:t>
            </a:r>
            <a:endParaRPr kumimoji="1" lang="en-US" altLang="ja-JP" dirty="0">
              <a:latin typeface="+mn-lt"/>
            </a:endParaRPr>
          </a:p>
          <a:p>
            <a:pPr marL="139700" indent="0">
              <a:buNone/>
            </a:pPr>
            <a:r>
              <a:rPr kumimoji="1" lang="ja-JP" altLang="en-US" dirty="0">
                <a:latin typeface="+mn-lt"/>
              </a:rPr>
              <a:t>自由空間で作成すると座標計算や壁判定が難しくなるので、単純な</a:t>
            </a:r>
            <a:r>
              <a:rPr kumimoji="1" lang="en-US" altLang="ja-JP" dirty="0">
                <a:latin typeface="+mn-lt"/>
              </a:rPr>
              <a:t>32×32</a:t>
            </a:r>
            <a:r>
              <a:rPr kumimoji="1" lang="ja-JP" altLang="en-US" dirty="0">
                <a:latin typeface="+mn-lt"/>
              </a:rPr>
              <a:t>のセル（</a:t>
            </a:r>
            <a:r>
              <a:rPr kumimoji="1" lang="en-US" altLang="ja-JP" dirty="0">
                <a:latin typeface="+mn-lt"/>
              </a:rPr>
              <a:t>1</a:t>
            </a:r>
            <a:r>
              <a:rPr kumimoji="1" lang="ja-JP" altLang="en-US" dirty="0">
                <a:latin typeface="+mn-lt"/>
              </a:rPr>
              <a:t>セル</a:t>
            </a:r>
            <a:r>
              <a:rPr kumimoji="1" lang="en-US" altLang="ja-JP" dirty="0">
                <a:latin typeface="+mn-lt"/>
              </a:rPr>
              <a:t>20 × 20px</a:t>
            </a:r>
            <a:r>
              <a:rPr kumimoji="1" lang="ja-JP" altLang="en-US" dirty="0">
                <a:latin typeface="+mn-lt"/>
              </a:rPr>
              <a:t>）として考えます</a:t>
            </a:r>
            <a:endParaRPr kumimoji="1" lang="en-US" altLang="ja-JP" dirty="0">
              <a:latin typeface="+mn-lt"/>
            </a:endParaRPr>
          </a:p>
          <a:p>
            <a:pPr marL="139700" indent="0">
              <a:buNone/>
            </a:pPr>
            <a:r>
              <a:rPr kumimoji="1" lang="ja-JP" altLang="en-US" dirty="0">
                <a:latin typeface="+mn-lt"/>
              </a:rPr>
              <a:t>そうすると壁や当たり判定等がやりやすくなります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395343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プログラムコード解説</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a:xfrm>
            <a:off x="628650" y="1018969"/>
            <a:ext cx="7886700" cy="3613650"/>
          </a:xfrm>
        </p:spPr>
        <p:txBody>
          <a:bodyPr/>
          <a:lstStyle/>
          <a:p>
            <a:pPr marL="139700" indent="0" algn="l">
              <a:buNone/>
            </a:pPr>
            <a:r>
              <a:rPr lang="ja-JP" altLang="en-US" dirty="0">
                <a:solidFill>
                  <a:srgbClr val="333333"/>
                </a:solidFill>
                <a:latin typeface="Open Sans" panose="020B0604020202020204" pitchFamily="34" charset="0"/>
              </a:rPr>
              <a:t>まず最初に呼ばれる</a:t>
            </a:r>
            <a:r>
              <a:rPr lang="en-US" altLang="ja-JP" dirty="0">
                <a:solidFill>
                  <a:srgbClr val="333333"/>
                </a:solidFill>
                <a:latin typeface="Open Sans" panose="020B0604020202020204" pitchFamily="34" charset="0"/>
              </a:rPr>
              <a:t>main </a:t>
            </a:r>
            <a:r>
              <a:rPr lang="ja-JP" altLang="en-US" dirty="0">
                <a:solidFill>
                  <a:srgbClr val="333333"/>
                </a:solidFill>
                <a:latin typeface="Open Sans" panose="020B0604020202020204" pitchFamily="34" charset="0"/>
              </a:rPr>
              <a:t>関数から見て下さい</a:t>
            </a:r>
            <a:endParaRPr lang="en-US" altLang="ja-JP" dirty="0">
              <a:solidFill>
                <a:srgbClr val="333333"/>
              </a:solidFill>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ゲーム実行のメインループがあり、他の関数も全てここから呼ばれます</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sp>
        <p:nvSpPr>
          <p:cNvPr id="4" name="四角形: 角を丸くする 3">
            <a:extLst>
              <a:ext uri="{FF2B5EF4-FFF2-40B4-BE49-F238E27FC236}">
                <a16:creationId xmlns:a16="http://schemas.microsoft.com/office/drawing/2014/main" id="{62879D30-5899-BE51-B6F6-ADDED8DDDB88}"/>
              </a:ext>
            </a:extLst>
          </p:cNvPr>
          <p:cNvSpPr/>
          <p:nvPr/>
        </p:nvSpPr>
        <p:spPr>
          <a:xfrm>
            <a:off x="849548" y="1841769"/>
            <a:ext cx="1089497"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5" name="四角形: 角を丸くする 4">
            <a:extLst>
              <a:ext uri="{FF2B5EF4-FFF2-40B4-BE49-F238E27FC236}">
                <a16:creationId xmlns:a16="http://schemas.microsoft.com/office/drawing/2014/main" id="{B2A48C36-45EC-2168-2916-1DCACF8E44C6}"/>
              </a:ext>
            </a:extLst>
          </p:cNvPr>
          <p:cNvSpPr/>
          <p:nvPr/>
        </p:nvSpPr>
        <p:spPr>
          <a:xfrm>
            <a:off x="849548" y="2290980"/>
            <a:ext cx="1089496"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初期化</a:t>
            </a:r>
          </a:p>
        </p:txBody>
      </p:sp>
      <p:sp>
        <p:nvSpPr>
          <p:cNvPr id="6" name="四角形: 角を丸くする 5">
            <a:extLst>
              <a:ext uri="{FF2B5EF4-FFF2-40B4-BE49-F238E27FC236}">
                <a16:creationId xmlns:a16="http://schemas.microsoft.com/office/drawing/2014/main" id="{168C0760-2DBB-E4C8-6E88-C66F1AD30F2A}"/>
              </a:ext>
            </a:extLst>
          </p:cNvPr>
          <p:cNvSpPr/>
          <p:nvPr/>
        </p:nvSpPr>
        <p:spPr>
          <a:xfrm>
            <a:off x="1939044" y="2720372"/>
            <a:ext cx="1485091"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キー入力処理</a:t>
            </a:r>
            <a:endParaRPr kumimoji="1" lang="en-US" altLang="ja-JP" dirty="0"/>
          </a:p>
        </p:txBody>
      </p:sp>
      <p:sp>
        <p:nvSpPr>
          <p:cNvPr id="7" name="四角形: 角を丸くする 6">
            <a:extLst>
              <a:ext uri="{FF2B5EF4-FFF2-40B4-BE49-F238E27FC236}">
                <a16:creationId xmlns:a16="http://schemas.microsoft.com/office/drawing/2014/main" id="{F804D5E2-437A-BC92-2913-8F087EDB4785}"/>
              </a:ext>
            </a:extLst>
          </p:cNvPr>
          <p:cNvSpPr/>
          <p:nvPr/>
        </p:nvSpPr>
        <p:spPr>
          <a:xfrm>
            <a:off x="1939044" y="3126426"/>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移動処理</a:t>
            </a:r>
            <a:endParaRPr kumimoji="1" lang="en-US" altLang="ja-JP" dirty="0"/>
          </a:p>
        </p:txBody>
      </p:sp>
      <p:sp>
        <p:nvSpPr>
          <p:cNvPr id="8" name="四角形: 角を丸くする 7">
            <a:extLst>
              <a:ext uri="{FF2B5EF4-FFF2-40B4-BE49-F238E27FC236}">
                <a16:creationId xmlns:a16="http://schemas.microsoft.com/office/drawing/2014/main" id="{1BE063F8-EE50-6131-6D56-18E9581C733E}"/>
              </a:ext>
            </a:extLst>
          </p:cNvPr>
          <p:cNvSpPr/>
          <p:nvPr/>
        </p:nvSpPr>
        <p:spPr>
          <a:xfrm>
            <a:off x="1939044" y="3532480"/>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当たり判定処理</a:t>
            </a:r>
            <a:endParaRPr kumimoji="1" lang="en-US" altLang="ja-JP" dirty="0"/>
          </a:p>
        </p:txBody>
      </p:sp>
      <p:cxnSp>
        <p:nvCxnSpPr>
          <p:cNvPr id="38" name="直線コネクタ 37">
            <a:extLst>
              <a:ext uri="{FF2B5EF4-FFF2-40B4-BE49-F238E27FC236}">
                <a16:creationId xmlns:a16="http://schemas.microsoft.com/office/drawing/2014/main" id="{03336F7C-62F0-1771-2488-DA24C8920CB2}"/>
              </a:ext>
            </a:extLst>
          </p:cNvPr>
          <p:cNvCxnSpPr>
            <a:endCxn id="6" idx="1"/>
          </p:cNvCxnSpPr>
          <p:nvPr/>
        </p:nvCxnSpPr>
        <p:spPr>
          <a:xfrm>
            <a:off x="1394296" y="2856559"/>
            <a:ext cx="54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7072450-5285-311E-990D-1BD51142CB12}"/>
              </a:ext>
            </a:extLst>
          </p:cNvPr>
          <p:cNvCxnSpPr>
            <a:cxnSpLocks/>
            <a:stCxn id="8" idx="2"/>
          </p:cNvCxnSpPr>
          <p:nvPr/>
        </p:nvCxnSpPr>
        <p:spPr>
          <a:xfrm rot="5400000">
            <a:off x="1878105" y="3321047"/>
            <a:ext cx="319677" cy="1287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9805EAB-E634-58C7-442A-487A45A90458}"/>
              </a:ext>
            </a:extLst>
          </p:cNvPr>
          <p:cNvCxnSpPr>
            <a:cxnSpLocks/>
            <a:endCxn id="5" idx="2"/>
          </p:cNvCxnSpPr>
          <p:nvPr/>
        </p:nvCxnSpPr>
        <p:spPr>
          <a:xfrm flipV="1">
            <a:off x="1394296" y="2563355"/>
            <a:ext cx="0" cy="1541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0995309-5053-CB6E-E884-472B8CD35589}"/>
              </a:ext>
            </a:extLst>
          </p:cNvPr>
          <p:cNvSpPr/>
          <p:nvPr/>
        </p:nvSpPr>
        <p:spPr>
          <a:xfrm>
            <a:off x="849549" y="4360244"/>
            <a:ext cx="1089496"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終了処理</a:t>
            </a:r>
            <a:endParaRPr kumimoji="1" lang="en-US" altLang="ja-JP" dirty="0"/>
          </a:p>
        </p:txBody>
      </p:sp>
      <p:sp>
        <p:nvSpPr>
          <p:cNvPr id="53" name="テキスト ボックス 52">
            <a:extLst>
              <a:ext uri="{FF2B5EF4-FFF2-40B4-BE49-F238E27FC236}">
                <a16:creationId xmlns:a16="http://schemas.microsoft.com/office/drawing/2014/main" id="{00130154-3197-0E38-3982-FEE0F1905B92}"/>
              </a:ext>
            </a:extLst>
          </p:cNvPr>
          <p:cNvSpPr txBox="1"/>
          <p:nvPr/>
        </p:nvSpPr>
        <p:spPr>
          <a:xfrm>
            <a:off x="3884579" y="2684971"/>
            <a:ext cx="3320377" cy="307777"/>
          </a:xfrm>
          <a:prstGeom prst="rect">
            <a:avLst/>
          </a:prstGeom>
          <a:noFill/>
        </p:spPr>
        <p:txBody>
          <a:bodyPr wrap="square" rtlCol="0">
            <a:spAutoFit/>
          </a:bodyPr>
          <a:lstStyle/>
          <a:p>
            <a:r>
              <a:rPr kumimoji="1" lang="ja-JP" altLang="en-US" dirty="0"/>
              <a:t>移動方向キーボード入力</a:t>
            </a:r>
          </a:p>
        </p:txBody>
      </p:sp>
      <p:sp>
        <p:nvSpPr>
          <p:cNvPr id="54" name="テキスト ボックス 53">
            <a:extLst>
              <a:ext uri="{FF2B5EF4-FFF2-40B4-BE49-F238E27FC236}">
                <a16:creationId xmlns:a16="http://schemas.microsoft.com/office/drawing/2014/main" id="{AFAA3ADD-FDBC-FC16-C91C-13975E947141}"/>
              </a:ext>
            </a:extLst>
          </p:cNvPr>
          <p:cNvSpPr txBox="1"/>
          <p:nvPr/>
        </p:nvSpPr>
        <p:spPr>
          <a:xfrm>
            <a:off x="3884578" y="3091025"/>
            <a:ext cx="3320377" cy="307777"/>
          </a:xfrm>
          <a:prstGeom prst="rect">
            <a:avLst/>
          </a:prstGeom>
          <a:noFill/>
        </p:spPr>
        <p:txBody>
          <a:bodyPr wrap="square" rtlCol="0">
            <a:spAutoFit/>
          </a:bodyPr>
          <a:lstStyle/>
          <a:p>
            <a:r>
              <a:rPr kumimoji="1" lang="ja-JP" altLang="en-US" dirty="0"/>
              <a:t>位置演算を行い、画面を描き直す</a:t>
            </a:r>
          </a:p>
        </p:txBody>
      </p:sp>
      <p:sp>
        <p:nvSpPr>
          <p:cNvPr id="56" name="テキスト ボックス 55">
            <a:extLst>
              <a:ext uri="{FF2B5EF4-FFF2-40B4-BE49-F238E27FC236}">
                <a16:creationId xmlns:a16="http://schemas.microsoft.com/office/drawing/2014/main" id="{8B55338B-A0CB-F5A5-D5CB-D01F261DC0F7}"/>
              </a:ext>
            </a:extLst>
          </p:cNvPr>
          <p:cNvSpPr txBox="1"/>
          <p:nvPr/>
        </p:nvSpPr>
        <p:spPr>
          <a:xfrm>
            <a:off x="3884577" y="3528355"/>
            <a:ext cx="4584971" cy="523220"/>
          </a:xfrm>
          <a:prstGeom prst="rect">
            <a:avLst/>
          </a:prstGeom>
          <a:noFill/>
        </p:spPr>
        <p:txBody>
          <a:bodyPr wrap="square" rtlCol="0">
            <a:spAutoFit/>
          </a:bodyPr>
          <a:lstStyle/>
          <a:p>
            <a:r>
              <a:rPr kumimoji="1" lang="ja-JP" altLang="en-US" dirty="0"/>
              <a:t>餌を食べたか（自分が伸びる）、</a:t>
            </a:r>
            <a:endParaRPr kumimoji="1" lang="en-US" altLang="ja-JP" dirty="0"/>
          </a:p>
          <a:p>
            <a:r>
              <a:rPr kumimoji="1" lang="ja-JP" altLang="en-US" dirty="0"/>
              <a:t>自分を食べたか（ゲームオーバー）判定</a:t>
            </a:r>
            <a:endParaRPr kumimoji="1" lang="en-US" altLang="ja-JP" dirty="0"/>
          </a:p>
        </p:txBody>
      </p:sp>
      <p:sp>
        <p:nvSpPr>
          <p:cNvPr id="57" name="テキスト ボックス 56">
            <a:extLst>
              <a:ext uri="{FF2B5EF4-FFF2-40B4-BE49-F238E27FC236}">
                <a16:creationId xmlns:a16="http://schemas.microsoft.com/office/drawing/2014/main" id="{6CB55CD9-5EF7-7495-1D8B-FC1F56262734}"/>
              </a:ext>
            </a:extLst>
          </p:cNvPr>
          <p:cNvSpPr txBox="1"/>
          <p:nvPr/>
        </p:nvSpPr>
        <p:spPr>
          <a:xfrm>
            <a:off x="551235" y="3191394"/>
            <a:ext cx="843061" cy="307777"/>
          </a:xfrm>
          <a:prstGeom prst="rect">
            <a:avLst/>
          </a:prstGeom>
          <a:noFill/>
        </p:spPr>
        <p:txBody>
          <a:bodyPr wrap="square" rtlCol="0">
            <a:spAutoFit/>
          </a:bodyPr>
          <a:lstStyle/>
          <a:p>
            <a:r>
              <a:rPr kumimoji="1" lang="ja-JP" altLang="en-US" dirty="0"/>
              <a:t>ループ</a:t>
            </a:r>
          </a:p>
        </p:txBody>
      </p:sp>
      <p:cxnSp>
        <p:nvCxnSpPr>
          <p:cNvPr id="59" name="コネクタ: カギ線 58">
            <a:extLst>
              <a:ext uri="{FF2B5EF4-FFF2-40B4-BE49-F238E27FC236}">
                <a16:creationId xmlns:a16="http://schemas.microsoft.com/office/drawing/2014/main" id="{D63EADA3-727C-3749-08CA-028FCD06D45D}"/>
              </a:ext>
            </a:extLst>
          </p:cNvPr>
          <p:cNvCxnSpPr>
            <a:cxnSpLocks/>
            <a:stCxn id="8" idx="3"/>
            <a:endCxn id="52" idx="3"/>
          </p:cNvCxnSpPr>
          <p:nvPr/>
        </p:nvCxnSpPr>
        <p:spPr>
          <a:xfrm flipH="1">
            <a:off x="1939045" y="3668668"/>
            <a:ext cx="1485091" cy="827764"/>
          </a:xfrm>
          <a:prstGeom prst="bentConnector3">
            <a:avLst>
              <a:gd name="adj1" fmla="val -15393"/>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920860C-336A-5387-9B22-FF9BBC0AAA60}"/>
              </a:ext>
            </a:extLst>
          </p:cNvPr>
          <p:cNvSpPr txBox="1"/>
          <p:nvPr/>
        </p:nvSpPr>
        <p:spPr>
          <a:xfrm>
            <a:off x="3670568" y="4342543"/>
            <a:ext cx="1686127" cy="307777"/>
          </a:xfrm>
          <a:prstGeom prst="rect">
            <a:avLst/>
          </a:prstGeom>
          <a:noFill/>
        </p:spPr>
        <p:txBody>
          <a:bodyPr wrap="square" rtlCol="0">
            <a:spAutoFit/>
          </a:bodyPr>
          <a:lstStyle/>
          <a:p>
            <a:r>
              <a:rPr kumimoji="1" lang="ja-JP" altLang="en-US" dirty="0"/>
              <a:t>ゲームオーバー</a:t>
            </a:r>
          </a:p>
        </p:txBody>
      </p:sp>
      <p:sp>
        <p:nvSpPr>
          <p:cNvPr id="9" name="テキスト ボックス 8">
            <a:extLst>
              <a:ext uri="{FF2B5EF4-FFF2-40B4-BE49-F238E27FC236}">
                <a16:creationId xmlns:a16="http://schemas.microsoft.com/office/drawing/2014/main" id="{0AD02E66-E412-C1A2-C8AE-D5B853978041}"/>
              </a:ext>
            </a:extLst>
          </p:cNvPr>
          <p:cNvSpPr txBox="1"/>
          <p:nvPr/>
        </p:nvSpPr>
        <p:spPr>
          <a:xfrm>
            <a:off x="3884578" y="2247641"/>
            <a:ext cx="4630772" cy="307777"/>
          </a:xfrm>
          <a:prstGeom prst="rect">
            <a:avLst/>
          </a:prstGeom>
          <a:noFill/>
        </p:spPr>
        <p:txBody>
          <a:bodyPr wrap="square" rtlCol="0">
            <a:spAutoFit/>
          </a:bodyPr>
          <a:lstStyle/>
          <a:p>
            <a:r>
              <a:rPr kumimoji="1" lang="ja-JP" altLang="en-US" dirty="0"/>
              <a:t>初期化、マップ</a:t>
            </a:r>
            <a:r>
              <a:rPr kumimoji="1" lang="en-US" altLang="ja-JP" dirty="0"/>
              <a:t>(</a:t>
            </a:r>
            <a:r>
              <a:rPr kumimoji="1" lang="en-US" altLang="ja-JP" dirty="0" err="1"/>
              <a:t>gameMap</a:t>
            </a:r>
            <a:r>
              <a:rPr kumimoji="1" lang="ja-JP" altLang="en-US" dirty="0"/>
              <a:t>クラス</a:t>
            </a:r>
            <a:r>
              <a:rPr kumimoji="1" lang="en-US" altLang="ja-JP" dirty="0"/>
              <a:t>)</a:t>
            </a:r>
            <a:r>
              <a:rPr kumimoji="1" lang="ja-JP" altLang="en-US" dirty="0"/>
              <a:t>生成や初期画面作成</a:t>
            </a:r>
          </a:p>
        </p:txBody>
      </p:sp>
    </p:spTree>
    <p:extLst>
      <p:ext uri="{BB962C8B-B14F-4D97-AF65-F5344CB8AC3E}">
        <p14:creationId xmlns:p14="http://schemas.microsoft.com/office/powerpoint/2010/main" val="3449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ja-JP" altLang="en-US" dirty="0"/>
              <a:t>マップデータ（</a:t>
            </a:r>
            <a:r>
              <a:rPr kumimoji="1" lang="en-US" altLang="ja-JP" dirty="0" err="1"/>
              <a:t>gameMap</a:t>
            </a:r>
            <a:r>
              <a:rPr kumimoji="1" lang="ja-JP" altLang="en-US" dirty="0"/>
              <a:t>クラス）</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ゲーム画面を</a:t>
            </a:r>
            <a:r>
              <a:rPr kumimoji="1" lang="en-US" altLang="ja-JP" dirty="0"/>
              <a:t>32×32</a:t>
            </a:r>
            <a:r>
              <a:rPr kumimoji="1" lang="ja-JP" altLang="en-US" dirty="0"/>
              <a:t>のセルとしたので、マップデータも同様になります</a:t>
            </a:r>
            <a:endParaRPr kumimoji="1" lang="en-US" altLang="ja-JP" dirty="0"/>
          </a:p>
          <a:p>
            <a:pPr marL="139700" indent="0">
              <a:buNone/>
            </a:pPr>
            <a:r>
              <a:rPr kumimoji="1" lang="ja-JP" altLang="en-US" dirty="0"/>
              <a:t>マップデータ自体に通り道や壁描画指示を埋め込み、壁描画処理もクラス内で行えるようにします</a:t>
            </a:r>
            <a:endParaRPr kumimoji="1" lang="en-US" altLang="ja-JP" dirty="0"/>
          </a:p>
          <a:p>
            <a:pPr marL="139700" indent="0">
              <a:buNone/>
            </a:pPr>
            <a:r>
              <a:rPr kumimoji="1" lang="ja-JP" altLang="en-US" dirty="0"/>
              <a:t>この方法は色々とメリットがあり、マップの変更等が簡単にできるようになったり、自分の位置や餌の位置計算が楽になります</a:t>
            </a:r>
            <a:endParaRPr kumimoji="1" lang="en-US" altLang="ja-JP" dirty="0"/>
          </a:p>
          <a:p>
            <a:pPr marL="139700" indent="0">
              <a:buNone/>
            </a:pPr>
            <a:r>
              <a:rPr kumimoji="1" lang="ja-JP" altLang="en-US" dirty="0"/>
              <a:t>マップデータを編集して違うマップも作成してみましょう</a:t>
            </a:r>
            <a:endParaRPr kumimoji="1" lang="en-US" altLang="ja-JP" dirty="0"/>
          </a:p>
          <a:p>
            <a:pPr marL="139700" indent="0">
              <a:buNone/>
            </a:pPr>
            <a:endParaRPr kumimoji="1" lang="en-US" altLang="ja-JP" dirty="0"/>
          </a:p>
        </p:txBody>
      </p:sp>
    </p:spTree>
    <p:extLst>
      <p:ext uri="{BB962C8B-B14F-4D97-AF65-F5344CB8AC3E}">
        <p14:creationId xmlns:p14="http://schemas.microsoft.com/office/powerpoint/2010/main" val="237009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移動処理・キー入力の考え方</a:t>
            </a:r>
          </a:p>
        </p:txBody>
      </p:sp>
      <p:sp>
        <p:nvSpPr>
          <p:cNvPr id="3" name="テキスト プレースホルダー 2">
            <a:extLst>
              <a:ext uri="{FF2B5EF4-FFF2-40B4-BE49-F238E27FC236}">
                <a16:creationId xmlns:a16="http://schemas.microsoft.com/office/drawing/2014/main" id="{E67E43B1-397E-1C58-565D-439E0CF9288F}"/>
              </a:ext>
            </a:extLst>
          </p:cNvPr>
          <p:cNvSpPr>
            <a:spLocks noGrp="1"/>
          </p:cNvSpPr>
          <p:nvPr>
            <p:ph type="body" idx="1"/>
          </p:nvPr>
        </p:nvSpPr>
        <p:spPr>
          <a:xfrm>
            <a:off x="628650" y="1369219"/>
            <a:ext cx="7886700" cy="3263400"/>
          </a:xfrm>
        </p:spPr>
        <p:txBody>
          <a:bodyPr>
            <a:normAutofit/>
          </a:bodyPr>
          <a:lstStyle/>
          <a:p>
            <a:pPr marL="139700" indent="0">
              <a:buNone/>
            </a:pPr>
            <a:r>
              <a:rPr kumimoji="1" lang="ja-JP" altLang="en-US" dirty="0">
                <a:latin typeface="+mn-lt"/>
              </a:rPr>
              <a:t>迷路を常時移動する様なゲームだと壁などがある為、移動方向とキー入力情報の両方保持が必要になります</a:t>
            </a:r>
            <a:endParaRPr kumimoji="1" lang="en-US" altLang="ja-JP" dirty="0">
              <a:latin typeface="+mn-lt"/>
            </a:endParaRPr>
          </a:p>
          <a:p>
            <a:pPr marL="139700" indent="0">
              <a:buNone/>
            </a:pPr>
            <a:r>
              <a:rPr kumimoji="1" lang="ja-JP" altLang="en-US" dirty="0">
                <a:latin typeface="+mn-lt"/>
              </a:rPr>
              <a:t>また「キーボードの先行入力」という考え方を導入するとタイミング問題が緩和されて操作しやすくなります</a:t>
            </a:r>
            <a:endParaRPr kumimoji="1" lang="en-US" altLang="ja-JP" dirty="0">
              <a:latin typeface="+mn-lt"/>
            </a:endParaRPr>
          </a:p>
          <a:p>
            <a:pPr marL="139700" indent="0">
              <a:buNone/>
            </a:pPr>
            <a:r>
              <a:rPr kumimoji="1" lang="en-US" altLang="ja-JP" dirty="0">
                <a:latin typeface="+mn-lt"/>
              </a:rPr>
              <a:t>【</a:t>
            </a:r>
            <a:r>
              <a:rPr kumimoji="1" lang="ja-JP" altLang="en-US" dirty="0">
                <a:latin typeface="+mn-lt"/>
              </a:rPr>
              <a:t>キーボード先行入力とは、キーボードの入力を記憶しておくことにより、　</a:t>
            </a:r>
            <a:endParaRPr kumimoji="1" lang="en-US" altLang="ja-JP" dirty="0">
              <a:latin typeface="+mn-lt"/>
            </a:endParaRPr>
          </a:p>
          <a:p>
            <a:pPr marL="139700" indent="0">
              <a:buNone/>
            </a:pPr>
            <a:r>
              <a:rPr kumimoji="1" lang="ja-JP" altLang="en-US" dirty="0">
                <a:latin typeface="+mn-lt"/>
              </a:rPr>
              <a:t>　出来るタイミングで入力値を反映する方法の事</a:t>
            </a:r>
            <a:r>
              <a:rPr kumimoji="1" lang="en-US" altLang="ja-JP" dirty="0">
                <a:latin typeface="+mn-lt"/>
              </a:rPr>
              <a:t>】</a:t>
            </a:r>
          </a:p>
          <a:p>
            <a:pPr marL="139700" indent="0">
              <a:buNone/>
            </a:pPr>
            <a:endParaRPr kumimoji="1" lang="en-US" altLang="ja-JP" dirty="0">
              <a:latin typeface="+mn-lt"/>
            </a:endParaRPr>
          </a:p>
          <a:p>
            <a:pPr marL="139700" indent="0">
              <a:buNone/>
            </a:pPr>
            <a:r>
              <a:rPr kumimoji="1" lang="ja-JP" altLang="en-US" dirty="0">
                <a:latin typeface="+mn-lt"/>
              </a:rPr>
              <a:t>このゲームの場合、壁で移動出来ない時のキー入力も記憶しておき、移動出来るタイミングで反映させています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13269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7FD53-2E4E-10C5-6F80-6B65C9E634A2}"/>
              </a:ext>
            </a:extLst>
          </p:cNvPr>
          <p:cNvSpPr>
            <a:spLocks noGrp="1"/>
          </p:cNvSpPr>
          <p:nvPr>
            <p:ph type="title"/>
          </p:nvPr>
        </p:nvSpPr>
        <p:spPr/>
        <p:txBody>
          <a:bodyPr/>
          <a:lstStyle/>
          <a:p>
            <a:r>
              <a:rPr kumimoji="1" lang="ja-JP" altLang="en-US" dirty="0"/>
              <a:t>移動処理</a:t>
            </a:r>
          </a:p>
        </p:txBody>
      </p:sp>
      <p:sp>
        <p:nvSpPr>
          <p:cNvPr id="3" name="テキスト プレースホルダー 2">
            <a:extLst>
              <a:ext uri="{FF2B5EF4-FFF2-40B4-BE49-F238E27FC236}">
                <a16:creationId xmlns:a16="http://schemas.microsoft.com/office/drawing/2014/main" id="{552E2E7C-F04A-7CA8-1290-643E4D5574AE}"/>
              </a:ext>
            </a:extLst>
          </p:cNvPr>
          <p:cNvSpPr>
            <a:spLocks noGrp="1"/>
          </p:cNvSpPr>
          <p:nvPr>
            <p:ph type="body" idx="1"/>
          </p:nvPr>
        </p:nvSpPr>
        <p:spPr/>
        <p:txBody>
          <a:bodyPr>
            <a:normAutofit/>
          </a:bodyPr>
          <a:lstStyle/>
          <a:p>
            <a:pPr marL="139700" indent="0">
              <a:buNone/>
            </a:pPr>
            <a:r>
              <a:rPr kumimoji="1" lang="ja-JP" altLang="en-US" dirty="0"/>
              <a:t>マップデータ（</a:t>
            </a:r>
            <a:r>
              <a:rPr kumimoji="1" lang="en-US" altLang="ja-JP" dirty="0" err="1"/>
              <a:t>map.wallPos</a:t>
            </a:r>
            <a:r>
              <a:rPr kumimoji="1" lang="ja-JP" altLang="en-US" dirty="0"/>
              <a:t>）を参照すれば、道（</a:t>
            </a:r>
            <a:r>
              <a:rPr kumimoji="1" lang="en-US" altLang="ja-JP" dirty="0"/>
              <a:t>data=0</a:t>
            </a:r>
            <a:r>
              <a:rPr kumimoji="1" lang="ja-JP" altLang="en-US" dirty="0"/>
              <a:t>）か壁（</a:t>
            </a:r>
            <a:r>
              <a:rPr kumimoji="1" lang="en-US" altLang="ja-JP" dirty="0"/>
              <a:t>data!=0</a:t>
            </a:r>
            <a:r>
              <a:rPr kumimoji="1" lang="ja-JP" altLang="en-US" dirty="0"/>
              <a:t>）が判断出来ます</a:t>
            </a:r>
            <a:endParaRPr kumimoji="1" lang="en-US" altLang="ja-JP" dirty="0"/>
          </a:p>
          <a:p>
            <a:pPr marL="139700" indent="0">
              <a:buNone/>
            </a:pPr>
            <a:r>
              <a:rPr kumimoji="1" lang="ja-JP" altLang="en-US" dirty="0"/>
              <a:t>キー入力（</a:t>
            </a:r>
            <a:r>
              <a:rPr kumimoji="1" lang="en-US" altLang="ja-JP" dirty="0" err="1"/>
              <a:t>getKey</a:t>
            </a:r>
            <a:r>
              <a:rPr kumimoji="1" lang="ja-JP" altLang="en-US" dirty="0"/>
              <a:t>関数）にて次の移動先が道である場合は先行入力として移動方向を更新します</a:t>
            </a:r>
            <a:endParaRPr kumimoji="1" lang="en-US" altLang="ja-JP" dirty="0"/>
          </a:p>
          <a:p>
            <a:pPr marL="139700" indent="0">
              <a:buNone/>
            </a:pPr>
            <a:r>
              <a:rPr kumimoji="1" lang="ja-JP" altLang="en-US" dirty="0"/>
              <a:t>次に移動方向先が上記同様に道の場合は自分位置を更新します</a:t>
            </a:r>
            <a:endParaRPr kumimoji="1" lang="en-US" altLang="ja-JP" dirty="0"/>
          </a:p>
          <a:p>
            <a:pPr marL="139700" indent="0">
              <a:buNone/>
            </a:pPr>
            <a:r>
              <a:rPr kumimoji="1" lang="en-US" altLang="ja-JP" dirty="0"/>
              <a:t>2</a:t>
            </a:r>
            <a:r>
              <a:rPr kumimoji="1" lang="ja-JP" altLang="en-US" dirty="0"/>
              <a:t>段階にするのは一方向に常時移動させる為です</a:t>
            </a:r>
            <a:endParaRPr kumimoji="1" lang="en-US" altLang="ja-JP" dirty="0"/>
          </a:p>
          <a:p>
            <a:pPr marL="139700" indent="0">
              <a:buNone/>
            </a:pPr>
            <a:endParaRPr kumimoji="1" lang="en-US" altLang="ja-JP" dirty="0"/>
          </a:p>
          <a:p>
            <a:pPr marL="139700" indent="0">
              <a:buNone/>
            </a:pPr>
            <a:r>
              <a:rPr kumimoji="1" lang="ja-JP" altLang="en-US" dirty="0"/>
              <a:t>位置移動が決定したら、画面を全て描き直してパラパラ漫画の様にアニメーションさせます</a:t>
            </a:r>
            <a:endParaRPr kumimoji="1" lang="en-US" altLang="ja-JP" dirty="0"/>
          </a:p>
          <a:p>
            <a:pPr marL="139700" indent="0">
              <a:buNone/>
            </a:pPr>
            <a:r>
              <a:rPr kumimoji="1" lang="ja-JP" altLang="en-US" dirty="0"/>
              <a:t>（</a:t>
            </a:r>
            <a:r>
              <a:rPr kumimoji="1" lang="en-US" altLang="ja-JP" dirty="0" err="1"/>
              <a:t>map.mapDraw</a:t>
            </a:r>
            <a:r>
              <a:rPr kumimoji="1" lang="ja-JP" altLang="en-US" dirty="0"/>
              <a:t>関数、</a:t>
            </a:r>
            <a:r>
              <a:rPr kumimoji="1" lang="en-US" altLang="ja-JP" dirty="0" err="1"/>
              <a:t>drawFood</a:t>
            </a:r>
            <a:r>
              <a:rPr kumimoji="1" lang="ja-JP" altLang="en-US" dirty="0"/>
              <a:t>関数、</a:t>
            </a:r>
            <a:r>
              <a:rPr kumimoji="1" lang="en-US" altLang="ja-JP" dirty="0" err="1"/>
              <a:t>drawMe</a:t>
            </a:r>
            <a:r>
              <a:rPr kumimoji="1" lang="ja-JP" altLang="en-US" dirty="0"/>
              <a:t>関数等）</a:t>
            </a:r>
            <a:endParaRPr lang="en-US" altLang="ja-JP" b="0" dirty="0">
              <a:solidFill>
                <a:srgbClr val="D4D4D4"/>
              </a:solidFill>
              <a:effectLst/>
              <a:latin typeface="Consolas" panose="020B0609020204030204" pitchFamily="49" charset="0"/>
            </a:endParaRPr>
          </a:p>
          <a:p>
            <a:pPr marL="139700" indent="0">
              <a:buNone/>
            </a:pPr>
            <a:endParaRPr kumimoji="1" lang="en-US" altLang="ja-JP" dirty="0"/>
          </a:p>
          <a:p>
            <a:pPr marL="139700" indent="0">
              <a:buNone/>
            </a:pPr>
            <a:endParaRPr lang="en-US" altLang="ja-JP" b="0" dirty="0">
              <a:solidFill>
                <a:srgbClr val="D4D4D4"/>
              </a:solidFill>
              <a:effectLst/>
              <a:latin typeface="Consolas" panose="020B0609020204030204" pitchFamily="49" charset="0"/>
            </a:endParaRPr>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298156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382AC-216F-EA6C-4986-DF9420F09908}"/>
              </a:ext>
            </a:extLst>
          </p:cNvPr>
          <p:cNvSpPr>
            <a:spLocks noGrp="1"/>
          </p:cNvSpPr>
          <p:nvPr>
            <p:ph type="title"/>
          </p:nvPr>
        </p:nvSpPr>
        <p:spPr/>
        <p:txBody>
          <a:bodyPr/>
          <a:lstStyle/>
          <a:p>
            <a:r>
              <a:rPr kumimoji="1" lang="ja-JP" altLang="en-US" dirty="0"/>
              <a:t>当たり判定（</a:t>
            </a:r>
            <a:r>
              <a:rPr kumimoji="1" lang="en-US" altLang="ja-JP" dirty="0"/>
              <a:t>bingo</a:t>
            </a:r>
            <a:r>
              <a:rPr kumimoji="1" lang="ja-JP" altLang="en-US" dirty="0"/>
              <a:t>関数）</a:t>
            </a:r>
          </a:p>
        </p:txBody>
      </p:sp>
      <p:sp>
        <p:nvSpPr>
          <p:cNvPr id="3" name="テキスト プレースホルダー 2">
            <a:extLst>
              <a:ext uri="{FF2B5EF4-FFF2-40B4-BE49-F238E27FC236}">
                <a16:creationId xmlns:a16="http://schemas.microsoft.com/office/drawing/2014/main" id="{23289AD6-DA2F-90EC-CCE7-4DEB61BBCA74}"/>
              </a:ext>
            </a:extLst>
          </p:cNvPr>
          <p:cNvSpPr>
            <a:spLocks noGrp="1"/>
          </p:cNvSpPr>
          <p:nvPr>
            <p:ph type="body" idx="1"/>
          </p:nvPr>
        </p:nvSpPr>
        <p:spPr/>
        <p:txBody>
          <a:bodyPr>
            <a:normAutofit/>
          </a:bodyPr>
          <a:lstStyle/>
          <a:p>
            <a:pPr marL="139700" indent="0">
              <a:buNone/>
            </a:pPr>
            <a:r>
              <a:rPr kumimoji="1" lang="ja-JP" altLang="en-US" dirty="0"/>
              <a:t>自分位置の状態判定を行います</a:t>
            </a:r>
            <a:endParaRPr kumimoji="1" lang="en-US" altLang="ja-JP" dirty="0"/>
          </a:p>
          <a:p>
            <a:pPr marL="139700" indent="0">
              <a:buNone/>
            </a:pPr>
            <a:r>
              <a:rPr kumimoji="1" lang="ja-JP" altLang="en-US" dirty="0"/>
              <a:t>・餌を食べたか？</a:t>
            </a:r>
            <a:endParaRPr kumimoji="1" lang="en-US" altLang="ja-JP" dirty="0"/>
          </a:p>
          <a:p>
            <a:pPr marL="139700" indent="0">
              <a:buNone/>
            </a:pPr>
            <a:r>
              <a:rPr kumimoji="1" lang="ja-JP" altLang="en-US" dirty="0"/>
              <a:t>　自分位置と餌位置が一致していれば餌を食べたことになります</a:t>
            </a:r>
            <a:endParaRPr kumimoji="1" lang="en-US" altLang="ja-JP" dirty="0"/>
          </a:p>
          <a:p>
            <a:pPr marL="139700" indent="0">
              <a:buNone/>
            </a:pPr>
            <a:r>
              <a:rPr kumimoji="1" lang="ja-JP" altLang="en-US" dirty="0"/>
              <a:t>　餌を食べた場合、自分自身を伸ばし（配列に追加）、</a:t>
            </a:r>
            <a:endParaRPr kumimoji="1" lang="en-US" altLang="ja-JP" dirty="0"/>
          </a:p>
          <a:p>
            <a:pPr marL="139700" indent="0">
              <a:buNone/>
            </a:pPr>
            <a:r>
              <a:rPr kumimoji="1" lang="ja-JP" altLang="en-US" dirty="0"/>
              <a:t>　新たな餌位置を演算（</a:t>
            </a:r>
            <a:r>
              <a:rPr kumimoji="1" lang="en-US" altLang="ja-JP" dirty="0" err="1"/>
              <a:t>makeFood</a:t>
            </a:r>
            <a:r>
              <a:rPr kumimoji="1" lang="ja-JP" altLang="en-US" dirty="0"/>
              <a:t>関数）、描画（</a:t>
            </a:r>
            <a:r>
              <a:rPr kumimoji="1" lang="en-US" altLang="ja-JP" dirty="0" err="1"/>
              <a:t>drawFood</a:t>
            </a:r>
            <a:r>
              <a:rPr kumimoji="1" lang="ja-JP" altLang="en-US" dirty="0"/>
              <a:t>関数）します</a:t>
            </a:r>
            <a:endParaRPr kumimoji="1" lang="en-US" altLang="ja-JP" dirty="0"/>
          </a:p>
          <a:p>
            <a:pPr marL="139700" indent="0">
              <a:buNone/>
            </a:pPr>
            <a:r>
              <a:rPr kumimoji="1" lang="ja-JP" altLang="en-US" dirty="0"/>
              <a:t>・自分を食べたか？</a:t>
            </a:r>
            <a:endParaRPr kumimoji="1" lang="en-US" altLang="ja-JP" dirty="0"/>
          </a:p>
          <a:p>
            <a:pPr marL="139700" indent="0">
              <a:buNone/>
            </a:pPr>
            <a:r>
              <a:rPr kumimoji="1" lang="ja-JP" altLang="en-US" dirty="0"/>
              <a:t>　自分位置が自分自身（尻尾含む）の座標を含む場合は自分を食べた</a:t>
            </a:r>
            <a:endParaRPr kumimoji="1" lang="en-US" altLang="ja-JP" dirty="0"/>
          </a:p>
          <a:p>
            <a:pPr marL="139700" indent="0">
              <a:buNone/>
            </a:pPr>
            <a:r>
              <a:rPr kumimoji="1" lang="ja-JP" altLang="en-US" dirty="0"/>
              <a:t>　ことになります</a:t>
            </a:r>
            <a:endParaRPr kumimoji="1" lang="en-US" altLang="ja-JP" dirty="0"/>
          </a:p>
          <a:p>
            <a:pPr marL="139700" indent="0">
              <a:buNone/>
            </a:pPr>
            <a:r>
              <a:rPr kumimoji="1" lang="ja-JP" altLang="en-US" dirty="0"/>
              <a:t>　この場合はゲームオーバーとなります</a:t>
            </a:r>
          </a:p>
        </p:txBody>
      </p:sp>
    </p:spTree>
    <p:extLst>
      <p:ext uri="{BB962C8B-B14F-4D97-AF65-F5344CB8AC3E}">
        <p14:creationId xmlns:p14="http://schemas.microsoft.com/office/powerpoint/2010/main" val="93150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餌位置の演算方法（</a:t>
            </a:r>
            <a:r>
              <a:rPr kumimoji="1" lang="en-US" altLang="ja-JP" dirty="0" err="1"/>
              <a:t>makeFood</a:t>
            </a:r>
            <a:r>
              <a:rPr kumimoji="1" lang="ja-JP" altLang="en-US" dirty="0"/>
              <a:t>関数）</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26804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
        <p:nvSpPr>
          <p:cNvPr id="4"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50249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r>
              <a:rPr kumimoji="1" lang="ja-JP" altLang="en-US" dirty="0">
                <a:latin typeface="+mn-lt"/>
              </a:rPr>
              <a:t>餌の位置は壁や自分がいる位置には置けないので解決方法を考えます</a:t>
            </a:r>
            <a:endParaRPr kumimoji="1" lang="en-US" altLang="ja-JP" dirty="0">
              <a:latin typeface="+mn-lt"/>
            </a:endParaRPr>
          </a:p>
          <a:p>
            <a:pPr marL="139700" indent="0">
              <a:buNone/>
            </a:pPr>
            <a:r>
              <a:rPr kumimoji="1" lang="ja-JP" altLang="en-US" dirty="0">
                <a:latin typeface="+mn-lt"/>
              </a:rPr>
              <a:t>マップデータ中に通り道（</a:t>
            </a:r>
            <a:r>
              <a:rPr kumimoji="1" lang="en-US" altLang="ja-JP" dirty="0">
                <a:latin typeface="+mn-lt"/>
              </a:rPr>
              <a:t>data=0</a:t>
            </a:r>
            <a:r>
              <a:rPr kumimoji="1" lang="ja-JP" altLang="en-US" dirty="0">
                <a:latin typeface="+mn-lt"/>
              </a:rPr>
              <a:t>）が分かるので、自分を除いた通り道のみを抽出し、</a:t>
            </a:r>
            <a:r>
              <a:rPr kumimoji="1" lang="en-US" altLang="ja-JP" dirty="0" err="1">
                <a:latin typeface="+mn-lt"/>
              </a:rPr>
              <a:t>ramdom</a:t>
            </a:r>
            <a:r>
              <a:rPr kumimoji="1" lang="ja-JP" altLang="en-US" dirty="0">
                <a:latin typeface="+mn-lt"/>
              </a:rPr>
              <a:t>関数を用いて餌位置を計算します</a:t>
            </a:r>
            <a:endParaRPr kumimoji="1" lang="en-US" altLang="ja-JP" dirty="0">
              <a:latin typeface="+mn-lt"/>
            </a:endParaRPr>
          </a:p>
          <a:p>
            <a:pPr marL="139700" indent="0">
              <a:buNone/>
            </a:pPr>
            <a:r>
              <a:rPr kumimoji="1" lang="ja-JP" altLang="en-US" dirty="0">
                <a:latin typeface="+mn-lt"/>
              </a:rPr>
              <a:t>この方法だとマップデータを自由に編集しても動作します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28470529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TotalTime>
  <Words>685</Words>
  <Application>Microsoft Office PowerPoint</Application>
  <PresentationFormat>画面に合わせる (16:9)</PresentationFormat>
  <Paragraphs>68</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Arial</vt:lpstr>
      <vt:lpstr>Gill Sans</vt:lpstr>
      <vt:lpstr>Consolas</vt:lpstr>
      <vt:lpstr>Open Sans</vt:lpstr>
      <vt:lpstr>Simple Light</vt:lpstr>
      <vt:lpstr>SnakeGame解説</vt:lpstr>
      <vt:lpstr>SnakeGame内容</vt:lpstr>
      <vt:lpstr>マップ（空間）の考え方</vt:lpstr>
      <vt:lpstr>プログラムコード解説</vt:lpstr>
      <vt:lpstr>マップデータ（gameMapクラス）</vt:lpstr>
      <vt:lpstr>移動処理・キー入力の考え方</vt:lpstr>
      <vt:lpstr>移動処理</vt:lpstr>
      <vt:lpstr>当たり判定（bingo関数）</vt:lpstr>
      <vt:lpstr>餌位置の演算方法（makeFood関数）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dc:creator>yama</dc:creator>
  <cp:lastModifiedBy>山鹿 博之</cp:lastModifiedBy>
  <cp:revision>35</cp:revision>
  <dcterms:modified xsi:type="dcterms:W3CDTF">2023-06-21T07:00:43Z</dcterms:modified>
</cp:coreProperties>
</file>