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0"/>
  </p:notesMasterIdLst>
  <p:sldIdLst>
    <p:sldId id="256" r:id="rId2"/>
    <p:sldId id="258" r:id="rId3"/>
    <p:sldId id="259" r:id="rId4"/>
    <p:sldId id="261" r:id="rId5"/>
    <p:sldId id="262" r:id="rId6"/>
    <p:sldId id="263" r:id="rId7"/>
    <p:sldId id="260" r:id="rId8"/>
    <p:sldId id="264" r:id="rId9"/>
  </p:sldIdLst>
  <p:sldSz cx="9144000" cy="5143500" type="screen16x9"/>
  <p:notesSz cx="6858000" cy="9144000"/>
  <p:embeddedFontLst>
    <p:embeddedFont>
      <p:font typeface="Gill Sans" panose="020B0600070205080204" charset="0"/>
      <p:regular r:id="rId11"/>
      <p:bold r:id="rId12"/>
    </p:embeddedFont>
    <p:embeddedFont>
      <p:font typeface="Open Sans" panose="020B0606030504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55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47ee825c6c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147ee825c6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gradFill>
            <a:gsLst>
              <a:gs pos="0">
                <a:srgbClr val="FFA22B"/>
              </a:gs>
              <a:gs pos="23000">
                <a:srgbClr val="FFED64"/>
              </a:gs>
              <a:gs pos="80000">
                <a:srgbClr val="FFDB8B"/>
              </a:gs>
              <a:gs pos="100000">
                <a:srgbClr val="FFA22B"/>
              </a:gs>
            </a:gsLst>
            <a:lin ang="270000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7086600" y="4897160"/>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ja"/>
              <a:t>‹#›</a:t>
            </a:fld>
            <a:endParaRPr/>
          </a:p>
        </p:txBody>
      </p:sp>
      <p:sp>
        <p:nvSpPr>
          <p:cNvPr id="57" name="Google Shape;57;p13"/>
          <p:cNvSpPr txBox="1"/>
          <p:nvPr/>
        </p:nvSpPr>
        <p:spPr>
          <a:xfrm>
            <a:off x="0" y="5005130"/>
            <a:ext cx="3500700" cy="120900"/>
          </a:xfrm>
          <a:prstGeom prst="rect">
            <a:avLst/>
          </a:prstGeom>
          <a:noFill/>
          <a:ln>
            <a:noFill/>
          </a:ln>
        </p:spPr>
        <p:txBody>
          <a:bodyPr spcFirstLastPara="1" wrap="square" lIns="91625"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b="0" i="0" u="none" strike="noStrike" cap="none">
                <a:solidFill>
                  <a:srgbClr val="7F7F7F"/>
                </a:solidFill>
                <a:latin typeface="Gill Sans"/>
                <a:ea typeface="Gill Sans"/>
                <a:cs typeface="Gill Sans"/>
                <a:sym typeface="Gill Sans"/>
              </a:rPr>
              <a:t>© NPO CLACK 2020</a:t>
            </a:r>
            <a:endParaRPr sz="1100" b="0" i="0" u="none" strike="noStrike" cap="none">
              <a:solidFill>
                <a:srgbClr val="000000"/>
              </a:solidFill>
              <a:latin typeface="Arial"/>
              <a:ea typeface="Arial"/>
              <a:cs typeface="Arial"/>
              <a:sym typeface="Arial"/>
            </a:endParaRPr>
          </a:p>
        </p:txBody>
      </p:sp>
      <p:sp>
        <p:nvSpPr>
          <p:cNvPr id="58" name="Google Shape;58;p13"/>
          <p:cNvSpPr/>
          <p:nvPr/>
        </p:nvSpPr>
        <p:spPr>
          <a:xfrm>
            <a:off x="160200" y="160020"/>
            <a:ext cx="8823600" cy="4823700"/>
          </a:xfrm>
          <a:prstGeom prst="roundRect">
            <a:avLst>
              <a:gd name="adj" fmla="val 2765"/>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9" name="Google Shape;59;p13"/>
          <p:cNvPicPr preferRelativeResize="0"/>
          <p:nvPr/>
        </p:nvPicPr>
        <p:blipFill rotWithShape="1">
          <a:blip r:embed="rId2">
            <a:alphaModFix/>
          </a:blip>
          <a:srcRect l="18990" t="9677" r="17347" b="23761"/>
          <a:stretch/>
        </p:blipFill>
        <p:spPr>
          <a:xfrm>
            <a:off x="8306426" y="251590"/>
            <a:ext cx="485775" cy="47321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スライド 1">
  <p:cSld name="タイトル スライド">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lvl1pPr marR="0" lvl="0" algn="ctr" rtl="0">
              <a:lnSpc>
                <a:spcPct val="90000"/>
              </a:lnSpc>
              <a:spcBef>
                <a:spcPts val="0"/>
              </a:spcBef>
              <a:spcAft>
                <a:spcPts val="0"/>
              </a:spcAft>
              <a:buClr>
                <a:srgbClr val="595959"/>
              </a:buClr>
              <a:buSzPts val="2700"/>
              <a:buFont typeface="Arial"/>
              <a:buNone/>
              <a:defRPr sz="2700" b="1" i="0" u="none" strike="noStrike" cap="none">
                <a:solidFill>
                  <a:srgbClr val="595959"/>
                </a:solidFill>
                <a:latin typeface="Arial"/>
                <a:ea typeface="Arial"/>
                <a:cs typeface="Arial"/>
                <a:sym typeface="Arial"/>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a:endParaRPr/>
          </a:p>
        </p:txBody>
      </p:sp>
      <p:sp>
        <p:nvSpPr>
          <p:cNvPr id="62" name="Google Shape;62;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3" name="Google Shape;6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4" name="Google Shape;64;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ja"/>
              <a:t>‹#›</a:t>
            </a:fld>
            <a:endParaRPr/>
          </a:p>
        </p:txBody>
      </p:sp>
      <p:sp>
        <p:nvSpPr>
          <p:cNvPr id="65" name="Google Shape;65;p14"/>
          <p:cNvSpPr/>
          <p:nvPr/>
        </p:nvSpPr>
        <p:spPr>
          <a:xfrm>
            <a:off x="1821307" y="3261487"/>
            <a:ext cx="5501400" cy="37800"/>
          </a:xfrm>
          <a:prstGeom prst="rect">
            <a:avLst/>
          </a:prstGeom>
          <a:solidFill>
            <a:srgbClr val="F07F00"/>
          </a:solidFill>
          <a:ln w="12700" cap="flat" cmpd="sng">
            <a:solidFill>
              <a:srgbClr val="FFDB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66" name="Google Shape;66;p14" descr="ロゴ, 会社名&#10;&#10;自動的に生成された説明"/>
          <p:cNvPicPr preferRelativeResize="0"/>
          <p:nvPr/>
        </p:nvPicPr>
        <p:blipFill rotWithShape="1">
          <a:blip r:embed="rId2">
            <a:alphaModFix/>
          </a:blip>
          <a:srcRect/>
          <a:stretch/>
        </p:blipFill>
        <p:spPr>
          <a:xfrm>
            <a:off x="3684859" y="688983"/>
            <a:ext cx="1774284" cy="14135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595959"/>
              </a:buClr>
              <a:buSzPts val="2700"/>
              <a:buFont typeface="Arial"/>
              <a:buNone/>
            </a:pPr>
            <a:r>
              <a:rPr lang="en-US" altLang="ja-JP" sz="3200" dirty="0" err="1"/>
              <a:t>SnakeGame</a:t>
            </a:r>
            <a:r>
              <a:rPr lang="ja-JP" altLang="en-US" sz="3200" dirty="0"/>
              <a:t>解説（作成中）</a:t>
            </a:r>
            <a:endParaRPr sz="3200" dirty="0"/>
          </a:p>
        </p:txBody>
      </p:sp>
      <p:sp>
        <p:nvSpPr>
          <p:cNvPr id="72" name="Google Shape;72;p15"/>
          <p:cNvSpPr txBox="1"/>
          <p:nvPr/>
        </p:nvSpPr>
        <p:spPr>
          <a:xfrm>
            <a:off x="2732399" y="3770073"/>
            <a:ext cx="3679200" cy="641400"/>
          </a:xfrm>
          <a:prstGeom prst="rect">
            <a:avLst/>
          </a:prstGeom>
          <a:noFill/>
          <a:ln>
            <a:noFill/>
          </a:ln>
        </p:spPr>
        <p:txBody>
          <a:bodyPr spcFirstLastPara="1" wrap="square" lIns="68575" tIns="34275" rIns="68575" bIns="34275" anchor="t" anchorCtr="0">
            <a:normAutofit/>
          </a:bodyPr>
          <a:lstStyle/>
          <a:p>
            <a:pPr marL="0" marR="0" lvl="0" indent="0" algn="ctr" rtl="0">
              <a:lnSpc>
                <a:spcPct val="90000"/>
              </a:lnSpc>
              <a:spcBef>
                <a:spcPts val="0"/>
              </a:spcBef>
              <a:spcAft>
                <a:spcPts val="0"/>
              </a:spcAft>
              <a:buClr>
                <a:srgbClr val="595959"/>
              </a:buClr>
              <a:buSzPts val="1500"/>
              <a:buFont typeface="Arial"/>
              <a:buNone/>
            </a:pPr>
            <a:r>
              <a:rPr lang="ja" sz="1500" b="1" i="0" u="none" strike="noStrike" cap="none" dirty="0">
                <a:solidFill>
                  <a:srgbClr val="595959"/>
                </a:solidFill>
                <a:latin typeface="Arial"/>
                <a:ea typeface="Arial"/>
                <a:cs typeface="Arial"/>
                <a:sym typeface="Arial"/>
              </a:rPr>
              <a:t>202</a:t>
            </a:r>
            <a:r>
              <a:rPr lang="en-US" altLang="ja" sz="1500" b="1" i="0" u="none" strike="noStrike" cap="none" dirty="0">
                <a:solidFill>
                  <a:srgbClr val="595959"/>
                </a:solidFill>
                <a:latin typeface="Arial"/>
                <a:ea typeface="Arial"/>
                <a:cs typeface="Arial"/>
                <a:sym typeface="Arial"/>
              </a:rPr>
              <a:t>3</a:t>
            </a:r>
            <a:r>
              <a:rPr lang="ja" sz="1500" b="1" i="0" u="none" strike="noStrike" cap="none" dirty="0">
                <a:solidFill>
                  <a:srgbClr val="595959"/>
                </a:solidFill>
                <a:latin typeface="Arial"/>
                <a:ea typeface="Arial"/>
                <a:cs typeface="Arial"/>
                <a:sym typeface="Arial"/>
              </a:rPr>
              <a:t>年</a:t>
            </a:r>
            <a:r>
              <a:rPr lang="en-US" altLang="ja" sz="1500" b="1" i="0" u="none" strike="noStrike" cap="none" dirty="0">
                <a:solidFill>
                  <a:srgbClr val="595959"/>
                </a:solidFill>
                <a:latin typeface="Arial"/>
                <a:ea typeface="Arial"/>
                <a:cs typeface="Arial"/>
                <a:sym typeface="Arial"/>
              </a:rPr>
              <a:t>4</a:t>
            </a:r>
            <a:r>
              <a:rPr lang="ja" sz="1500" b="1" i="0" u="none" strike="noStrike" cap="none" dirty="0">
                <a:solidFill>
                  <a:srgbClr val="595959"/>
                </a:solidFill>
                <a:latin typeface="Arial"/>
                <a:ea typeface="Arial"/>
                <a:cs typeface="Arial"/>
                <a:sym typeface="Arial"/>
              </a:rPr>
              <a:t>月</a:t>
            </a:r>
            <a:r>
              <a:rPr lang="en-US" altLang="ja" sz="1500" b="1" i="0" u="none" strike="noStrike" cap="none" dirty="0">
                <a:solidFill>
                  <a:srgbClr val="595959"/>
                </a:solidFill>
                <a:latin typeface="Arial"/>
                <a:ea typeface="Arial"/>
                <a:cs typeface="Arial"/>
                <a:sym typeface="Arial"/>
              </a:rPr>
              <a:t>22</a:t>
            </a:r>
            <a:r>
              <a:rPr lang="ja" sz="1500" b="1" i="0" u="none" strike="noStrike" cap="none" dirty="0">
                <a:solidFill>
                  <a:srgbClr val="595959"/>
                </a:solidFill>
                <a:latin typeface="Arial"/>
                <a:ea typeface="Arial"/>
                <a:cs typeface="Arial"/>
                <a:sym typeface="Arial"/>
              </a:rPr>
              <a:t>日</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33675-96C4-5F82-C768-A2374EE19125}"/>
              </a:ext>
            </a:extLst>
          </p:cNvPr>
          <p:cNvSpPr>
            <a:spLocks noGrp="1"/>
          </p:cNvSpPr>
          <p:nvPr>
            <p:ph type="title"/>
          </p:nvPr>
        </p:nvSpPr>
        <p:spPr/>
        <p:txBody>
          <a:bodyPr/>
          <a:lstStyle/>
          <a:p>
            <a:r>
              <a:rPr kumimoji="1" lang="ja-JP" altLang="en-US" dirty="0"/>
              <a:t>アジェンダ</a:t>
            </a:r>
          </a:p>
        </p:txBody>
      </p:sp>
      <p:sp>
        <p:nvSpPr>
          <p:cNvPr id="3" name="テキスト プレースホルダー 2">
            <a:extLst>
              <a:ext uri="{FF2B5EF4-FFF2-40B4-BE49-F238E27FC236}">
                <a16:creationId xmlns:a16="http://schemas.microsoft.com/office/drawing/2014/main" id="{D4DFC494-FCFA-06C2-F412-DB62FA6BCE0E}"/>
              </a:ext>
            </a:extLst>
          </p:cNvPr>
          <p:cNvSpPr>
            <a:spLocks noGrp="1"/>
          </p:cNvSpPr>
          <p:nvPr>
            <p:ph type="body" idx="1"/>
          </p:nvPr>
        </p:nvSpPr>
        <p:spPr/>
        <p:txBody>
          <a:bodyPr/>
          <a:lstStyle/>
          <a:p>
            <a:endParaRPr kumimoji="1" lang="en-US" altLang="ja-JP" sz="2400" dirty="0"/>
          </a:p>
          <a:p>
            <a:endParaRPr kumimoji="1" lang="en-US" altLang="ja-JP" sz="2400" dirty="0"/>
          </a:p>
          <a:p>
            <a:endParaRPr kumimoji="1" lang="en-US" altLang="ja-JP" sz="2400" dirty="0"/>
          </a:p>
          <a:p>
            <a:endParaRPr kumimoji="1" lang="en-US" altLang="ja-JP" sz="2400" dirty="0"/>
          </a:p>
          <a:p>
            <a:pPr marL="139700" indent="0">
              <a:buNone/>
            </a:pPr>
            <a:endParaRPr kumimoji="1" lang="en-US" altLang="ja-JP" sz="2400"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36629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en-US" altLang="ja-JP" dirty="0" err="1">
                <a:latin typeface="Arial" panose="020B0604020202020204" pitchFamily="34" charset="0"/>
                <a:cs typeface="Arial" panose="020B0604020202020204" pitchFamily="34" charset="0"/>
              </a:rPr>
              <a:t>SnakeGame</a:t>
            </a:r>
            <a:r>
              <a:rPr kumimoji="1" lang="ja-JP" altLang="en-US" dirty="0">
                <a:latin typeface="Arial" panose="020B0604020202020204" pitchFamily="34" charset="0"/>
                <a:cs typeface="Arial" panose="020B0604020202020204" pitchFamily="34" charset="0"/>
              </a:rPr>
              <a:t>内容</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a:xfrm>
            <a:off x="518808" y="1129270"/>
            <a:ext cx="7886700" cy="3263400"/>
          </a:xfrm>
        </p:spPr>
        <p:txBody>
          <a:bodyPr>
            <a:normAutofit/>
          </a:bodyPr>
          <a:lstStyle/>
          <a:p>
            <a:pPr marL="139700" indent="0">
              <a:buNone/>
            </a:pPr>
            <a:r>
              <a:rPr kumimoji="1" lang="ja-JP" altLang="en-US" sz="2400" dirty="0">
                <a:latin typeface="Arial" panose="020B0604020202020204" pitchFamily="34" charset="0"/>
                <a:cs typeface="Arial" panose="020B0604020202020204" pitchFamily="34" charset="0"/>
              </a:rPr>
              <a:t>プログラミング言語</a:t>
            </a:r>
            <a:r>
              <a:rPr kumimoji="1" lang="en-US" altLang="ja-JP" sz="2400" b="1" dirty="0">
                <a:latin typeface="Arial" panose="020B0604020202020204" pitchFamily="34" charset="0"/>
                <a:cs typeface="Arial" panose="020B0604020202020204" pitchFamily="34" charset="0"/>
              </a:rPr>
              <a:t>Python</a:t>
            </a:r>
            <a:r>
              <a:rPr kumimoji="1" lang="ja-JP" altLang="en-US" sz="2400" b="1" dirty="0">
                <a:latin typeface="Arial" panose="020B0604020202020204" pitchFamily="34" charset="0"/>
                <a:cs typeface="Arial" panose="020B0604020202020204" pitchFamily="34" charset="0"/>
              </a:rPr>
              <a:t>と</a:t>
            </a:r>
            <a:r>
              <a:rPr kumimoji="1" lang="ja-JP" altLang="en-US" sz="2400" dirty="0">
                <a:latin typeface="Arial" panose="020B0604020202020204" pitchFamily="34" charset="0"/>
                <a:cs typeface="Arial" panose="020B0604020202020204" pitchFamily="34" charset="0"/>
              </a:rPr>
              <a:t>ゲームライブラリ</a:t>
            </a:r>
            <a:r>
              <a:rPr kumimoji="1" lang="en-US" altLang="ja-JP" sz="2400" b="1" dirty="0" err="1">
                <a:latin typeface="Arial" panose="020B0604020202020204" pitchFamily="34" charset="0"/>
                <a:cs typeface="Arial" panose="020B0604020202020204" pitchFamily="34" charset="0"/>
              </a:rPr>
              <a:t>Pygame</a:t>
            </a:r>
            <a:r>
              <a:rPr kumimoji="1" lang="ja-JP" altLang="en-US" sz="2400" dirty="0">
                <a:latin typeface="Arial" panose="020B0604020202020204" pitchFamily="34" charset="0"/>
                <a:cs typeface="Arial" panose="020B0604020202020204" pitchFamily="34" charset="0"/>
              </a:rPr>
              <a:t>を使ったサンプルゲーム。</a:t>
            </a:r>
            <a:endParaRPr kumimoji="1" lang="en-US" altLang="ja-JP" sz="2400" dirty="0">
              <a:latin typeface="Arial" panose="020B0604020202020204" pitchFamily="34" charset="0"/>
              <a:cs typeface="Arial" panose="020B0604020202020204" pitchFamily="34" charset="0"/>
            </a:endParaRPr>
          </a:p>
          <a:p>
            <a:pPr marL="139700" indent="0">
              <a:buNone/>
            </a:pP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■ゲーム内容</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・パックマン風の迷路で餌（赤い点）を食べると自分が伸びる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・上下左右キーで進行方向が決められる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・自分を食べないように上手く操作してみよう</a:t>
            </a:r>
            <a:endParaRPr kumimoji="1" lang="en-US" altLang="ja-JP"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6DDF7038-347A-5315-4635-29C55E55931B}"/>
              </a:ext>
            </a:extLst>
          </p:cNvPr>
          <p:cNvPicPr>
            <a:picLocks noChangeAspect="1"/>
          </p:cNvPicPr>
          <p:nvPr/>
        </p:nvPicPr>
        <p:blipFill>
          <a:blip r:embed="rId2"/>
          <a:stretch>
            <a:fillRect/>
          </a:stretch>
        </p:blipFill>
        <p:spPr>
          <a:xfrm>
            <a:off x="6958797" y="3208443"/>
            <a:ext cx="1666395" cy="1744264"/>
          </a:xfrm>
          <a:prstGeom prst="rect">
            <a:avLst/>
          </a:prstGeom>
        </p:spPr>
      </p:pic>
    </p:spTree>
    <p:extLst>
      <p:ext uri="{BB962C8B-B14F-4D97-AF65-F5344CB8AC3E}">
        <p14:creationId xmlns:p14="http://schemas.microsoft.com/office/powerpoint/2010/main" val="275592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en-US" altLang="ja-JP" dirty="0" err="1">
                <a:latin typeface="+mn-lt"/>
              </a:rPr>
              <a:t>SnakeGame</a:t>
            </a:r>
            <a:r>
              <a:rPr kumimoji="1" lang="ja-JP" altLang="en-US" dirty="0">
                <a:latin typeface="+mn-lt"/>
              </a:rPr>
              <a:t>の考え方</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a:bodyPr>
          <a:lstStyle/>
          <a:p>
            <a:pPr marL="139700" indent="0">
              <a:buNone/>
            </a:pPr>
            <a:r>
              <a:rPr kumimoji="1" lang="ja-JP" altLang="en-US" dirty="0">
                <a:latin typeface="+mn-lt"/>
              </a:rPr>
              <a:t>なるべく簡単なコードで書けるようにルールを単純化します</a:t>
            </a:r>
            <a:endParaRPr kumimoji="1" lang="en-US" altLang="ja-JP" dirty="0">
              <a:latin typeface="+mn-lt"/>
            </a:endParaRPr>
          </a:p>
          <a:p>
            <a:pPr marL="139700" indent="0">
              <a:buNone/>
            </a:pPr>
            <a:r>
              <a:rPr kumimoji="1" lang="ja-JP" altLang="en-US" dirty="0">
                <a:latin typeface="+mn-lt"/>
              </a:rPr>
              <a:t>自由空間で作成すると座標計算や壁判定が難しくなるので、単純な</a:t>
            </a:r>
            <a:r>
              <a:rPr kumimoji="1" lang="en-US" altLang="ja-JP" dirty="0">
                <a:latin typeface="+mn-lt"/>
              </a:rPr>
              <a:t>32×32</a:t>
            </a:r>
            <a:r>
              <a:rPr kumimoji="1" lang="ja-JP" altLang="en-US" dirty="0">
                <a:latin typeface="+mn-lt"/>
              </a:rPr>
              <a:t>のセルとして考えます</a:t>
            </a:r>
            <a:endParaRPr kumimoji="1" lang="en-US" altLang="ja-JP" dirty="0">
              <a:latin typeface="+mn-lt"/>
            </a:endParaRPr>
          </a:p>
          <a:p>
            <a:pPr marL="139700" indent="0">
              <a:buNone/>
            </a:pPr>
            <a:r>
              <a:rPr kumimoji="1" lang="ja-JP" altLang="en-US" dirty="0">
                <a:latin typeface="+mn-lt"/>
              </a:rPr>
              <a:t>そうすると壁や当たり判定等がやりやすくなるよ</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395343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4AADE-D9A4-B5CA-C485-209444C76208}"/>
              </a:ext>
            </a:extLst>
          </p:cNvPr>
          <p:cNvSpPr>
            <a:spLocks noGrp="1"/>
          </p:cNvSpPr>
          <p:nvPr>
            <p:ph type="title"/>
          </p:nvPr>
        </p:nvSpPr>
        <p:spPr/>
        <p:txBody>
          <a:bodyPr/>
          <a:lstStyle/>
          <a:p>
            <a:r>
              <a:rPr kumimoji="1" lang="ja-JP" altLang="en-US" dirty="0"/>
              <a:t>プログラムコード解説</a:t>
            </a:r>
          </a:p>
        </p:txBody>
      </p:sp>
      <p:sp>
        <p:nvSpPr>
          <p:cNvPr id="3" name="テキスト プレースホルダー 2">
            <a:extLst>
              <a:ext uri="{FF2B5EF4-FFF2-40B4-BE49-F238E27FC236}">
                <a16:creationId xmlns:a16="http://schemas.microsoft.com/office/drawing/2014/main" id="{B2F26F68-33B4-C4C8-51FC-845562275DCB}"/>
              </a:ext>
            </a:extLst>
          </p:cNvPr>
          <p:cNvSpPr>
            <a:spLocks noGrp="1"/>
          </p:cNvSpPr>
          <p:nvPr>
            <p:ph type="body" idx="1"/>
          </p:nvPr>
        </p:nvSpPr>
        <p:spPr>
          <a:xfrm>
            <a:off x="628650" y="1018969"/>
            <a:ext cx="7886700" cy="3613650"/>
          </a:xfrm>
        </p:spPr>
        <p:txBody>
          <a:bodyPr/>
          <a:lstStyle/>
          <a:p>
            <a:pPr marL="139700" indent="0" algn="l">
              <a:buNone/>
            </a:pPr>
            <a:r>
              <a:rPr lang="ja-JP" altLang="en-US" dirty="0">
                <a:solidFill>
                  <a:srgbClr val="333333"/>
                </a:solidFill>
                <a:latin typeface="Open Sans" panose="020B0604020202020204" pitchFamily="34" charset="0"/>
              </a:rPr>
              <a:t>まずメインループのある</a:t>
            </a:r>
            <a:r>
              <a:rPr lang="en-US" altLang="ja-JP" dirty="0">
                <a:solidFill>
                  <a:srgbClr val="333333"/>
                </a:solidFill>
                <a:latin typeface="Open Sans" panose="020B0604020202020204" pitchFamily="34" charset="0"/>
              </a:rPr>
              <a:t>main </a:t>
            </a:r>
            <a:r>
              <a:rPr lang="ja-JP" altLang="en-US" dirty="0">
                <a:solidFill>
                  <a:srgbClr val="333333"/>
                </a:solidFill>
                <a:latin typeface="Open Sans" panose="020B0604020202020204" pitchFamily="34" charset="0"/>
              </a:rPr>
              <a:t>関数から見て下さい</a:t>
            </a:r>
            <a:endParaRPr lang="en-US" altLang="ja-JP" dirty="0">
              <a:solidFill>
                <a:srgbClr val="333333"/>
              </a:solidFill>
              <a:latin typeface="Open Sans" panose="020B0604020202020204" pitchFamily="34" charset="0"/>
            </a:endParaRPr>
          </a:p>
          <a:p>
            <a:pPr marL="139700" indent="0" algn="l">
              <a:buNone/>
            </a:pPr>
            <a:r>
              <a:rPr lang="ja-JP" altLang="en-US" b="0" i="0" dirty="0">
                <a:solidFill>
                  <a:srgbClr val="333333"/>
                </a:solidFill>
                <a:effectLst/>
                <a:latin typeface="Open Sans" panose="020B0604020202020204" pitchFamily="34" charset="0"/>
              </a:rPr>
              <a:t>他の関数も全てここから呼ばれます</a:t>
            </a:r>
            <a:endParaRPr lang="en-US" altLang="ja-JP" b="0" i="0" dirty="0">
              <a:solidFill>
                <a:srgbClr val="333333"/>
              </a:solidFill>
              <a:effectLst/>
              <a:latin typeface="Open Sans" panose="020B0604020202020204" pitchFamily="34" charset="0"/>
            </a:endParaRPr>
          </a:p>
          <a:p>
            <a:pPr marL="139700" indent="0" algn="l">
              <a:buNone/>
            </a:pPr>
            <a:endParaRPr lang="en-US" altLang="ja-JP" dirty="0">
              <a:solidFill>
                <a:srgbClr val="333333"/>
              </a:solidFill>
              <a:latin typeface="Open Sans" panose="020B0604020202020204" pitchFamily="34" charset="0"/>
            </a:endParaRPr>
          </a:p>
          <a:p>
            <a:pPr marL="139700" indent="0" algn="l">
              <a:buNone/>
            </a:pPr>
            <a:r>
              <a:rPr lang="ja-JP" altLang="en-US" dirty="0">
                <a:solidFill>
                  <a:srgbClr val="333333"/>
                </a:solidFill>
                <a:latin typeface="Open Sans" panose="020B0604020202020204" pitchFamily="34" charset="0"/>
              </a:rPr>
              <a:t>　　　　　　　　　　　</a:t>
            </a:r>
            <a:endParaRPr lang="ja-JP" altLang="en-US" b="0" i="0" dirty="0">
              <a:solidFill>
                <a:srgbClr val="333333"/>
              </a:solidFill>
              <a:effectLst/>
              <a:latin typeface="Open Sans" panose="020B0604020202020204" pitchFamily="34" charset="0"/>
            </a:endParaRPr>
          </a:p>
          <a:p>
            <a:pPr marL="139700" indent="0">
              <a:buNone/>
            </a:pPr>
            <a:endParaRPr kumimoji="1" lang="ja-JP" altLang="en-US" dirty="0"/>
          </a:p>
        </p:txBody>
      </p:sp>
      <p:sp>
        <p:nvSpPr>
          <p:cNvPr id="4" name="四角形: 角を丸くする 3">
            <a:extLst>
              <a:ext uri="{FF2B5EF4-FFF2-40B4-BE49-F238E27FC236}">
                <a16:creationId xmlns:a16="http://schemas.microsoft.com/office/drawing/2014/main" id="{62879D30-5899-BE51-B6F6-ADDED8DDDB88}"/>
              </a:ext>
            </a:extLst>
          </p:cNvPr>
          <p:cNvSpPr/>
          <p:nvPr/>
        </p:nvSpPr>
        <p:spPr>
          <a:xfrm>
            <a:off x="849548" y="1841769"/>
            <a:ext cx="1089497" cy="27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main()</a:t>
            </a:r>
            <a:endParaRPr kumimoji="1" lang="ja-JP" altLang="en-US" dirty="0"/>
          </a:p>
        </p:txBody>
      </p:sp>
      <p:sp>
        <p:nvSpPr>
          <p:cNvPr id="5" name="四角形: 角を丸くする 4">
            <a:extLst>
              <a:ext uri="{FF2B5EF4-FFF2-40B4-BE49-F238E27FC236}">
                <a16:creationId xmlns:a16="http://schemas.microsoft.com/office/drawing/2014/main" id="{B2A48C36-45EC-2168-2916-1DCACF8E44C6}"/>
              </a:ext>
            </a:extLst>
          </p:cNvPr>
          <p:cNvSpPr/>
          <p:nvPr/>
        </p:nvSpPr>
        <p:spPr>
          <a:xfrm>
            <a:off x="849548" y="2290980"/>
            <a:ext cx="1089496" cy="27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初期化</a:t>
            </a:r>
          </a:p>
        </p:txBody>
      </p:sp>
      <p:sp>
        <p:nvSpPr>
          <p:cNvPr id="6" name="四角形: 角を丸くする 5">
            <a:extLst>
              <a:ext uri="{FF2B5EF4-FFF2-40B4-BE49-F238E27FC236}">
                <a16:creationId xmlns:a16="http://schemas.microsoft.com/office/drawing/2014/main" id="{168C0760-2DBB-E4C8-6E88-C66F1AD30F2A}"/>
              </a:ext>
            </a:extLst>
          </p:cNvPr>
          <p:cNvSpPr/>
          <p:nvPr/>
        </p:nvSpPr>
        <p:spPr>
          <a:xfrm>
            <a:off x="1939044" y="2720372"/>
            <a:ext cx="1485091"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キー入力処理</a:t>
            </a:r>
            <a:endParaRPr kumimoji="1" lang="en-US" altLang="ja-JP" dirty="0"/>
          </a:p>
        </p:txBody>
      </p:sp>
      <p:sp>
        <p:nvSpPr>
          <p:cNvPr id="7" name="四角形: 角を丸くする 6">
            <a:extLst>
              <a:ext uri="{FF2B5EF4-FFF2-40B4-BE49-F238E27FC236}">
                <a16:creationId xmlns:a16="http://schemas.microsoft.com/office/drawing/2014/main" id="{F804D5E2-437A-BC92-2913-8F087EDB4785}"/>
              </a:ext>
            </a:extLst>
          </p:cNvPr>
          <p:cNvSpPr/>
          <p:nvPr/>
        </p:nvSpPr>
        <p:spPr>
          <a:xfrm>
            <a:off x="1939044" y="3126426"/>
            <a:ext cx="1485092"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移動処理</a:t>
            </a:r>
            <a:endParaRPr kumimoji="1" lang="en-US" altLang="ja-JP" dirty="0"/>
          </a:p>
        </p:txBody>
      </p:sp>
      <p:sp>
        <p:nvSpPr>
          <p:cNvPr id="8" name="四角形: 角を丸くする 7">
            <a:extLst>
              <a:ext uri="{FF2B5EF4-FFF2-40B4-BE49-F238E27FC236}">
                <a16:creationId xmlns:a16="http://schemas.microsoft.com/office/drawing/2014/main" id="{1BE063F8-EE50-6131-6D56-18E9581C733E}"/>
              </a:ext>
            </a:extLst>
          </p:cNvPr>
          <p:cNvSpPr/>
          <p:nvPr/>
        </p:nvSpPr>
        <p:spPr>
          <a:xfrm>
            <a:off x="1939044" y="3532480"/>
            <a:ext cx="1485092"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当たり判定処理</a:t>
            </a:r>
            <a:endParaRPr kumimoji="1" lang="en-US" altLang="ja-JP" dirty="0"/>
          </a:p>
        </p:txBody>
      </p:sp>
      <p:cxnSp>
        <p:nvCxnSpPr>
          <p:cNvPr id="38" name="直線コネクタ 37">
            <a:extLst>
              <a:ext uri="{FF2B5EF4-FFF2-40B4-BE49-F238E27FC236}">
                <a16:creationId xmlns:a16="http://schemas.microsoft.com/office/drawing/2014/main" id="{03336F7C-62F0-1771-2488-DA24C8920CB2}"/>
              </a:ext>
            </a:extLst>
          </p:cNvPr>
          <p:cNvCxnSpPr>
            <a:endCxn id="6" idx="1"/>
          </p:cNvCxnSpPr>
          <p:nvPr/>
        </p:nvCxnSpPr>
        <p:spPr>
          <a:xfrm>
            <a:off x="1394296" y="2856559"/>
            <a:ext cx="544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97072450-5285-311E-990D-1BD51142CB12}"/>
              </a:ext>
            </a:extLst>
          </p:cNvPr>
          <p:cNvCxnSpPr>
            <a:cxnSpLocks/>
            <a:stCxn id="8" idx="2"/>
          </p:cNvCxnSpPr>
          <p:nvPr/>
        </p:nvCxnSpPr>
        <p:spPr>
          <a:xfrm rot="5400000">
            <a:off x="1878105" y="3321047"/>
            <a:ext cx="319677" cy="128729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9805EAB-E634-58C7-442A-487A45A90458}"/>
              </a:ext>
            </a:extLst>
          </p:cNvPr>
          <p:cNvCxnSpPr>
            <a:cxnSpLocks/>
            <a:endCxn id="5" idx="2"/>
          </p:cNvCxnSpPr>
          <p:nvPr/>
        </p:nvCxnSpPr>
        <p:spPr>
          <a:xfrm flipV="1">
            <a:off x="1394296" y="2563355"/>
            <a:ext cx="0" cy="1541717"/>
          </a:xfrm>
          <a:prstGeom prst="line">
            <a:avLst/>
          </a:prstGeom>
        </p:spPr>
        <p:style>
          <a:lnRef idx="1">
            <a:schemeClr val="accent1"/>
          </a:lnRef>
          <a:fillRef idx="0">
            <a:schemeClr val="accent1"/>
          </a:fillRef>
          <a:effectRef idx="0">
            <a:schemeClr val="accent1"/>
          </a:effectRef>
          <a:fontRef idx="minor">
            <a:schemeClr val="tx1"/>
          </a:fontRef>
        </p:style>
      </p:cxnSp>
      <p:sp>
        <p:nvSpPr>
          <p:cNvPr id="52" name="四角形: 角を丸くする 51">
            <a:extLst>
              <a:ext uri="{FF2B5EF4-FFF2-40B4-BE49-F238E27FC236}">
                <a16:creationId xmlns:a16="http://schemas.microsoft.com/office/drawing/2014/main" id="{70995309-5053-CB6E-E884-472B8CD35589}"/>
              </a:ext>
            </a:extLst>
          </p:cNvPr>
          <p:cNvSpPr/>
          <p:nvPr/>
        </p:nvSpPr>
        <p:spPr>
          <a:xfrm>
            <a:off x="849549" y="4360244"/>
            <a:ext cx="1089496"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終了処理</a:t>
            </a:r>
            <a:endParaRPr kumimoji="1" lang="en-US" altLang="ja-JP" dirty="0"/>
          </a:p>
        </p:txBody>
      </p:sp>
      <p:sp>
        <p:nvSpPr>
          <p:cNvPr id="53" name="テキスト ボックス 52">
            <a:extLst>
              <a:ext uri="{FF2B5EF4-FFF2-40B4-BE49-F238E27FC236}">
                <a16:creationId xmlns:a16="http://schemas.microsoft.com/office/drawing/2014/main" id="{00130154-3197-0E38-3982-FEE0F1905B92}"/>
              </a:ext>
            </a:extLst>
          </p:cNvPr>
          <p:cNvSpPr txBox="1"/>
          <p:nvPr/>
        </p:nvSpPr>
        <p:spPr>
          <a:xfrm>
            <a:off x="3884579" y="2684971"/>
            <a:ext cx="3320377" cy="307777"/>
          </a:xfrm>
          <a:prstGeom prst="rect">
            <a:avLst/>
          </a:prstGeom>
          <a:noFill/>
        </p:spPr>
        <p:txBody>
          <a:bodyPr wrap="square" rtlCol="0">
            <a:spAutoFit/>
          </a:bodyPr>
          <a:lstStyle/>
          <a:p>
            <a:r>
              <a:rPr kumimoji="1" lang="ja-JP" altLang="en-US" dirty="0"/>
              <a:t>キーボード入力</a:t>
            </a:r>
          </a:p>
        </p:txBody>
      </p:sp>
      <p:sp>
        <p:nvSpPr>
          <p:cNvPr id="54" name="テキスト ボックス 53">
            <a:extLst>
              <a:ext uri="{FF2B5EF4-FFF2-40B4-BE49-F238E27FC236}">
                <a16:creationId xmlns:a16="http://schemas.microsoft.com/office/drawing/2014/main" id="{AFAA3ADD-FDBC-FC16-C91C-13975E947141}"/>
              </a:ext>
            </a:extLst>
          </p:cNvPr>
          <p:cNvSpPr txBox="1"/>
          <p:nvPr/>
        </p:nvSpPr>
        <p:spPr>
          <a:xfrm>
            <a:off x="3884578" y="3091025"/>
            <a:ext cx="3320377" cy="307777"/>
          </a:xfrm>
          <a:prstGeom prst="rect">
            <a:avLst/>
          </a:prstGeom>
          <a:noFill/>
        </p:spPr>
        <p:txBody>
          <a:bodyPr wrap="square" rtlCol="0">
            <a:spAutoFit/>
          </a:bodyPr>
          <a:lstStyle/>
          <a:p>
            <a:r>
              <a:rPr kumimoji="1" lang="ja-JP" altLang="en-US" dirty="0"/>
              <a:t>位置演算を行い、画面を描き直す</a:t>
            </a:r>
          </a:p>
        </p:txBody>
      </p:sp>
      <p:sp>
        <p:nvSpPr>
          <p:cNvPr id="56" name="テキスト ボックス 55">
            <a:extLst>
              <a:ext uri="{FF2B5EF4-FFF2-40B4-BE49-F238E27FC236}">
                <a16:creationId xmlns:a16="http://schemas.microsoft.com/office/drawing/2014/main" id="{8B55338B-A0CB-F5A5-D5CB-D01F261DC0F7}"/>
              </a:ext>
            </a:extLst>
          </p:cNvPr>
          <p:cNvSpPr txBox="1"/>
          <p:nvPr/>
        </p:nvSpPr>
        <p:spPr>
          <a:xfrm>
            <a:off x="3884577" y="3528355"/>
            <a:ext cx="4584971" cy="523220"/>
          </a:xfrm>
          <a:prstGeom prst="rect">
            <a:avLst/>
          </a:prstGeom>
          <a:noFill/>
        </p:spPr>
        <p:txBody>
          <a:bodyPr wrap="square" rtlCol="0">
            <a:spAutoFit/>
          </a:bodyPr>
          <a:lstStyle/>
          <a:p>
            <a:r>
              <a:rPr kumimoji="1" lang="ja-JP" altLang="en-US" dirty="0"/>
              <a:t>餌を食べたか（自分が伸びる）、</a:t>
            </a:r>
            <a:endParaRPr kumimoji="1" lang="en-US" altLang="ja-JP" dirty="0"/>
          </a:p>
          <a:p>
            <a:r>
              <a:rPr kumimoji="1" lang="ja-JP" altLang="en-US" dirty="0"/>
              <a:t>自分を食べたか（ゲームオーバー）判定</a:t>
            </a:r>
            <a:endParaRPr kumimoji="1" lang="en-US" altLang="ja-JP" dirty="0"/>
          </a:p>
        </p:txBody>
      </p:sp>
      <p:sp>
        <p:nvSpPr>
          <p:cNvPr id="57" name="テキスト ボックス 56">
            <a:extLst>
              <a:ext uri="{FF2B5EF4-FFF2-40B4-BE49-F238E27FC236}">
                <a16:creationId xmlns:a16="http://schemas.microsoft.com/office/drawing/2014/main" id="{6CB55CD9-5EF7-7495-1D8B-FC1F56262734}"/>
              </a:ext>
            </a:extLst>
          </p:cNvPr>
          <p:cNvSpPr txBox="1"/>
          <p:nvPr/>
        </p:nvSpPr>
        <p:spPr>
          <a:xfrm>
            <a:off x="551235" y="3191394"/>
            <a:ext cx="843061" cy="307777"/>
          </a:xfrm>
          <a:prstGeom prst="rect">
            <a:avLst/>
          </a:prstGeom>
          <a:noFill/>
        </p:spPr>
        <p:txBody>
          <a:bodyPr wrap="square" rtlCol="0">
            <a:spAutoFit/>
          </a:bodyPr>
          <a:lstStyle/>
          <a:p>
            <a:r>
              <a:rPr kumimoji="1" lang="ja-JP" altLang="en-US" dirty="0"/>
              <a:t>ループ</a:t>
            </a:r>
          </a:p>
        </p:txBody>
      </p:sp>
      <p:cxnSp>
        <p:nvCxnSpPr>
          <p:cNvPr id="59" name="コネクタ: カギ線 58">
            <a:extLst>
              <a:ext uri="{FF2B5EF4-FFF2-40B4-BE49-F238E27FC236}">
                <a16:creationId xmlns:a16="http://schemas.microsoft.com/office/drawing/2014/main" id="{D63EADA3-727C-3749-08CA-028FCD06D45D}"/>
              </a:ext>
            </a:extLst>
          </p:cNvPr>
          <p:cNvCxnSpPr>
            <a:cxnSpLocks/>
            <a:stCxn id="8" idx="3"/>
            <a:endCxn id="52" idx="3"/>
          </p:cNvCxnSpPr>
          <p:nvPr/>
        </p:nvCxnSpPr>
        <p:spPr>
          <a:xfrm flipH="1">
            <a:off x="1939045" y="3668668"/>
            <a:ext cx="1485091" cy="827764"/>
          </a:xfrm>
          <a:prstGeom prst="bentConnector3">
            <a:avLst>
              <a:gd name="adj1" fmla="val -15393"/>
            </a:avLst>
          </a:prstGeom>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2920860C-336A-5387-9B22-FF9BBC0AAA60}"/>
              </a:ext>
            </a:extLst>
          </p:cNvPr>
          <p:cNvSpPr txBox="1"/>
          <p:nvPr/>
        </p:nvSpPr>
        <p:spPr>
          <a:xfrm>
            <a:off x="3670568" y="4342543"/>
            <a:ext cx="1686127" cy="307777"/>
          </a:xfrm>
          <a:prstGeom prst="rect">
            <a:avLst/>
          </a:prstGeom>
          <a:noFill/>
        </p:spPr>
        <p:txBody>
          <a:bodyPr wrap="square" rtlCol="0">
            <a:spAutoFit/>
          </a:bodyPr>
          <a:lstStyle/>
          <a:p>
            <a:r>
              <a:rPr kumimoji="1" lang="ja-JP" altLang="en-US" dirty="0"/>
              <a:t>ゲームオーバー</a:t>
            </a:r>
          </a:p>
        </p:txBody>
      </p:sp>
      <p:sp>
        <p:nvSpPr>
          <p:cNvPr id="9" name="テキスト ボックス 8">
            <a:extLst>
              <a:ext uri="{FF2B5EF4-FFF2-40B4-BE49-F238E27FC236}">
                <a16:creationId xmlns:a16="http://schemas.microsoft.com/office/drawing/2014/main" id="{0AD02E66-E412-C1A2-C8AE-D5B853978041}"/>
              </a:ext>
            </a:extLst>
          </p:cNvPr>
          <p:cNvSpPr txBox="1"/>
          <p:nvPr/>
        </p:nvSpPr>
        <p:spPr>
          <a:xfrm>
            <a:off x="3884578" y="2247641"/>
            <a:ext cx="3320377" cy="307777"/>
          </a:xfrm>
          <a:prstGeom prst="rect">
            <a:avLst/>
          </a:prstGeom>
          <a:noFill/>
        </p:spPr>
        <p:txBody>
          <a:bodyPr wrap="square" rtlCol="0">
            <a:spAutoFit/>
          </a:bodyPr>
          <a:lstStyle/>
          <a:p>
            <a:r>
              <a:rPr kumimoji="1" lang="ja-JP" altLang="en-US" dirty="0"/>
              <a:t>初期画面作成や変数初期化等</a:t>
            </a:r>
          </a:p>
        </p:txBody>
      </p:sp>
    </p:spTree>
    <p:extLst>
      <p:ext uri="{BB962C8B-B14F-4D97-AF65-F5344CB8AC3E}">
        <p14:creationId xmlns:p14="http://schemas.microsoft.com/office/powerpoint/2010/main" val="344904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52762-B8A8-8A53-B9A1-8C16EF0961FF}"/>
              </a:ext>
            </a:extLst>
          </p:cNvPr>
          <p:cNvSpPr>
            <a:spLocks noGrp="1"/>
          </p:cNvSpPr>
          <p:nvPr>
            <p:ph type="title"/>
          </p:nvPr>
        </p:nvSpPr>
        <p:spPr/>
        <p:txBody>
          <a:bodyPr/>
          <a:lstStyle/>
          <a:p>
            <a:r>
              <a:rPr kumimoji="1" lang="ja-JP" altLang="en-US" dirty="0"/>
              <a:t>マップデータ（</a:t>
            </a:r>
            <a:r>
              <a:rPr kumimoji="1" lang="en-US" altLang="ja-JP" dirty="0" err="1"/>
              <a:t>gameMap</a:t>
            </a:r>
            <a:r>
              <a:rPr kumimoji="1" lang="ja-JP" altLang="en-US" dirty="0"/>
              <a:t>クラス）</a:t>
            </a:r>
          </a:p>
        </p:txBody>
      </p:sp>
      <p:sp>
        <p:nvSpPr>
          <p:cNvPr id="3" name="テキスト プレースホルダー 2">
            <a:extLst>
              <a:ext uri="{FF2B5EF4-FFF2-40B4-BE49-F238E27FC236}">
                <a16:creationId xmlns:a16="http://schemas.microsoft.com/office/drawing/2014/main" id="{FD450FEA-F056-D94C-F140-812E62D3F030}"/>
              </a:ext>
            </a:extLst>
          </p:cNvPr>
          <p:cNvSpPr>
            <a:spLocks noGrp="1"/>
          </p:cNvSpPr>
          <p:nvPr>
            <p:ph type="body" idx="1"/>
          </p:nvPr>
        </p:nvSpPr>
        <p:spPr/>
        <p:txBody>
          <a:bodyPr>
            <a:normAutofit/>
          </a:bodyPr>
          <a:lstStyle/>
          <a:p>
            <a:pPr marL="139700" indent="0">
              <a:buNone/>
            </a:pPr>
            <a:r>
              <a:rPr kumimoji="1" lang="ja-JP" altLang="en-US" dirty="0"/>
              <a:t>ゲーム画面を</a:t>
            </a:r>
            <a:r>
              <a:rPr kumimoji="1" lang="en-US" altLang="ja-JP" dirty="0"/>
              <a:t>32×32</a:t>
            </a:r>
            <a:r>
              <a:rPr kumimoji="1" lang="ja-JP" altLang="en-US" dirty="0"/>
              <a:t>のセルとしたので、マップデータも同様になります</a:t>
            </a:r>
            <a:endParaRPr kumimoji="1" lang="en-US" altLang="ja-JP" dirty="0"/>
          </a:p>
          <a:p>
            <a:pPr marL="139700" indent="0">
              <a:buNone/>
            </a:pPr>
            <a:r>
              <a:rPr kumimoji="1" lang="ja-JP" altLang="en-US" dirty="0"/>
              <a:t>マップデータ自体に通り道や壁描画指示を埋め込み、描画処理もクラス内で行えるようにします</a:t>
            </a:r>
            <a:endParaRPr kumimoji="1" lang="en-US" altLang="ja-JP" dirty="0"/>
          </a:p>
          <a:p>
            <a:pPr marL="139700" indent="0">
              <a:buNone/>
            </a:pPr>
            <a:r>
              <a:rPr kumimoji="1" lang="ja-JP" altLang="en-US" dirty="0"/>
              <a:t>この方法は色々とメリットがあり、マップの変更等が簡単にできるようになったり、自分の位置や餌の位置計算が楽になります</a:t>
            </a:r>
            <a:endParaRPr kumimoji="1" lang="en-US" altLang="ja-JP" dirty="0"/>
          </a:p>
          <a:p>
            <a:pPr marL="139700" indent="0">
              <a:buNone/>
            </a:pPr>
            <a:r>
              <a:rPr kumimoji="1" lang="ja-JP" altLang="en-US" dirty="0"/>
              <a:t>マップデータを編集して違うマップも作成してみましょう</a:t>
            </a:r>
            <a:endParaRPr kumimoji="1" lang="en-US" altLang="ja-JP" dirty="0"/>
          </a:p>
          <a:p>
            <a:pPr marL="139700" indent="0">
              <a:buNone/>
            </a:pPr>
            <a:endParaRPr kumimoji="1" lang="en-US" altLang="ja-JP" dirty="0"/>
          </a:p>
        </p:txBody>
      </p:sp>
    </p:spTree>
    <p:extLst>
      <p:ext uri="{BB962C8B-B14F-4D97-AF65-F5344CB8AC3E}">
        <p14:creationId xmlns:p14="http://schemas.microsoft.com/office/powerpoint/2010/main" val="237009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46625-8C19-13B5-2A3E-52BA83AFD28B}"/>
              </a:ext>
            </a:extLst>
          </p:cNvPr>
          <p:cNvSpPr>
            <a:spLocks noGrp="1"/>
          </p:cNvSpPr>
          <p:nvPr>
            <p:ph type="title"/>
          </p:nvPr>
        </p:nvSpPr>
        <p:spPr/>
        <p:txBody>
          <a:bodyPr/>
          <a:lstStyle/>
          <a:p>
            <a:r>
              <a:rPr kumimoji="1" lang="ja-JP" altLang="en-US" dirty="0"/>
              <a:t>キー入力の考え方</a:t>
            </a:r>
          </a:p>
        </p:txBody>
      </p:sp>
      <p:sp>
        <p:nvSpPr>
          <p:cNvPr id="3" name="テキスト プレースホルダー 2">
            <a:extLst>
              <a:ext uri="{FF2B5EF4-FFF2-40B4-BE49-F238E27FC236}">
                <a16:creationId xmlns:a16="http://schemas.microsoft.com/office/drawing/2014/main" id="{E67E43B1-397E-1C58-565D-439E0CF9288F}"/>
              </a:ext>
            </a:extLst>
          </p:cNvPr>
          <p:cNvSpPr>
            <a:spLocks noGrp="1"/>
          </p:cNvSpPr>
          <p:nvPr>
            <p:ph type="body" idx="1"/>
          </p:nvPr>
        </p:nvSpPr>
        <p:spPr>
          <a:xfrm>
            <a:off x="628650" y="1369219"/>
            <a:ext cx="7886700" cy="3263400"/>
          </a:xfrm>
        </p:spPr>
        <p:txBody>
          <a:bodyPr>
            <a:normAutofit/>
          </a:bodyPr>
          <a:lstStyle/>
          <a:p>
            <a:pPr marL="139700" indent="0">
              <a:buNone/>
            </a:pPr>
            <a:r>
              <a:rPr kumimoji="1" lang="ja-JP" altLang="en-US" dirty="0">
                <a:latin typeface="+mn-lt"/>
              </a:rPr>
              <a:t>迷路を常時移動する様なゲームだと、壁などがある為キー入力のタイミングがシビアになります</a:t>
            </a:r>
            <a:endParaRPr kumimoji="1" lang="en-US" altLang="ja-JP" dirty="0">
              <a:latin typeface="+mn-lt"/>
            </a:endParaRPr>
          </a:p>
          <a:p>
            <a:pPr marL="139700" indent="0">
              <a:buNone/>
            </a:pPr>
            <a:r>
              <a:rPr kumimoji="1" lang="ja-JP" altLang="en-US" dirty="0">
                <a:latin typeface="+mn-lt"/>
              </a:rPr>
              <a:t>「キーボードの先行入力」という考え方を導入するとタイミング問題が緩和されて操作しやすくなります</a:t>
            </a:r>
            <a:endParaRPr kumimoji="1" lang="en-US" altLang="ja-JP" dirty="0">
              <a:latin typeface="+mn-lt"/>
            </a:endParaRPr>
          </a:p>
          <a:p>
            <a:pPr marL="139700" indent="0">
              <a:buNone/>
            </a:pPr>
            <a:endParaRPr kumimoji="1" lang="en-US" altLang="ja-JP" dirty="0">
              <a:latin typeface="+mn-lt"/>
            </a:endParaRPr>
          </a:p>
          <a:p>
            <a:pPr marL="139700" indent="0">
              <a:buNone/>
            </a:pPr>
            <a:r>
              <a:rPr kumimoji="1" lang="ja-JP" altLang="en-US" dirty="0">
                <a:latin typeface="+mn-lt"/>
              </a:rPr>
              <a:t>キーボード先行入力とは、キーボードの入力を記憶しておくことにより、出来るタイミングで入力値を反映する方法の事</a:t>
            </a:r>
            <a:endParaRPr kumimoji="1" lang="en-US" altLang="ja-JP" dirty="0">
              <a:latin typeface="+mn-lt"/>
            </a:endParaRPr>
          </a:p>
          <a:p>
            <a:pPr marL="139700" indent="0">
              <a:buNone/>
            </a:pPr>
            <a:r>
              <a:rPr kumimoji="1" lang="ja-JP" altLang="en-US" dirty="0">
                <a:latin typeface="+mn-lt"/>
              </a:rPr>
              <a:t>このゲームの場合、壁で移動出来ない時のキー入力を記憶しておき、移動出来るタイミングで反映させています</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132697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30C13-7087-F497-7F36-16699F1ED6BD}"/>
              </a:ext>
            </a:extLst>
          </p:cNvPr>
          <p:cNvSpPr>
            <a:spLocks noGrp="1"/>
          </p:cNvSpPr>
          <p:nvPr>
            <p:ph type="title"/>
          </p:nvPr>
        </p:nvSpPr>
        <p:spPr/>
        <p:txBody>
          <a:bodyPr/>
          <a:lstStyle/>
          <a:p>
            <a:r>
              <a:rPr kumimoji="1" lang="ja-JP" altLang="en-US" dirty="0"/>
              <a:t>餌位置の演算方法（</a:t>
            </a:r>
            <a:r>
              <a:rPr kumimoji="1" lang="en-US" altLang="ja-JP" dirty="0" err="1"/>
              <a:t>makeFood</a:t>
            </a:r>
            <a:r>
              <a:rPr kumimoji="1" lang="ja-JP" altLang="en-US" dirty="0"/>
              <a:t>関数）</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nvSpPr>
        <p:spPr>
          <a:xfrm>
            <a:off x="628650" y="1268044"/>
            <a:ext cx="7886700" cy="32634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9pPr>
          </a:lstStyle>
          <a:p>
            <a:pPr marL="139700" indent="0">
              <a:buNone/>
            </a:pP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
        <p:nvSpPr>
          <p:cNvPr id="4" name="テキスト プレースホルダー 2">
            <a:extLst>
              <a:ext uri="{FF2B5EF4-FFF2-40B4-BE49-F238E27FC236}">
                <a16:creationId xmlns:a16="http://schemas.microsoft.com/office/drawing/2014/main" id="{047A61C8-14B4-1445-EC76-4892DCFE771D}"/>
              </a:ext>
            </a:extLst>
          </p:cNvPr>
          <p:cNvSpPr>
            <a:spLocks noGrp="1"/>
          </p:cNvSpPr>
          <p:nvPr/>
        </p:nvSpPr>
        <p:spPr>
          <a:xfrm>
            <a:off x="628650" y="1502494"/>
            <a:ext cx="7886700" cy="32634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9pPr>
          </a:lstStyle>
          <a:p>
            <a:pPr marL="139700" indent="0">
              <a:buNone/>
            </a:pPr>
            <a:r>
              <a:rPr kumimoji="1" lang="ja-JP" altLang="en-US" dirty="0">
                <a:latin typeface="+mn-lt"/>
              </a:rPr>
              <a:t>餌の位置は壁や自分がいる位置には置けないので解決方法を考えます</a:t>
            </a:r>
            <a:endParaRPr kumimoji="1" lang="en-US" altLang="ja-JP" dirty="0">
              <a:latin typeface="+mn-lt"/>
            </a:endParaRPr>
          </a:p>
          <a:p>
            <a:pPr marL="139700" indent="0">
              <a:buNone/>
            </a:pPr>
            <a:r>
              <a:rPr kumimoji="1" lang="ja-JP" altLang="en-US" dirty="0">
                <a:latin typeface="+mn-lt"/>
              </a:rPr>
              <a:t>マップデータ中に通り道（</a:t>
            </a:r>
            <a:r>
              <a:rPr kumimoji="1" lang="en-US" altLang="ja-JP" dirty="0">
                <a:latin typeface="+mn-lt"/>
              </a:rPr>
              <a:t>data=0</a:t>
            </a:r>
            <a:r>
              <a:rPr kumimoji="1" lang="ja-JP" altLang="en-US" dirty="0">
                <a:latin typeface="+mn-lt"/>
              </a:rPr>
              <a:t>）が分かるので、自分を除いた通り道のみを抽出し、</a:t>
            </a:r>
            <a:r>
              <a:rPr kumimoji="1" lang="en-US" altLang="ja-JP" dirty="0" err="1">
                <a:latin typeface="+mn-lt"/>
              </a:rPr>
              <a:t>Ramdom</a:t>
            </a:r>
            <a:r>
              <a:rPr kumimoji="1" lang="ja-JP" altLang="en-US" dirty="0">
                <a:latin typeface="+mn-lt"/>
              </a:rPr>
              <a:t>関数を用いて餌位置を計算します</a:t>
            </a:r>
            <a:endParaRPr kumimoji="1" lang="en-US" altLang="ja-JP" dirty="0">
              <a:latin typeface="+mn-lt"/>
            </a:endParaRPr>
          </a:p>
          <a:p>
            <a:pPr marL="139700" indent="0">
              <a:buNone/>
            </a:pPr>
            <a:r>
              <a:rPr kumimoji="1" lang="ja-JP" altLang="en-US" dirty="0">
                <a:latin typeface="+mn-lt"/>
              </a:rPr>
              <a:t>この方法だとマップデータを自由に編集しても動作します</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28470529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3329</TotalTime>
  <Words>436</Words>
  <Application>Microsoft Office PowerPoint</Application>
  <PresentationFormat>画面に合わせる (16:9)</PresentationFormat>
  <Paragraphs>54</Paragraphs>
  <Slides>8</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Gill Sans</vt:lpstr>
      <vt:lpstr>Arial</vt:lpstr>
      <vt:lpstr>Open Sans</vt:lpstr>
      <vt:lpstr>Simple Light</vt:lpstr>
      <vt:lpstr>SnakeGame解説（作成中）</vt:lpstr>
      <vt:lpstr>アジェンダ</vt:lpstr>
      <vt:lpstr>SnakeGame内容</vt:lpstr>
      <vt:lpstr>SnakeGameの考え方</vt:lpstr>
      <vt:lpstr>プログラムコード解説</vt:lpstr>
      <vt:lpstr>マップデータ（gameMapクラス）</vt:lpstr>
      <vt:lpstr>キー入力の考え方</vt:lpstr>
      <vt:lpstr>餌位置の演算方法（makeFood関数）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ゲームコース紹介</dc:title>
  <dc:creator>yama</dc:creator>
  <cp:lastModifiedBy>山鹿 博之</cp:lastModifiedBy>
  <cp:revision>26</cp:revision>
  <dcterms:modified xsi:type="dcterms:W3CDTF">2023-04-19T08:59:25Z</dcterms:modified>
</cp:coreProperties>
</file>