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0"/>
  </p:notesMasterIdLst>
  <p:sldIdLst>
    <p:sldId id="256" r:id="rId2"/>
    <p:sldId id="258" r:id="rId3"/>
    <p:sldId id="259" r:id="rId4"/>
    <p:sldId id="261" r:id="rId5"/>
    <p:sldId id="262" r:id="rId6"/>
    <p:sldId id="263" r:id="rId7"/>
    <p:sldId id="260" r:id="rId8"/>
    <p:sldId id="264" r:id="rId9"/>
  </p:sldIdLst>
  <p:sldSz cx="9144000" cy="5143500" type="screen16x9"/>
  <p:notesSz cx="6858000" cy="9144000"/>
  <p:embeddedFontLst>
    <p:embeddedFont>
      <p:font typeface="Gill Sans" panose="020B0600070205080204" charset="0"/>
      <p:regular r:id="rId11"/>
      <p:bold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5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en-US" altLang="ja-JP" sz="3200" dirty="0" err="1"/>
              <a:t>SnakeGame</a:t>
            </a:r>
            <a:r>
              <a:rPr lang="ja-JP" altLang="en-US" sz="3200" dirty="0"/>
              <a:t>解説（作成中）</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4</a:t>
            </a:r>
            <a:r>
              <a:rPr lang="ja" sz="1500" b="1" i="0" u="none" strike="noStrike" cap="none" dirty="0">
                <a:solidFill>
                  <a:srgbClr val="595959"/>
                </a:solidFill>
                <a:latin typeface="Arial"/>
                <a:ea typeface="Arial"/>
                <a:cs typeface="Arial"/>
                <a:sym typeface="Arial"/>
              </a:rPr>
              <a:t>月</a:t>
            </a:r>
            <a:r>
              <a:rPr lang="en-US" altLang="ja" sz="1500" b="1" i="0" u="none" strike="noStrike" cap="none" dirty="0">
                <a:solidFill>
                  <a:srgbClr val="595959"/>
                </a:solidFill>
                <a:latin typeface="Arial"/>
                <a:ea typeface="Arial"/>
                <a:cs typeface="Arial"/>
                <a:sym typeface="Arial"/>
              </a:rPr>
              <a:t>22</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33675-96C4-5F82-C768-A2374EE19125}"/>
              </a:ext>
            </a:extLst>
          </p:cNvPr>
          <p:cNvSpPr>
            <a:spLocks noGrp="1"/>
          </p:cNvSpPr>
          <p:nvPr>
            <p:ph type="title"/>
          </p:nvPr>
        </p:nvSpPr>
        <p:spPr/>
        <p:txBody>
          <a:bodyPr/>
          <a:lstStyle/>
          <a:p>
            <a:r>
              <a:rPr kumimoji="1" lang="ja-JP" altLang="en-US" dirty="0"/>
              <a:t>アジェンダ</a:t>
            </a:r>
          </a:p>
        </p:txBody>
      </p:sp>
      <p:sp>
        <p:nvSpPr>
          <p:cNvPr id="3" name="テキスト プレースホルダー 2">
            <a:extLst>
              <a:ext uri="{FF2B5EF4-FFF2-40B4-BE49-F238E27FC236}">
                <a16:creationId xmlns:a16="http://schemas.microsoft.com/office/drawing/2014/main" id="{D4DFC494-FCFA-06C2-F412-DB62FA6BCE0E}"/>
              </a:ext>
            </a:extLst>
          </p:cNvPr>
          <p:cNvSpPr>
            <a:spLocks noGrp="1"/>
          </p:cNvSpPr>
          <p:nvPr>
            <p:ph type="body" idx="1"/>
          </p:nvPr>
        </p:nvSpPr>
        <p:spPr/>
        <p:txBody>
          <a:bodyPr/>
          <a:lstStyle/>
          <a:p>
            <a:endParaRPr kumimoji="1" lang="en-US" altLang="ja-JP" sz="2400" dirty="0"/>
          </a:p>
          <a:p>
            <a:endParaRPr kumimoji="1" lang="en-US" altLang="ja-JP" sz="2400" dirty="0"/>
          </a:p>
          <a:p>
            <a:endParaRPr kumimoji="1" lang="en-US" altLang="ja-JP" sz="2400" dirty="0"/>
          </a:p>
          <a:p>
            <a:endParaRPr kumimoji="1" lang="en-US" altLang="ja-JP" sz="2400" dirty="0"/>
          </a:p>
          <a:p>
            <a:pPr marL="139700" indent="0">
              <a:buNone/>
            </a:pPr>
            <a:endParaRPr kumimoji="1" lang="en-US" altLang="ja-JP" sz="24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6629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Arial" panose="020B0604020202020204" pitchFamily="34" charset="0"/>
                <a:cs typeface="Arial" panose="020B0604020202020204" pitchFamily="34" charset="0"/>
              </a:rPr>
              <a:t>SnakeGame</a:t>
            </a:r>
            <a:r>
              <a:rPr kumimoji="1" lang="ja-JP" altLang="en-US" dirty="0">
                <a:latin typeface="Arial" panose="020B0604020202020204" pitchFamily="34" charset="0"/>
                <a:cs typeface="Arial" panose="020B0604020202020204" pitchFamily="34" charset="0"/>
              </a:rPr>
              <a:t>内容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b="1" dirty="0">
                <a:latin typeface="Arial" panose="020B0604020202020204" pitchFamily="34" charset="0"/>
                <a:cs typeface="Arial" panose="020B0604020202020204" pitchFamily="34" charset="0"/>
              </a:rPr>
              <a:t>と</a:t>
            </a: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を使ったサンプルゲーム。</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■ゲーム内容</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・パックマン風の迷路で餌（赤い点）を食べると自分が伸びる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・上下左右キーで進行方向が決められる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・自分を食べないように上手く操作してみよう</a:t>
            </a:r>
            <a:endParaRPr kumimoji="1" lang="en-US" altLang="ja-JP"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6DDF7038-347A-5315-4635-29C55E55931B}"/>
              </a:ext>
            </a:extLst>
          </p:cNvPr>
          <p:cNvPicPr>
            <a:picLocks noChangeAspect="1"/>
          </p:cNvPicPr>
          <p:nvPr/>
        </p:nvPicPr>
        <p:blipFill>
          <a:blip r:embed="rId2"/>
          <a:stretch>
            <a:fillRect/>
          </a:stretch>
        </p:blipFill>
        <p:spPr>
          <a:xfrm>
            <a:off x="6958797" y="3208443"/>
            <a:ext cx="1666395" cy="1744264"/>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mn-lt"/>
              </a:rPr>
              <a:t>SnakeGame</a:t>
            </a:r>
            <a:r>
              <a:rPr kumimoji="1" lang="ja-JP" altLang="en-US" dirty="0">
                <a:latin typeface="+mn-lt"/>
              </a:rPr>
              <a:t>の考え方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なるべく簡単なコードで書けるようにルールを単純化する</a:t>
            </a:r>
            <a:endParaRPr kumimoji="1" lang="en-US" altLang="ja-JP" dirty="0">
              <a:latin typeface="+mn-lt"/>
            </a:endParaRPr>
          </a:p>
          <a:p>
            <a:pPr marL="139700" indent="0">
              <a:buNone/>
            </a:pPr>
            <a:r>
              <a:rPr kumimoji="1" lang="ja-JP" altLang="en-US" dirty="0">
                <a:latin typeface="+mn-lt"/>
              </a:rPr>
              <a:t>自由空間で作成すると座標計算や壁判定が難しくなるので、単純な</a:t>
            </a:r>
            <a:r>
              <a:rPr kumimoji="1" lang="en-US" altLang="ja-JP" dirty="0">
                <a:latin typeface="+mn-lt"/>
              </a:rPr>
              <a:t>32×32</a:t>
            </a:r>
            <a:r>
              <a:rPr kumimoji="1" lang="ja-JP" altLang="en-US" dirty="0">
                <a:latin typeface="+mn-lt"/>
              </a:rPr>
              <a:t>のセルとして考える</a:t>
            </a:r>
            <a:endParaRPr kumimoji="1" lang="en-US" altLang="ja-JP" dirty="0">
              <a:latin typeface="+mn-lt"/>
            </a:endParaRPr>
          </a:p>
          <a:p>
            <a:pPr marL="139700" indent="0">
              <a:buNone/>
            </a:pPr>
            <a:r>
              <a:rPr kumimoji="1" lang="ja-JP" altLang="en-US" dirty="0">
                <a:latin typeface="+mn-lt"/>
              </a:rPr>
              <a:t>そうすると壁や当たり判定等がやりやすくなるよ</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395343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プログラムコード解説</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a:xfrm>
            <a:off x="628650" y="1018969"/>
            <a:ext cx="7886700" cy="3613650"/>
          </a:xfrm>
        </p:spPr>
        <p:txBody>
          <a:bodyPr/>
          <a:lstStyle/>
          <a:p>
            <a:pPr marL="139700" indent="0" algn="l">
              <a:buNone/>
            </a:pPr>
            <a:r>
              <a:rPr lang="en-US" altLang="ja-JP" dirty="0">
                <a:solidFill>
                  <a:srgbClr val="333333"/>
                </a:solidFill>
                <a:latin typeface="Open Sans" panose="020B0604020202020204" pitchFamily="34" charset="0"/>
              </a:rPr>
              <a:t>main </a:t>
            </a:r>
            <a:r>
              <a:rPr lang="ja-JP" altLang="en-US" dirty="0">
                <a:solidFill>
                  <a:srgbClr val="333333"/>
                </a:solidFill>
                <a:latin typeface="Open Sans" panose="020B0604020202020204" pitchFamily="34" charset="0"/>
              </a:rPr>
              <a:t>関数</a:t>
            </a:r>
            <a:endParaRPr lang="en-US" altLang="ja-JP" dirty="0">
              <a:solidFill>
                <a:srgbClr val="333333"/>
              </a:solidFill>
              <a:latin typeface="Open Sans" panose="020B0604020202020204" pitchFamily="34" charset="0"/>
            </a:endParaRPr>
          </a:p>
          <a:p>
            <a:pPr marL="139700" indent="0" algn="l">
              <a:buNone/>
            </a:pP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sp>
        <p:nvSpPr>
          <p:cNvPr id="4" name="四角形: 角を丸くする 3">
            <a:extLst>
              <a:ext uri="{FF2B5EF4-FFF2-40B4-BE49-F238E27FC236}">
                <a16:creationId xmlns:a16="http://schemas.microsoft.com/office/drawing/2014/main" id="{62879D30-5899-BE51-B6F6-ADDED8DDDB88}"/>
              </a:ext>
            </a:extLst>
          </p:cNvPr>
          <p:cNvSpPr/>
          <p:nvPr/>
        </p:nvSpPr>
        <p:spPr>
          <a:xfrm>
            <a:off x="849548" y="1841769"/>
            <a:ext cx="1089497"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5" name="四角形: 角を丸くする 4">
            <a:extLst>
              <a:ext uri="{FF2B5EF4-FFF2-40B4-BE49-F238E27FC236}">
                <a16:creationId xmlns:a16="http://schemas.microsoft.com/office/drawing/2014/main" id="{B2A48C36-45EC-2168-2916-1DCACF8E44C6}"/>
              </a:ext>
            </a:extLst>
          </p:cNvPr>
          <p:cNvSpPr/>
          <p:nvPr/>
        </p:nvSpPr>
        <p:spPr>
          <a:xfrm>
            <a:off x="849548" y="2290980"/>
            <a:ext cx="1089496"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初期化</a:t>
            </a:r>
          </a:p>
        </p:txBody>
      </p:sp>
      <p:sp>
        <p:nvSpPr>
          <p:cNvPr id="6" name="四角形: 角を丸くする 5">
            <a:extLst>
              <a:ext uri="{FF2B5EF4-FFF2-40B4-BE49-F238E27FC236}">
                <a16:creationId xmlns:a16="http://schemas.microsoft.com/office/drawing/2014/main" id="{168C0760-2DBB-E4C8-6E88-C66F1AD30F2A}"/>
              </a:ext>
            </a:extLst>
          </p:cNvPr>
          <p:cNvSpPr/>
          <p:nvPr/>
        </p:nvSpPr>
        <p:spPr>
          <a:xfrm>
            <a:off x="1939044" y="2720372"/>
            <a:ext cx="1485091"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キー入力処理</a:t>
            </a:r>
            <a:endParaRPr kumimoji="1" lang="en-US" altLang="ja-JP" dirty="0"/>
          </a:p>
        </p:txBody>
      </p:sp>
      <p:sp>
        <p:nvSpPr>
          <p:cNvPr id="7" name="四角形: 角を丸くする 6">
            <a:extLst>
              <a:ext uri="{FF2B5EF4-FFF2-40B4-BE49-F238E27FC236}">
                <a16:creationId xmlns:a16="http://schemas.microsoft.com/office/drawing/2014/main" id="{F804D5E2-437A-BC92-2913-8F087EDB4785}"/>
              </a:ext>
            </a:extLst>
          </p:cNvPr>
          <p:cNvSpPr/>
          <p:nvPr/>
        </p:nvSpPr>
        <p:spPr>
          <a:xfrm>
            <a:off x="1939044" y="3126426"/>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移動処理</a:t>
            </a:r>
            <a:endParaRPr kumimoji="1" lang="en-US" altLang="ja-JP" dirty="0"/>
          </a:p>
        </p:txBody>
      </p:sp>
      <p:sp>
        <p:nvSpPr>
          <p:cNvPr id="8" name="四角形: 角を丸くする 7">
            <a:extLst>
              <a:ext uri="{FF2B5EF4-FFF2-40B4-BE49-F238E27FC236}">
                <a16:creationId xmlns:a16="http://schemas.microsoft.com/office/drawing/2014/main" id="{1BE063F8-EE50-6131-6D56-18E9581C733E}"/>
              </a:ext>
            </a:extLst>
          </p:cNvPr>
          <p:cNvSpPr/>
          <p:nvPr/>
        </p:nvSpPr>
        <p:spPr>
          <a:xfrm>
            <a:off x="1939044" y="3532480"/>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当たり判定処理</a:t>
            </a:r>
            <a:endParaRPr kumimoji="1" lang="en-US" altLang="ja-JP" dirty="0"/>
          </a:p>
        </p:txBody>
      </p:sp>
      <p:cxnSp>
        <p:nvCxnSpPr>
          <p:cNvPr id="38" name="直線コネクタ 37">
            <a:extLst>
              <a:ext uri="{FF2B5EF4-FFF2-40B4-BE49-F238E27FC236}">
                <a16:creationId xmlns:a16="http://schemas.microsoft.com/office/drawing/2014/main" id="{03336F7C-62F0-1771-2488-DA24C8920CB2}"/>
              </a:ext>
            </a:extLst>
          </p:cNvPr>
          <p:cNvCxnSpPr>
            <a:endCxn id="6" idx="1"/>
          </p:cNvCxnSpPr>
          <p:nvPr/>
        </p:nvCxnSpPr>
        <p:spPr>
          <a:xfrm>
            <a:off x="1394296" y="2856559"/>
            <a:ext cx="54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7072450-5285-311E-990D-1BD51142CB12}"/>
              </a:ext>
            </a:extLst>
          </p:cNvPr>
          <p:cNvCxnSpPr>
            <a:cxnSpLocks/>
            <a:stCxn id="8" idx="2"/>
          </p:cNvCxnSpPr>
          <p:nvPr/>
        </p:nvCxnSpPr>
        <p:spPr>
          <a:xfrm rot="5400000">
            <a:off x="1878105" y="3321047"/>
            <a:ext cx="319677" cy="12872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9805EAB-E634-58C7-442A-487A45A90458}"/>
              </a:ext>
            </a:extLst>
          </p:cNvPr>
          <p:cNvCxnSpPr>
            <a:cxnSpLocks/>
            <a:endCxn id="5" idx="2"/>
          </p:cNvCxnSpPr>
          <p:nvPr/>
        </p:nvCxnSpPr>
        <p:spPr>
          <a:xfrm flipV="1">
            <a:off x="1394296" y="2563355"/>
            <a:ext cx="0" cy="1541717"/>
          </a:xfrm>
          <a:prstGeom prst="line">
            <a:avLst/>
          </a:prstGeom>
        </p:spPr>
        <p:style>
          <a:lnRef idx="1">
            <a:schemeClr val="accent1"/>
          </a:lnRef>
          <a:fillRef idx="0">
            <a:schemeClr val="accent1"/>
          </a:fillRef>
          <a:effectRef idx="0">
            <a:schemeClr val="accent1"/>
          </a:effectRef>
          <a:fontRef idx="minor">
            <a:schemeClr val="tx1"/>
          </a:fontRef>
        </p:style>
      </p:cxnSp>
      <p:sp>
        <p:nvSpPr>
          <p:cNvPr id="52" name="四角形: 角を丸くする 51">
            <a:extLst>
              <a:ext uri="{FF2B5EF4-FFF2-40B4-BE49-F238E27FC236}">
                <a16:creationId xmlns:a16="http://schemas.microsoft.com/office/drawing/2014/main" id="{70995309-5053-CB6E-E884-472B8CD35589}"/>
              </a:ext>
            </a:extLst>
          </p:cNvPr>
          <p:cNvSpPr/>
          <p:nvPr/>
        </p:nvSpPr>
        <p:spPr>
          <a:xfrm>
            <a:off x="849549" y="4360244"/>
            <a:ext cx="1089496"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終了処理</a:t>
            </a:r>
            <a:endParaRPr kumimoji="1" lang="en-US" altLang="ja-JP" dirty="0"/>
          </a:p>
        </p:txBody>
      </p:sp>
      <p:sp>
        <p:nvSpPr>
          <p:cNvPr id="53" name="テキスト ボックス 52">
            <a:extLst>
              <a:ext uri="{FF2B5EF4-FFF2-40B4-BE49-F238E27FC236}">
                <a16:creationId xmlns:a16="http://schemas.microsoft.com/office/drawing/2014/main" id="{00130154-3197-0E38-3982-FEE0F1905B92}"/>
              </a:ext>
            </a:extLst>
          </p:cNvPr>
          <p:cNvSpPr txBox="1"/>
          <p:nvPr/>
        </p:nvSpPr>
        <p:spPr>
          <a:xfrm>
            <a:off x="3884579" y="2684971"/>
            <a:ext cx="3320377" cy="307777"/>
          </a:xfrm>
          <a:prstGeom prst="rect">
            <a:avLst/>
          </a:prstGeom>
          <a:noFill/>
        </p:spPr>
        <p:txBody>
          <a:bodyPr wrap="square" rtlCol="0">
            <a:spAutoFit/>
          </a:bodyPr>
          <a:lstStyle/>
          <a:p>
            <a:r>
              <a:rPr kumimoji="1" lang="ja-JP" altLang="en-US" dirty="0"/>
              <a:t>キーボード入力</a:t>
            </a:r>
          </a:p>
        </p:txBody>
      </p:sp>
      <p:sp>
        <p:nvSpPr>
          <p:cNvPr id="54" name="テキスト ボックス 53">
            <a:extLst>
              <a:ext uri="{FF2B5EF4-FFF2-40B4-BE49-F238E27FC236}">
                <a16:creationId xmlns:a16="http://schemas.microsoft.com/office/drawing/2014/main" id="{AFAA3ADD-FDBC-FC16-C91C-13975E947141}"/>
              </a:ext>
            </a:extLst>
          </p:cNvPr>
          <p:cNvSpPr txBox="1"/>
          <p:nvPr/>
        </p:nvSpPr>
        <p:spPr>
          <a:xfrm>
            <a:off x="3884578" y="3091025"/>
            <a:ext cx="3320377" cy="307777"/>
          </a:xfrm>
          <a:prstGeom prst="rect">
            <a:avLst/>
          </a:prstGeom>
          <a:noFill/>
        </p:spPr>
        <p:txBody>
          <a:bodyPr wrap="square" rtlCol="0">
            <a:spAutoFit/>
          </a:bodyPr>
          <a:lstStyle/>
          <a:p>
            <a:r>
              <a:rPr kumimoji="1" lang="ja-JP" altLang="en-US" dirty="0"/>
              <a:t>位置演算を行い、画面を描き直す</a:t>
            </a:r>
          </a:p>
        </p:txBody>
      </p:sp>
      <p:sp>
        <p:nvSpPr>
          <p:cNvPr id="56" name="テキスト ボックス 55">
            <a:extLst>
              <a:ext uri="{FF2B5EF4-FFF2-40B4-BE49-F238E27FC236}">
                <a16:creationId xmlns:a16="http://schemas.microsoft.com/office/drawing/2014/main" id="{8B55338B-A0CB-F5A5-D5CB-D01F261DC0F7}"/>
              </a:ext>
            </a:extLst>
          </p:cNvPr>
          <p:cNvSpPr txBox="1"/>
          <p:nvPr/>
        </p:nvSpPr>
        <p:spPr>
          <a:xfrm>
            <a:off x="3884577" y="3528355"/>
            <a:ext cx="4584971" cy="523220"/>
          </a:xfrm>
          <a:prstGeom prst="rect">
            <a:avLst/>
          </a:prstGeom>
          <a:noFill/>
        </p:spPr>
        <p:txBody>
          <a:bodyPr wrap="square" rtlCol="0">
            <a:spAutoFit/>
          </a:bodyPr>
          <a:lstStyle/>
          <a:p>
            <a:r>
              <a:rPr kumimoji="1" lang="ja-JP" altLang="en-US" dirty="0"/>
              <a:t>餌を食べたか（自分が伸びる）、</a:t>
            </a:r>
            <a:endParaRPr kumimoji="1" lang="en-US" altLang="ja-JP" dirty="0"/>
          </a:p>
          <a:p>
            <a:r>
              <a:rPr kumimoji="1" lang="ja-JP" altLang="en-US" dirty="0"/>
              <a:t>自分を食べたか（</a:t>
            </a:r>
            <a:r>
              <a:rPr kumimoji="1" lang="en-US" altLang="ja-JP" dirty="0" err="1"/>
              <a:t>GameOver</a:t>
            </a:r>
            <a:r>
              <a:rPr kumimoji="1" lang="ja-JP" altLang="en-US" dirty="0"/>
              <a:t>）判定</a:t>
            </a:r>
            <a:endParaRPr kumimoji="1" lang="en-US" altLang="ja-JP" dirty="0"/>
          </a:p>
        </p:txBody>
      </p:sp>
      <p:sp>
        <p:nvSpPr>
          <p:cNvPr id="57" name="テキスト ボックス 56">
            <a:extLst>
              <a:ext uri="{FF2B5EF4-FFF2-40B4-BE49-F238E27FC236}">
                <a16:creationId xmlns:a16="http://schemas.microsoft.com/office/drawing/2014/main" id="{6CB55CD9-5EF7-7495-1D8B-FC1F56262734}"/>
              </a:ext>
            </a:extLst>
          </p:cNvPr>
          <p:cNvSpPr txBox="1"/>
          <p:nvPr/>
        </p:nvSpPr>
        <p:spPr>
          <a:xfrm>
            <a:off x="551235" y="3191394"/>
            <a:ext cx="843061" cy="307777"/>
          </a:xfrm>
          <a:prstGeom prst="rect">
            <a:avLst/>
          </a:prstGeom>
          <a:noFill/>
        </p:spPr>
        <p:txBody>
          <a:bodyPr wrap="square" rtlCol="0">
            <a:spAutoFit/>
          </a:bodyPr>
          <a:lstStyle/>
          <a:p>
            <a:r>
              <a:rPr kumimoji="1" lang="ja-JP" altLang="en-US" dirty="0"/>
              <a:t>ループ</a:t>
            </a:r>
          </a:p>
        </p:txBody>
      </p:sp>
      <p:cxnSp>
        <p:nvCxnSpPr>
          <p:cNvPr id="59" name="コネクタ: カギ線 58">
            <a:extLst>
              <a:ext uri="{FF2B5EF4-FFF2-40B4-BE49-F238E27FC236}">
                <a16:creationId xmlns:a16="http://schemas.microsoft.com/office/drawing/2014/main" id="{D63EADA3-727C-3749-08CA-028FCD06D45D}"/>
              </a:ext>
            </a:extLst>
          </p:cNvPr>
          <p:cNvCxnSpPr>
            <a:cxnSpLocks/>
            <a:stCxn id="8" idx="3"/>
            <a:endCxn id="52" idx="3"/>
          </p:cNvCxnSpPr>
          <p:nvPr/>
        </p:nvCxnSpPr>
        <p:spPr>
          <a:xfrm flipH="1">
            <a:off x="1939045" y="3668668"/>
            <a:ext cx="1485091" cy="827764"/>
          </a:xfrm>
          <a:prstGeom prst="bentConnector3">
            <a:avLst>
              <a:gd name="adj1" fmla="val -15393"/>
            </a:avLst>
          </a:prstGeom>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920860C-336A-5387-9B22-FF9BBC0AAA60}"/>
              </a:ext>
            </a:extLst>
          </p:cNvPr>
          <p:cNvSpPr txBox="1"/>
          <p:nvPr/>
        </p:nvSpPr>
        <p:spPr>
          <a:xfrm>
            <a:off x="3670571" y="4320570"/>
            <a:ext cx="1426723" cy="307777"/>
          </a:xfrm>
          <a:prstGeom prst="rect">
            <a:avLst/>
          </a:prstGeom>
          <a:noFill/>
        </p:spPr>
        <p:txBody>
          <a:bodyPr wrap="square" rtlCol="0">
            <a:spAutoFit/>
          </a:bodyPr>
          <a:lstStyle/>
          <a:p>
            <a:r>
              <a:rPr kumimoji="1" lang="en-US" altLang="ja-JP" dirty="0" err="1"/>
              <a:t>GameOver</a:t>
            </a:r>
            <a:endParaRPr kumimoji="1" lang="ja-JP" altLang="en-US" dirty="0"/>
          </a:p>
        </p:txBody>
      </p:sp>
    </p:spTree>
    <p:extLst>
      <p:ext uri="{BB962C8B-B14F-4D97-AF65-F5344CB8AC3E}">
        <p14:creationId xmlns:p14="http://schemas.microsoft.com/office/powerpoint/2010/main" val="344904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ja-JP" altLang="en-US" dirty="0"/>
              <a:t>マップデータ（クラス）</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ゲーム画面を</a:t>
            </a:r>
            <a:r>
              <a:rPr kumimoji="1" lang="en-US" altLang="ja-JP" dirty="0"/>
              <a:t>32×32</a:t>
            </a:r>
            <a:r>
              <a:rPr kumimoji="1" lang="ja-JP" altLang="en-US" dirty="0"/>
              <a:t>のセルとしたので、マップデータも同様になる</a:t>
            </a:r>
            <a:endParaRPr kumimoji="1" lang="en-US" altLang="ja-JP" dirty="0"/>
          </a:p>
          <a:p>
            <a:pPr marL="139700" indent="0">
              <a:buNone/>
            </a:pPr>
            <a:r>
              <a:rPr kumimoji="1" lang="ja-JP" altLang="en-US" dirty="0"/>
              <a:t>マップデータ自体に通り道や壁描画指示を埋め込む</a:t>
            </a:r>
            <a:endParaRPr kumimoji="1" lang="en-US" altLang="ja-JP" dirty="0"/>
          </a:p>
          <a:p>
            <a:pPr marL="139700" indent="0">
              <a:buNone/>
            </a:pPr>
            <a:r>
              <a:rPr kumimoji="1" lang="ja-JP" altLang="en-US" dirty="0"/>
              <a:t>この方法は色々とメリットがあり、マップの変更等が簡単にできるようになったり、自分の位置や餌の位置計算が楽になる</a:t>
            </a:r>
            <a:endParaRPr kumimoji="1" lang="en-US" altLang="ja-JP" dirty="0"/>
          </a:p>
          <a:p>
            <a:pPr marL="139700" indent="0">
              <a:buNone/>
            </a:pPr>
            <a:r>
              <a:rPr kumimoji="1" lang="ja-JP" altLang="en-US" dirty="0"/>
              <a:t>マップデータを改造して違うマップも作成してみよう</a:t>
            </a:r>
            <a:endParaRPr kumimoji="1" lang="en-US" altLang="ja-JP" dirty="0"/>
          </a:p>
          <a:p>
            <a:pPr marL="139700" indent="0">
              <a:buNone/>
            </a:pPr>
            <a:endParaRPr kumimoji="1" lang="en-US" altLang="ja-JP" dirty="0"/>
          </a:p>
        </p:txBody>
      </p:sp>
    </p:spTree>
    <p:extLst>
      <p:ext uri="{BB962C8B-B14F-4D97-AF65-F5344CB8AC3E}">
        <p14:creationId xmlns:p14="http://schemas.microsoft.com/office/powerpoint/2010/main" val="237009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キー入力の考え方</a:t>
            </a:r>
          </a:p>
        </p:txBody>
      </p:sp>
      <p:sp>
        <p:nvSpPr>
          <p:cNvPr id="3" name="テキスト プレースホルダー 2">
            <a:extLst>
              <a:ext uri="{FF2B5EF4-FFF2-40B4-BE49-F238E27FC236}">
                <a16:creationId xmlns:a16="http://schemas.microsoft.com/office/drawing/2014/main" id="{E67E43B1-397E-1C58-565D-439E0CF9288F}"/>
              </a:ext>
            </a:extLst>
          </p:cNvPr>
          <p:cNvSpPr>
            <a:spLocks noGrp="1"/>
          </p:cNvSpPr>
          <p:nvPr>
            <p:ph type="body" idx="1"/>
          </p:nvPr>
        </p:nvSpPr>
        <p:spPr>
          <a:xfrm>
            <a:off x="628650" y="1369219"/>
            <a:ext cx="7886700" cy="3263400"/>
          </a:xfrm>
        </p:spPr>
        <p:txBody>
          <a:bodyPr>
            <a:normAutofit/>
          </a:bodyPr>
          <a:lstStyle/>
          <a:p>
            <a:pPr marL="139700" indent="0">
              <a:buNone/>
            </a:pPr>
            <a:r>
              <a:rPr kumimoji="1" lang="ja-JP" altLang="en-US" dirty="0">
                <a:latin typeface="+mn-lt"/>
              </a:rPr>
              <a:t>迷路を常時移動する様なゲームだと、壁などがある為キー入力のタイミングがシビアになる。</a:t>
            </a:r>
            <a:endParaRPr kumimoji="1" lang="en-US" altLang="ja-JP" dirty="0">
              <a:latin typeface="+mn-lt"/>
            </a:endParaRPr>
          </a:p>
          <a:p>
            <a:pPr marL="139700" indent="0">
              <a:buNone/>
            </a:pPr>
            <a:r>
              <a:rPr kumimoji="1" lang="ja-JP" altLang="en-US" dirty="0">
                <a:latin typeface="+mn-lt"/>
              </a:rPr>
              <a:t>「キーボードの先行入力」という考え方を導入するとタイミング問題が緩和されて操作しやすくなる。</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キーボード先行入力とは、キーボードの入力を記憶しておくことにより、出来るタイミングで入力値を反映する方法の事。</a:t>
            </a:r>
            <a:endParaRPr kumimoji="1" lang="en-US" altLang="ja-JP" dirty="0">
              <a:latin typeface="+mn-lt"/>
            </a:endParaRPr>
          </a:p>
          <a:p>
            <a:pPr marL="139700" indent="0">
              <a:buNone/>
            </a:pPr>
            <a:r>
              <a:rPr kumimoji="1" lang="ja-JP" altLang="en-US" dirty="0">
                <a:latin typeface="+mn-lt"/>
              </a:rPr>
              <a:t>このゲームの場合、壁で移動出来ない時のキー入力を記憶しておき、移動出来るタイミングで反映させています。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13269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28470529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3247</TotalTime>
  <Words>337</Words>
  <Application>Microsoft Office PowerPoint</Application>
  <PresentationFormat>画面に合わせる (16:9)</PresentationFormat>
  <Paragraphs>48</Paragraphs>
  <Slides>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Gill Sans</vt:lpstr>
      <vt:lpstr>Arial</vt:lpstr>
      <vt:lpstr>Open Sans</vt:lpstr>
      <vt:lpstr>Simple Light</vt:lpstr>
      <vt:lpstr>SnakeGame解説（作成中）</vt:lpstr>
      <vt:lpstr>アジェンダ</vt:lpstr>
      <vt:lpstr>SnakeGame内容</vt:lpstr>
      <vt:lpstr>SnakeGameの考え方</vt:lpstr>
      <vt:lpstr>プログラムコード解説</vt:lpstr>
      <vt:lpstr>マップデータ（クラス）</vt:lpstr>
      <vt:lpstr>キー入力の考え方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dc:creator>yama</dc:creator>
  <cp:lastModifiedBy>山鹿 博之</cp:lastModifiedBy>
  <cp:revision>25</cp:revision>
  <dcterms:modified xsi:type="dcterms:W3CDTF">2023-04-19T07:35:53Z</dcterms:modified>
</cp:coreProperties>
</file>