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8" r:id="rId3"/>
    <p:sldId id="257" r:id="rId4"/>
    <p:sldId id="262" r:id="rId5"/>
    <p:sldId id="259" r:id="rId6"/>
    <p:sldId id="260" r:id="rId7"/>
    <p:sldId id="264" r:id="rId8"/>
    <p:sldId id="261" r:id="rId9"/>
    <p:sldId id="265"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32" autoAdjust="0"/>
  </p:normalViewPr>
  <p:slideViewPr>
    <p:cSldViewPr snapToGrid="0">
      <p:cViewPr varScale="1">
        <p:scale>
          <a:sx n="82" d="100"/>
          <a:sy n="82"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559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05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28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365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229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44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74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398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024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970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21-10-2020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030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21-10-2020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22061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F118-8ABB-45F0-82A5-E1FA5D82A012}"/>
              </a:ext>
            </a:extLst>
          </p:cNvPr>
          <p:cNvSpPr>
            <a:spLocks noGrp="1"/>
          </p:cNvSpPr>
          <p:nvPr>
            <p:ph type="ctrTitle"/>
          </p:nvPr>
        </p:nvSpPr>
        <p:spPr/>
        <p:txBody>
          <a:bodyPr>
            <a:normAutofit fontScale="90000"/>
          </a:bodyPr>
          <a:lstStyle/>
          <a:p>
            <a:r>
              <a:rPr lang="en-IN" dirty="0"/>
              <a:t>Origin of Petroleum and natural gas</a:t>
            </a:r>
          </a:p>
        </p:txBody>
      </p:sp>
      <p:sp>
        <p:nvSpPr>
          <p:cNvPr id="3" name="Subtitle 2">
            <a:extLst>
              <a:ext uri="{FF2B5EF4-FFF2-40B4-BE49-F238E27FC236}">
                <a16:creationId xmlns:a16="http://schemas.microsoft.com/office/drawing/2014/main" id="{FCA5020C-71C5-4A40-B7A5-9AB34D6E3980}"/>
              </a:ext>
            </a:extLst>
          </p:cNvPr>
          <p:cNvSpPr>
            <a:spLocks noGrp="1"/>
          </p:cNvSpPr>
          <p:nvPr>
            <p:ph type="subTitle" idx="1"/>
          </p:nvPr>
        </p:nvSpPr>
        <p:spPr>
          <a:xfrm>
            <a:off x="2417780" y="3531204"/>
            <a:ext cx="8637072" cy="1815237"/>
          </a:xfrm>
        </p:spPr>
        <p:txBody>
          <a:bodyPr>
            <a:noAutofit/>
          </a:bodyPr>
          <a:lstStyle/>
          <a:p>
            <a:r>
              <a:rPr lang="en-IN" sz="1200" dirty="0"/>
              <a:t>Name : </a:t>
            </a:r>
            <a:r>
              <a:rPr lang="en-IN" sz="1200" dirty="0" err="1"/>
              <a:t>naruboyna</a:t>
            </a:r>
            <a:r>
              <a:rPr lang="en-IN" sz="1200" dirty="0"/>
              <a:t> </a:t>
            </a:r>
            <a:r>
              <a:rPr lang="en-IN" sz="1200" dirty="0" err="1"/>
              <a:t>jaya</a:t>
            </a:r>
            <a:r>
              <a:rPr lang="en-IN" sz="1200" dirty="0"/>
              <a:t> </a:t>
            </a:r>
            <a:r>
              <a:rPr lang="en-IN" sz="1200" dirty="0" err="1"/>
              <a:t>avinash</a:t>
            </a:r>
            <a:r>
              <a:rPr lang="en-IN" sz="1200" dirty="0"/>
              <a:t> </a:t>
            </a:r>
            <a:r>
              <a:rPr lang="en-IN" sz="1200" dirty="0" err="1"/>
              <a:t>yadav</a:t>
            </a:r>
            <a:endParaRPr lang="en-IN" sz="1200" dirty="0"/>
          </a:p>
          <a:p>
            <a:r>
              <a:rPr lang="en-IN" sz="1200" dirty="0"/>
              <a:t>Roll no </a:t>
            </a:r>
            <a:r>
              <a:rPr lang="en-IN" sz="1200"/>
              <a:t>: 19154017</a:t>
            </a:r>
            <a:endParaRPr lang="en-IN" sz="1200" dirty="0"/>
          </a:p>
          <a:p>
            <a:r>
              <a:rPr lang="en-IN" sz="1200" dirty="0"/>
              <a:t>Mining engineering ( 3</a:t>
            </a:r>
            <a:r>
              <a:rPr lang="en-IN" sz="1200" cap="none" dirty="0"/>
              <a:t>rd</a:t>
            </a:r>
            <a:r>
              <a:rPr lang="en-IN" sz="1200" dirty="0"/>
              <a:t>  </a:t>
            </a:r>
            <a:r>
              <a:rPr lang="en-IN" sz="1200" dirty="0" err="1"/>
              <a:t>s</a:t>
            </a:r>
            <a:r>
              <a:rPr lang="en-IN" sz="1200" cap="none" dirty="0" err="1"/>
              <a:t>em</a:t>
            </a:r>
            <a:r>
              <a:rPr lang="en-IN" sz="1200" dirty="0"/>
              <a:t>)</a:t>
            </a:r>
          </a:p>
          <a:p>
            <a:r>
              <a:rPr lang="en-IN" sz="1200" dirty="0"/>
              <a:t>To : d</a:t>
            </a:r>
            <a:r>
              <a:rPr lang="en-IN" sz="1200" cap="none" dirty="0"/>
              <a:t>r. C.S.SINGH</a:t>
            </a:r>
            <a:endParaRPr lang="en-IN" sz="1200" dirty="0"/>
          </a:p>
        </p:txBody>
      </p:sp>
    </p:spTree>
    <p:extLst>
      <p:ext uri="{BB962C8B-B14F-4D97-AF65-F5344CB8AC3E}">
        <p14:creationId xmlns:p14="http://schemas.microsoft.com/office/powerpoint/2010/main" val="219990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85FD-AFE5-4961-8796-59A574925AE0}"/>
              </a:ext>
            </a:extLst>
          </p:cNvPr>
          <p:cNvSpPr>
            <a:spLocks noGrp="1"/>
          </p:cNvSpPr>
          <p:nvPr>
            <p:ph type="title"/>
          </p:nvPr>
        </p:nvSpPr>
        <p:spPr>
          <a:xfrm>
            <a:off x="685801" y="609600"/>
            <a:ext cx="10131425" cy="929951"/>
          </a:xfrm>
        </p:spPr>
        <p:txBody>
          <a:bodyPr/>
          <a:lstStyle/>
          <a:p>
            <a:r>
              <a:rPr lang="en-IN" dirty="0"/>
              <a:t>Origin of petroleum in india</a:t>
            </a:r>
          </a:p>
        </p:txBody>
      </p:sp>
      <p:sp>
        <p:nvSpPr>
          <p:cNvPr id="3" name="Content Placeholder 2">
            <a:extLst>
              <a:ext uri="{FF2B5EF4-FFF2-40B4-BE49-F238E27FC236}">
                <a16:creationId xmlns:a16="http://schemas.microsoft.com/office/drawing/2014/main" id="{431F0EE6-021C-493D-B09D-74D25A3F9029}"/>
              </a:ext>
            </a:extLst>
          </p:cNvPr>
          <p:cNvSpPr>
            <a:spLocks noGrp="1"/>
          </p:cNvSpPr>
          <p:nvPr>
            <p:ph idx="1"/>
          </p:nvPr>
        </p:nvSpPr>
        <p:spPr>
          <a:xfrm>
            <a:off x="685801" y="1894115"/>
            <a:ext cx="10131425" cy="4963886"/>
          </a:xfrm>
        </p:spPr>
        <p:txBody>
          <a:bodyPr>
            <a:normAutofit fontScale="85000" lnSpcReduction="10000"/>
          </a:bodyPr>
          <a:lstStyle/>
          <a:p>
            <a:r>
              <a:rPr lang="en-IN" dirty="0"/>
              <a:t>Petroleum is India next biggest source after coal . It helps to supply heat , lighting power , lubricating machines , manufacturing industries and synthetic textiles , fertilizers and for chemical industries such as nodal industries.</a:t>
            </a:r>
          </a:p>
          <a:p>
            <a:r>
              <a:rPr lang="en-IN" dirty="0"/>
              <a:t>India's most petroleum is found in anticline and fault traps and in tertiary rock formation . It occurs in folding regions anticlines or domes. That is trapped under unfold crust.</a:t>
            </a:r>
          </a:p>
          <a:p>
            <a:r>
              <a:rPr lang="en-IN" dirty="0"/>
              <a:t>The first oil deposits in the country were discovered near the town of Digboi in the state of Assam in 1889.</a:t>
            </a:r>
          </a:p>
          <a:p>
            <a:r>
              <a:rPr lang="en-IN" dirty="0"/>
              <a:t>India is heavily dependent on crude oil and LNG imports 82.8% dependence for crude oil.</a:t>
            </a:r>
          </a:p>
          <a:p>
            <a:r>
              <a:rPr lang="en-IN" dirty="0"/>
              <a:t>India is the third biggest oil consumer in world . In India accounted for 0.92% of world oil. crude petroleum had a CAGR of 0.63% in 2017 to 2018 . In India ONGC is developing block in Krishna Godavari basin. Leading to peak oil production from that basin.</a:t>
            </a:r>
          </a:p>
          <a:p>
            <a:r>
              <a:rPr lang="en-IN" dirty="0"/>
              <a:t>India has deployed 159 rings and 545 drilled this way we stand globally fifth in 2017 to 2018 but the production is not equal to the wells drilled.</a:t>
            </a:r>
          </a:p>
          <a:p>
            <a:r>
              <a:rPr lang="en-IN" dirty="0"/>
              <a:t>Companies that provide petroleum is Reliance, Cairn energy, Oil India limited, Indian oil corporation limited, ONGC, HPCL, Premier oil etc..,</a:t>
            </a:r>
          </a:p>
          <a:p>
            <a:endParaRPr lang="en-IN" dirty="0"/>
          </a:p>
        </p:txBody>
      </p:sp>
    </p:spTree>
    <p:extLst>
      <p:ext uri="{BB962C8B-B14F-4D97-AF65-F5344CB8AC3E}">
        <p14:creationId xmlns:p14="http://schemas.microsoft.com/office/powerpoint/2010/main" val="267410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684F-549A-4496-B459-7E07895DC3B7}"/>
              </a:ext>
            </a:extLst>
          </p:cNvPr>
          <p:cNvSpPr>
            <a:spLocks noGrp="1"/>
          </p:cNvSpPr>
          <p:nvPr>
            <p:ph type="title"/>
          </p:nvPr>
        </p:nvSpPr>
        <p:spPr/>
        <p:txBody>
          <a:bodyPr/>
          <a:lstStyle/>
          <a:p>
            <a:r>
              <a:rPr lang="en-IN" dirty="0"/>
              <a:t>Origin of natural gas in India</a:t>
            </a:r>
          </a:p>
        </p:txBody>
      </p:sp>
      <p:sp>
        <p:nvSpPr>
          <p:cNvPr id="3" name="Content Placeholder 2">
            <a:extLst>
              <a:ext uri="{FF2B5EF4-FFF2-40B4-BE49-F238E27FC236}">
                <a16:creationId xmlns:a16="http://schemas.microsoft.com/office/drawing/2014/main" id="{FCC15A65-B12C-4F79-BBA1-75D86168AA92}"/>
              </a:ext>
            </a:extLst>
          </p:cNvPr>
          <p:cNvSpPr>
            <a:spLocks noGrp="1"/>
          </p:cNvSpPr>
          <p:nvPr>
            <p:ph idx="1"/>
          </p:nvPr>
        </p:nvSpPr>
        <p:spPr/>
        <p:txBody>
          <a:bodyPr>
            <a:normAutofit fontScale="92500" lnSpcReduction="10000"/>
          </a:bodyPr>
          <a:lstStyle/>
          <a:p>
            <a:r>
              <a:rPr lang="en-IN" dirty="0"/>
              <a:t>Natural gas industry in India started in 1960 . In the gas fields of assam and Gujarat . Natural gas gained of large reserves of natural gas in south basin fields by ONGC 1970 .</a:t>
            </a:r>
          </a:p>
          <a:p>
            <a:r>
              <a:rPr lang="en-IN" dirty="0"/>
              <a:t>Natural gas in India generally found in fault traps and anticlinal traps.</a:t>
            </a:r>
          </a:p>
          <a:p>
            <a:r>
              <a:rPr lang="en-IN" dirty="0"/>
              <a:t>India largest gas reserve are found in Bombay high basin and Gujarat, Off shore reserve at Krishna Godavari basin, </a:t>
            </a:r>
          </a:p>
          <a:p>
            <a:r>
              <a:rPr lang="en-IN" dirty="0"/>
              <a:t>India has only limited reserves of natural gas through further discoveries are made from recent explorations. In the process of extraction of natural gas involves making large cavities in the ground.  So it require high treatment plans and pipelines.</a:t>
            </a:r>
          </a:p>
          <a:p>
            <a:r>
              <a:rPr lang="en-IN" dirty="0"/>
              <a:t>Some companies that extract natural gas ONGC, GSPC, Niko resources, BG India, RIL .</a:t>
            </a:r>
          </a:p>
        </p:txBody>
      </p:sp>
    </p:spTree>
    <p:extLst>
      <p:ext uri="{BB962C8B-B14F-4D97-AF65-F5344CB8AC3E}">
        <p14:creationId xmlns:p14="http://schemas.microsoft.com/office/powerpoint/2010/main" val="312265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C1BC-C297-4A20-9753-EC2532B337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804D20-7FC9-498A-878D-449AC787653B}"/>
              </a:ext>
            </a:extLst>
          </p:cNvPr>
          <p:cNvSpPr>
            <a:spLocks noGrp="1"/>
          </p:cNvSpPr>
          <p:nvPr>
            <p:ph idx="1"/>
          </p:nvPr>
        </p:nvSpPr>
        <p:spPr/>
        <p:txBody>
          <a:bodyPr>
            <a:normAutofit/>
          </a:bodyPr>
          <a:lstStyle/>
          <a:p>
            <a:r>
              <a:rPr lang="en-IN" sz="9600" dirty="0"/>
              <a:t>Thank you</a:t>
            </a:r>
          </a:p>
        </p:txBody>
      </p:sp>
    </p:spTree>
    <p:extLst>
      <p:ext uri="{BB962C8B-B14F-4D97-AF65-F5344CB8AC3E}">
        <p14:creationId xmlns:p14="http://schemas.microsoft.com/office/powerpoint/2010/main" val="284843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AB8E-E113-4D68-A695-4AD17D586389}"/>
              </a:ext>
            </a:extLst>
          </p:cNvPr>
          <p:cNvSpPr>
            <a:spLocks noGrp="1"/>
          </p:cNvSpPr>
          <p:nvPr>
            <p:ph type="title"/>
          </p:nvPr>
        </p:nvSpPr>
        <p:spPr/>
        <p:txBody>
          <a:bodyPr/>
          <a:lstStyle/>
          <a:p>
            <a:r>
              <a:rPr lang="en-IN" b="1" dirty="0"/>
              <a:t>General origin of petrol and natural gas</a:t>
            </a:r>
          </a:p>
        </p:txBody>
      </p:sp>
      <p:sp>
        <p:nvSpPr>
          <p:cNvPr id="3" name="Content Placeholder 2">
            <a:extLst>
              <a:ext uri="{FF2B5EF4-FFF2-40B4-BE49-F238E27FC236}">
                <a16:creationId xmlns:a16="http://schemas.microsoft.com/office/drawing/2014/main" id="{6CE2F9E9-BC39-4320-960D-CF4332BD8FE3}"/>
              </a:ext>
            </a:extLst>
          </p:cNvPr>
          <p:cNvSpPr>
            <a:spLocks noGrp="1"/>
          </p:cNvSpPr>
          <p:nvPr>
            <p:ph idx="1"/>
          </p:nvPr>
        </p:nvSpPr>
        <p:spPr>
          <a:xfrm>
            <a:off x="0" y="2142067"/>
            <a:ext cx="12191999" cy="4585304"/>
          </a:xfrm>
        </p:spPr>
        <p:txBody>
          <a:bodyPr/>
          <a:lstStyle/>
          <a:p>
            <a:r>
              <a:rPr lang="en-IN" dirty="0"/>
              <a:t>Millions of years ago , the earth populated with animals and plants near the water bodies. As plants and animals died they all go to the bottom of these water bodies. So that the mud and sand cover the organic material. So that organic material continued build up so that the rock will cut off due to high pressure and low oxygen the decomposition slows  so that the thickness will build over and over. And hence the formation of petrol and natural gas.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2" name="Picture 11">
            <a:extLst>
              <a:ext uri="{FF2B5EF4-FFF2-40B4-BE49-F238E27FC236}">
                <a16:creationId xmlns:a16="http://schemas.microsoft.com/office/drawing/2014/main" id="{34F8E3DD-BD18-4CD6-B432-B50734A589A0}"/>
              </a:ext>
            </a:extLst>
          </p:cNvPr>
          <p:cNvPicPr>
            <a:picLocks noChangeAspect="1"/>
          </p:cNvPicPr>
          <p:nvPr/>
        </p:nvPicPr>
        <p:blipFill>
          <a:blip r:embed="rId2"/>
          <a:stretch>
            <a:fillRect/>
          </a:stretch>
        </p:blipFill>
        <p:spPr>
          <a:xfrm>
            <a:off x="1913067" y="3689090"/>
            <a:ext cx="6219825" cy="3038281"/>
          </a:xfrm>
          <a:prstGeom prst="rect">
            <a:avLst/>
          </a:prstGeom>
        </p:spPr>
      </p:pic>
    </p:spTree>
    <p:extLst>
      <p:ext uri="{BB962C8B-B14F-4D97-AF65-F5344CB8AC3E}">
        <p14:creationId xmlns:p14="http://schemas.microsoft.com/office/powerpoint/2010/main" val="75885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2125-8D85-49BA-8490-04E642A43BE0}"/>
              </a:ext>
            </a:extLst>
          </p:cNvPr>
          <p:cNvSpPr>
            <a:spLocks noGrp="1"/>
          </p:cNvSpPr>
          <p:nvPr>
            <p:ph type="title"/>
          </p:nvPr>
        </p:nvSpPr>
        <p:spPr>
          <a:xfrm>
            <a:off x="1306286" y="1250301"/>
            <a:ext cx="9510940" cy="653143"/>
          </a:xfrm>
        </p:spPr>
        <p:txBody>
          <a:bodyPr/>
          <a:lstStyle/>
          <a:p>
            <a:r>
              <a:rPr lang="en-IN" b="1" dirty="0"/>
              <a:t>petroleum</a:t>
            </a:r>
          </a:p>
        </p:txBody>
      </p:sp>
      <p:sp>
        <p:nvSpPr>
          <p:cNvPr id="3" name="Content Placeholder 2">
            <a:extLst>
              <a:ext uri="{FF2B5EF4-FFF2-40B4-BE49-F238E27FC236}">
                <a16:creationId xmlns:a16="http://schemas.microsoft.com/office/drawing/2014/main" id="{D850D0E8-BC39-45C9-A02E-48CF31E09649}"/>
              </a:ext>
            </a:extLst>
          </p:cNvPr>
          <p:cNvSpPr>
            <a:spLocks noGrp="1"/>
          </p:cNvSpPr>
          <p:nvPr>
            <p:ph idx="1"/>
          </p:nvPr>
        </p:nvSpPr>
        <p:spPr>
          <a:xfrm>
            <a:off x="685801" y="2136709"/>
            <a:ext cx="11506199" cy="3760237"/>
          </a:xfrm>
        </p:spPr>
        <p:txBody>
          <a:bodyPr>
            <a:normAutofit/>
          </a:bodyPr>
          <a:lstStyle/>
          <a:p>
            <a:r>
              <a:rPr lang="en-IN" dirty="0"/>
              <a:t>Petroleum is a Latin word i.e.., (Petra = rock, +oleum = oil)it is different from the vegetable oil. But by the research traced that origin to the lipids of planktonic plants and animals which live in brackish water as algae's.</a:t>
            </a:r>
          </a:p>
          <a:p>
            <a:r>
              <a:rPr lang="en-IN" dirty="0"/>
              <a:t>In brackish water it would decompose all organic matter . Planktonic plants and animals sink to the bottom and incorporated into clay sediments which after becomes sedimentary rock(shale rock).</a:t>
            </a:r>
          </a:p>
          <a:p>
            <a:r>
              <a:rPr lang="en-IN" dirty="0"/>
              <a:t>Under high pressure and temperature oil of the clay shales are got out into porous rock. In that rock oil can travel , until it reaches an impervious barrier i.e.., salt dome.</a:t>
            </a:r>
          </a:p>
        </p:txBody>
      </p:sp>
    </p:spTree>
    <p:extLst>
      <p:ext uri="{BB962C8B-B14F-4D97-AF65-F5344CB8AC3E}">
        <p14:creationId xmlns:p14="http://schemas.microsoft.com/office/powerpoint/2010/main" val="200664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4BF6-836B-44EA-903A-769C63585146}"/>
              </a:ext>
            </a:extLst>
          </p:cNvPr>
          <p:cNvSpPr>
            <a:spLocks noGrp="1"/>
          </p:cNvSpPr>
          <p:nvPr>
            <p:ph type="title"/>
          </p:nvPr>
        </p:nvSpPr>
        <p:spPr/>
        <p:txBody>
          <a:bodyPr/>
          <a:lstStyle/>
          <a:p>
            <a:r>
              <a:rPr lang="en-IN" b="1" dirty="0"/>
              <a:t>Natural gas</a:t>
            </a:r>
          </a:p>
        </p:txBody>
      </p:sp>
      <p:sp>
        <p:nvSpPr>
          <p:cNvPr id="3" name="Content Placeholder 2">
            <a:extLst>
              <a:ext uri="{FF2B5EF4-FFF2-40B4-BE49-F238E27FC236}">
                <a16:creationId xmlns:a16="http://schemas.microsoft.com/office/drawing/2014/main" id="{617093FD-AF6B-4D60-80EF-7C5A59A6B48B}"/>
              </a:ext>
            </a:extLst>
          </p:cNvPr>
          <p:cNvSpPr>
            <a:spLocks noGrp="1"/>
          </p:cNvSpPr>
          <p:nvPr>
            <p:ph idx="1"/>
          </p:nvPr>
        </p:nvSpPr>
        <p:spPr/>
        <p:txBody>
          <a:bodyPr>
            <a:normAutofit lnSpcReduction="10000"/>
          </a:bodyPr>
          <a:lstStyle/>
          <a:p>
            <a:r>
              <a:rPr lang="en-IN" dirty="0"/>
              <a:t>Natural gas it is a naturally occurring hydrocarbon gas mixture that is primarily consisting of methane gas. And some small percentage of other gases. </a:t>
            </a:r>
          </a:p>
          <a:p>
            <a:r>
              <a:rPr lang="en-IN" dirty="0"/>
              <a:t>Natural gas is found in deeper rocks or associated with other hydrocarbons . Is formed when plants and animals are trapped beneath the sedimentary layers of the earth.</a:t>
            </a:r>
          </a:p>
          <a:p>
            <a:r>
              <a:rPr lang="en-IN" dirty="0"/>
              <a:t>Natural gas is nothing but (-CH4-) links.</a:t>
            </a:r>
          </a:p>
          <a:p>
            <a:r>
              <a:rPr lang="en-IN" dirty="0"/>
              <a:t>Natural gas was accidentally discovered in ancient china . Found from the drilling of brines.</a:t>
            </a:r>
          </a:p>
          <a:p>
            <a:r>
              <a:rPr lang="en-IN" dirty="0"/>
              <a:t>To transport the gas they will convert it inti liquid natural gas (LNG).</a:t>
            </a:r>
          </a:p>
        </p:txBody>
      </p:sp>
    </p:spTree>
    <p:extLst>
      <p:ext uri="{BB962C8B-B14F-4D97-AF65-F5344CB8AC3E}">
        <p14:creationId xmlns:p14="http://schemas.microsoft.com/office/powerpoint/2010/main" val="369559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FD3F-16DE-40A7-AE23-6B727E84D72A}"/>
              </a:ext>
            </a:extLst>
          </p:cNvPr>
          <p:cNvSpPr>
            <a:spLocks noGrp="1"/>
          </p:cNvSpPr>
          <p:nvPr>
            <p:ph type="title"/>
          </p:nvPr>
        </p:nvSpPr>
        <p:spPr>
          <a:xfrm>
            <a:off x="685801" y="609601"/>
            <a:ext cx="10131425" cy="899604"/>
          </a:xfrm>
        </p:spPr>
        <p:txBody>
          <a:bodyPr/>
          <a:lstStyle/>
          <a:p>
            <a:r>
              <a:rPr lang="en-IN" dirty="0"/>
              <a:t>Inorganic origin of petrol</a:t>
            </a:r>
          </a:p>
        </p:txBody>
      </p:sp>
      <p:sp>
        <p:nvSpPr>
          <p:cNvPr id="3" name="Content Placeholder 2">
            <a:extLst>
              <a:ext uri="{FF2B5EF4-FFF2-40B4-BE49-F238E27FC236}">
                <a16:creationId xmlns:a16="http://schemas.microsoft.com/office/drawing/2014/main" id="{B6D9D94B-D64E-42A4-BF18-1AA27B7542C8}"/>
              </a:ext>
            </a:extLst>
          </p:cNvPr>
          <p:cNvSpPr>
            <a:spLocks noGrp="1"/>
          </p:cNvSpPr>
          <p:nvPr>
            <p:ph idx="1"/>
          </p:nvPr>
        </p:nvSpPr>
        <p:spPr>
          <a:xfrm>
            <a:off x="685801" y="1873187"/>
            <a:ext cx="10131425" cy="5832629"/>
          </a:xfrm>
        </p:spPr>
        <p:txBody>
          <a:bodyPr>
            <a:normAutofit/>
          </a:bodyPr>
          <a:lstStyle/>
          <a:p>
            <a:r>
              <a:rPr lang="en-IN" sz="2400" dirty="0"/>
              <a:t>This is favoured at one time by Russians </a:t>
            </a:r>
            <a:endParaRPr lang="en-IN" dirty="0"/>
          </a:p>
          <a:p>
            <a:pPr lvl="1"/>
            <a:r>
              <a:rPr lang="en-IN" sz="1800" dirty="0"/>
              <a:t>States that hydrogen and carbon come together under high temperature and pressure in the far below the surface of earth and the oil and gas formed  in this the occurrence of chemical reactions have occurred.</a:t>
            </a:r>
          </a:p>
          <a:p>
            <a:pPr lvl="1"/>
            <a:r>
              <a:rPr lang="en-IN" sz="1800" dirty="0"/>
              <a:t>W.K.T oil and gas are seeped from the porous rock in the bottom to deposit the natural underground taps so in this way the petroleum will be formed there are also some type of theories regarding to this inorganic origin:</a:t>
            </a:r>
          </a:p>
          <a:p>
            <a:pPr lvl="2"/>
            <a:r>
              <a:rPr lang="en-IN" sz="1600" dirty="0"/>
              <a:t>Metal carbide theory</a:t>
            </a:r>
          </a:p>
          <a:p>
            <a:pPr lvl="2"/>
            <a:r>
              <a:rPr lang="en-IN" sz="1600" dirty="0"/>
              <a:t>Volcanic theory</a:t>
            </a:r>
          </a:p>
          <a:p>
            <a:pPr lvl="2"/>
            <a:r>
              <a:rPr lang="en-IN" sz="1600" dirty="0"/>
              <a:t>Earthquake theory</a:t>
            </a:r>
          </a:p>
          <a:p>
            <a:pPr lvl="2"/>
            <a:r>
              <a:rPr lang="en-IN" sz="1600" dirty="0"/>
              <a:t>Serpentinization theory</a:t>
            </a:r>
          </a:p>
          <a:p>
            <a:pPr lvl="2"/>
            <a:r>
              <a:rPr lang="en-IN" sz="1600" dirty="0"/>
              <a:t>Geographical location</a:t>
            </a:r>
          </a:p>
          <a:p>
            <a:pPr lvl="2"/>
            <a:r>
              <a:rPr lang="en-IN" sz="1600" dirty="0"/>
              <a:t>Stability with depth</a:t>
            </a:r>
          </a:p>
          <a:p>
            <a:pPr lvl="1"/>
            <a:endParaRPr lang="en-IN" dirty="0"/>
          </a:p>
          <a:p>
            <a:endParaRPr lang="en-IN" dirty="0"/>
          </a:p>
          <a:p>
            <a:endParaRPr lang="en-IN" dirty="0"/>
          </a:p>
          <a:p>
            <a:endParaRPr lang="en-IN" dirty="0"/>
          </a:p>
        </p:txBody>
      </p:sp>
    </p:spTree>
    <p:extLst>
      <p:ext uri="{BB962C8B-B14F-4D97-AF65-F5344CB8AC3E}">
        <p14:creationId xmlns:p14="http://schemas.microsoft.com/office/powerpoint/2010/main" val="86796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6BE8-A2C3-441C-8534-7870A048699B}"/>
              </a:ext>
            </a:extLst>
          </p:cNvPr>
          <p:cNvSpPr>
            <a:spLocks noGrp="1"/>
          </p:cNvSpPr>
          <p:nvPr>
            <p:ph type="title"/>
          </p:nvPr>
        </p:nvSpPr>
        <p:spPr>
          <a:xfrm>
            <a:off x="685801" y="609600"/>
            <a:ext cx="10131425" cy="872971"/>
          </a:xfrm>
        </p:spPr>
        <p:txBody>
          <a:bodyPr/>
          <a:lstStyle/>
          <a:p>
            <a:r>
              <a:rPr lang="en-IN" dirty="0"/>
              <a:t>Different types of theories (inorganic origin)</a:t>
            </a:r>
          </a:p>
        </p:txBody>
      </p:sp>
      <p:sp>
        <p:nvSpPr>
          <p:cNvPr id="3" name="Content Placeholder 2">
            <a:extLst>
              <a:ext uri="{FF2B5EF4-FFF2-40B4-BE49-F238E27FC236}">
                <a16:creationId xmlns:a16="http://schemas.microsoft.com/office/drawing/2014/main" id="{B3F50A70-1270-4F2E-8E2E-49429FF6C384}"/>
              </a:ext>
            </a:extLst>
          </p:cNvPr>
          <p:cNvSpPr>
            <a:spLocks noGrp="1"/>
          </p:cNvSpPr>
          <p:nvPr>
            <p:ph idx="1"/>
          </p:nvPr>
        </p:nvSpPr>
        <p:spPr>
          <a:xfrm>
            <a:off x="685801" y="1811045"/>
            <a:ext cx="10131425" cy="5046955"/>
          </a:xfrm>
        </p:spPr>
        <p:txBody>
          <a:bodyPr>
            <a:normAutofit fontScale="70000" lnSpcReduction="20000"/>
          </a:bodyPr>
          <a:lstStyle/>
          <a:p>
            <a:r>
              <a:rPr lang="en-IN" u="sng" dirty="0"/>
              <a:t>METAL CARBIDE THEORY:</a:t>
            </a:r>
          </a:p>
          <a:p>
            <a:r>
              <a:rPr lang="en-IN" dirty="0"/>
              <a:t>This theory states that deposition of petroleum is controlled by tectonic activities that occurred during transition of sedimentary rock . Metal carbides deep they react with water to form acetylene which forms up to higher carbon.</a:t>
            </a:r>
          </a:p>
          <a:p>
            <a:r>
              <a:rPr lang="en-IN" u="sng" dirty="0"/>
              <a:t>VOLCANIC THEORY:</a:t>
            </a:r>
          </a:p>
          <a:p>
            <a:r>
              <a:rPr lang="en-IN" dirty="0"/>
              <a:t>by out gassing the mantle via volcanic activity .</a:t>
            </a:r>
          </a:p>
          <a:p>
            <a:r>
              <a:rPr lang="en-IN" u="sng" dirty="0"/>
              <a:t>EARTHQUAKE THEORY:</a:t>
            </a:r>
            <a:endParaRPr lang="en-IN" dirty="0"/>
          </a:p>
          <a:p>
            <a:r>
              <a:rPr lang="en-IN" dirty="0"/>
              <a:t>By outgassing deep earth’s mantel via tectonic activities such as faults.</a:t>
            </a:r>
          </a:p>
          <a:p>
            <a:r>
              <a:rPr lang="en-IN" u="sng" dirty="0"/>
              <a:t>SERPENTIZATION THEORY:</a:t>
            </a:r>
          </a:p>
          <a:p>
            <a:r>
              <a:rPr lang="en-IN" dirty="0"/>
              <a:t>this theory states that hydrocarbon is a by product which is from the metamorphic rocks transformation of green dark olivine mineral it is in earths mantle.</a:t>
            </a:r>
          </a:p>
          <a:p>
            <a:r>
              <a:rPr lang="en-IN" dirty="0"/>
              <a:t> </a:t>
            </a:r>
            <a:r>
              <a:rPr lang="en-IN" u="sng" dirty="0"/>
              <a:t>GEOGRAPHICAL LOCATION:</a:t>
            </a:r>
            <a:endParaRPr lang="en-IN" dirty="0"/>
          </a:p>
          <a:p>
            <a:r>
              <a:rPr lang="en-IN" dirty="0"/>
              <a:t>Hydrocarbons produced in the belts of tectonic planes.</a:t>
            </a:r>
          </a:p>
          <a:p>
            <a:r>
              <a:rPr lang="en-IN" u="sng" dirty="0"/>
              <a:t>STABILITY WITH DEPTH:</a:t>
            </a:r>
          </a:p>
          <a:p>
            <a:r>
              <a:rPr lang="en-IN" dirty="0"/>
              <a:t>Corresponding to the organic theory supporters they said petrol is a fossil which cannot be found below 16000 feet but now a days we are drilling nearly 30000feet where no fossil remains according to organic theory.</a:t>
            </a:r>
          </a:p>
          <a:p>
            <a:pPr marL="457200" lvl="1" indent="0">
              <a:buNone/>
            </a:pPr>
            <a:endParaRPr lang="en-IN" dirty="0"/>
          </a:p>
          <a:p>
            <a:pPr lvl="1" algn="just"/>
            <a:endParaRPr lang="en-IN" dirty="0"/>
          </a:p>
          <a:p>
            <a:pPr marL="457200" lvl="1" indent="0" algn="just">
              <a:buNone/>
            </a:pPr>
            <a:endParaRPr lang="en-IN" dirty="0"/>
          </a:p>
          <a:p>
            <a:pPr lvl="1"/>
            <a:endParaRPr lang="en-IN" dirty="0"/>
          </a:p>
          <a:p>
            <a:pPr lvl="8"/>
            <a:endParaRPr lang="en-IN" dirty="0"/>
          </a:p>
        </p:txBody>
      </p:sp>
    </p:spTree>
    <p:extLst>
      <p:ext uri="{BB962C8B-B14F-4D97-AF65-F5344CB8AC3E}">
        <p14:creationId xmlns:p14="http://schemas.microsoft.com/office/powerpoint/2010/main" val="225000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77B0-B4F2-42C3-B792-1A3CA24133A1}"/>
              </a:ext>
            </a:extLst>
          </p:cNvPr>
          <p:cNvSpPr>
            <a:spLocks noGrp="1"/>
          </p:cNvSpPr>
          <p:nvPr>
            <p:ph type="title"/>
          </p:nvPr>
        </p:nvSpPr>
        <p:spPr>
          <a:xfrm>
            <a:off x="685801" y="609600"/>
            <a:ext cx="10131425" cy="892629"/>
          </a:xfrm>
        </p:spPr>
        <p:txBody>
          <a:bodyPr/>
          <a:lstStyle/>
          <a:p>
            <a:r>
              <a:rPr lang="en-IN" dirty="0"/>
              <a:t>Inorganic origin of natural gas</a:t>
            </a:r>
          </a:p>
        </p:txBody>
      </p:sp>
      <p:sp>
        <p:nvSpPr>
          <p:cNvPr id="3" name="Content Placeholder 2">
            <a:extLst>
              <a:ext uri="{FF2B5EF4-FFF2-40B4-BE49-F238E27FC236}">
                <a16:creationId xmlns:a16="http://schemas.microsoft.com/office/drawing/2014/main" id="{AD98F511-5264-4B5B-BFA9-F199E2B85983}"/>
              </a:ext>
            </a:extLst>
          </p:cNvPr>
          <p:cNvSpPr>
            <a:spLocks noGrp="1"/>
          </p:cNvSpPr>
          <p:nvPr>
            <p:ph idx="1"/>
          </p:nvPr>
        </p:nvSpPr>
        <p:spPr>
          <a:xfrm>
            <a:off x="685801" y="1856793"/>
            <a:ext cx="10131425" cy="3934408"/>
          </a:xfrm>
        </p:spPr>
        <p:txBody>
          <a:bodyPr/>
          <a:lstStyle/>
          <a:p>
            <a:r>
              <a:rPr lang="en-IN" dirty="0"/>
              <a:t>Natural gas methane may have been prepared by inorganic processes but the original source of earth carbon was the cosmic form from which the earth formed.</a:t>
            </a:r>
          </a:p>
          <a:p>
            <a:r>
              <a:rPr lang="en-IN" dirty="0"/>
              <a:t>Carbon could have been supplied in comparatively higher concentration of hydrocarbons that is found in carbonaceous  chondrite type of meteorites . By continuous outgassing some of abiogenic gas deposits without passing through organic phase.</a:t>
            </a:r>
          </a:p>
          <a:p>
            <a:r>
              <a:rPr lang="en-IN" dirty="0"/>
              <a:t>In that case it is likely to diffuse that gas and give the formation of methane.</a:t>
            </a:r>
          </a:p>
        </p:txBody>
      </p:sp>
    </p:spTree>
    <p:extLst>
      <p:ext uri="{BB962C8B-B14F-4D97-AF65-F5344CB8AC3E}">
        <p14:creationId xmlns:p14="http://schemas.microsoft.com/office/powerpoint/2010/main" val="13758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C4F7-C0BE-4509-BEB9-B2ACE199E186}"/>
              </a:ext>
            </a:extLst>
          </p:cNvPr>
          <p:cNvSpPr>
            <a:spLocks noGrp="1"/>
          </p:cNvSpPr>
          <p:nvPr>
            <p:ph type="title"/>
          </p:nvPr>
        </p:nvSpPr>
        <p:spPr>
          <a:xfrm>
            <a:off x="685801" y="133166"/>
            <a:ext cx="10131425" cy="1060881"/>
          </a:xfrm>
        </p:spPr>
        <p:txBody>
          <a:bodyPr/>
          <a:lstStyle/>
          <a:p>
            <a:r>
              <a:rPr lang="en-IN" b="1" dirty="0"/>
              <a:t>ORGANIC ORIGIN OF PETROLEUM </a:t>
            </a:r>
          </a:p>
        </p:txBody>
      </p:sp>
      <p:sp>
        <p:nvSpPr>
          <p:cNvPr id="3" name="Content Placeholder 2">
            <a:extLst>
              <a:ext uri="{FF2B5EF4-FFF2-40B4-BE49-F238E27FC236}">
                <a16:creationId xmlns:a16="http://schemas.microsoft.com/office/drawing/2014/main" id="{55FDEFE2-837D-4DC2-A60A-A10DFD283801}"/>
              </a:ext>
            </a:extLst>
          </p:cNvPr>
          <p:cNvSpPr>
            <a:spLocks noGrp="1"/>
          </p:cNvSpPr>
          <p:nvPr>
            <p:ph idx="1"/>
          </p:nvPr>
        </p:nvSpPr>
        <p:spPr>
          <a:xfrm>
            <a:off x="685801" y="1500327"/>
            <a:ext cx="10131425" cy="3295650"/>
          </a:xfrm>
        </p:spPr>
        <p:txBody>
          <a:bodyPr>
            <a:normAutofit fontScale="92500" lnSpcReduction="20000"/>
          </a:bodyPr>
          <a:lstStyle/>
          <a:p>
            <a:r>
              <a:rPr lang="en-IN" sz="2400" dirty="0"/>
              <a:t>This favoured at one time in UK and USA </a:t>
            </a:r>
          </a:p>
          <a:p>
            <a:endParaRPr lang="en-IN" sz="2400" dirty="0"/>
          </a:p>
          <a:p>
            <a:pPr lvl="1"/>
            <a:r>
              <a:rPr lang="en-IN" sz="2000" dirty="0"/>
              <a:t>This origin is mostly accepted . The formation of oil and gas is from the prehistoric plants and animals that are transformed coal and oil and gases.</a:t>
            </a:r>
          </a:p>
          <a:p>
            <a:pPr lvl="1"/>
            <a:r>
              <a:rPr lang="en-IN" sz="2000" dirty="0"/>
              <a:t>These resins are settled at bottom of the waterbodies and buried over the ocean or sea floor and form into sediments . And after the million years thick layers of sediments covert due to the weight above them increase of pressure and temperature and lack of oxygen they convert sediments of mud sand slit to rock and organic matter to kerogen . </a:t>
            </a:r>
          </a:p>
          <a:p>
            <a:pPr lvl="1"/>
            <a:r>
              <a:rPr lang="en-IN" sz="2000" dirty="0"/>
              <a:t>Kerogen tend into burial and heating  it converts into petrol and natural gas by cracking.</a:t>
            </a:r>
          </a:p>
          <a:p>
            <a:endParaRPr lang="en-IN" sz="2400" dirty="0"/>
          </a:p>
          <a:p>
            <a:endParaRPr lang="en-IN" sz="2400" dirty="0"/>
          </a:p>
        </p:txBody>
      </p:sp>
      <p:pic>
        <p:nvPicPr>
          <p:cNvPr id="4" name="Picture 3">
            <a:extLst>
              <a:ext uri="{FF2B5EF4-FFF2-40B4-BE49-F238E27FC236}">
                <a16:creationId xmlns:a16="http://schemas.microsoft.com/office/drawing/2014/main" id="{ACA990D5-96BB-4B17-9A8F-A288A1C25A12}"/>
              </a:ext>
            </a:extLst>
          </p:cNvPr>
          <p:cNvPicPr>
            <a:picLocks noChangeAspect="1"/>
          </p:cNvPicPr>
          <p:nvPr/>
        </p:nvPicPr>
        <p:blipFill>
          <a:blip r:embed="rId2"/>
          <a:stretch>
            <a:fillRect/>
          </a:stretch>
        </p:blipFill>
        <p:spPr>
          <a:xfrm>
            <a:off x="3166702" y="4910709"/>
            <a:ext cx="4486181" cy="1814125"/>
          </a:xfrm>
          <a:prstGeom prst="rect">
            <a:avLst/>
          </a:prstGeom>
        </p:spPr>
      </p:pic>
    </p:spTree>
    <p:extLst>
      <p:ext uri="{BB962C8B-B14F-4D97-AF65-F5344CB8AC3E}">
        <p14:creationId xmlns:p14="http://schemas.microsoft.com/office/powerpoint/2010/main" val="123540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AF55-739A-433D-8376-7F532D6C7A34}"/>
              </a:ext>
            </a:extLst>
          </p:cNvPr>
          <p:cNvSpPr>
            <a:spLocks noGrp="1"/>
          </p:cNvSpPr>
          <p:nvPr>
            <p:ph type="title"/>
          </p:nvPr>
        </p:nvSpPr>
        <p:spPr>
          <a:xfrm>
            <a:off x="685801" y="609601"/>
            <a:ext cx="10131425" cy="845976"/>
          </a:xfrm>
        </p:spPr>
        <p:txBody>
          <a:bodyPr/>
          <a:lstStyle/>
          <a:p>
            <a:r>
              <a:rPr lang="en-IN" dirty="0"/>
              <a:t>Organic origin of natural gas</a:t>
            </a:r>
          </a:p>
        </p:txBody>
      </p:sp>
      <p:sp>
        <p:nvSpPr>
          <p:cNvPr id="3" name="Content Placeholder 2">
            <a:extLst>
              <a:ext uri="{FF2B5EF4-FFF2-40B4-BE49-F238E27FC236}">
                <a16:creationId xmlns:a16="http://schemas.microsoft.com/office/drawing/2014/main" id="{0F6803EA-BEEA-43BD-8A28-24FDC1B50575}"/>
              </a:ext>
            </a:extLst>
          </p:cNvPr>
          <p:cNvSpPr>
            <a:spLocks noGrp="1"/>
          </p:cNvSpPr>
          <p:nvPr>
            <p:ph idx="1"/>
          </p:nvPr>
        </p:nvSpPr>
        <p:spPr>
          <a:xfrm>
            <a:off x="685801" y="1763486"/>
            <a:ext cx="10131425" cy="4823925"/>
          </a:xfrm>
        </p:spPr>
        <p:txBody>
          <a:bodyPr>
            <a:normAutofit fontScale="92500" lnSpcReduction="20000"/>
          </a:bodyPr>
          <a:lstStyle/>
          <a:p>
            <a:r>
              <a:rPr lang="en-IN" dirty="0"/>
              <a:t>Natural gas is more wide spread than oil , it is derived from the both land plants and aquatic organic matter and is generated above.</a:t>
            </a:r>
          </a:p>
          <a:p>
            <a:r>
              <a:rPr lang="en-IN" dirty="0"/>
              <a:t>Many source rocks of significant gas associated with occurrence of coal is from the carboniferous and early times. Roughly 300 million years ago.</a:t>
            </a:r>
          </a:p>
          <a:p>
            <a:r>
              <a:rPr lang="en-IN" dirty="0"/>
              <a:t>During the immature formation of petroleum formation marsh gas is produced as a result of decay of organic material by action of anaerobic microbes  these cannot tolerate the small traces of oxygen by dissolving in the high concentration of sulphate . In this way biogenic gas generated</a:t>
            </a:r>
          </a:p>
          <a:p>
            <a:r>
              <a:rPr lang="en-IN" dirty="0"/>
              <a:t>The mature stage of petroleum about 750 to 5000 mts, includes the full range of hydrocarbons that are produced within the oil window. The thermal methane gas of significant amount are generated along with oil. So that wet gas formed. </a:t>
            </a:r>
          </a:p>
          <a:p>
            <a:r>
              <a:rPr lang="en-IN" dirty="0"/>
              <a:t>In postmature stage below 5000mts oil is no longer stable in that state of high temperature and pressure so the cracking of oil that is existing of liquid hydrocarbons so the thermal gas is produced. In that state longer chains of hydrocarbons destroyed rapidly in deep basins of thick layers the deep gas production occur.</a:t>
            </a:r>
          </a:p>
          <a:p>
            <a:endParaRPr lang="en-IN" dirty="0"/>
          </a:p>
          <a:p>
            <a:endParaRPr lang="en-IN" dirty="0"/>
          </a:p>
        </p:txBody>
      </p:sp>
    </p:spTree>
    <p:extLst>
      <p:ext uri="{BB962C8B-B14F-4D97-AF65-F5344CB8AC3E}">
        <p14:creationId xmlns:p14="http://schemas.microsoft.com/office/powerpoint/2010/main" val="26003655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1377</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Origin of Petroleum and natural gas</vt:lpstr>
      <vt:lpstr>General origin of petrol and natural gas</vt:lpstr>
      <vt:lpstr>petroleum</vt:lpstr>
      <vt:lpstr>Natural gas</vt:lpstr>
      <vt:lpstr>Inorganic origin of petrol</vt:lpstr>
      <vt:lpstr>Different types of theories (inorganic origin)</vt:lpstr>
      <vt:lpstr>Inorganic origin of natural gas</vt:lpstr>
      <vt:lpstr>ORGANIC ORIGIN OF PETROLEUM </vt:lpstr>
      <vt:lpstr>Organic origin of natural gas</vt:lpstr>
      <vt:lpstr>Origin of petroleum in india</vt:lpstr>
      <vt:lpstr>Origin of natural gas in India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 and natural gas</dc:title>
  <dc:creator>k prudhvi</dc:creator>
  <cp:lastModifiedBy>k prudhvi</cp:lastModifiedBy>
  <cp:revision>45</cp:revision>
  <dcterms:created xsi:type="dcterms:W3CDTF">2020-10-19T05:28:12Z</dcterms:created>
  <dcterms:modified xsi:type="dcterms:W3CDTF">2020-10-21T03:56:19Z</dcterms:modified>
</cp:coreProperties>
</file>